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7" r:id="rId3"/>
    <p:sldId id="312" r:id="rId4"/>
    <p:sldId id="313" r:id="rId5"/>
    <p:sldId id="284" r:id="rId6"/>
    <p:sldId id="300" r:id="rId7"/>
    <p:sldId id="302" r:id="rId8"/>
    <p:sldId id="303" r:id="rId9"/>
    <p:sldId id="314" r:id="rId10"/>
    <p:sldId id="315" r:id="rId11"/>
    <p:sldId id="328" r:id="rId12"/>
    <p:sldId id="329" r:id="rId13"/>
    <p:sldId id="304" r:id="rId14"/>
    <p:sldId id="305" r:id="rId15"/>
    <p:sldId id="306" r:id="rId16"/>
    <p:sldId id="307" r:id="rId17"/>
    <p:sldId id="326" r:id="rId18"/>
    <p:sldId id="317" r:id="rId19"/>
    <p:sldId id="320" r:id="rId20"/>
    <p:sldId id="321" r:id="rId21"/>
    <p:sldId id="322" r:id="rId22"/>
    <p:sldId id="316" r:id="rId23"/>
    <p:sldId id="318" r:id="rId24"/>
    <p:sldId id="319" r:id="rId25"/>
    <p:sldId id="323" r:id="rId26"/>
    <p:sldId id="324" r:id="rId27"/>
    <p:sldId id="325" r:id="rId2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>
      <p:cViewPr varScale="1">
        <p:scale>
          <a:sx n="91" d="100"/>
          <a:sy n="91" d="100"/>
        </p:scale>
        <p:origin x="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3" Type="http://schemas.openxmlformats.org/officeDocument/2006/relationships/slide" Target="slides/slide7.xml"/><Relationship Id="rId7" Type="http://schemas.openxmlformats.org/officeDocument/2006/relationships/slide" Target="slides/slide15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5" Type="http://schemas.openxmlformats.org/officeDocument/2006/relationships/slide" Target="slides/slide13.xml"/><Relationship Id="rId10" Type="http://schemas.openxmlformats.org/officeDocument/2006/relationships/slide" Target="slides/slide24.xml"/><Relationship Id="rId4" Type="http://schemas.openxmlformats.org/officeDocument/2006/relationships/slide" Target="slides/slide8.xml"/><Relationship Id="rId9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FC9B242-1CB9-B343-AACF-93B004EF082D}" type="datetime1">
              <a:rPr lang="en-US" smtClean="0"/>
              <a:t>12/4/23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8CB3426-89A0-7C42-BDB7-7EDDAA8CC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0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F544430-91EC-1340-A808-25B580934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842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Lists and Iterators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5EBCE85-3A66-B545-AFD1-5ECB358E020B}" type="datetime1">
              <a:rPr lang="en-US" sz="1300" smtClean="0"/>
              <a:t>12/4/23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9365F2-A4E9-2D44-8CC8-C0A906C15FA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ource: </a:t>
            </a:r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/list-interface-java-examples/ 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4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ource: </a:t>
            </a:r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/list-interface-java-examples/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2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aseline="0" dirty="0"/>
              <a:t>k is </a:t>
            </a:r>
            <a:r>
              <a:rPr lang="tr-TR" baseline="0" dirty="0" err="1"/>
              <a:t>greater</a:t>
            </a:r>
            <a:r>
              <a:rPr lang="tr-TR" baseline="0" dirty="0"/>
              <a:t> </a:t>
            </a:r>
            <a:r>
              <a:rPr lang="tr-TR" baseline="0" dirty="0" err="1"/>
              <a:t>than</a:t>
            </a:r>
            <a:r>
              <a:rPr lang="tr-TR" baseline="0" dirty="0"/>
              <a:t> n/c </a:t>
            </a:r>
            <a:r>
              <a:rPr lang="tr-TR" baseline="0" dirty="0" err="1"/>
              <a:t>for</a:t>
            </a:r>
            <a:r>
              <a:rPr lang="tr-TR" baseline="0" dirty="0"/>
              <a:t> </a:t>
            </a:r>
            <a:r>
              <a:rPr lang="tr-TR" baseline="0" dirty="0" err="1"/>
              <a:t>the</a:t>
            </a:r>
            <a:r>
              <a:rPr lang="tr-TR" baseline="0" dirty="0"/>
              <a:t> </a:t>
            </a:r>
            <a:r>
              <a:rPr lang="tr-TR" baseline="0" dirty="0" err="1"/>
              <a:t>worst</a:t>
            </a:r>
            <a:r>
              <a:rPr lang="tr-TR" baseline="0" dirty="0"/>
              <a:t> </a:t>
            </a:r>
            <a:r>
              <a:rPr lang="tr-TR" baseline="0" dirty="0" err="1"/>
              <a:t>case</a:t>
            </a:r>
            <a:r>
              <a:rPr lang="tr-TR" baseline="0" dirty="0"/>
              <a:t>, </a:t>
            </a:r>
            <a:r>
              <a:rPr lang="tr-TR" baseline="0" dirty="0" err="1"/>
              <a:t>so</a:t>
            </a:r>
            <a:r>
              <a:rPr lang="tr-TR" baseline="0" dirty="0"/>
              <a:t> </a:t>
            </a:r>
            <a:r>
              <a:rPr lang="tr-TR" baseline="0" dirty="0" err="1"/>
              <a:t>we</a:t>
            </a:r>
            <a:r>
              <a:rPr lang="tr-TR" baseline="0" dirty="0"/>
              <a:t> say it is </a:t>
            </a:r>
            <a:r>
              <a:rPr lang="tr-TR" baseline="0" dirty="0" err="1"/>
              <a:t>lower-bounded</a:t>
            </a:r>
            <a:r>
              <a:rPr lang="tr-TR" baseline="0" dirty="0"/>
              <a:t> </a:t>
            </a:r>
            <a:r>
              <a:rPr lang="tr-TR" baseline="0" dirty="0" err="1"/>
              <a:t>by</a:t>
            </a:r>
            <a:r>
              <a:rPr lang="tr-TR" baseline="0" dirty="0"/>
              <a:t> n^2, </a:t>
            </a:r>
            <a:r>
              <a:rPr lang="tr-TR" baseline="0" dirty="0" err="1"/>
              <a:t>which</a:t>
            </a:r>
            <a:r>
              <a:rPr lang="tr-TR" baseline="0" dirty="0"/>
              <a:t> </a:t>
            </a:r>
            <a:r>
              <a:rPr lang="tr-TR" baseline="0" dirty="0" err="1"/>
              <a:t>yields</a:t>
            </a:r>
            <a:r>
              <a:rPr lang="tr-TR" baseline="0" dirty="0"/>
              <a:t> </a:t>
            </a:r>
            <a:r>
              <a:rPr lang="el-GR" sz="1200" b="1" i="1" dirty="0">
                <a:latin typeface="Times New Roman" charset="0"/>
                <a:sym typeface="Symbol" charset="0"/>
              </a:rPr>
              <a:t>Ω</a:t>
            </a:r>
            <a:r>
              <a:rPr lang="tr-TR" sz="1200" b="1" i="1" dirty="0">
                <a:latin typeface="Times New Roman" charset="0"/>
                <a:sym typeface="Symbol" charset="0"/>
              </a:rPr>
              <a:t>(n^2)</a:t>
            </a:r>
            <a:endParaRPr lang="tr-TR" dirty="0"/>
          </a:p>
          <a:p>
            <a:endParaRPr lang="tr-TR" dirty="0"/>
          </a:p>
          <a:p>
            <a:r>
              <a:rPr lang="en-US" dirty="0"/>
              <a:t>Let c &gt; 0 represent the fixed increment in capacity that is used for</a:t>
            </a:r>
            <a:r>
              <a:rPr lang="tr-TR" dirty="0"/>
              <a:t> </a:t>
            </a:r>
            <a:r>
              <a:rPr lang="en-US" dirty="0"/>
              <a:t>each resize event. During the series of n push operations, time will have been spent</a:t>
            </a:r>
            <a:r>
              <a:rPr lang="tr-TR" dirty="0"/>
              <a:t> </a:t>
            </a:r>
            <a:r>
              <a:rPr lang="en-US" dirty="0"/>
              <a:t>initializing arrays of size c, 2c, 3c, ..., </a:t>
            </a:r>
            <a:r>
              <a:rPr lang="tr-TR" dirty="0"/>
              <a:t>k</a:t>
            </a:r>
            <a:r>
              <a:rPr lang="en-US" dirty="0"/>
              <a:t>c for </a:t>
            </a:r>
            <a:r>
              <a:rPr lang="tr-TR" dirty="0"/>
              <a:t>k</a:t>
            </a:r>
            <a:r>
              <a:rPr lang="en-US" dirty="0"/>
              <a:t> = </a:t>
            </a:r>
            <a:r>
              <a:rPr lang="tr-TR" dirty="0" err="1"/>
              <a:t>round</a:t>
            </a:r>
            <a:r>
              <a:rPr lang="tr-TR" dirty="0"/>
              <a:t>(</a:t>
            </a:r>
            <a:r>
              <a:rPr lang="en-US" dirty="0"/>
              <a:t>n/c</a:t>
            </a:r>
            <a:r>
              <a:rPr lang="tr-TR" dirty="0"/>
              <a:t>)</a:t>
            </a:r>
            <a:r>
              <a:rPr lang="en-US" dirty="0"/>
              <a:t>, and therefore, the overall</a:t>
            </a:r>
            <a:r>
              <a:rPr lang="tr-TR" dirty="0"/>
              <a:t> </a:t>
            </a:r>
            <a:r>
              <a:rPr lang="en-US" dirty="0"/>
              <a:t>time is proportional to c+2c+3c+···+</a:t>
            </a:r>
            <a:r>
              <a:rPr lang="tr-TR" dirty="0"/>
              <a:t>k</a:t>
            </a:r>
            <a:r>
              <a:rPr lang="en-US" dirty="0"/>
              <a:t>c. </a:t>
            </a:r>
            <a:endParaRPr lang="tr-TR" dirty="0"/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Therefore, performing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push operations takes </a:t>
            </a:r>
            <a:r>
              <a:rPr lang="el-GR" sz="1200" b="1" i="1" dirty="0">
                <a:latin typeface="Times New Roman" charset="0"/>
                <a:sym typeface="Symbol" charset="0"/>
              </a:rPr>
              <a:t>Ω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(n)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 time.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to design an abstract data type that provides a user a way to refer to</a:t>
            </a:r>
            <a:r>
              <a:rPr lang="tr-TR" dirty="0"/>
              <a:t> </a:t>
            </a:r>
            <a:r>
              <a:rPr lang="en-US" dirty="0"/>
              <a:t>elements anywhere in a sequence, and to perform arbitrary insertions and deletions.</a:t>
            </a:r>
            <a:r>
              <a:rPr lang="tr-TR" dirty="0"/>
              <a:t> </a:t>
            </a:r>
            <a:r>
              <a:rPr lang="en-US" dirty="0"/>
              <a:t>This would allow us to efficiently describe actions such as a person deciding to</a:t>
            </a:r>
            <a:r>
              <a:rPr lang="tr-TR" dirty="0"/>
              <a:t> </a:t>
            </a:r>
            <a:r>
              <a:rPr lang="en-US" dirty="0"/>
              <a:t>leave the line before reaching the front, or allowing a friend to “cut” into line right</a:t>
            </a:r>
            <a:r>
              <a:rPr lang="tr-TR" dirty="0"/>
              <a:t> </a:t>
            </a:r>
            <a:r>
              <a:rPr lang="en-US" dirty="0"/>
              <a:t>behind him or her.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1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defining the positional list ADT, we also introduce the concept</a:t>
            </a:r>
            <a:r>
              <a:rPr lang="tr-TR" dirty="0"/>
              <a:t> </a:t>
            </a:r>
            <a:r>
              <a:rPr lang="en-US" dirty="0"/>
              <a:t>of a position, which formalizes the intuitive notion of the “location” of an element</a:t>
            </a:r>
            <a:r>
              <a:rPr lang="tr-TR" dirty="0"/>
              <a:t> </a:t>
            </a:r>
            <a:r>
              <a:rPr lang="en-US" dirty="0"/>
              <a:t>relative to others in the list.</a:t>
            </a:r>
            <a:endParaRPr lang="tr-TR" dirty="0"/>
          </a:p>
          <a:p>
            <a:endParaRPr lang="tr-TR" dirty="0"/>
          </a:p>
          <a:p>
            <a:r>
              <a:rPr lang="en-US" dirty="0"/>
              <a:t>To provide a general abstraction for the location of an element within a structure,</a:t>
            </a:r>
            <a:r>
              <a:rPr lang="tr-TR" dirty="0"/>
              <a:t> </a:t>
            </a:r>
            <a:r>
              <a:rPr lang="en-US" dirty="0"/>
              <a:t>we define a simple position abstract data type. A position supports the following</a:t>
            </a:r>
            <a:r>
              <a:rPr lang="tr-TR" dirty="0"/>
              <a:t> </a:t>
            </a:r>
            <a:r>
              <a:rPr lang="en-US" dirty="0"/>
              <a:t>single method:</a:t>
            </a:r>
            <a:r>
              <a:rPr lang="tr-TR" dirty="0"/>
              <a:t> </a:t>
            </a:r>
            <a:r>
              <a:rPr lang="tr-TR" dirty="0" err="1"/>
              <a:t>getElement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en-US" dirty="0"/>
              <a:t>A position acts as a</a:t>
            </a:r>
            <a:r>
              <a:rPr lang="tr-TR" dirty="0"/>
              <a:t> </a:t>
            </a:r>
            <a:r>
              <a:rPr lang="en-US" dirty="0"/>
              <a:t>marker or token within a broader positional list. A position</a:t>
            </a:r>
            <a:r>
              <a:rPr lang="tr-TR" dirty="0"/>
              <a:t> </a:t>
            </a:r>
            <a:r>
              <a:rPr lang="en-US" dirty="0"/>
              <a:t>p, which is associated with some element e in a list L, does not change, even if the</a:t>
            </a:r>
            <a:r>
              <a:rPr lang="tr-TR" dirty="0"/>
              <a:t> </a:t>
            </a:r>
            <a:r>
              <a:rPr lang="en-US" dirty="0"/>
              <a:t>index of e changes in L due to insertions or deletions elsewhere in the list. Nor does</a:t>
            </a:r>
            <a:r>
              <a:rPr lang="tr-TR" dirty="0"/>
              <a:t> </a:t>
            </a:r>
            <a:r>
              <a:rPr lang="en-US" dirty="0"/>
              <a:t>position p change if we replace the element e stored at p with another element. The</a:t>
            </a:r>
            <a:r>
              <a:rPr lang="tr-TR" dirty="0"/>
              <a:t> </a:t>
            </a:r>
            <a:r>
              <a:rPr lang="en-US" dirty="0"/>
              <a:t>only way in which a position becomes invalid is if that position (and its element)</a:t>
            </a:r>
            <a:r>
              <a:rPr lang="tr-TR" dirty="0"/>
              <a:t> </a:t>
            </a:r>
            <a:r>
              <a:rPr lang="en-US" dirty="0"/>
              <a:t>are explicitly removed from the list.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iterator is a software design pattern that abstracts the process of scanning</a:t>
            </a:r>
            <a:r>
              <a:rPr lang="tr-TR" dirty="0"/>
              <a:t> </a:t>
            </a:r>
            <a:r>
              <a:rPr lang="en-US" dirty="0"/>
              <a:t>through a sequence of elements, one element at a time. The underlying elements</a:t>
            </a:r>
            <a:r>
              <a:rPr lang="tr-TR" dirty="0"/>
              <a:t> </a:t>
            </a:r>
            <a:r>
              <a:rPr lang="en-US" dirty="0"/>
              <a:t>might be stored in a container class, streaming through a network, or generated by</a:t>
            </a:r>
            <a:r>
              <a:rPr lang="tr-TR" dirty="0"/>
              <a:t> </a:t>
            </a:r>
            <a:r>
              <a:rPr lang="en-US" dirty="0"/>
              <a:t>a series of computations.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CC2341-DB55-FB44-897A-5F791023FBC1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4430-91EC-1340-A808-25B580934F6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1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B701C-6514-C747-9CCA-040602BC9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92950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379D5-F0BC-F149-937C-E0DCC3E96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962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CD9E9-B0FB-6D4C-A50C-F0CFCF8F4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924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8578822-0A17-A740-A246-D42F89451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4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llections-in-java-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66EF40-1DD0-954C-8746-29BB140641E3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066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Lists and Iterators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7173" name="Picture 1" descr="200128087-00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3276600"/>
            <a:ext cx="3313112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924800" cy="762000"/>
          </a:xfrm>
        </p:spPr>
        <p:txBody>
          <a:bodyPr/>
          <a:lstStyle/>
          <a:p>
            <a:r>
              <a:rPr lang="en-US" dirty="0"/>
              <a:t>Java Implementation,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68808"/>
            <a:ext cx="6781800" cy="5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D612-BBF1-D8B1-31FE-327617BB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TR" dirty="0"/>
              <a:t>ava Lists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E82C-0EF2-09DC-9111-7572B1AC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77"/>
              </a:rPr>
              <a:t>The List interface in Java provides a way to store the ordered collection. It is a child interface of </a:t>
            </a:r>
            <a:r>
              <a:rPr lang="en-US" sz="2000" b="0" i="0" u="sng" dirty="0">
                <a:effectLst/>
                <a:latin typeface="Nunito" pitchFamily="2" charset="77"/>
                <a:hlinkClick r:id="rId3"/>
              </a:rPr>
              <a:t>Collection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77"/>
              </a:rPr>
              <a:t>. It is an ordered collection of objects in which duplicate values can be stored. Since List preserves the insertion order, it allows positional access and insertion of elements. </a:t>
            </a:r>
            <a:endParaRPr lang="en-TR" sz="2000" b="0" i="0" dirty="0">
              <a:solidFill>
                <a:srgbClr val="273239"/>
              </a:solidFill>
              <a:effectLst/>
              <a:latin typeface="Nunito" pitchFamily="2" charset="77"/>
            </a:endParaRPr>
          </a:p>
          <a:p>
            <a:pPr algn="l" fontAlgn="base"/>
            <a:r>
              <a:rPr lang="en-US" sz="2000" b="1" i="0" dirty="0">
                <a:solidFill>
                  <a:srgbClr val="273239"/>
                </a:solidFill>
                <a:effectLst/>
              </a:rPr>
              <a:t>Declaration of Java List Interface</a:t>
            </a:r>
          </a:p>
          <a:p>
            <a:pPr marL="0" indent="0">
              <a:buNone/>
            </a:pPr>
            <a:r>
              <a:rPr lang="en-US" sz="2000" dirty="0"/>
              <a:t> public interface List&lt;E&gt; extends Collection&lt;E&gt; ;</a:t>
            </a:r>
          </a:p>
          <a:p>
            <a:pPr marL="0" indent="0">
              <a:buNone/>
            </a:pPr>
            <a:r>
              <a:rPr lang="en-US" sz="2000" dirty="0"/>
              <a:t>List&lt;Obj&gt; list = new </a:t>
            </a:r>
            <a:r>
              <a:rPr lang="en-US" sz="2000" dirty="0" err="1"/>
              <a:t>ArrayList</a:t>
            </a:r>
            <a:r>
              <a:rPr lang="en-US" sz="2000" dirty="0"/>
              <a:t>&lt;Obj&gt; ();</a:t>
            </a:r>
            <a:endParaRPr lang="en-US" sz="2000" b="0" i="0" dirty="0">
              <a:solidFill>
                <a:srgbClr val="273239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5521-A94E-5BAD-5E22-FE4F4215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1ED92-2A6E-63BD-B651-69A7B6EA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E837-B602-DA35-BD21-CAE08A13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77FC06-B921-BCB3-E6D4-918363AF4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038" y="4591050"/>
            <a:ext cx="3771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223477-00E4-66FD-D507-112265A04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609600"/>
            <a:ext cx="3687464" cy="4419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E95E-4897-CC4C-56BD-10C1B9B6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9AB2-38A2-354C-0EE0-0406FD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A8D0-68AE-177C-0439-4C59725D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0CC88-3A6D-2C19-F91D-206A9093B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457200"/>
            <a:ext cx="4635048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8ABF70-3CA5-5442-813A-BB394183E247}" type="slidenum">
              <a:rPr lang="en-US" sz="1400"/>
              <a:pPr eaLnBrk="1" hangingPunct="1"/>
              <a:t>13</a:t>
            </a:fld>
            <a:endParaRPr lang="en-US" sz="1400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Growable Array-based Array List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876800" cy="4953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Let 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push(o)</a:t>
            </a:r>
            <a:r>
              <a:rPr lang="en-US" sz="2800" dirty="0">
                <a:ea typeface="+mn-ea"/>
                <a:cs typeface="+mn-cs"/>
              </a:rPr>
              <a:t> be the operation that adds element </a:t>
            </a:r>
            <a:r>
              <a:rPr lang="en-US" sz="2800" dirty="0">
                <a:solidFill>
                  <a:srgbClr val="BE2D00"/>
                </a:solidFill>
                <a:ea typeface="+mn-ea"/>
                <a:cs typeface="+mn-cs"/>
              </a:rPr>
              <a:t>o</a:t>
            </a:r>
            <a:r>
              <a:rPr lang="en-US" sz="2800" dirty="0">
                <a:ea typeface="+mn-ea"/>
                <a:cs typeface="+mn-cs"/>
              </a:rPr>
              <a:t> at the end of the list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When the array is full, we replace the array with a larger one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How large should the new array be?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chemeClr val="tx2"/>
                </a:solidFill>
              </a:rPr>
              <a:t>Incremental strategy</a:t>
            </a:r>
            <a:r>
              <a:rPr lang="en-US" sz="2400" dirty="0"/>
              <a:t>: increase the size by a constant </a:t>
            </a:r>
            <a:r>
              <a:rPr lang="en-US" sz="2400" b="1" i="1" dirty="0">
                <a:latin typeface="Times New Roman" pitchFamily="18" charset="0"/>
              </a:rPr>
              <a:t>c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>
                <a:solidFill>
                  <a:schemeClr val="tx2"/>
                </a:solidFill>
              </a:rPr>
              <a:t>Doubling strategy</a:t>
            </a:r>
            <a:r>
              <a:rPr lang="en-US" sz="2400" dirty="0"/>
              <a:t>: double the size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638800" y="1828800"/>
            <a:ext cx="3276600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new array of</a:t>
            </a:r>
          </a:p>
          <a:p>
            <a:pPr eaLnBrk="1" hangingPunct="1"/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					size …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b="1" i="1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A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A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  <a:endParaRPr lang="tr-TR" dirty="0">
              <a:solidFill>
                <a:schemeClr val="accent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1331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DAFBC5E-4841-DE44-BFCF-315078BB6B75}" type="slidenum">
              <a:rPr lang="en-US" sz="1400"/>
              <a:pPr eaLnBrk="1" hangingPunct="1"/>
              <a:t>14</a:t>
            </a:fld>
            <a:endParaRPr lang="en-US" sz="1400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Comparison of the Strategies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696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We compare the incremental strategy and the doubling strategy by analyzing the total time </a:t>
            </a:r>
            <a:r>
              <a:rPr lang="en-US" sz="2800" b="1" i="1" dirty="0">
                <a:latin typeface="Times New Roman" charset="0"/>
                <a:sym typeface="Symbol" charset="0"/>
              </a:rPr>
              <a:t>T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 needed to perform a series of </a:t>
            </a:r>
            <a:r>
              <a:rPr lang="en-US" sz="2800" b="1" i="1" dirty="0">
                <a:latin typeface="Times New Roman" charset="0"/>
              </a:rPr>
              <a:t>n</a:t>
            </a:r>
            <a:r>
              <a:rPr lang="en-US" sz="2800" dirty="0">
                <a:latin typeface="Tahoma" charset="0"/>
              </a:rPr>
              <a:t> push operations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We assume that we start with an empty list represented by a growable array of size </a:t>
            </a:r>
            <a:r>
              <a:rPr lang="en-US" sz="2800" dirty="0">
                <a:latin typeface="Times New Roman" charset="0"/>
              </a:rPr>
              <a:t>1</a:t>
            </a:r>
          </a:p>
          <a:p>
            <a:pPr eaLnBrk="1" hangingPunct="1"/>
            <a:r>
              <a:rPr lang="tr-TR" sz="2800" dirty="0">
                <a:latin typeface="Tahoma" charset="0"/>
              </a:rPr>
              <a:t>T</a:t>
            </a:r>
            <a:r>
              <a:rPr lang="en-US" sz="2800" dirty="0">
                <a:latin typeface="Tahoma" charset="0"/>
              </a:rPr>
              <a:t>he average time taken by a push operation over the series of operations</a:t>
            </a:r>
            <a:r>
              <a:rPr lang="tr-TR" sz="2800" dirty="0">
                <a:latin typeface="Tahoma" charset="0"/>
              </a:rPr>
              <a:t> is </a:t>
            </a:r>
            <a:r>
              <a:rPr lang="tr-TR" sz="2800" dirty="0" err="1">
                <a:latin typeface="Tahoma" charset="0"/>
              </a:rPr>
              <a:t>called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amortized time</a:t>
            </a:r>
            <a:r>
              <a:rPr lang="en-US" sz="2800" dirty="0">
                <a:latin typeface="Tahoma" charset="0"/>
              </a:rPr>
              <a:t> of a push operation, i.e.,</a:t>
            </a:r>
            <a:r>
              <a:rPr lang="tr-TR" sz="2800" dirty="0">
                <a:latin typeface="Tahoma" charset="0"/>
              </a:rPr>
              <a:t> </a:t>
            </a:r>
            <a:r>
              <a:rPr lang="en-US" sz="2800" b="1" i="1" dirty="0">
                <a:latin typeface="Times New Roman" charset="0"/>
                <a:sym typeface="Symbol" charset="0"/>
              </a:rPr>
              <a:t>T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)/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endParaRPr lang="en-US" sz="2800" dirty="0">
              <a:latin typeface="Tahoma" charset="0"/>
            </a:endParaRPr>
          </a:p>
        </p:txBody>
      </p:sp>
      <p:sp>
        <p:nvSpPr>
          <p:cNvPr id="14341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6806957-E02F-2442-9732-3C968535C7AD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Incremental Strategy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76400"/>
                <a:ext cx="8001000" cy="45720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latin typeface="Tahoma" charset="0"/>
                  </a:rPr>
                  <a:t>Over </a:t>
                </a: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dirty="0">
                    <a:latin typeface="Tahoma" charset="0"/>
                  </a:rPr>
                  <a:t> push operations, we replace the array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tr-T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tr-T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i="1" dirty="0">
                    <a:latin typeface="Times New Roman" charset="0"/>
                  </a:rPr>
                  <a:t> </a:t>
                </a:r>
                <a:r>
                  <a:rPr lang="en-US" sz="2800" dirty="0">
                    <a:latin typeface="Tahoma" charset="0"/>
                  </a:rPr>
                  <a:t>times, where </a:t>
                </a:r>
                <a:r>
                  <a:rPr lang="en-US" sz="2800" b="1" i="1" dirty="0">
                    <a:latin typeface="Times New Roman" charset="0"/>
                  </a:rPr>
                  <a:t>c</a:t>
                </a:r>
                <a:r>
                  <a:rPr lang="en-US" sz="2800" dirty="0">
                    <a:latin typeface="Tahoma" charset="0"/>
                  </a:rPr>
                  <a:t> is a constant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latin typeface="Tahoma" charset="0"/>
                  </a:rPr>
                  <a:t>The total time 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T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)</a:t>
                </a:r>
                <a:r>
                  <a:rPr lang="en-US" sz="2800" dirty="0">
                    <a:latin typeface="Tahoma" charset="0"/>
                  </a:rPr>
                  <a:t> of a series of </a:t>
                </a: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dirty="0">
                    <a:latin typeface="Tahoma" charset="0"/>
                  </a:rPr>
                  <a:t> push operations is proportional to</a:t>
                </a:r>
              </a:p>
              <a:p>
                <a:pPr algn="ctr" eaLnBrk="1" hangingPunct="1">
                  <a:lnSpc>
                    <a:spcPct val="110000"/>
                  </a:lnSpc>
                  <a:buFont typeface="Wingdings" charset="0"/>
                  <a:buNone/>
                </a:pP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i="1" dirty="0">
                    <a:latin typeface="Times New Roman" charset="0"/>
                  </a:rPr>
                  <a:t> + </a:t>
                </a:r>
                <a:r>
                  <a:rPr lang="en-US" sz="2800" b="1" i="1" dirty="0">
                    <a:latin typeface="Times New Roman" charset="0"/>
                  </a:rPr>
                  <a:t>c </a:t>
                </a:r>
                <a:r>
                  <a:rPr lang="en-US" sz="2800" i="1" dirty="0">
                    <a:latin typeface="Times New Roman" charset="0"/>
                  </a:rPr>
                  <a:t>+ </a:t>
                </a:r>
                <a:r>
                  <a:rPr lang="en-US" sz="2800" dirty="0">
                    <a:latin typeface="Times New Roman" charset="0"/>
                  </a:rPr>
                  <a:t>2</a:t>
                </a:r>
                <a:r>
                  <a:rPr lang="en-US" sz="2800" b="1" i="1" dirty="0">
                    <a:latin typeface="Times New Roman" charset="0"/>
                  </a:rPr>
                  <a:t>c </a:t>
                </a:r>
                <a:r>
                  <a:rPr lang="en-US" sz="2800" dirty="0">
                    <a:latin typeface="Times New Roman" charset="0"/>
                  </a:rPr>
                  <a:t>+ 3</a:t>
                </a:r>
                <a:r>
                  <a:rPr lang="en-US" sz="2800" b="1" i="1" dirty="0">
                    <a:latin typeface="Times New Roman" charset="0"/>
                  </a:rPr>
                  <a:t>c </a:t>
                </a:r>
                <a:r>
                  <a:rPr lang="en-US" sz="2800" dirty="0">
                    <a:latin typeface="Times New Roman" charset="0"/>
                  </a:rPr>
                  <a:t>+ 4</a:t>
                </a:r>
                <a:r>
                  <a:rPr lang="en-US" sz="2800" b="1" i="1" dirty="0">
                    <a:latin typeface="Times New Roman" charset="0"/>
                  </a:rPr>
                  <a:t>c </a:t>
                </a:r>
                <a:r>
                  <a:rPr lang="en-US" sz="2800" dirty="0">
                    <a:latin typeface="Times New Roman" charset="0"/>
                  </a:rPr>
                  <a:t>+</a:t>
                </a:r>
                <a:r>
                  <a:rPr lang="en-US" sz="2800" b="1" i="1" dirty="0">
                    <a:latin typeface="Times New Roman" charset="0"/>
                  </a:rPr>
                  <a:t> … </a:t>
                </a:r>
                <a:r>
                  <a:rPr lang="en-US" sz="2800" dirty="0">
                    <a:latin typeface="Times New Roman" charset="0"/>
                  </a:rPr>
                  <a:t>+ </a:t>
                </a:r>
                <a:r>
                  <a:rPr lang="en-US" sz="2800" b="1" i="1" dirty="0" err="1">
                    <a:latin typeface="Times New Roman" charset="0"/>
                  </a:rPr>
                  <a:t>kc</a:t>
                </a:r>
                <a:r>
                  <a:rPr lang="en-US" sz="2800" b="1" i="1" dirty="0">
                    <a:latin typeface="Times New Roman" charset="0"/>
                  </a:rPr>
                  <a:t> </a:t>
                </a:r>
                <a:r>
                  <a:rPr lang="en-US" sz="2800" i="1" dirty="0">
                    <a:latin typeface="Times New Roman" charset="0"/>
                  </a:rPr>
                  <a:t>=</a:t>
                </a:r>
              </a:p>
              <a:p>
                <a:pPr algn="ctr" eaLnBrk="1" hangingPunct="1">
                  <a:lnSpc>
                    <a:spcPct val="110000"/>
                  </a:lnSpc>
                  <a:buFont typeface="Wingdings" charset="0"/>
                  <a:buNone/>
                </a:pP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i="1" dirty="0">
                    <a:latin typeface="Times New Roman" charset="0"/>
                  </a:rPr>
                  <a:t> + </a:t>
                </a:r>
                <a:r>
                  <a:rPr lang="en-US" sz="2800" b="1" i="1" dirty="0">
                    <a:latin typeface="Times New Roman" charset="0"/>
                  </a:rPr>
                  <a:t>c</a:t>
                </a:r>
                <a:r>
                  <a:rPr lang="en-US" sz="2800" dirty="0">
                    <a:latin typeface="Times New Roman" charset="0"/>
                  </a:rPr>
                  <a:t>(1 + 2 + 3 + … + </a:t>
                </a:r>
                <a:r>
                  <a:rPr lang="en-US" sz="2800" b="1" i="1" dirty="0">
                    <a:latin typeface="Times New Roman" charset="0"/>
                  </a:rPr>
                  <a:t>k</a:t>
                </a:r>
                <a:r>
                  <a:rPr lang="en-US" sz="2800" dirty="0">
                    <a:latin typeface="Times New Roman" charset="0"/>
                  </a:rPr>
                  <a:t>) </a:t>
                </a:r>
                <a:r>
                  <a:rPr lang="en-US" sz="2800" i="1" dirty="0">
                    <a:latin typeface="Times New Roman" charset="0"/>
                  </a:rPr>
                  <a:t>=</a:t>
                </a:r>
              </a:p>
              <a:p>
                <a:pPr algn="ctr" eaLnBrk="1" hangingPunct="1">
                  <a:lnSpc>
                    <a:spcPct val="110000"/>
                  </a:lnSpc>
                  <a:buFont typeface="Wingdings" charset="0"/>
                  <a:buNone/>
                </a:pP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i="1" dirty="0">
                    <a:latin typeface="Times New Roman" charset="0"/>
                  </a:rPr>
                  <a:t> + </a:t>
                </a:r>
                <a:r>
                  <a:rPr lang="en-US" sz="2800" b="1" i="1" dirty="0" err="1">
                    <a:latin typeface="Times New Roman" charset="0"/>
                  </a:rPr>
                  <a:t>ck</a:t>
                </a:r>
                <a:r>
                  <a:rPr lang="en-US" sz="2800" dirty="0">
                    <a:latin typeface="Times New Roman" charset="0"/>
                  </a:rPr>
                  <a:t>(</a:t>
                </a:r>
                <a:r>
                  <a:rPr lang="en-US" sz="2800" b="1" i="1" dirty="0">
                    <a:latin typeface="Times New Roman" charset="0"/>
                  </a:rPr>
                  <a:t>k </a:t>
                </a:r>
                <a:r>
                  <a:rPr lang="en-US" sz="2800" dirty="0">
                    <a:latin typeface="Times New Roman" charset="0"/>
                  </a:rPr>
                  <a:t>+ 1)/2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latin typeface="Tahoma" charset="0"/>
                  </a:rPr>
                  <a:t>Since </a:t>
                </a:r>
                <a:r>
                  <a:rPr lang="en-US" sz="2800" b="1" i="1" dirty="0">
                    <a:latin typeface="Times New Roman" charset="0"/>
                  </a:rPr>
                  <a:t>c</a:t>
                </a:r>
                <a:r>
                  <a:rPr lang="en-US" sz="2800" dirty="0">
                    <a:latin typeface="Tahoma" charset="0"/>
                  </a:rPr>
                  <a:t> is a constant, 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T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)</a:t>
                </a:r>
                <a:r>
                  <a:rPr lang="en-US" sz="2800" dirty="0">
                    <a:latin typeface="Tahoma" charset="0"/>
                  </a:rPr>
                  <a:t> is </a:t>
                </a:r>
                <a:r>
                  <a:rPr lang="el-GR" sz="2800" b="1" i="1" dirty="0">
                    <a:latin typeface="Times New Roman" charset="0"/>
                    <a:sym typeface="Symbol" charset="0"/>
                  </a:rPr>
                  <a:t>Ω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800" b="1" i="1" dirty="0">
                    <a:latin typeface="Times New Roman" charset="0"/>
                  </a:rPr>
                  <a:t>n</a:t>
                </a:r>
                <a:r>
                  <a:rPr lang="en-US" sz="2800" i="1" dirty="0">
                    <a:latin typeface="Times New Roman" charset="0"/>
                  </a:rPr>
                  <a:t> +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 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k</a:t>
                </a:r>
                <a:r>
                  <a:rPr lang="en-US" sz="2800" baseline="30000" dirty="0">
                    <a:latin typeface="Times New Roman" charset="0"/>
                    <a:sym typeface="Symbol" charset="0"/>
                  </a:rPr>
                  <a:t>2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)</a:t>
                </a:r>
                <a:r>
                  <a:rPr lang="en-US" sz="2800" dirty="0">
                    <a:latin typeface="Tahoma" charset="0"/>
                  </a:rPr>
                  <a:t>,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 </a:t>
                </a:r>
                <a:r>
                  <a:rPr lang="en-US" sz="2800" dirty="0">
                    <a:latin typeface="Tahoma" charset="0"/>
                  </a:rPr>
                  <a:t>i.e., </a:t>
                </a:r>
                <a:r>
                  <a:rPr lang="el-GR" sz="2800" b="1" i="1" dirty="0">
                    <a:latin typeface="Times New Roman" charset="0"/>
                    <a:sym typeface="Symbol" charset="0"/>
                  </a:rPr>
                  <a:t>Ω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800" baseline="30000" dirty="0">
                    <a:latin typeface="Times New Roman" charset="0"/>
                    <a:sym typeface="Symbol" charset="0"/>
                  </a:rPr>
                  <a:t>2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)</a:t>
                </a:r>
              </a:p>
              <a:p>
                <a:pPr eaLnBrk="1" hangingPunct="1">
                  <a:lnSpc>
                    <a:spcPct val="110000"/>
                  </a:lnSpc>
                </a:pPr>
                <a:r>
                  <a:rPr lang="en-US" sz="2800" dirty="0">
                    <a:latin typeface="Tahoma" charset="0"/>
                  </a:rPr>
                  <a:t>Thus, the amortized time of a push operation is</a:t>
                </a:r>
                <a:r>
                  <a:rPr lang="tr-TR" sz="2800" dirty="0">
                    <a:latin typeface="Tahoma" charset="0"/>
                  </a:rPr>
                  <a:t> </a:t>
                </a:r>
                <a:r>
                  <a:rPr lang="el-GR" sz="2800" b="1" i="1" dirty="0">
                    <a:latin typeface="Times New Roman" charset="0"/>
                    <a:sym typeface="Symbol" charset="0"/>
                  </a:rPr>
                  <a:t>Ω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8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800" dirty="0">
                    <a:latin typeface="Times New Roman" charset="0"/>
                    <a:sym typeface="Symbol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364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76400"/>
                <a:ext cx="8001000" cy="4572000"/>
              </a:xfrm>
              <a:blipFill>
                <a:blip r:embed="rId3"/>
                <a:stretch>
                  <a:fillRect l="-305" t="-2267" r="-24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5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D0BE270-238B-C247-8240-60176D02004A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Doubling Strategy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676400"/>
                <a:ext cx="5562600" cy="4572000"/>
              </a:xfrm>
            </p:spPr>
            <p:txBody>
              <a:bodyPr/>
              <a:lstStyle/>
              <a:p>
                <a:pPr eaLnBrk="1" hangingPunct="1"/>
                <a:r>
                  <a:rPr lang="en-US" sz="2600" dirty="0">
                    <a:latin typeface="Tahoma" charset="0"/>
                  </a:rPr>
                  <a:t>We replace the array</a:t>
                </a:r>
                <a:r>
                  <a:rPr lang="tr-TR" sz="2600" dirty="0">
                    <a:latin typeface="Tahom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tr-T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tr-TR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b="1" i="1" dirty="0">
                    <a:latin typeface="Times New Roman" charset="0"/>
                  </a:rPr>
                  <a:t> </a:t>
                </a:r>
                <a:r>
                  <a:rPr lang="en-US" sz="2600" dirty="0">
                    <a:latin typeface="Tahoma" charset="0"/>
                  </a:rPr>
                  <a:t>times</a:t>
                </a:r>
              </a:p>
              <a:p>
                <a:pPr eaLnBrk="1" hangingPunct="1"/>
                <a:r>
                  <a:rPr lang="en-US" sz="2600" dirty="0">
                    <a:latin typeface="Tahoma" charset="0"/>
                  </a:rPr>
                  <a:t>The total time 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T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)</a:t>
                </a:r>
                <a:r>
                  <a:rPr lang="en-US" sz="2600" dirty="0">
                    <a:latin typeface="Tahoma" charset="0"/>
                  </a:rPr>
                  <a:t> of a series of </a:t>
                </a:r>
                <a:r>
                  <a:rPr lang="en-US" sz="2600" b="1" i="1" dirty="0">
                    <a:latin typeface="Times New Roman" charset="0"/>
                  </a:rPr>
                  <a:t>n</a:t>
                </a:r>
                <a:r>
                  <a:rPr lang="en-US" sz="2600" dirty="0">
                    <a:latin typeface="Tahoma" charset="0"/>
                  </a:rPr>
                  <a:t> push operations is proportional to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600" b="1" i="1" dirty="0">
                    <a:latin typeface="Times New Roman" charset="0"/>
                  </a:rPr>
                  <a:t>		n</a:t>
                </a:r>
                <a:r>
                  <a:rPr lang="en-US" sz="2600" i="1" dirty="0">
                    <a:latin typeface="Times New Roman" charset="0"/>
                  </a:rPr>
                  <a:t> + </a:t>
                </a:r>
                <a:r>
                  <a:rPr lang="en-US" sz="2600" dirty="0">
                    <a:solidFill>
                      <a:schemeClr val="tx2"/>
                    </a:solidFill>
                    <a:latin typeface="Times New Roman" charset="0"/>
                  </a:rPr>
                  <a:t>1 + 2 + 4 + 8 + …+ 2</a:t>
                </a:r>
                <a:r>
                  <a:rPr lang="en-US" sz="2600" b="1" i="1" baseline="30000" dirty="0">
                    <a:solidFill>
                      <a:schemeClr val="tx2"/>
                    </a:solidFill>
                    <a:latin typeface="Times New Roman" charset="0"/>
                  </a:rPr>
                  <a:t>k</a:t>
                </a:r>
                <a:r>
                  <a:rPr lang="en-US" sz="2600" b="1" i="1" dirty="0">
                    <a:latin typeface="Times New Roman" charset="0"/>
                  </a:rPr>
                  <a:t> </a:t>
                </a:r>
                <a:r>
                  <a:rPr lang="en-US" sz="2600" i="1" dirty="0">
                    <a:latin typeface="Times New Roman" charset="0"/>
                  </a:rPr>
                  <a:t>=</a:t>
                </a:r>
                <a:br>
                  <a:rPr lang="en-US" sz="2600" i="1" dirty="0">
                    <a:latin typeface="Times New Roman" charset="0"/>
                  </a:rPr>
                </a:br>
                <a:r>
                  <a:rPr lang="en-US" sz="2600" i="1" dirty="0">
                    <a:latin typeface="Times New Roman" charset="0"/>
                  </a:rPr>
                  <a:t>	</a:t>
                </a:r>
                <a:r>
                  <a:rPr lang="en-US" sz="2600" b="1" i="1" dirty="0">
                    <a:latin typeface="Times New Roman" charset="0"/>
                  </a:rPr>
                  <a:t>n</a:t>
                </a:r>
                <a:r>
                  <a:rPr lang="en-US" sz="2600" i="1" dirty="0">
                    <a:latin typeface="Times New Roman" charset="0"/>
                  </a:rPr>
                  <a:t> </a:t>
                </a:r>
                <a:r>
                  <a:rPr lang="en-US" sz="2600" dirty="0">
                    <a:latin typeface="Symbol" charset="0"/>
                  </a:rPr>
                  <a:t>+</a:t>
                </a:r>
                <a:r>
                  <a:rPr lang="en-US" sz="2600" dirty="0">
                    <a:latin typeface="Times New Roman" charset="0"/>
                  </a:rPr>
                  <a:t> </a:t>
                </a:r>
                <a:r>
                  <a:rPr lang="en-US" sz="2600" dirty="0">
                    <a:solidFill>
                      <a:schemeClr val="tx2"/>
                    </a:solidFill>
                    <a:latin typeface="Times New Roman" charset="0"/>
                  </a:rPr>
                  <a:t>2</a:t>
                </a:r>
                <a:r>
                  <a:rPr lang="en-US" sz="2600" b="1" i="1" baseline="30000" dirty="0">
                    <a:solidFill>
                      <a:schemeClr val="tx2"/>
                    </a:solidFill>
                    <a:latin typeface="Times New Roman" charset="0"/>
                  </a:rPr>
                  <a:t>k </a:t>
                </a:r>
                <a:r>
                  <a:rPr lang="en-US" sz="2600" baseline="30000" dirty="0">
                    <a:solidFill>
                      <a:schemeClr val="tx2"/>
                    </a:solidFill>
                    <a:latin typeface="Times New Roman" charset="0"/>
                  </a:rPr>
                  <a:t>+ 1</a:t>
                </a:r>
                <a:r>
                  <a:rPr lang="en-US" sz="2600" dirty="0">
                    <a:solidFill>
                      <a:schemeClr val="tx2"/>
                    </a:solidFill>
                    <a:latin typeface="Times New Roman" charset="0"/>
                  </a:rPr>
                  <a:t> </a:t>
                </a:r>
                <a:r>
                  <a:rPr lang="en-US" sz="2600" dirty="0">
                    <a:solidFill>
                      <a:schemeClr val="tx2"/>
                    </a:solidFill>
                    <a:latin typeface="Symbol" charset="0"/>
                  </a:rPr>
                  <a:t>- </a:t>
                </a:r>
                <a:r>
                  <a:rPr lang="en-US" sz="2600" dirty="0">
                    <a:solidFill>
                      <a:schemeClr val="tx2"/>
                    </a:solidFill>
                    <a:latin typeface="Times New Roman" charset="0"/>
                  </a:rPr>
                  <a:t>1</a:t>
                </a:r>
                <a:r>
                  <a:rPr lang="en-US" sz="2600" dirty="0">
                    <a:latin typeface="Times New Roman" charset="0"/>
                  </a:rPr>
                  <a:t> </a:t>
                </a:r>
                <a:r>
                  <a:rPr lang="en-US" sz="2600" b="1" i="1" dirty="0">
                    <a:latin typeface="Times New Roman" charset="0"/>
                  </a:rPr>
                  <a:t> </a:t>
                </a:r>
                <a:r>
                  <a:rPr lang="en-US" sz="2600" i="1" dirty="0">
                    <a:latin typeface="Times New Roman" charset="0"/>
                  </a:rPr>
                  <a:t>= </a:t>
                </a:r>
              </a:p>
              <a:p>
                <a:pPr eaLnBrk="1" hangingPunct="1">
                  <a:buFont typeface="Wingdings" charset="0"/>
                  <a:buNone/>
                </a:pPr>
                <a:r>
                  <a:rPr lang="en-US" sz="2600" i="1" dirty="0">
                    <a:latin typeface="Times New Roman" charset="0"/>
                  </a:rPr>
                  <a:t>		</a:t>
                </a:r>
                <a:r>
                  <a:rPr lang="en-US" sz="2600" dirty="0">
                    <a:latin typeface="Times New Roman" charset="0"/>
                  </a:rPr>
                  <a:t>3</a:t>
                </a:r>
                <a:r>
                  <a:rPr lang="en-US" sz="2600" b="1" i="1" dirty="0">
                    <a:latin typeface="Times New Roman" charset="0"/>
                  </a:rPr>
                  <a:t>n </a:t>
                </a:r>
                <a:r>
                  <a:rPr lang="en-US" sz="2600" dirty="0">
                    <a:latin typeface="Symbol" charset="0"/>
                  </a:rPr>
                  <a:t>- </a:t>
                </a:r>
                <a:r>
                  <a:rPr lang="en-US" sz="2600" dirty="0">
                    <a:latin typeface="Times New Roman" charset="0"/>
                  </a:rPr>
                  <a:t>1</a:t>
                </a:r>
              </a:p>
              <a:p>
                <a:pPr eaLnBrk="1" hangingPunct="1"/>
                <a:r>
                  <a:rPr lang="en-US" sz="2600" b="1" i="1" dirty="0">
                    <a:latin typeface="Times New Roman" charset="0"/>
                    <a:sym typeface="Symbol" charset="0"/>
                  </a:rPr>
                  <a:t>T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)</a:t>
                </a:r>
                <a:r>
                  <a:rPr lang="en-US" sz="2600" dirty="0">
                    <a:latin typeface="Tahoma" charset="0"/>
                  </a:rPr>
                  <a:t> is 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O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)</a:t>
                </a:r>
              </a:p>
              <a:p>
                <a:pPr eaLnBrk="1" hangingPunct="1"/>
                <a:r>
                  <a:rPr lang="en-US" sz="2600" dirty="0">
                    <a:latin typeface="Tahoma" charset="0"/>
                  </a:rPr>
                  <a:t>The amortized time of a push operation is </a:t>
                </a:r>
                <a:r>
                  <a:rPr lang="en-US" sz="2600" b="1" i="1" dirty="0">
                    <a:latin typeface="Times New Roman" charset="0"/>
                    <a:sym typeface="Symbol" charset="0"/>
                  </a:rPr>
                  <a:t>O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(</a:t>
                </a:r>
                <a:r>
                  <a:rPr lang="en-US" sz="2600" dirty="0">
                    <a:latin typeface="Times New Roman" charset="0"/>
                  </a:rPr>
                  <a:t>1</a:t>
                </a:r>
                <a:r>
                  <a:rPr lang="en-US" sz="2600" dirty="0">
                    <a:latin typeface="Times New Roman" charset="0"/>
                    <a:sym typeface="Symbol" charset="0"/>
                  </a:rPr>
                  <a:t>)</a:t>
                </a:r>
                <a:endParaRPr lang="en-US" sz="3000" dirty="0">
                  <a:latin typeface="Tahoma" charset="0"/>
                </a:endParaRPr>
              </a:p>
            </p:txBody>
          </p:sp>
        </mc:Choice>
        <mc:Fallback xmlns="">
          <p:sp>
            <p:nvSpPr>
              <p:cNvPr id="16388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676400"/>
                <a:ext cx="5562600" cy="4572000"/>
              </a:xfrm>
              <a:blipFill>
                <a:blip r:embed="rId2"/>
                <a:stretch>
                  <a:fillRect l="-438" t="-933" r="-1752" b="-14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6400800" y="2362200"/>
            <a:ext cx="2438400" cy="3048000"/>
            <a:chOff x="3840" y="1488"/>
            <a:chExt cx="1536" cy="1920"/>
          </a:xfrm>
        </p:grpSpPr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3840" y="1872"/>
              <a:ext cx="1536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3840" y="1488"/>
              <a:ext cx="1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tx2"/>
                  </a:solidFill>
                  <a:latin typeface="+mn-lt"/>
                  <a:ea typeface="+mn-ea"/>
                  <a:cs typeface="+mn-cs"/>
                </a:rPr>
                <a:t>geometric series</a:t>
              </a:r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4608" y="1872"/>
              <a:ext cx="768" cy="816"/>
            </a:xfrm>
            <a:prstGeom prst="rect">
              <a:avLst/>
            </a:prstGeom>
            <a:solidFill>
              <a:srgbClr val="8097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3840" y="2640"/>
              <a:ext cx="1536" cy="768"/>
            </a:xfrm>
            <a:prstGeom prst="rect">
              <a:avLst/>
            </a:prstGeom>
            <a:solidFill>
              <a:srgbClr val="5674F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840" y="1872"/>
              <a:ext cx="768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840" y="2256"/>
              <a:ext cx="38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3" name="Text Box 11"/>
            <p:cNvSpPr txBox="1">
              <a:spLocks noChangeArrowheads="1"/>
            </p:cNvSpPr>
            <p:nvPr/>
          </p:nvSpPr>
          <p:spPr bwMode="auto">
            <a:xfrm>
              <a:off x="3931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644" name="Text Box 12"/>
            <p:cNvSpPr txBox="1">
              <a:spLocks noChangeArrowheads="1"/>
            </p:cNvSpPr>
            <p:nvPr/>
          </p:nvSpPr>
          <p:spPr bwMode="auto">
            <a:xfrm>
              <a:off x="4103" y="1920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299" y="230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4867" y="2096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4507" y="2864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00"/>
                  </a:solidFill>
                  <a:latin typeface="+mn-lt"/>
                  <a:ea typeface="+mn-ea"/>
                  <a:cs typeface="+mn-cs"/>
                </a:rPr>
                <a:t>8</a:t>
              </a:r>
            </a:p>
          </p:txBody>
        </p:sp>
      </p:grpSp>
      <p:sp>
        <p:nvSpPr>
          <p:cNvPr id="16390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List</a:t>
            </a:r>
          </a:p>
        </p:txBody>
      </p:sp>
      <p:pic>
        <p:nvPicPr>
          <p:cNvPr id="7" name="Content Placeholder 6" descr="Ekran Resmi 2018-11-19 12.43.0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653" b="-2965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Positional Lists</a:t>
            </a:r>
          </a:p>
        </p:txBody>
      </p:sp>
      <p:sp>
        <p:nvSpPr>
          <p:cNvPr id="17410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ahoma" charset="0"/>
              </a:rPr>
              <a:t>To provide for a general abstraction of a sequence of elements with the ability to identify the location of an element, we define a </a:t>
            </a:r>
            <a:r>
              <a:rPr lang="en-US" sz="2400" b="1" dirty="0">
                <a:latin typeface="Tahoma" charset="0"/>
              </a:rPr>
              <a:t>positional list </a:t>
            </a:r>
            <a:r>
              <a:rPr lang="en-US" sz="2400" dirty="0">
                <a:latin typeface="Tahoma" charset="0"/>
              </a:rPr>
              <a:t>ADT. </a:t>
            </a:r>
          </a:p>
          <a:p>
            <a:r>
              <a:rPr lang="en-US" sz="2400" dirty="0">
                <a:latin typeface="Tahoma" charset="0"/>
              </a:rPr>
              <a:t>A position acts as a marker or token within the broader positional list. </a:t>
            </a:r>
          </a:p>
          <a:p>
            <a:r>
              <a:rPr lang="en-US" sz="2400" dirty="0">
                <a:latin typeface="Tahoma" charset="0"/>
              </a:rPr>
              <a:t>A position p is unaffected by changes elsewhere in a list; the only way in which a position becomes invalid is if an explicit command is issued to delete it.</a:t>
            </a:r>
          </a:p>
          <a:p>
            <a:r>
              <a:rPr lang="en-US" sz="2400" dirty="0">
                <a:latin typeface="Tahoma" charset="0"/>
              </a:rPr>
              <a:t>A position instance is a simple object, supporting only the following method:</a:t>
            </a:r>
          </a:p>
          <a:p>
            <a:pPr lvl="1"/>
            <a:r>
              <a:rPr lang="en-US" sz="2000" dirty="0" err="1">
                <a:latin typeface="Tahoma" charset="0"/>
              </a:rPr>
              <a:t>P.getElement</a:t>
            </a:r>
            <a:r>
              <a:rPr lang="en-US" sz="2000" dirty="0">
                <a:latin typeface="Tahoma" charset="0"/>
              </a:rPr>
              <a:t>( ): Return the element stored at position p.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B3775C-8CD6-D44E-B749-29AFE3A2FCAA}" type="slidenum">
              <a:rPr lang="en-US" sz="1400"/>
              <a:pPr eaLnBrk="1" hangingPunct="1"/>
              <a:t>18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87704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Accessor</a:t>
            </a:r>
            <a:r>
              <a:rPr lang="en-US" dirty="0"/>
              <a:t> methods: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0800"/>
            <a:ext cx="7924800" cy="33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BB12-8965-A7CA-A0E8-EF15886D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Lists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E4EF-2980-C09E-D9FB-F1FC54E0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is an ordered collection of items of some type T: </a:t>
            </a:r>
          </a:p>
          <a:p>
            <a:r>
              <a:rPr lang="en-US" dirty="0"/>
              <a:t>➡ each element has a position in the list ➡ duplicate elements are allowed </a:t>
            </a:r>
          </a:p>
          <a:p>
            <a:r>
              <a:rPr lang="en-US" dirty="0"/>
              <a:t>A list is a linear collection, like a stack and queue, but more flexible: adding and removing elements from a list does not have to happen at one end or the other.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D5C8-25B5-FDFA-DDCF-90341E33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478C-76E9-5462-2C89-3B10B734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5EBB-4EFC-8142-58EA-63DF3334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List ADT,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methods: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7391400" cy="41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Positional List operations: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3600"/>
            <a:ext cx="5562404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8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4800600" cy="2438400"/>
          </a:xfrm>
        </p:spPr>
        <p:txBody>
          <a:bodyPr/>
          <a:lstStyle/>
          <a:p>
            <a:r>
              <a:rPr lang="en-US" dirty="0"/>
              <a:t>The most natural way to implement a positional list is with a doubly-linked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endCxn id="16" idx="0"/>
          </p:cNvCxnSpPr>
          <p:nvPr/>
        </p:nvCxnSpPr>
        <p:spPr bwMode="auto">
          <a:xfrm rot="16200000" flipH="1">
            <a:off x="6841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prev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next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566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2"/>
                </a:solidFill>
              </a:rPr>
              <a:t>element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9" name="Picture 6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" name="Picture 6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6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2" name="Picture 7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3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trailer</a:t>
            </a:r>
          </a:p>
        </p:txBody>
      </p:sp>
      <p:sp>
        <p:nvSpPr>
          <p:cNvPr id="50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header</a:t>
            </a:r>
          </a:p>
        </p:txBody>
      </p:sp>
      <p:sp>
        <p:nvSpPr>
          <p:cNvPr id="51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nodes/positions</a:t>
            </a:r>
          </a:p>
        </p:txBody>
      </p:sp>
      <p:sp>
        <p:nvSpPr>
          <p:cNvPr id="53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55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</a:t>
            </a:r>
          </a:p>
        </p:txBody>
      </p:sp>
      <p:sp>
        <p:nvSpPr>
          <p:cNvPr id="56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781AFF-1329-0143-A272-50D3E45CAAE0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72551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ABEF816-E8A1-E84F-82D9-B6DCB1F439B1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Remove a node, p, from a doubly-linked list.</a:t>
            </a:r>
            <a:endParaRPr lang="en-US" sz="280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29516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 software design pattern that abstracts the process of scanning through a sequence of elements, one element at a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886200"/>
            <a:ext cx="883387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4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defines a parameterized interface, named </a:t>
            </a:r>
            <a:r>
              <a:rPr lang="en-US" sz="2400" dirty="0" err="1">
                <a:solidFill>
                  <a:srgbClr val="BE2D00"/>
                </a:solidFill>
              </a:rPr>
              <a:t>Iterable</a:t>
            </a:r>
            <a:r>
              <a:rPr lang="en-US" sz="2400" dirty="0"/>
              <a:t>, that includes the following single method:</a:t>
            </a:r>
          </a:p>
          <a:p>
            <a:pPr lvl="1"/>
            <a:r>
              <a:rPr lang="en-US" sz="2000" dirty="0">
                <a:solidFill>
                  <a:srgbClr val="BE2D00"/>
                </a:solidFill>
              </a:rPr>
              <a:t>iterator</a:t>
            </a:r>
            <a:r>
              <a:rPr lang="en-US" sz="2000" dirty="0"/>
              <a:t>( ): Returns an iterator of the elements in the collection.</a:t>
            </a:r>
          </a:p>
          <a:p>
            <a:r>
              <a:rPr lang="en-US" sz="2400" dirty="0"/>
              <a:t>An instance of a typical collection class in Java, such as an </a:t>
            </a:r>
            <a:r>
              <a:rPr lang="en-US" sz="2400" dirty="0" err="1"/>
              <a:t>ArrayList</a:t>
            </a:r>
            <a:r>
              <a:rPr lang="en-US" sz="2400" dirty="0"/>
              <a:t>, is </a:t>
            </a:r>
            <a:r>
              <a:rPr lang="en-US" sz="2400" dirty="0" err="1"/>
              <a:t>iterable</a:t>
            </a:r>
            <a:r>
              <a:rPr lang="en-US" sz="2400" dirty="0"/>
              <a:t>; it produces an iterator for its collection as the return value of the </a:t>
            </a:r>
            <a:r>
              <a:rPr lang="en-US" sz="2400" dirty="0">
                <a:solidFill>
                  <a:srgbClr val="BE2D00"/>
                </a:solidFill>
              </a:rPr>
              <a:t>iterator</a:t>
            </a:r>
            <a:r>
              <a:rPr lang="en-US" sz="2400" dirty="0"/>
              <a:t>( ) method. </a:t>
            </a:r>
          </a:p>
          <a:p>
            <a:r>
              <a:rPr lang="en-US" sz="2400" dirty="0"/>
              <a:t>Each call to </a:t>
            </a:r>
            <a:r>
              <a:rPr lang="en-US" sz="2400" dirty="0">
                <a:solidFill>
                  <a:srgbClr val="BE2D00"/>
                </a:solidFill>
              </a:rPr>
              <a:t>iterator</a:t>
            </a:r>
            <a:r>
              <a:rPr lang="en-US" sz="2400" dirty="0"/>
              <a:t>( ) returns a new iterator instance, thereby allowing multiple (even simultaneous) traversals of a collection.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0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for-each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Java’s </a:t>
            </a:r>
            <a:r>
              <a:rPr lang="en-US" sz="2800" dirty="0" err="1"/>
              <a:t>Iterable</a:t>
            </a:r>
            <a:r>
              <a:rPr lang="en-US" sz="2800" dirty="0"/>
              <a:t> class also plays a fundamental role in support of the “for-each” loop syntax: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400050" lvl="1" indent="0">
              <a:buNone/>
            </a:pPr>
            <a:r>
              <a:rPr lang="en-US" sz="2400" dirty="0"/>
              <a:t>is equivalent to: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7924800" cy="1052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267200"/>
            <a:ext cx="7848600" cy="16616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32632" y="52125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5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5" y="2057400"/>
            <a:ext cx="8041495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java.util.List</a:t>
            </a:r>
            <a:r>
              <a:rPr lang="en-US" dirty="0"/>
              <a:t>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381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java.util.List</a:t>
            </a:r>
            <a:r>
              <a:rPr lang="en-US" dirty="0"/>
              <a:t> interface includes the following methods: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List operations: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33599"/>
            <a:ext cx="4724400" cy="42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D930D53-ECF3-1E45-A406-CB3D2DC5C8C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 Lists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3352800"/>
          </a:xfrm>
        </p:spPr>
        <p:txBody>
          <a:bodyPr/>
          <a:lstStyle/>
          <a:p>
            <a:r>
              <a:rPr lang="en-US" sz="2400" dirty="0"/>
              <a:t>An obvious choice for implementing the list ADT is to use an array, </a:t>
            </a:r>
            <a:r>
              <a:rPr lang="en-US" sz="2400" b="1" dirty="0"/>
              <a:t>A</a:t>
            </a:r>
            <a:r>
              <a:rPr lang="en-US" sz="2400" dirty="0"/>
              <a:t>, where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stores (a reference to) the element with index </a:t>
            </a:r>
            <a:r>
              <a:rPr lang="en-US" sz="2400" b="1" dirty="0" err="1"/>
              <a:t>i</a:t>
            </a:r>
            <a:r>
              <a:rPr lang="en-US" sz="2400" dirty="0"/>
              <a:t>.</a:t>
            </a:r>
          </a:p>
          <a:p>
            <a:r>
              <a:rPr lang="en-US" sz="2400" dirty="0"/>
              <a:t>With a representation based on an array </a:t>
            </a:r>
            <a:r>
              <a:rPr lang="en-US" sz="2400" b="1" dirty="0"/>
              <a:t>A</a:t>
            </a:r>
            <a:r>
              <a:rPr lang="en-US" sz="2400" dirty="0"/>
              <a:t>, the get(</a:t>
            </a:r>
            <a:r>
              <a:rPr lang="en-US" sz="2400" b="1" dirty="0" err="1"/>
              <a:t>i</a:t>
            </a:r>
            <a:r>
              <a:rPr lang="en-US" sz="2400" dirty="0"/>
              <a:t>) and set(</a:t>
            </a:r>
            <a:r>
              <a:rPr lang="en-US" sz="2400" b="1" dirty="0" err="1"/>
              <a:t>i</a:t>
            </a:r>
            <a:r>
              <a:rPr lang="en-US" sz="2400" dirty="0"/>
              <a:t>, </a:t>
            </a:r>
            <a:r>
              <a:rPr lang="en-US" sz="2400" b="1" dirty="0"/>
              <a:t>e</a:t>
            </a:r>
            <a:r>
              <a:rPr lang="en-US" sz="2400" dirty="0"/>
              <a:t>) methods are easy to implement by accessing </a:t>
            </a:r>
            <a:r>
              <a:rPr lang="en-US" sz="2400" b="1" dirty="0"/>
              <a:t>A[</a:t>
            </a:r>
            <a:r>
              <a:rPr lang="en-US" sz="2400" b="1" dirty="0" err="1"/>
              <a:t>i</a:t>
            </a:r>
            <a:r>
              <a:rPr lang="en-US" sz="2400" b="1" dirty="0"/>
              <a:t>] </a:t>
            </a:r>
            <a:r>
              <a:rPr lang="en-US" sz="2400" dirty="0"/>
              <a:t>(assuming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dirty="0"/>
              <a:t>is a legitimate index).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9221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2" name="Rectangle 59"/>
          <p:cNvSpPr>
            <a:spLocks noChangeArrowheads="1"/>
          </p:cNvSpPr>
          <p:nvPr/>
        </p:nvSpPr>
        <p:spPr bwMode="auto">
          <a:xfrm>
            <a:off x="20574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3" name="Rectangle 60"/>
          <p:cNvSpPr>
            <a:spLocks noChangeArrowheads="1"/>
          </p:cNvSpPr>
          <p:nvPr/>
        </p:nvSpPr>
        <p:spPr bwMode="auto">
          <a:xfrm>
            <a:off x="23622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2667000" y="57229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5334000" y="57229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26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27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33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9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130"/>
          <p:cNvSpPr>
            <a:spLocks noChangeArrowheads="1"/>
          </p:cNvSpPr>
          <p:nvPr/>
        </p:nvSpPr>
        <p:spPr bwMode="auto">
          <a:xfrm>
            <a:off x="3810000" y="57308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9244" name="Date Placeholder 2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AA93887-935F-F847-B5CE-3D06A8FB1A17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239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an operation 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add</a:t>
            </a:r>
            <a:r>
              <a:rPr lang="en-US" sz="2400" dirty="0">
                <a:latin typeface="Tahoma" charset="0"/>
              </a:rPr>
              <a:t>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dirty="0">
                <a:latin typeface="Times New Roman" charset="0"/>
              </a:rPr>
              <a:t>,</a:t>
            </a:r>
            <a:r>
              <a:rPr lang="en-US" sz="2400" b="1" i="1" dirty="0">
                <a:latin typeface="Times New Roman" charset="0"/>
              </a:rPr>
              <a:t> o</a:t>
            </a:r>
            <a:r>
              <a:rPr lang="en-US" sz="2400" dirty="0">
                <a:latin typeface="Tahoma" charset="0"/>
              </a:rPr>
              <a:t>), we need to make room for the new element by shifting forward the 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ahoma" charset="0"/>
              </a:rPr>
              <a:t> elements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], …, </a:t>
            </a:r>
            <a:r>
              <a:rPr lang="en-US" sz="2400" b="1" i="1" dirty="0">
                <a:latin typeface="Times New Roman" charset="0"/>
              </a:rPr>
              <a:t>A</a:t>
            </a:r>
            <a:r>
              <a:rPr lang="en-US" sz="2400" dirty="0">
                <a:latin typeface="Times New Roman" charset="0"/>
              </a:rPr>
              <a:t>[</a:t>
            </a:r>
            <a:r>
              <a:rPr lang="en-US" sz="2400" b="1" i="1" dirty="0">
                <a:latin typeface="Times New Roman" charset="0"/>
              </a:rPr>
              <a:t>n </a:t>
            </a:r>
            <a:r>
              <a:rPr lang="en-US" sz="2400" dirty="0">
                <a:latin typeface="Symbol" charset="0"/>
              </a:rPr>
              <a:t>-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 the worst case (</a:t>
            </a:r>
            <a:r>
              <a:rPr lang="en-US" sz="2400" b="1" i="1" dirty="0" err="1">
                <a:latin typeface="Times New Roman" charset="0"/>
              </a:rPr>
              <a:t>i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0</a:t>
            </a:r>
            <a:r>
              <a:rPr lang="en-US" sz="2400" dirty="0">
                <a:latin typeface="Tahoma" charset="0"/>
              </a:rPr>
              <a:t>), this takes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</a:t>
            </a:r>
            <a:r>
              <a:rPr lang="en-US" sz="2400" dirty="0">
                <a:latin typeface="Tahoma" charset="0"/>
              </a:rPr>
              <a:t> time</a:t>
            </a:r>
          </a:p>
        </p:txBody>
      </p:sp>
      <p:sp>
        <p:nvSpPr>
          <p:cNvPr id="10245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25146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7" name="Rectangle 57"/>
          <p:cNvSpPr>
            <a:spLocks noChangeArrowheads="1"/>
          </p:cNvSpPr>
          <p:nvPr/>
        </p:nvSpPr>
        <p:spPr bwMode="auto">
          <a:xfrm>
            <a:off x="28194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8" name="Rectangle 58"/>
          <p:cNvSpPr>
            <a:spLocks noChangeArrowheads="1"/>
          </p:cNvSpPr>
          <p:nvPr/>
        </p:nvSpPr>
        <p:spPr bwMode="auto">
          <a:xfrm>
            <a:off x="3124200" y="39703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5791200" y="39703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50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1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7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77"/>
          <p:cNvSpPr>
            <a:spLocks noChangeArrowheads="1"/>
          </p:cNvSpPr>
          <p:nvPr/>
        </p:nvSpPr>
        <p:spPr bwMode="auto">
          <a:xfrm>
            <a:off x="4267200" y="39782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8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69" name="Rectangle 79"/>
          <p:cNvSpPr>
            <a:spLocks noChangeArrowheads="1"/>
          </p:cNvSpPr>
          <p:nvPr/>
        </p:nvSpPr>
        <p:spPr bwMode="auto">
          <a:xfrm>
            <a:off x="25146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0" name="Rectangle 80"/>
          <p:cNvSpPr>
            <a:spLocks noChangeArrowheads="1"/>
          </p:cNvSpPr>
          <p:nvPr/>
        </p:nvSpPr>
        <p:spPr bwMode="auto">
          <a:xfrm>
            <a:off x="28194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1" name="Rectangle 81"/>
          <p:cNvSpPr>
            <a:spLocks noChangeArrowheads="1"/>
          </p:cNvSpPr>
          <p:nvPr/>
        </p:nvSpPr>
        <p:spPr bwMode="auto">
          <a:xfrm>
            <a:off x="3124200" y="48847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72" name="Rectangle 82"/>
          <p:cNvSpPr>
            <a:spLocks noChangeArrowheads="1"/>
          </p:cNvSpPr>
          <p:nvPr/>
        </p:nvSpPr>
        <p:spPr bwMode="auto">
          <a:xfrm>
            <a:off x="5791200" y="48847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73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74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80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8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9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0" name="Rectangle 100"/>
          <p:cNvSpPr>
            <a:spLocks noChangeArrowheads="1"/>
          </p:cNvSpPr>
          <p:nvPr/>
        </p:nvSpPr>
        <p:spPr bwMode="auto">
          <a:xfrm>
            <a:off x="4267200" y="48926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1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2" name="Rectangle 102"/>
          <p:cNvSpPr>
            <a:spLocks noChangeArrowheads="1"/>
          </p:cNvSpPr>
          <p:nvPr/>
        </p:nvSpPr>
        <p:spPr bwMode="auto">
          <a:xfrm>
            <a:off x="25146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3" name="Rectangle 103"/>
          <p:cNvSpPr>
            <a:spLocks noChangeArrowheads="1"/>
          </p:cNvSpPr>
          <p:nvPr/>
        </p:nvSpPr>
        <p:spPr bwMode="auto">
          <a:xfrm>
            <a:off x="28194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4" name="Rectangle 104"/>
          <p:cNvSpPr>
            <a:spLocks noChangeArrowheads="1"/>
          </p:cNvSpPr>
          <p:nvPr/>
        </p:nvSpPr>
        <p:spPr bwMode="auto">
          <a:xfrm>
            <a:off x="3124200" y="579913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295" name="Rectangle 105"/>
          <p:cNvSpPr>
            <a:spLocks noChangeArrowheads="1"/>
          </p:cNvSpPr>
          <p:nvPr/>
        </p:nvSpPr>
        <p:spPr bwMode="auto">
          <a:xfrm>
            <a:off x="6121400" y="579913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0296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97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8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9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0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1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8F0D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2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i="1">
                <a:latin typeface="Times New Roman" charset="0"/>
              </a:rPr>
              <a:t>o</a:t>
            </a:r>
          </a:p>
        </p:txBody>
      </p:sp>
      <p:sp>
        <p:nvSpPr>
          <p:cNvPr id="10303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6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0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1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2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3" name="Rectangle 123"/>
          <p:cNvSpPr>
            <a:spLocks noChangeArrowheads="1"/>
          </p:cNvSpPr>
          <p:nvPr/>
        </p:nvSpPr>
        <p:spPr bwMode="auto">
          <a:xfrm>
            <a:off x="4267200" y="5807075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endParaRPr lang="en-US" b="1">
              <a:solidFill>
                <a:schemeClr val="accent2"/>
              </a:solidFill>
            </a:endParaRPr>
          </a:p>
        </p:txBody>
      </p:sp>
      <p:cxnSp>
        <p:nvCxnSpPr>
          <p:cNvPr id="10314" name="AutoShape 124"/>
          <p:cNvCxnSpPr>
            <a:cxnSpLocks noChangeShapeType="1"/>
            <a:stCxn id="10279" idx="0"/>
            <a:endCxn id="10280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5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6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7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18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31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91A514-4638-1542-A1FA-FE6CA015F88C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Element Removal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2296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an operation </a:t>
            </a:r>
            <a:r>
              <a:rPr lang="en-US" sz="2400" b="1" i="1">
                <a:solidFill>
                  <a:schemeClr val="tx2"/>
                </a:solidFill>
                <a:latin typeface="Times New Roman" charset="0"/>
              </a:rPr>
              <a:t>remove</a:t>
            </a:r>
            <a:r>
              <a:rPr lang="en-US" sz="2400">
                <a:latin typeface="Tahoma" charset="0"/>
              </a:rPr>
              <a:t>(i), we need to fill the hole left by the removed element by shifting backward the 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i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</a:t>
            </a:r>
            <a:r>
              <a:rPr lang="en-US" sz="2400">
                <a:latin typeface="Tahoma" charset="0"/>
              </a:rPr>
              <a:t> elements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+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1], …, </a:t>
            </a:r>
            <a:r>
              <a:rPr lang="en-US" sz="2400" b="1" i="1">
                <a:latin typeface="Times New Roman" charset="0"/>
              </a:rPr>
              <a:t>A</a:t>
            </a:r>
            <a:r>
              <a:rPr lang="en-US" sz="2400">
                <a:latin typeface="Times New Roman" charset="0"/>
              </a:rPr>
              <a:t>[</a:t>
            </a:r>
            <a:r>
              <a:rPr lang="en-US" sz="2400" b="1" i="1">
                <a:latin typeface="Times New Roman" charset="0"/>
              </a:rPr>
              <a:t>n </a:t>
            </a:r>
            <a:r>
              <a:rPr lang="en-US" sz="2400">
                <a:latin typeface="Symbol" charset="0"/>
              </a:rPr>
              <a:t>-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1]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charset="0"/>
              </a:rPr>
              <a:t>In the worst case (</a:t>
            </a:r>
            <a:r>
              <a:rPr lang="en-US" sz="2400" b="1" i="1">
                <a:latin typeface="Times New Roman" charset="0"/>
              </a:rPr>
              <a:t>i </a:t>
            </a:r>
            <a:r>
              <a:rPr lang="en-US" sz="2400">
                <a:latin typeface="Symbol" charset="0"/>
              </a:rPr>
              <a:t>=</a:t>
            </a:r>
            <a:r>
              <a:rPr lang="en-US" sz="2400" b="1" i="1">
                <a:latin typeface="Times New Roman" charset="0"/>
              </a:rPr>
              <a:t> </a:t>
            </a:r>
            <a:r>
              <a:rPr lang="en-US" sz="2400">
                <a:latin typeface="Times New Roman" charset="0"/>
              </a:rPr>
              <a:t>0</a:t>
            </a:r>
            <a:r>
              <a:rPr lang="en-US" sz="2400">
                <a:latin typeface="Tahoma" charset="0"/>
              </a:rPr>
              <a:t>), this takes </a:t>
            </a:r>
            <a:r>
              <a:rPr lang="en-US" sz="2400" b="1" i="1">
                <a:latin typeface="Times New Roman" charset="0"/>
              </a:rPr>
              <a:t>O</a:t>
            </a:r>
            <a:r>
              <a:rPr lang="en-US" sz="2400">
                <a:latin typeface="Times New Roman" charset="0"/>
              </a:rPr>
              <a:t>(</a:t>
            </a:r>
            <a:r>
              <a:rPr lang="en-US" sz="2400" b="1" i="1">
                <a:latin typeface="Times New Roman" charset="0"/>
              </a:rPr>
              <a:t>n</a:t>
            </a:r>
            <a:r>
              <a:rPr lang="en-US" sz="2400">
                <a:latin typeface="Times New Roman" charset="0"/>
              </a:rPr>
              <a:t>)</a:t>
            </a:r>
            <a:r>
              <a:rPr lang="en-US" sz="2400">
                <a:latin typeface="Tahoma" charset="0"/>
              </a:rPr>
              <a:t> time</a:t>
            </a:r>
          </a:p>
        </p:txBody>
      </p:sp>
      <p:grpSp>
        <p:nvGrpSpPr>
          <p:cNvPr id="11269" name="Group 80"/>
          <p:cNvGrpSpPr>
            <a:grpSpLocks/>
          </p:cNvGrpSpPr>
          <p:nvPr/>
        </p:nvGrpSpPr>
        <p:grpSpPr bwMode="auto">
          <a:xfrm>
            <a:off x="1981200" y="5410200"/>
            <a:ext cx="5638800" cy="762000"/>
            <a:chOff x="1248" y="2256"/>
            <a:chExt cx="3552" cy="480"/>
          </a:xfrm>
        </p:grpSpPr>
        <p:sp>
          <p:nvSpPr>
            <p:cNvPr id="11324" name="Rectangle 4"/>
            <p:cNvSpPr>
              <a:spLocks noChangeArrowheads="1"/>
            </p:cNvSpPr>
            <p:nvPr/>
          </p:nvSpPr>
          <p:spPr bwMode="auto">
            <a:xfrm>
              <a:off x="1248" y="2256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5" name="Rectangle 5"/>
            <p:cNvSpPr>
              <a:spLocks noChangeArrowheads="1"/>
            </p:cNvSpPr>
            <p:nvPr/>
          </p:nvSpPr>
          <p:spPr bwMode="auto">
            <a:xfrm>
              <a:off x="1584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6" name="Rectangle 6"/>
            <p:cNvSpPr>
              <a:spLocks noChangeArrowheads="1"/>
            </p:cNvSpPr>
            <p:nvPr/>
          </p:nvSpPr>
          <p:spPr bwMode="auto">
            <a:xfrm>
              <a:off x="1776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7" name="Rectangle 7"/>
            <p:cNvSpPr>
              <a:spLocks noChangeArrowheads="1"/>
            </p:cNvSpPr>
            <p:nvPr/>
          </p:nvSpPr>
          <p:spPr bwMode="auto">
            <a:xfrm>
              <a:off x="1968" y="25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28" name="Rectangle 8"/>
            <p:cNvSpPr>
              <a:spLocks noChangeArrowheads="1"/>
            </p:cNvSpPr>
            <p:nvPr/>
          </p:nvSpPr>
          <p:spPr bwMode="auto">
            <a:xfrm>
              <a:off x="3648" y="2501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29" name="Rectangle 9"/>
            <p:cNvSpPr>
              <a:spLocks noChangeArrowheads="1"/>
            </p:cNvSpPr>
            <p:nvPr/>
          </p:nvSpPr>
          <p:spPr bwMode="auto">
            <a:xfrm>
              <a:off x="153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0" name="Rectangle 10"/>
            <p:cNvSpPr>
              <a:spLocks noChangeArrowheads="1"/>
            </p:cNvSpPr>
            <p:nvPr/>
          </p:nvSpPr>
          <p:spPr bwMode="auto">
            <a:xfrm>
              <a:off x="1728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11"/>
            <p:cNvSpPr>
              <a:spLocks noChangeArrowheads="1"/>
            </p:cNvSpPr>
            <p:nvPr/>
          </p:nvSpPr>
          <p:spPr bwMode="auto">
            <a:xfrm>
              <a:off x="1920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13"/>
            <p:cNvSpPr>
              <a:spLocks noChangeArrowheads="1"/>
            </p:cNvSpPr>
            <p:nvPr/>
          </p:nvSpPr>
          <p:spPr bwMode="auto">
            <a:xfrm>
              <a:off x="2304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14"/>
            <p:cNvSpPr>
              <a:spLocks noChangeArrowheads="1"/>
            </p:cNvSpPr>
            <p:nvPr/>
          </p:nvSpPr>
          <p:spPr bwMode="auto">
            <a:xfrm>
              <a:off x="2496" y="2304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36" name="Rectangle 16"/>
            <p:cNvSpPr>
              <a:spLocks noChangeArrowheads="1"/>
            </p:cNvSpPr>
            <p:nvPr/>
          </p:nvSpPr>
          <p:spPr bwMode="auto">
            <a:xfrm>
              <a:off x="2880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7"/>
            <p:cNvSpPr>
              <a:spLocks noChangeArrowheads="1"/>
            </p:cNvSpPr>
            <p:nvPr/>
          </p:nvSpPr>
          <p:spPr bwMode="auto">
            <a:xfrm>
              <a:off x="3072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Rectangle 18"/>
            <p:cNvSpPr>
              <a:spLocks noChangeArrowheads="1"/>
            </p:cNvSpPr>
            <p:nvPr/>
          </p:nvSpPr>
          <p:spPr bwMode="auto">
            <a:xfrm>
              <a:off x="3264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19"/>
            <p:cNvSpPr>
              <a:spLocks noChangeArrowheads="1"/>
            </p:cNvSpPr>
            <p:nvPr/>
          </p:nvSpPr>
          <p:spPr bwMode="auto">
            <a:xfrm>
              <a:off x="3456" y="2304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20"/>
            <p:cNvSpPr>
              <a:spLocks noChangeArrowheads="1"/>
            </p:cNvSpPr>
            <p:nvPr/>
          </p:nvSpPr>
          <p:spPr bwMode="auto">
            <a:xfrm>
              <a:off x="364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21"/>
            <p:cNvSpPr>
              <a:spLocks noChangeArrowheads="1"/>
            </p:cNvSpPr>
            <p:nvPr/>
          </p:nvSpPr>
          <p:spPr bwMode="auto">
            <a:xfrm>
              <a:off x="3840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22"/>
            <p:cNvSpPr>
              <a:spLocks noChangeArrowheads="1"/>
            </p:cNvSpPr>
            <p:nvPr/>
          </p:nvSpPr>
          <p:spPr bwMode="auto">
            <a:xfrm>
              <a:off x="4032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23"/>
            <p:cNvSpPr>
              <a:spLocks noChangeArrowheads="1"/>
            </p:cNvSpPr>
            <p:nvPr/>
          </p:nvSpPr>
          <p:spPr bwMode="auto">
            <a:xfrm>
              <a:off x="4224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24"/>
            <p:cNvSpPr>
              <a:spLocks noChangeArrowheads="1"/>
            </p:cNvSpPr>
            <p:nvPr/>
          </p:nvSpPr>
          <p:spPr bwMode="auto">
            <a:xfrm>
              <a:off x="4416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25"/>
            <p:cNvSpPr>
              <a:spLocks noChangeArrowheads="1"/>
            </p:cNvSpPr>
            <p:nvPr/>
          </p:nvSpPr>
          <p:spPr bwMode="auto">
            <a:xfrm>
              <a:off x="4608" y="2304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26"/>
            <p:cNvSpPr>
              <a:spLocks noChangeArrowheads="1"/>
            </p:cNvSpPr>
            <p:nvPr/>
          </p:nvSpPr>
          <p:spPr bwMode="auto">
            <a:xfrm>
              <a:off x="2688" y="2506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0" name="Group 78"/>
          <p:cNvGrpSpPr>
            <a:grpSpLocks/>
          </p:cNvGrpSpPr>
          <p:nvPr/>
        </p:nvGrpSpPr>
        <p:grpSpPr bwMode="auto">
          <a:xfrm>
            <a:off x="1981200" y="3581400"/>
            <a:ext cx="5638800" cy="762000"/>
            <a:chOff x="1248" y="3408"/>
            <a:chExt cx="3552" cy="480"/>
          </a:xfrm>
        </p:grpSpPr>
        <p:sp>
          <p:nvSpPr>
            <p:cNvPr id="11301" name="Rectangle 50"/>
            <p:cNvSpPr>
              <a:spLocks noChangeArrowheads="1"/>
            </p:cNvSpPr>
            <p:nvPr/>
          </p:nvSpPr>
          <p:spPr bwMode="auto">
            <a:xfrm>
              <a:off x="1248" y="3408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51"/>
            <p:cNvSpPr>
              <a:spLocks noChangeArrowheads="1"/>
            </p:cNvSpPr>
            <p:nvPr/>
          </p:nvSpPr>
          <p:spPr bwMode="auto">
            <a:xfrm>
              <a:off x="1584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52"/>
            <p:cNvSpPr>
              <a:spLocks noChangeArrowheads="1"/>
            </p:cNvSpPr>
            <p:nvPr/>
          </p:nvSpPr>
          <p:spPr bwMode="auto">
            <a:xfrm>
              <a:off x="1776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4" name="Rectangle 53"/>
            <p:cNvSpPr>
              <a:spLocks noChangeArrowheads="1"/>
            </p:cNvSpPr>
            <p:nvPr/>
          </p:nvSpPr>
          <p:spPr bwMode="auto">
            <a:xfrm>
              <a:off x="1968" y="36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5" name="Rectangle 54"/>
            <p:cNvSpPr>
              <a:spLocks noChangeArrowheads="1"/>
            </p:cNvSpPr>
            <p:nvPr/>
          </p:nvSpPr>
          <p:spPr bwMode="auto">
            <a:xfrm>
              <a:off x="3856" y="3653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6" name="Rectangle 55"/>
            <p:cNvSpPr>
              <a:spLocks noChangeArrowheads="1"/>
            </p:cNvSpPr>
            <p:nvPr/>
          </p:nvSpPr>
          <p:spPr bwMode="auto">
            <a:xfrm>
              <a:off x="153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7" name="Rectangle 56"/>
            <p:cNvSpPr>
              <a:spLocks noChangeArrowheads="1"/>
            </p:cNvSpPr>
            <p:nvPr/>
          </p:nvSpPr>
          <p:spPr bwMode="auto">
            <a:xfrm>
              <a:off x="1728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57"/>
            <p:cNvSpPr>
              <a:spLocks noChangeArrowheads="1"/>
            </p:cNvSpPr>
            <p:nvPr/>
          </p:nvSpPr>
          <p:spPr bwMode="auto">
            <a:xfrm>
              <a:off x="1920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58"/>
            <p:cNvSpPr>
              <a:spLocks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59"/>
            <p:cNvSpPr>
              <a:spLocks noChangeArrowheads="1"/>
            </p:cNvSpPr>
            <p:nvPr/>
          </p:nvSpPr>
          <p:spPr bwMode="auto">
            <a:xfrm>
              <a:off x="2304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60"/>
            <p:cNvSpPr>
              <a:spLocks noChangeArrowheads="1"/>
            </p:cNvSpPr>
            <p:nvPr/>
          </p:nvSpPr>
          <p:spPr bwMode="auto">
            <a:xfrm>
              <a:off x="2496" y="3456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61"/>
            <p:cNvSpPr>
              <a:spLocks noChangeArrowheads="1"/>
            </p:cNvSpPr>
            <p:nvPr/>
          </p:nvSpPr>
          <p:spPr bwMode="auto">
            <a:xfrm>
              <a:off x="2688" y="3456"/>
              <a:ext cx="192" cy="192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>
                  <a:latin typeface="Times New Roman" charset="0"/>
                </a:rPr>
                <a:t>o</a:t>
              </a:r>
            </a:p>
          </p:txBody>
        </p:sp>
        <p:sp>
          <p:nvSpPr>
            <p:cNvPr id="11313" name="Rectangle 62"/>
            <p:cNvSpPr>
              <a:spLocks noChangeArrowheads="1"/>
            </p:cNvSpPr>
            <p:nvPr/>
          </p:nvSpPr>
          <p:spPr bwMode="auto">
            <a:xfrm>
              <a:off x="2880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63"/>
            <p:cNvSpPr>
              <a:spLocks noChangeArrowheads="1"/>
            </p:cNvSpPr>
            <p:nvPr/>
          </p:nvSpPr>
          <p:spPr bwMode="auto">
            <a:xfrm>
              <a:off x="3072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64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65"/>
            <p:cNvSpPr>
              <a:spLocks noChangeArrowheads="1"/>
            </p:cNvSpPr>
            <p:nvPr/>
          </p:nvSpPr>
          <p:spPr bwMode="auto">
            <a:xfrm>
              <a:off x="3456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66"/>
            <p:cNvSpPr>
              <a:spLocks noChangeArrowheads="1"/>
            </p:cNvSpPr>
            <p:nvPr/>
          </p:nvSpPr>
          <p:spPr bwMode="auto">
            <a:xfrm>
              <a:off x="3648" y="3456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67"/>
            <p:cNvSpPr>
              <a:spLocks noChangeArrowheads="1"/>
            </p:cNvSpPr>
            <p:nvPr/>
          </p:nvSpPr>
          <p:spPr bwMode="auto">
            <a:xfrm>
              <a:off x="3840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68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Rectangle 69"/>
            <p:cNvSpPr>
              <a:spLocks noChangeArrowheads="1"/>
            </p:cNvSpPr>
            <p:nvPr/>
          </p:nvSpPr>
          <p:spPr bwMode="auto">
            <a:xfrm>
              <a:off x="4224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70"/>
            <p:cNvSpPr>
              <a:spLocks noChangeArrowheads="1"/>
            </p:cNvSpPr>
            <p:nvPr/>
          </p:nvSpPr>
          <p:spPr bwMode="auto">
            <a:xfrm>
              <a:off x="4416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71"/>
            <p:cNvSpPr>
              <a:spLocks noChangeArrowheads="1"/>
            </p:cNvSpPr>
            <p:nvPr/>
          </p:nvSpPr>
          <p:spPr bwMode="auto">
            <a:xfrm>
              <a:off x="4608" y="3456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72"/>
            <p:cNvSpPr>
              <a:spLocks noChangeArrowheads="1"/>
            </p:cNvSpPr>
            <p:nvPr/>
          </p:nvSpPr>
          <p:spPr bwMode="auto">
            <a:xfrm>
              <a:off x="2688" y="3658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1271" name="Group 79"/>
          <p:cNvGrpSpPr>
            <a:grpSpLocks/>
          </p:cNvGrpSpPr>
          <p:nvPr/>
        </p:nvGrpSpPr>
        <p:grpSpPr bwMode="auto">
          <a:xfrm>
            <a:off x="1981200" y="4495800"/>
            <a:ext cx="5638800" cy="762000"/>
            <a:chOff x="1248" y="2832"/>
            <a:chExt cx="3552" cy="480"/>
          </a:xfrm>
        </p:grpSpPr>
        <p:sp>
          <p:nvSpPr>
            <p:cNvPr id="11273" name="Rectangle 27"/>
            <p:cNvSpPr>
              <a:spLocks noChangeArrowheads="1"/>
            </p:cNvSpPr>
            <p:nvPr/>
          </p:nvSpPr>
          <p:spPr bwMode="auto">
            <a:xfrm>
              <a:off x="1248" y="2832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A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4" name="Rectangle 28"/>
            <p:cNvSpPr>
              <a:spLocks noChangeArrowheads="1"/>
            </p:cNvSpPr>
            <p:nvPr/>
          </p:nvSpPr>
          <p:spPr bwMode="auto">
            <a:xfrm>
              <a:off x="1584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29"/>
            <p:cNvSpPr>
              <a:spLocks noChangeArrowheads="1"/>
            </p:cNvSpPr>
            <p:nvPr/>
          </p:nvSpPr>
          <p:spPr bwMode="auto">
            <a:xfrm>
              <a:off x="1776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0"/>
            <p:cNvSpPr>
              <a:spLocks noChangeArrowheads="1"/>
            </p:cNvSpPr>
            <p:nvPr/>
          </p:nvSpPr>
          <p:spPr bwMode="auto">
            <a:xfrm>
              <a:off x="1968" y="307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1"/>
            <p:cNvSpPr>
              <a:spLocks noChangeArrowheads="1"/>
            </p:cNvSpPr>
            <p:nvPr/>
          </p:nvSpPr>
          <p:spPr bwMode="auto">
            <a:xfrm>
              <a:off x="3846" y="3077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n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2"/>
            <p:cNvSpPr>
              <a:spLocks noChangeArrowheads="1"/>
            </p:cNvSpPr>
            <p:nvPr/>
          </p:nvSpPr>
          <p:spPr bwMode="auto">
            <a:xfrm>
              <a:off x="153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33"/>
            <p:cNvSpPr>
              <a:spLocks noChangeArrowheads="1"/>
            </p:cNvSpPr>
            <p:nvPr/>
          </p:nvSpPr>
          <p:spPr bwMode="auto">
            <a:xfrm>
              <a:off x="1728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34"/>
            <p:cNvSpPr>
              <a:spLocks noChangeArrowheads="1"/>
            </p:cNvSpPr>
            <p:nvPr/>
          </p:nvSpPr>
          <p:spPr bwMode="auto">
            <a:xfrm>
              <a:off x="1920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35"/>
            <p:cNvSpPr>
              <a:spLocks noChangeArrowheads="1"/>
            </p:cNvSpPr>
            <p:nvPr/>
          </p:nvSpPr>
          <p:spPr bwMode="auto">
            <a:xfrm>
              <a:off x="2112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6"/>
            <p:cNvSpPr>
              <a:spLocks noChangeArrowheads="1"/>
            </p:cNvSpPr>
            <p:nvPr/>
          </p:nvSpPr>
          <p:spPr bwMode="auto">
            <a:xfrm>
              <a:off x="2304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37"/>
            <p:cNvSpPr>
              <a:spLocks noChangeArrowheads="1"/>
            </p:cNvSpPr>
            <p:nvPr/>
          </p:nvSpPr>
          <p:spPr bwMode="auto">
            <a:xfrm>
              <a:off x="2496" y="2880"/>
              <a:ext cx="192" cy="192"/>
            </a:xfrm>
            <a:prstGeom prst="rect">
              <a:avLst/>
            </a:prstGeom>
            <a:solidFill>
              <a:srgbClr val="F8F0D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38"/>
            <p:cNvSpPr>
              <a:spLocks noChangeArrowheads="1"/>
            </p:cNvSpPr>
            <p:nvPr/>
          </p:nvSpPr>
          <p:spPr bwMode="auto">
            <a:xfrm>
              <a:off x="268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5" name="Rectangle 39"/>
            <p:cNvSpPr>
              <a:spLocks noChangeArrowheads="1"/>
            </p:cNvSpPr>
            <p:nvPr/>
          </p:nvSpPr>
          <p:spPr bwMode="auto">
            <a:xfrm>
              <a:off x="2880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0"/>
            <p:cNvSpPr>
              <a:spLocks noChangeArrowheads="1"/>
            </p:cNvSpPr>
            <p:nvPr/>
          </p:nvSpPr>
          <p:spPr bwMode="auto">
            <a:xfrm>
              <a:off x="3072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1"/>
            <p:cNvSpPr>
              <a:spLocks noChangeArrowheads="1"/>
            </p:cNvSpPr>
            <p:nvPr/>
          </p:nvSpPr>
          <p:spPr bwMode="auto">
            <a:xfrm>
              <a:off x="3264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2"/>
            <p:cNvSpPr>
              <a:spLocks noChangeArrowheads="1"/>
            </p:cNvSpPr>
            <p:nvPr/>
          </p:nvSpPr>
          <p:spPr bwMode="auto">
            <a:xfrm>
              <a:off x="3456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3"/>
            <p:cNvSpPr>
              <a:spLocks noChangeArrowheads="1"/>
            </p:cNvSpPr>
            <p:nvPr/>
          </p:nvSpPr>
          <p:spPr bwMode="auto">
            <a:xfrm>
              <a:off x="3648" y="2880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4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5"/>
            <p:cNvSpPr>
              <a:spLocks noChangeArrowheads="1"/>
            </p:cNvSpPr>
            <p:nvPr/>
          </p:nvSpPr>
          <p:spPr bwMode="auto">
            <a:xfrm>
              <a:off x="4032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6"/>
            <p:cNvSpPr>
              <a:spLocks noChangeArrowheads="1"/>
            </p:cNvSpPr>
            <p:nvPr/>
          </p:nvSpPr>
          <p:spPr bwMode="auto">
            <a:xfrm>
              <a:off x="4224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47"/>
            <p:cNvSpPr>
              <a:spLocks noChangeArrowheads="1"/>
            </p:cNvSpPr>
            <p:nvPr/>
          </p:nvSpPr>
          <p:spPr bwMode="auto">
            <a:xfrm>
              <a:off x="4416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48"/>
            <p:cNvSpPr>
              <a:spLocks noChangeArrowheads="1"/>
            </p:cNvSpPr>
            <p:nvPr/>
          </p:nvSpPr>
          <p:spPr bwMode="auto">
            <a:xfrm>
              <a:off x="4608" y="2880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49"/>
            <p:cNvSpPr>
              <a:spLocks noChangeArrowheads="1"/>
            </p:cNvSpPr>
            <p:nvPr/>
          </p:nvSpPr>
          <p:spPr bwMode="auto">
            <a:xfrm>
              <a:off x="2688" y="308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i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cxnSp>
          <p:nvCxnSpPr>
            <p:cNvPr id="11296" name="AutoShape 73"/>
            <p:cNvCxnSpPr>
              <a:cxnSpLocks noChangeShapeType="1"/>
              <a:stCxn id="11284" idx="0"/>
              <a:endCxn id="11285" idx="0"/>
            </p:cNvCxnSpPr>
            <p:nvPr/>
          </p:nvCxnSpPr>
          <p:spPr bwMode="auto">
            <a:xfrm rot="5400000" flipV="1">
              <a:off x="2879" y="2773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7" name="AutoShape 74"/>
            <p:cNvCxnSpPr>
              <a:cxnSpLocks noChangeShapeType="1"/>
            </p:cNvCxnSpPr>
            <p:nvPr/>
          </p:nvCxnSpPr>
          <p:spPr bwMode="auto">
            <a:xfrm rot="5400000" flipV="1">
              <a:off x="3071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8" name="AutoShape 75"/>
            <p:cNvCxnSpPr>
              <a:cxnSpLocks noChangeShapeType="1"/>
            </p:cNvCxnSpPr>
            <p:nvPr/>
          </p:nvCxnSpPr>
          <p:spPr bwMode="auto">
            <a:xfrm rot="5400000" flipV="1">
              <a:off x="3263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99" name="AutoShape 76"/>
            <p:cNvCxnSpPr>
              <a:cxnSpLocks noChangeShapeType="1"/>
            </p:cNvCxnSpPr>
            <p:nvPr/>
          </p:nvCxnSpPr>
          <p:spPr bwMode="auto">
            <a:xfrm rot="5400000" flipV="1">
              <a:off x="3455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300" name="AutoShape 77"/>
            <p:cNvCxnSpPr>
              <a:cxnSpLocks noChangeShapeType="1"/>
            </p:cNvCxnSpPr>
            <p:nvPr/>
          </p:nvCxnSpPr>
          <p:spPr bwMode="auto">
            <a:xfrm rot="5400000" flipV="1">
              <a:off x="3647" y="2785"/>
              <a:ext cx="1" cy="192"/>
            </a:xfrm>
            <a:prstGeom prst="curvedConnector3">
              <a:avLst>
                <a:gd name="adj1" fmla="val -13200005"/>
              </a:avLst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272" name="Date Placeholder 8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Lists and Iterators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0576BA-FF8F-2A40-B744-3419202C7476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</a:t>
            </a: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array-based implementation of a dynamic list: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The space used by the data structure is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endParaRPr lang="en-US" sz="24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dirty="0"/>
              <a:t>Indexing the element at </a:t>
            </a:r>
            <a:r>
              <a:rPr lang="en-US" sz="2400" dirty="0" err="1"/>
              <a:t>i</a:t>
            </a:r>
            <a:r>
              <a:rPr lang="en-US" sz="2400" dirty="0"/>
              <a:t> takes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(1)</a:t>
            </a:r>
            <a:r>
              <a:rPr lang="en-US" sz="2400" dirty="0"/>
              <a:t> time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add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chemeClr val="tx2"/>
                </a:solidFill>
                <a:latin typeface="Times New Roman" pitchFamily="18" charset="0"/>
              </a:rPr>
              <a:t>remove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run in </a:t>
            </a:r>
            <a:r>
              <a:rPr lang="en-US" sz="2400" b="1" i="1" dirty="0">
                <a:latin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time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800" dirty="0">
                <a:ea typeface="+mn-ea"/>
                <a:cs typeface="+mn-cs"/>
              </a:rPr>
              <a:t>In an 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  <a:ea typeface="+mn-ea"/>
                <a:cs typeface="+mn-cs"/>
              </a:rPr>
              <a:t>add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ea typeface="+mn-ea"/>
                <a:cs typeface="+mn-cs"/>
              </a:rPr>
              <a:t>operation, when the array is full, instead of throwing an exception, we can replace the array with a larger one …</a:t>
            </a:r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Lists and Iterators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379D5-F0BC-F149-937C-E0DCC3E966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4144"/>
            <a:ext cx="8396580" cy="44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9021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3461</TotalTime>
  <Words>2059</Words>
  <Application>Microsoft Macintosh PowerPoint</Application>
  <PresentationFormat>On-screen Show (4:3)</PresentationFormat>
  <Paragraphs>303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Cambria Math</vt:lpstr>
      <vt:lpstr>Nunito</vt:lpstr>
      <vt:lpstr>Symbol</vt:lpstr>
      <vt:lpstr>Tahoma</vt:lpstr>
      <vt:lpstr>Times New Roman</vt:lpstr>
      <vt:lpstr>Wingdings</vt:lpstr>
      <vt:lpstr>Blueprint</vt:lpstr>
      <vt:lpstr>Lists and Iterators</vt:lpstr>
      <vt:lpstr>Lists</vt:lpstr>
      <vt:lpstr>The java.util.List ADT</vt:lpstr>
      <vt:lpstr>Example</vt:lpstr>
      <vt:lpstr>Array Lists</vt:lpstr>
      <vt:lpstr>Insertion</vt:lpstr>
      <vt:lpstr>Element Removal</vt:lpstr>
      <vt:lpstr>Performance</vt:lpstr>
      <vt:lpstr>Java Implementation</vt:lpstr>
      <vt:lpstr>Java Implementation, 2</vt:lpstr>
      <vt:lpstr>Java Lists ADT</vt:lpstr>
      <vt:lpstr>PowerPoint Presentation</vt:lpstr>
      <vt:lpstr>Growable Array-based Array List</vt:lpstr>
      <vt:lpstr>Comparison of the Strategies</vt:lpstr>
      <vt:lpstr>Incremental Strategy Analysis </vt:lpstr>
      <vt:lpstr>Doubling Strategy Analysis</vt:lpstr>
      <vt:lpstr>Positional List</vt:lpstr>
      <vt:lpstr>Positional Lists</vt:lpstr>
      <vt:lpstr>Positional List ADT</vt:lpstr>
      <vt:lpstr>Positional List ADT, 2</vt:lpstr>
      <vt:lpstr>Example</vt:lpstr>
      <vt:lpstr>Positional List Implementation</vt:lpstr>
      <vt:lpstr>Insertion</vt:lpstr>
      <vt:lpstr>Deletion</vt:lpstr>
      <vt:lpstr>Iterators</vt:lpstr>
      <vt:lpstr>The Iterable Interface</vt:lpstr>
      <vt:lpstr>The for-each Loop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350</cp:revision>
  <cp:lastPrinted>2014-03-20T00:16:44Z</cp:lastPrinted>
  <dcterms:created xsi:type="dcterms:W3CDTF">2002-01-21T02:22:10Z</dcterms:created>
  <dcterms:modified xsi:type="dcterms:W3CDTF">2023-12-04T19:11:38Z</dcterms:modified>
</cp:coreProperties>
</file>