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notesMasterIdLst>
    <p:notesMasterId r:id="rId25"/>
  </p:notesMasterIdLst>
  <p:handoutMasterIdLst>
    <p:handoutMasterId r:id="rId26"/>
  </p:handoutMasterIdLst>
  <p:sldIdLst>
    <p:sldId id="256" r:id="rId2"/>
    <p:sldId id="310" r:id="rId3"/>
    <p:sldId id="315" r:id="rId4"/>
    <p:sldId id="322" r:id="rId5"/>
    <p:sldId id="335" r:id="rId6"/>
    <p:sldId id="319" r:id="rId7"/>
    <p:sldId id="336" r:id="rId8"/>
    <p:sldId id="320" r:id="rId9"/>
    <p:sldId id="337" r:id="rId10"/>
    <p:sldId id="316" r:id="rId11"/>
    <p:sldId id="317" r:id="rId12"/>
    <p:sldId id="318" r:id="rId13"/>
    <p:sldId id="325" r:id="rId14"/>
    <p:sldId id="324" r:id="rId15"/>
    <p:sldId id="321" r:id="rId16"/>
    <p:sldId id="338" r:id="rId17"/>
    <p:sldId id="339" r:id="rId18"/>
    <p:sldId id="326" r:id="rId19"/>
    <p:sldId id="327" r:id="rId20"/>
    <p:sldId id="329" r:id="rId21"/>
    <p:sldId id="330" r:id="rId22"/>
    <p:sldId id="334" r:id="rId23"/>
    <p:sldId id="340" r:id="rId24"/>
  </p:sldIdLst>
  <p:sldSz cx="9144000" cy="6858000" type="screen4x3"/>
  <p:notesSz cx="7302500" cy="9588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ahoma" charset="0"/>
        <a:ea typeface="ＭＳ Ｐゴシック" charset="0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clrMru>
    <a:srgbClr val="000000"/>
    <a:srgbClr val="5674F6"/>
    <a:srgbClr val="6289F8"/>
    <a:srgbClr val="8097F8"/>
    <a:srgbClr val="2C61F6"/>
    <a:srgbClr val="F8F0D0"/>
    <a:srgbClr val="F2E4AA"/>
    <a:srgbClr val="F4E9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08" autoAdjust="0"/>
    <p:restoredTop sz="79018" autoAdjust="0"/>
  </p:normalViewPr>
  <p:slideViewPr>
    <p:cSldViewPr>
      <p:cViewPr varScale="1">
        <p:scale>
          <a:sx n="74" d="100"/>
          <a:sy n="74" d="100"/>
        </p:scale>
        <p:origin x="2184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  <p:sldLst>
      <p:sld r:id="rId1" collapse="1"/>
      <p:sld r:id="rId2" collapse="1"/>
      <p:sld r:id="rId3" collapse="1"/>
      <p:sld r:id="rId4" collapse="1"/>
      <p:sld r:id="rId5" collapse="1"/>
      <p:sld r:id="rId6" collapse="1"/>
      <p:sld r:id="rId7" collapse="1"/>
      <p:sld r:id="rId8" collapse="1"/>
      <p:sld r:id="rId9" collapse="1"/>
      <p:sld r:id="rId10" collapse="1"/>
      <p:sld r:id="rId11" collapse="1"/>
      <p:sld r:id="rId12" collapse="1"/>
      <p:sld r:id="rId13" collapse="1"/>
      <p:sld r:id="rId14" collapse="1"/>
      <p:sld r:id="rId15" collapse="1"/>
    </p:sldLst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_rels/viewProps.xml.rels><?xml version="1.0" encoding="UTF-8" standalone="yes"?>
<Relationships xmlns="http://schemas.openxmlformats.org/package/2006/relationships"><Relationship Id="rId8" Type="http://schemas.openxmlformats.org/officeDocument/2006/relationships/slide" Target="slides/slide12.xml"/><Relationship Id="rId13" Type="http://schemas.openxmlformats.org/officeDocument/2006/relationships/slide" Target="slides/slide19.xml"/><Relationship Id="rId3" Type="http://schemas.openxmlformats.org/officeDocument/2006/relationships/slide" Target="slides/slide4.xml"/><Relationship Id="rId7" Type="http://schemas.openxmlformats.org/officeDocument/2006/relationships/slide" Target="slides/slide11.xml"/><Relationship Id="rId12" Type="http://schemas.openxmlformats.org/officeDocument/2006/relationships/slide" Target="slides/slide18.xml"/><Relationship Id="rId2" Type="http://schemas.openxmlformats.org/officeDocument/2006/relationships/slide" Target="slides/slide3.xml"/><Relationship Id="rId1" Type="http://schemas.openxmlformats.org/officeDocument/2006/relationships/slide" Target="slides/slide2.xml"/><Relationship Id="rId6" Type="http://schemas.openxmlformats.org/officeDocument/2006/relationships/slide" Target="slides/slide10.xml"/><Relationship Id="rId11" Type="http://schemas.openxmlformats.org/officeDocument/2006/relationships/slide" Target="slides/slide15.xml"/><Relationship Id="rId5" Type="http://schemas.openxmlformats.org/officeDocument/2006/relationships/slide" Target="slides/slide8.xml"/><Relationship Id="rId15" Type="http://schemas.openxmlformats.org/officeDocument/2006/relationships/slide" Target="slides/slide21.xml"/><Relationship Id="rId10" Type="http://schemas.openxmlformats.org/officeDocument/2006/relationships/slide" Target="slides/slide14.xml"/><Relationship Id="rId4" Type="http://schemas.openxmlformats.org/officeDocument/2006/relationships/slide" Target="slides/slide6.xml"/><Relationship Id="rId9" Type="http://schemas.openxmlformats.org/officeDocument/2006/relationships/slide" Target="slides/slide13.xml"/><Relationship Id="rId14" Type="http://schemas.openxmlformats.org/officeDocument/2006/relationships/slide" Target="slides/slide2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90328B35-FB37-604D-8086-39948197AA3A}" type="datetime1">
              <a:rPr lang="en-US" smtClean="0"/>
              <a:t>12/2/24</a:t>
            </a:fld>
            <a:endParaRPr lang="en-US"/>
          </a:p>
        </p:txBody>
      </p:sp>
      <p:sp>
        <p:nvSpPr>
          <p:cNvPr id="153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E26966DC-9A79-DC43-88C0-7561DA2CEA3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420534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38613" y="0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2355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255713" y="720725"/>
            <a:ext cx="4792662" cy="35941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029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73138" y="4554538"/>
            <a:ext cx="5356225" cy="4313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09075"/>
            <a:ext cx="316388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l" defTabSz="965200">
              <a:defRPr sz="13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38613" y="9109075"/>
            <a:ext cx="3163887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509" tIns="48254" rIns="96509" bIns="48254" numCol="1" anchor="b" anchorCtr="0" compatLnSpc="1">
            <a:prstTxWarp prst="textNoShape">
              <a:avLst/>
            </a:prstTxWarp>
          </a:bodyPr>
          <a:lstStyle>
            <a:lvl1pPr algn="r" defTabSz="965200">
              <a:defRPr sz="1300"/>
            </a:lvl1pPr>
          </a:lstStyle>
          <a:p>
            <a:fld id="{32E9ECAA-36DC-6344-A3BB-237730B9BFB4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1661570"/>
      </p:ext>
    </p:extLst>
  </p:cSld>
  <p:clrMap bg1="lt1" tx1="dk1" bg2="lt2" tx2="dk2" accent1="accent1" accent2="accent2" accent3="accent3" accent4="accent4" accent5="accent5" accent6="accent6" hlink="hlink" folHlink="folHlink"/>
  <p:hf ftr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hdr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300"/>
              <a:t>Trees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dt" sz="quarter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AB2189C-11E6-0B44-AD21-BD0A224870D3}" type="datetime1">
              <a:rPr lang="en-US" sz="1300" smtClean="0"/>
              <a:t>11/28/24</a:t>
            </a:fld>
            <a:endParaRPr lang="en-US" sz="1300"/>
          </a:p>
        </p:txBody>
      </p:sp>
      <p:sp>
        <p:nvSpPr>
          <p:cNvPr id="2458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defTabSz="9652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defTabSz="965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980491F1-23A5-3746-AD57-7901BC44BCD4}" type="slidenum">
              <a:rPr lang="en-US" sz="1300"/>
              <a:pPr eaLnBrk="1" hangingPunct="1"/>
              <a:t>1</a:t>
            </a:fld>
            <a:endParaRPr lang="en-US" sz="1300"/>
          </a:p>
        </p:txBody>
      </p:sp>
      <p:sp>
        <p:nvSpPr>
          <p:cNvPr id="2458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pPr eaLnBrk="1" hangingPunct="1"/>
            <a:endParaRPr lang="en-US">
              <a:latin typeface="Times New Roman" charset="0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R" dirty="0"/>
              <a:t>eftchild(v)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</a:t>
            </a:r>
            <a:r>
              <a:rPr lang="en-TR" dirty="0"/>
              <a:t>isit()</a:t>
            </a:r>
          </a:p>
          <a:p>
            <a:r>
              <a:rPr lang="en-US" dirty="0"/>
              <a:t>R</a:t>
            </a:r>
            <a:r>
              <a:rPr lang="en-TR" dirty="0"/>
              <a:t>ightchild(v)</a:t>
            </a:r>
          </a:p>
          <a:p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050103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takeuforward.org</a:t>
            </a:r>
            <a:r>
              <a:rPr lang="en-US" dirty="0"/>
              <a:t>/data-structure/</a:t>
            </a:r>
            <a:r>
              <a:rPr lang="en-US" dirty="0" err="1"/>
              <a:t>inorder</a:t>
            </a:r>
            <a:r>
              <a:rPr lang="en-US" dirty="0"/>
              <a:t>-traversal-of-binary-tree/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231271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: L</a:t>
            </a:r>
            <a:r>
              <a:rPr lang="en-TR" dirty="0"/>
              <a:t>eft root right</a:t>
            </a:r>
          </a:p>
          <a:p>
            <a:endParaRPr lang="en-TR" dirty="0"/>
          </a:p>
          <a:p>
            <a:r>
              <a:rPr lang="en-TR" dirty="0"/>
              <a:t>Preorder: root left right</a:t>
            </a:r>
          </a:p>
          <a:p>
            <a:endParaRPr lang="en-TR" dirty="0"/>
          </a:p>
          <a:p>
            <a:r>
              <a:rPr lang="en-US" dirty="0"/>
              <a:t>P</a:t>
            </a:r>
            <a:r>
              <a:rPr lang="en-TR" dirty="0"/>
              <a:t>ost order: left right root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63873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R" dirty="0"/>
              <a:t>eft root right 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058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R" dirty="0"/>
              <a:t>eft right root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80341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R" dirty="0"/>
              <a:t>eft root right</a:t>
            </a:r>
          </a:p>
          <a:p>
            <a:endParaRPr lang="en-TR" dirty="0"/>
          </a:p>
          <a:p>
            <a:r>
              <a:rPr lang="en-US" dirty="0"/>
              <a:t>https://</a:t>
            </a:r>
            <a:r>
              <a:rPr lang="en-US" dirty="0" err="1"/>
              <a:t>www.geeksforgeeks.org</a:t>
            </a:r>
            <a:r>
              <a:rPr lang="en-US" dirty="0"/>
              <a:t>/tree-traversals-</a:t>
            </a:r>
            <a:r>
              <a:rPr lang="en-US" dirty="0" err="1"/>
              <a:t>inorder</a:t>
            </a:r>
            <a:r>
              <a:rPr lang="en-US" dirty="0"/>
              <a:t>-preorder-and-</a:t>
            </a:r>
            <a:r>
              <a:rPr lang="en-US" dirty="0" err="1"/>
              <a:t>postorder</a:t>
            </a:r>
            <a:r>
              <a:rPr lang="en-US" dirty="0"/>
              <a:t>/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12/2/24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9980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tree is an abstract data type that stores elements hierarchically. With the exception</a:t>
            </a:r>
            <a:r>
              <a:rPr lang="tr-TR" dirty="0"/>
              <a:t> </a:t>
            </a:r>
            <a:r>
              <a:rPr lang="en-US" dirty="0"/>
              <a:t>of the top element, each element in a tree has a parent element and zero or</a:t>
            </a:r>
            <a:r>
              <a:rPr lang="tr-TR" dirty="0"/>
              <a:t> </a:t>
            </a:r>
            <a:r>
              <a:rPr lang="en-US" dirty="0"/>
              <a:t>more children elements.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65933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We typically call the top element the root</a:t>
            </a:r>
            <a:r>
              <a:rPr lang="tr-TR" dirty="0"/>
              <a:t> </a:t>
            </a:r>
            <a:r>
              <a:rPr lang="en-US" dirty="0"/>
              <a:t>of the tree</a:t>
            </a:r>
            <a:r>
              <a:rPr lang="tr-TR" dirty="0"/>
              <a:t>.</a:t>
            </a:r>
          </a:p>
          <a:p>
            <a:endParaRPr lang="tr-TR" dirty="0"/>
          </a:p>
          <a:p>
            <a:r>
              <a:rPr lang="en-US" dirty="0"/>
              <a:t>Formally, we define a tree T as a set of nodes storing elements such that the nodes</a:t>
            </a:r>
            <a:r>
              <a:rPr lang="tr-TR" dirty="0"/>
              <a:t> </a:t>
            </a:r>
            <a:r>
              <a:rPr lang="en-US" dirty="0"/>
              <a:t>have a parent-child relationship that satisfies the following properties:</a:t>
            </a:r>
            <a:endParaRPr lang="tr-TR" dirty="0"/>
          </a:p>
          <a:p>
            <a:r>
              <a:rPr lang="en-US" dirty="0"/>
              <a:t>If T is nonempty, it has a special node, called the root of T, that has no parent.</a:t>
            </a:r>
            <a:endParaRPr lang="tr-TR" dirty="0"/>
          </a:p>
          <a:p>
            <a:r>
              <a:rPr lang="en-US" dirty="0"/>
              <a:t>Each node v of T different from the root has a unique parent node w; every</a:t>
            </a:r>
            <a:r>
              <a:rPr lang="tr-TR" dirty="0"/>
              <a:t> </a:t>
            </a:r>
            <a:r>
              <a:rPr lang="en-US" dirty="0"/>
              <a:t>node with parent w is a child of w.</a:t>
            </a:r>
            <a:endParaRPr lang="tr-TR" dirty="0"/>
          </a:p>
          <a:p>
            <a:endParaRPr lang="tr-TR" dirty="0"/>
          </a:p>
          <a:p>
            <a:r>
              <a:rPr lang="en-US" dirty="0"/>
              <a:t>Two nodes that are children of the same parent are siblings. A node v is external</a:t>
            </a:r>
            <a:r>
              <a:rPr lang="tr-TR" dirty="0"/>
              <a:t> </a:t>
            </a:r>
            <a:r>
              <a:rPr lang="en-US" dirty="0"/>
              <a:t>if v has no children. A node v is internal if it has one or more children. External</a:t>
            </a:r>
            <a:r>
              <a:rPr lang="tr-TR" dirty="0"/>
              <a:t> </a:t>
            </a:r>
            <a:r>
              <a:rPr lang="en-US" dirty="0"/>
              <a:t>nodes are also known as leaves.</a:t>
            </a:r>
            <a:endParaRPr lang="tr-TR" dirty="0"/>
          </a:p>
          <a:p>
            <a:endParaRPr lang="tr-TR" dirty="0"/>
          </a:p>
          <a:p>
            <a:r>
              <a:rPr lang="en-US" dirty="0"/>
              <a:t>Let p be a position within tree T. The depth of p is the number of ancestors of p, other than p itself.</a:t>
            </a:r>
            <a:endParaRPr lang="tr-TR" dirty="0"/>
          </a:p>
          <a:p>
            <a:endParaRPr lang="tr-TR" dirty="0"/>
          </a:p>
          <a:p>
            <a:r>
              <a:rPr lang="en-US" dirty="0"/>
              <a:t>We next define the height of a tree to be equal to the maximum of the depths of its positions (or zero, if the tree is empty).</a:t>
            </a:r>
            <a:endParaRPr lang="tr-TR" dirty="0"/>
          </a:p>
          <a:p>
            <a:endParaRPr lang="tr-TR" dirty="0"/>
          </a:p>
          <a:p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5064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V</a:t>
            </a:r>
            <a:r>
              <a:rPr lang="en-TR" dirty="0"/>
              <a:t>isit()</a:t>
            </a:r>
          </a:p>
          <a:p>
            <a:r>
              <a:rPr lang="en-US" dirty="0"/>
              <a:t>L</a:t>
            </a:r>
            <a:r>
              <a:rPr lang="en-TR" dirty="0"/>
              <a:t>eftchild(v)</a:t>
            </a:r>
          </a:p>
          <a:p>
            <a:r>
              <a:rPr lang="en-US" dirty="0"/>
              <a:t>R</a:t>
            </a:r>
            <a:r>
              <a:rPr lang="en-TR" dirty="0"/>
              <a:t>ightchild(v)</a:t>
            </a:r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049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takeuforward.org</a:t>
            </a:r>
            <a:r>
              <a:rPr lang="en-US" dirty="0"/>
              <a:t>/data-structure/preorder-traversal-of-binary-tree/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493138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</a:t>
            </a:r>
            <a:r>
              <a:rPr lang="en-TR" dirty="0"/>
              <a:t>eftchild(v)</a:t>
            </a:r>
          </a:p>
          <a:p>
            <a:r>
              <a:rPr lang="en-US" dirty="0"/>
              <a:t>R</a:t>
            </a:r>
            <a:r>
              <a:rPr lang="en-TR" dirty="0"/>
              <a:t>ightchild(v)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V</a:t>
            </a:r>
            <a:r>
              <a:rPr lang="en-TR" dirty="0"/>
              <a:t>isit()</a:t>
            </a:r>
          </a:p>
          <a:p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18637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</a:t>
            </a:r>
            <a:r>
              <a:rPr lang="en-US" dirty="0" err="1"/>
              <a:t>takeuforward.org</a:t>
            </a:r>
            <a:r>
              <a:rPr lang="en-US" dirty="0"/>
              <a:t>/data-structure/post-order-traversal-of-binary-tree/</a:t>
            </a:r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119478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Görüntüsü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binary tree is an ordered tree with the following properties: </a:t>
            </a:r>
            <a:endParaRPr lang="tr-TR" dirty="0"/>
          </a:p>
          <a:p>
            <a:endParaRPr lang="tr-TR" dirty="0"/>
          </a:p>
          <a:p>
            <a:pPr marL="228600" indent="-228600">
              <a:buAutoNum type="arabicPeriod"/>
            </a:pPr>
            <a:r>
              <a:rPr lang="en-US" dirty="0"/>
              <a:t>Every node has at most two children.</a:t>
            </a:r>
            <a:endParaRPr lang="tr-TR" dirty="0"/>
          </a:p>
          <a:p>
            <a:pPr marL="228600" indent="-228600">
              <a:buAutoNum type="arabicPeriod"/>
            </a:pPr>
            <a:endParaRPr lang="tr-TR" dirty="0"/>
          </a:p>
          <a:p>
            <a:pPr marL="228600" indent="-228600">
              <a:buAutoNum type="arabicPeriod"/>
            </a:pPr>
            <a:r>
              <a:rPr lang="en-US" dirty="0"/>
              <a:t>Each child node is labeled as being either a left child or a right child. </a:t>
            </a:r>
            <a:endParaRPr lang="tr-TR" dirty="0"/>
          </a:p>
          <a:p>
            <a:pPr marL="228600" indent="-228600">
              <a:buAutoNum type="arabicPeriod"/>
            </a:pPr>
            <a:endParaRPr lang="tr-TR" dirty="0"/>
          </a:p>
          <a:p>
            <a:pPr marL="228600" indent="-228600">
              <a:buAutoNum type="arabicPeriod"/>
            </a:pPr>
            <a:r>
              <a:rPr lang="en-US" dirty="0"/>
              <a:t>A left child precedes a right child in the order of children of a node.</a:t>
            </a:r>
            <a:endParaRPr lang="tr-TR" dirty="0"/>
          </a:p>
        </p:txBody>
      </p:sp>
      <p:sp>
        <p:nvSpPr>
          <p:cNvPr id="4" name="Üstbilgi Yer Tutucusu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Veri Yer Tutucusu 4"/>
          <p:cNvSpPr>
            <a:spLocks noGrp="1"/>
          </p:cNvSpPr>
          <p:nvPr>
            <p:ph type="dt" idx="1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ayt Numarası Yer Tutucus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51453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TR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fld id="{F30E85DB-84E5-8D48-AA15-FF50E97B6645}" type="datetime1">
              <a:rPr lang="en-US" smtClean="0"/>
              <a:t>11/28/24</a:t>
            </a:fld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2E9ECAA-36DC-6344-A3BB-237730B9BFB4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86810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5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sp>
            <p:nvSpPr>
              <p:cNvPr id="15" name="Rectangle 4"/>
              <p:cNvSpPr>
                <a:spLocks noChangeArrowheads="1"/>
              </p:cNvSpPr>
              <p:nvPr/>
            </p:nvSpPr>
            <p:spPr bwMode="ltGray">
              <a:xfrm>
                <a:off x="2112" y="0"/>
                <a:ext cx="3648" cy="96"/>
              </a:xfrm>
              <a:prstGeom prst="rect">
                <a:avLst/>
              </a:prstGeom>
              <a:solidFill>
                <a:schemeClr val="folHlink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grpSp>
            <p:nvGrpSpPr>
              <p:cNvPr id="16" name="Group 5"/>
              <p:cNvGrpSpPr>
                <a:grpSpLocks/>
              </p:cNvGrpSpPr>
              <p:nvPr userDrawn="1"/>
            </p:nvGrpSpPr>
            <p:grpSpPr bwMode="auto">
              <a:xfrm>
                <a:off x="0" y="0"/>
                <a:ext cx="5760" cy="4320"/>
                <a:chOff x="0" y="0"/>
                <a:chExt cx="5760" cy="4320"/>
              </a:xfrm>
            </p:grpSpPr>
            <p:sp>
              <p:nvSpPr>
                <p:cNvPr id="18" name="Line 6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19" name="Line 7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0" name="Line 8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1" name="Line 9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2" name="Line 10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3" name="Line 11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4" name="Line 12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5" name="Line 13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6" name="Line 14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7" name="Line 15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8" name="Line 16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29" name="Line 17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0" name="Line 18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1" name="Line 19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2" name="Line 20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3" name="Line 21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4" name="Line 22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5" name="Line 23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6" name="Line 24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7" name="Line 25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8" name="Line 26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39" name="Line 27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0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2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3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4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5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6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7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8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9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0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1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2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3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4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5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6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7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8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59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0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1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2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3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4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5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6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7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68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sp>
            <p:nvSpPr>
              <p:cNvPr id="17" name="Line 57"/>
              <p:cNvSpPr>
                <a:spLocks noChangeShapeType="1"/>
              </p:cNvSpPr>
              <p:nvPr/>
            </p:nvSpPr>
            <p:spPr bwMode="ltGray">
              <a:xfrm>
                <a:off x="5568" y="0"/>
                <a:ext cx="0" cy="1488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6" name="Group 58"/>
            <p:cNvGrpSpPr>
              <a:grpSpLocks/>
            </p:cNvGrpSpPr>
            <p:nvPr userDrawn="1"/>
          </p:nvGrpSpPr>
          <p:grpSpPr bwMode="auto">
            <a:xfrm>
              <a:off x="3" y="559"/>
              <a:ext cx="4192" cy="1796"/>
              <a:chOff x="3" y="559"/>
              <a:chExt cx="4192" cy="1796"/>
            </a:xfrm>
          </p:grpSpPr>
          <p:sp>
            <p:nvSpPr>
              <p:cNvPr id="11" name="Line 59"/>
              <p:cNvSpPr>
                <a:spLocks noChangeShapeType="1"/>
              </p:cNvSpPr>
              <p:nvPr/>
            </p:nvSpPr>
            <p:spPr bwMode="ltGray">
              <a:xfrm>
                <a:off x="506" y="559"/>
                <a:ext cx="0" cy="1796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2" name="Line 60"/>
              <p:cNvSpPr>
                <a:spLocks noChangeShapeType="1"/>
              </p:cNvSpPr>
              <p:nvPr/>
            </p:nvSpPr>
            <p:spPr bwMode="ltGray">
              <a:xfrm flipH="1" flipV="1">
                <a:off x="3" y="1924"/>
                <a:ext cx="32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3" name="Line 61"/>
              <p:cNvSpPr>
                <a:spLocks noChangeShapeType="1"/>
              </p:cNvSpPr>
              <p:nvPr/>
            </p:nvSpPr>
            <p:spPr bwMode="ltGray">
              <a:xfrm flipH="1" flipV="1">
                <a:off x="384" y="938"/>
                <a:ext cx="3811" cy="1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4" name="Arc 62"/>
              <p:cNvSpPr>
                <a:spLocks/>
              </p:cNvSpPr>
              <p:nvPr/>
            </p:nvSpPr>
            <p:spPr bwMode="ltGray">
              <a:xfrm rot="16200000" flipH="1">
                <a:off x="426" y="860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  <p:grpSp>
          <p:nvGrpSpPr>
            <p:cNvPr id="7" name="Group 63"/>
            <p:cNvGrpSpPr>
              <a:grpSpLocks/>
            </p:cNvGrpSpPr>
            <p:nvPr userDrawn="1"/>
          </p:nvGrpSpPr>
          <p:grpSpPr bwMode="auto">
            <a:xfrm>
              <a:off x="1480" y="1952"/>
              <a:ext cx="3808" cy="1812"/>
              <a:chOff x="1480" y="1952"/>
              <a:chExt cx="3808" cy="1812"/>
            </a:xfrm>
          </p:grpSpPr>
          <p:sp>
            <p:nvSpPr>
              <p:cNvPr id="8" name="Line 64"/>
              <p:cNvSpPr>
                <a:spLocks noChangeShapeType="1"/>
              </p:cNvSpPr>
              <p:nvPr/>
            </p:nvSpPr>
            <p:spPr bwMode="ltGray">
              <a:xfrm flipV="1">
                <a:off x="1480" y="3442"/>
                <a:ext cx="38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9" name="Line 65"/>
              <p:cNvSpPr>
                <a:spLocks noChangeShapeType="1"/>
              </p:cNvSpPr>
              <p:nvPr/>
            </p:nvSpPr>
            <p:spPr bwMode="ltGray">
              <a:xfrm flipH="1">
                <a:off x="5172" y="1952"/>
                <a:ext cx="0" cy="181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10" name="Arc 66"/>
              <p:cNvSpPr>
                <a:spLocks/>
              </p:cNvSpPr>
              <p:nvPr/>
            </p:nvSpPr>
            <p:spPr bwMode="ltGray">
              <a:xfrm rot="5400000">
                <a:off x="5097" y="3347"/>
                <a:ext cx="156" cy="157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5187" name="Rectangle 67"/>
          <p:cNvSpPr>
            <a:spLocks noGrp="1" noChangeArrowheads="1"/>
          </p:cNvSpPr>
          <p:nvPr>
            <p:ph type="ctrTitle"/>
          </p:nvPr>
        </p:nvSpPr>
        <p:spPr>
          <a:xfrm>
            <a:off x="990600" y="17526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188" name="Rectangle 68" descr="Rectangle: Click to edit Master text styles&#10;Second level&#10;Third level&#10;Fourth level&#10;Fifth level"/>
          <p:cNvSpPr>
            <a:spLocks noGrp="1" noChangeArrowheads="1"/>
          </p:cNvSpPr>
          <p:nvPr>
            <p:ph type="subTitle" idx="1"/>
          </p:nvPr>
        </p:nvSpPr>
        <p:spPr>
          <a:xfrm>
            <a:off x="990600" y="3309938"/>
            <a:ext cx="6400800" cy="1752600"/>
          </a:xfrm>
        </p:spPr>
        <p:txBody>
          <a:bodyPr/>
          <a:lstStyle>
            <a:lvl1pPr marL="0" indent="0">
              <a:buFont typeface="Wingdings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69" name="Date Placeholder 7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70" name="Slide Number Placeholder 7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0B0896EB-EFDF-F04F-82FB-3CF2A855ECB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71" name="Footer Placeholder 74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</p:spTree>
    <p:extLst>
      <p:ext uri="{BB962C8B-B14F-4D97-AF65-F5344CB8AC3E}">
        <p14:creationId xmlns:p14="http://schemas.microsoft.com/office/powerpoint/2010/main" val="18971628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5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9EF1F85-5520-2B4D-BD21-5CDCEF846CE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21668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00600" y="1676400"/>
            <a:ext cx="3810000" cy="4343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6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© 2014 Goodrich, Tamassia, Goldwasser</a:t>
            </a:r>
          </a:p>
        </p:txBody>
      </p:sp>
      <p:sp>
        <p:nvSpPr>
          <p:cNvPr id="6" name="Rectangle 6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7" name="Rectangle 6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2630B6E-B6DA-5447-94C5-2800D713112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2785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0"/>
            <a:ext cx="9144000" cy="6858000"/>
            <a:chOff x="0" y="0"/>
            <a:chExt cx="5760" cy="4320"/>
          </a:xfrm>
        </p:grpSpPr>
        <p:grpSp>
          <p:nvGrpSpPr>
            <p:cNvPr id="1032" name="Group 3"/>
            <p:cNvGrpSpPr>
              <a:grpSpLocks/>
            </p:cNvGrpSpPr>
            <p:nvPr/>
          </p:nvGrpSpPr>
          <p:grpSpPr bwMode="auto">
            <a:xfrm>
              <a:off x="0" y="0"/>
              <a:ext cx="5760" cy="4320"/>
              <a:chOff x="0" y="0"/>
              <a:chExt cx="5760" cy="4320"/>
            </a:xfrm>
          </p:grpSpPr>
          <p:grpSp>
            <p:nvGrpSpPr>
              <p:cNvPr id="1039" name="Group 4"/>
              <p:cNvGrpSpPr>
                <a:grpSpLocks/>
              </p:cNvGrpSpPr>
              <p:nvPr/>
            </p:nvGrpSpPr>
            <p:grpSpPr bwMode="auto">
              <a:xfrm>
                <a:off x="0" y="192"/>
                <a:ext cx="5760" cy="4032"/>
                <a:chOff x="0" y="192"/>
                <a:chExt cx="5760" cy="4032"/>
              </a:xfrm>
            </p:grpSpPr>
            <p:sp>
              <p:nvSpPr>
                <p:cNvPr id="4101" name="Line 5"/>
                <p:cNvSpPr>
                  <a:spLocks noChangeShapeType="1"/>
                </p:cNvSpPr>
                <p:nvPr/>
              </p:nvSpPr>
              <p:spPr bwMode="white">
                <a:xfrm>
                  <a:off x="0" y="19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2" name="Line 6"/>
                <p:cNvSpPr>
                  <a:spLocks noChangeShapeType="1"/>
                </p:cNvSpPr>
                <p:nvPr/>
              </p:nvSpPr>
              <p:spPr bwMode="white">
                <a:xfrm>
                  <a:off x="0" y="38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3" name="Line 7"/>
                <p:cNvSpPr>
                  <a:spLocks noChangeShapeType="1"/>
                </p:cNvSpPr>
                <p:nvPr/>
              </p:nvSpPr>
              <p:spPr bwMode="white">
                <a:xfrm>
                  <a:off x="0" y="57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4" name="Line 8"/>
                <p:cNvSpPr>
                  <a:spLocks noChangeShapeType="1"/>
                </p:cNvSpPr>
                <p:nvPr/>
              </p:nvSpPr>
              <p:spPr bwMode="white">
                <a:xfrm>
                  <a:off x="0" y="76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5" name="Line 9"/>
                <p:cNvSpPr>
                  <a:spLocks noChangeShapeType="1"/>
                </p:cNvSpPr>
                <p:nvPr/>
              </p:nvSpPr>
              <p:spPr bwMode="white">
                <a:xfrm>
                  <a:off x="0" y="96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6" name="Line 10"/>
                <p:cNvSpPr>
                  <a:spLocks noChangeShapeType="1"/>
                </p:cNvSpPr>
                <p:nvPr/>
              </p:nvSpPr>
              <p:spPr bwMode="white">
                <a:xfrm>
                  <a:off x="0" y="115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7" name="Line 11"/>
                <p:cNvSpPr>
                  <a:spLocks noChangeShapeType="1"/>
                </p:cNvSpPr>
                <p:nvPr/>
              </p:nvSpPr>
              <p:spPr bwMode="white">
                <a:xfrm>
                  <a:off x="0" y="134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8" name="Line 12"/>
                <p:cNvSpPr>
                  <a:spLocks noChangeShapeType="1"/>
                </p:cNvSpPr>
                <p:nvPr/>
              </p:nvSpPr>
              <p:spPr bwMode="white">
                <a:xfrm>
                  <a:off x="0" y="153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09" name="Line 13"/>
                <p:cNvSpPr>
                  <a:spLocks noChangeShapeType="1"/>
                </p:cNvSpPr>
                <p:nvPr/>
              </p:nvSpPr>
              <p:spPr bwMode="white">
                <a:xfrm>
                  <a:off x="0" y="172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0" name="Line 14"/>
                <p:cNvSpPr>
                  <a:spLocks noChangeShapeType="1"/>
                </p:cNvSpPr>
                <p:nvPr/>
              </p:nvSpPr>
              <p:spPr bwMode="white">
                <a:xfrm>
                  <a:off x="0" y="192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1" name="Line 15"/>
                <p:cNvSpPr>
                  <a:spLocks noChangeShapeType="1"/>
                </p:cNvSpPr>
                <p:nvPr/>
              </p:nvSpPr>
              <p:spPr bwMode="white">
                <a:xfrm>
                  <a:off x="0" y="211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2" name="Line 16"/>
                <p:cNvSpPr>
                  <a:spLocks noChangeShapeType="1"/>
                </p:cNvSpPr>
                <p:nvPr/>
              </p:nvSpPr>
              <p:spPr bwMode="white">
                <a:xfrm>
                  <a:off x="0" y="230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3" name="Line 17"/>
                <p:cNvSpPr>
                  <a:spLocks noChangeShapeType="1"/>
                </p:cNvSpPr>
                <p:nvPr/>
              </p:nvSpPr>
              <p:spPr bwMode="white">
                <a:xfrm>
                  <a:off x="0" y="249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4" name="Line 18"/>
                <p:cNvSpPr>
                  <a:spLocks noChangeShapeType="1"/>
                </p:cNvSpPr>
                <p:nvPr/>
              </p:nvSpPr>
              <p:spPr bwMode="white">
                <a:xfrm>
                  <a:off x="0" y="268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5" name="Line 19"/>
                <p:cNvSpPr>
                  <a:spLocks noChangeShapeType="1"/>
                </p:cNvSpPr>
                <p:nvPr/>
              </p:nvSpPr>
              <p:spPr bwMode="white">
                <a:xfrm>
                  <a:off x="0" y="288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6" name="Line 20"/>
                <p:cNvSpPr>
                  <a:spLocks noChangeShapeType="1"/>
                </p:cNvSpPr>
                <p:nvPr/>
              </p:nvSpPr>
              <p:spPr bwMode="white">
                <a:xfrm>
                  <a:off x="0" y="307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7" name="Line 21"/>
                <p:cNvSpPr>
                  <a:spLocks noChangeShapeType="1"/>
                </p:cNvSpPr>
                <p:nvPr/>
              </p:nvSpPr>
              <p:spPr bwMode="white">
                <a:xfrm>
                  <a:off x="0" y="326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8" name="Line 22"/>
                <p:cNvSpPr>
                  <a:spLocks noChangeShapeType="1"/>
                </p:cNvSpPr>
                <p:nvPr/>
              </p:nvSpPr>
              <p:spPr bwMode="white">
                <a:xfrm>
                  <a:off x="0" y="3456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19" name="Line 23"/>
                <p:cNvSpPr>
                  <a:spLocks noChangeShapeType="1"/>
                </p:cNvSpPr>
                <p:nvPr/>
              </p:nvSpPr>
              <p:spPr bwMode="white">
                <a:xfrm>
                  <a:off x="0" y="3648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0" name="Line 24"/>
                <p:cNvSpPr>
                  <a:spLocks noChangeShapeType="1"/>
                </p:cNvSpPr>
                <p:nvPr/>
              </p:nvSpPr>
              <p:spPr bwMode="white">
                <a:xfrm>
                  <a:off x="0" y="3840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1" name="Line 25"/>
                <p:cNvSpPr>
                  <a:spLocks noChangeShapeType="1"/>
                </p:cNvSpPr>
                <p:nvPr/>
              </p:nvSpPr>
              <p:spPr bwMode="white">
                <a:xfrm>
                  <a:off x="0" y="4032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2" name="Line 26"/>
                <p:cNvSpPr>
                  <a:spLocks noChangeShapeType="1"/>
                </p:cNvSpPr>
                <p:nvPr/>
              </p:nvSpPr>
              <p:spPr bwMode="white">
                <a:xfrm>
                  <a:off x="0" y="4224"/>
                  <a:ext cx="5760" cy="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  <p:grpSp>
            <p:nvGrpSpPr>
              <p:cNvPr id="1040" name="Group 27"/>
              <p:cNvGrpSpPr>
                <a:grpSpLocks/>
              </p:cNvGrpSpPr>
              <p:nvPr/>
            </p:nvGrpSpPr>
            <p:grpSpPr bwMode="auto">
              <a:xfrm>
                <a:off x="192" y="0"/>
                <a:ext cx="5376" cy="4320"/>
                <a:chOff x="192" y="0"/>
                <a:chExt cx="5376" cy="4320"/>
              </a:xfrm>
            </p:grpSpPr>
            <p:sp>
              <p:nvSpPr>
                <p:cNvPr id="4124" name="Line 28"/>
                <p:cNvSpPr>
                  <a:spLocks noChangeShapeType="1"/>
                </p:cNvSpPr>
                <p:nvPr/>
              </p:nvSpPr>
              <p:spPr bwMode="white">
                <a:xfrm>
                  <a:off x="1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5" name="Line 29"/>
                <p:cNvSpPr>
                  <a:spLocks noChangeShapeType="1"/>
                </p:cNvSpPr>
                <p:nvPr/>
              </p:nvSpPr>
              <p:spPr bwMode="white">
                <a:xfrm>
                  <a:off x="3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6" name="Line 30"/>
                <p:cNvSpPr>
                  <a:spLocks noChangeShapeType="1"/>
                </p:cNvSpPr>
                <p:nvPr/>
              </p:nvSpPr>
              <p:spPr bwMode="white">
                <a:xfrm>
                  <a:off x="5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7" name="Line 31"/>
                <p:cNvSpPr>
                  <a:spLocks noChangeShapeType="1"/>
                </p:cNvSpPr>
                <p:nvPr/>
              </p:nvSpPr>
              <p:spPr bwMode="white">
                <a:xfrm>
                  <a:off x="7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8" name="Line 32"/>
                <p:cNvSpPr>
                  <a:spLocks noChangeShapeType="1"/>
                </p:cNvSpPr>
                <p:nvPr/>
              </p:nvSpPr>
              <p:spPr bwMode="white">
                <a:xfrm>
                  <a:off x="96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29" name="Line 33"/>
                <p:cNvSpPr>
                  <a:spLocks noChangeShapeType="1"/>
                </p:cNvSpPr>
                <p:nvPr/>
              </p:nvSpPr>
              <p:spPr bwMode="white">
                <a:xfrm>
                  <a:off x="115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0" name="Line 34"/>
                <p:cNvSpPr>
                  <a:spLocks noChangeShapeType="1"/>
                </p:cNvSpPr>
                <p:nvPr/>
              </p:nvSpPr>
              <p:spPr bwMode="white">
                <a:xfrm>
                  <a:off x="134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1" name="Line 35"/>
                <p:cNvSpPr>
                  <a:spLocks noChangeShapeType="1"/>
                </p:cNvSpPr>
                <p:nvPr/>
              </p:nvSpPr>
              <p:spPr bwMode="white">
                <a:xfrm>
                  <a:off x="153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2" name="Line 36"/>
                <p:cNvSpPr>
                  <a:spLocks noChangeShapeType="1"/>
                </p:cNvSpPr>
                <p:nvPr/>
              </p:nvSpPr>
              <p:spPr bwMode="white">
                <a:xfrm>
                  <a:off x="172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3" name="Line 37"/>
                <p:cNvSpPr>
                  <a:spLocks noChangeShapeType="1"/>
                </p:cNvSpPr>
                <p:nvPr/>
              </p:nvSpPr>
              <p:spPr bwMode="white">
                <a:xfrm>
                  <a:off x="192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4" name="Line 38"/>
                <p:cNvSpPr>
                  <a:spLocks noChangeShapeType="1"/>
                </p:cNvSpPr>
                <p:nvPr/>
              </p:nvSpPr>
              <p:spPr bwMode="white">
                <a:xfrm>
                  <a:off x="211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5" name="Line 39"/>
                <p:cNvSpPr>
                  <a:spLocks noChangeShapeType="1"/>
                </p:cNvSpPr>
                <p:nvPr/>
              </p:nvSpPr>
              <p:spPr bwMode="white">
                <a:xfrm>
                  <a:off x="230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6" name="Line 40"/>
                <p:cNvSpPr>
                  <a:spLocks noChangeShapeType="1"/>
                </p:cNvSpPr>
                <p:nvPr/>
              </p:nvSpPr>
              <p:spPr bwMode="white">
                <a:xfrm>
                  <a:off x="249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7" name="Line 41"/>
                <p:cNvSpPr>
                  <a:spLocks noChangeShapeType="1"/>
                </p:cNvSpPr>
                <p:nvPr/>
              </p:nvSpPr>
              <p:spPr bwMode="white">
                <a:xfrm>
                  <a:off x="268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8" name="Line 42"/>
                <p:cNvSpPr>
                  <a:spLocks noChangeShapeType="1"/>
                </p:cNvSpPr>
                <p:nvPr/>
              </p:nvSpPr>
              <p:spPr bwMode="white">
                <a:xfrm>
                  <a:off x="288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39" name="Line 43"/>
                <p:cNvSpPr>
                  <a:spLocks noChangeShapeType="1"/>
                </p:cNvSpPr>
                <p:nvPr/>
              </p:nvSpPr>
              <p:spPr bwMode="white">
                <a:xfrm>
                  <a:off x="307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0" name="Line 44"/>
                <p:cNvSpPr>
                  <a:spLocks noChangeShapeType="1"/>
                </p:cNvSpPr>
                <p:nvPr/>
              </p:nvSpPr>
              <p:spPr bwMode="white">
                <a:xfrm>
                  <a:off x="326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1" name="Line 45"/>
                <p:cNvSpPr>
                  <a:spLocks noChangeShapeType="1"/>
                </p:cNvSpPr>
                <p:nvPr/>
              </p:nvSpPr>
              <p:spPr bwMode="white">
                <a:xfrm>
                  <a:off x="345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2" name="Line 46"/>
                <p:cNvSpPr>
                  <a:spLocks noChangeShapeType="1"/>
                </p:cNvSpPr>
                <p:nvPr/>
              </p:nvSpPr>
              <p:spPr bwMode="white">
                <a:xfrm>
                  <a:off x="364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3" name="Line 47"/>
                <p:cNvSpPr>
                  <a:spLocks noChangeShapeType="1"/>
                </p:cNvSpPr>
                <p:nvPr/>
              </p:nvSpPr>
              <p:spPr bwMode="white">
                <a:xfrm>
                  <a:off x="384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4" name="Line 48"/>
                <p:cNvSpPr>
                  <a:spLocks noChangeShapeType="1"/>
                </p:cNvSpPr>
                <p:nvPr/>
              </p:nvSpPr>
              <p:spPr bwMode="white">
                <a:xfrm>
                  <a:off x="403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5" name="Line 49"/>
                <p:cNvSpPr>
                  <a:spLocks noChangeShapeType="1"/>
                </p:cNvSpPr>
                <p:nvPr/>
              </p:nvSpPr>
              <p:spPr bwMode="white">
                <a:xfrm>
                  <a:off x="422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6" name="Line 50"/>
                <p:cNvSpPr>
                  <a:spLocks noChangeShapeType="1"/>
                </p:cNvSpPr>
                <p:nvPr/>
              </p:nvSpPr>
              <p:spPr bwMode="white">
                <a:xfrm>
                  <a:off x="441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7" name="Line 51"/>
                <p:cNvSpPr>
                  <a:spLocks noChangeShapeType="1"/>
                </p:cNvSpPr>
                <p:nvPr/>
              </p:nvSpPr>
              <p:spPr bwMode="white">
                <a:xfrm>
                  <a:off x="460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8" name="Line 52"/>
                <p:cNvSpPr>
                  <a:spLocks noChangeShapeType="1"/>
                </p:cNvSpPr>
                <p:nvPr/>
              </p:nvSpPr>
              <p:spPr bwMode="white">
                <a:xfrm>
                  <a:off x="4800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49" name="Line 53"/>
                <p:cNvSpPr>
                  <a:spLocks noChangeShapeType="1"/>
                </p:cNvSpPr>
                <p:nvPr/>
              </p:nvSpPr>
              <p:spPr bwMode="white">
                <a:xfrm>
                  <a:off x="4992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0" name="Line 54"/>
                <p:cNvSpPr>
                  <a:spLocks noChangeShapeType="1"/>
                </p:cNvSpPr>
                <p:nvPr/>
              </p:nvSpPr>
              <p:spPr bwMode="white">
                <a:xfrm>
                  <a:off x="5184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1" name="Line 55"/>
                <p:cNvSpPr>
                  <a:spLocks noChangeShapeType="1"/>
                </p:cNvSpPr>
                <p:nvPr/>
              </p:nvSpPr>
              <p:spPr bwMode="white">
                <a:xfrm>
                  <a:off x="5376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  <p:sp>
              <p:nvSpPr>
                <p:cNvPr id="4152" name="Line 56"/>
                <p:cNvSpPr>
                  <a:spLocks noChangeShapeType="1"/>
                </p:cNvSpPr>
                <p:nvPr/>
              </p:nvSpPr>
              <p:spPr bwMode="white">
                <a:xfrm>
                  <a:off x="5568" y="0"/>
                  <a:ext cx="0" cy="4320"/>
                </a:xfrm>
                <a:prstGeom prst="line">
                  <a:avLst/>
                </a:prstGeom>
                <a:noFill/>
                <a:ln w="9525">
                  <a:pattFill prst="pct30">
                    <a:fgClr>
                      <a:schemeClr val="folHlink"/>
                    </a:fgClr>
                    <a:bgClr>
                      <a:schemeClr val="bg1"/>
                    </a:bgClr>
                  </a:pattFill>
                  <a:round/>
                  <a:headEnd/>
                  <a:tailEnd/>
                </a:ln>
                <a:effec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>
                    <a:latin typeface="Tahoma" pitchFamily="34" charset="0"/>
                    <a:ea typeface="+mn-ea"/>
                  </a:endParaRPr>
                </a:p>
              </p:txBody>
            </p:sp>
          </p:grpSp>
        </p:grpSp>
        <p:sp>
          <p:nvSpPr>
            <p:cNvPr id="4153" name="Rectangle 57" descr="60%"/>
            <p:cNvSpPr>
              <a:spLocks noChangeArrowheads="1"/>
            </p:cNvSpPr>
            <p:nvPr/>
          </p:nvSpPr>
          <p:spPr bwMode="ltGray">
            <a:xfrm>
              <a:off x="2112" y="0"/>
              <a:ext cx="3648" cy="96"/>
            </a:xfrm>
            <a:prstGeom prst="rect">
              <a:avLst/>
            </a:prstGeom>
            <a:pattFill prst="pct60">
              <a:fgClr>
                <a:schemeClr val="folHlink"/>
              </a:fgClr>
              <a:bgClr>
                <a:schemeClr val="bg1"/>
              </a:bgClr>
            </a:patt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sp>
          <p:nvSpPr>
            <p:cNvPr id="4154" name="Line 58"/>
            <p:cNvSpPr>
              <a:spLocks noChangeShapeType="1"/>
            </p:cNvSpPr>
            <p:nvPr/>
          </p:nvSpPr>
          <p:spPr bwMode="ltGray">
            <a:xfrm>
              <a:off x="5568" y="0"/>
              <a:ext cx="0" cy="1488"/>
            </a:xfrm>
            <a:prstGeom prst="line">
              <a:avLst/>
            </a:prstGeom>
            <a:noFill/>
            <a:ln w="9525">
              <a:solidFill>
                <a:schemeClr val="hlink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en-US">
                <a:latin typeface="Tahoma" pitchFamily="34" charset="0"/>
                <a:ea typeface="+mn-ea"/>
              </a:endParaRPr>
            </a:p>
          </p:txBody>
        </p:sp>
        <p:grpSp>
          <p:nvGrpSpPr>
            <p:cNvPr id="1035" name="Group 59"/>
            <p:cNvGrpSpPr>
              <a:grpSpLocks/>
            </p:cNvGrpSpPr>
            <p:nvPr/>
          </p:nvGrpSpPr>
          <p:grpSpPr bwMode="auto">
            <a:xfrm>
              <a:off x="261" y="892"/>
              <a:ext cx="1124" cy="1464"/>
              <a:chOff x="96" y="916"/>
              <a:chExt cx="2208" cy="2876"/>
            </a:xfrm>
          </p:grpSpPr>
          <p:sp>
            <p:nvSpPr>
              <p:cNvPr id="4156" name="Line 60"/>
              <p:cNvSpPr>
                <a:spLocks noChangeShapeType="1"/>
              </p:cNvSpPr>
              <p:nvPr/>
            </p:nvSpPr>
            <p:spPr bwMode="ltGray">
              <a:xfrm flipH="1">
                <a:off x="96" y="1038"/>
                <a:ext cx="2208" cy="0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7" name="Line 61"/>
              <p:cNvSpPr>
                <a:spLocks noChangeShapeType="1"/>
              </p:cNvSpPr>
              <p:nvPr/>
            </p:nvSpPr>
            <p:spPr bwMode="ltGray">
              <a:xfrm>
                <a:off x="336" y="920"/>
                <a:ext cx="0" cy="2872"/>
              </a:xfrm>
              <a:prstGeom prst="line">
                <a:avLst/>
              </a:pr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  <p:sp>
            <p:nvSpPr>
              <p:cNvPr id="4158" name="Arc 62"/>
              <p:cNvSpPr>
                <a:spLocks/>
              </p:cNvSpPr>
              <p:nvPr/>
            </p:nvSpPr>
            <p:spPr bwMode="ltGray">
              <a:xfrm flipH="1">
                <a:off x="218" y="916"/>
                <a:ext cx="238" cy="240"/>
              </a:xfrm>
              <a:custGeom>
                <a:avLst/>
                <a:gdLst>
                  <a:gd name="G0" fmla="+- 21595 0 0"/>
                  <a:gd name="G1" fmla="+- 21600 0 0"/>
                  <a:gd name="G2" fmla="+- 21600 0 0"/>
                  <a:gd name="T0" fmla="*/ 21114 w 43195"/>
                  <a:gd name="T1" fmla="*/ 5 h 43200"/>
                  <a:gd name="T2" fmla="*/ 0 w 43195"/>
                  <a:gd name="T3" fmla="*/ 22056 h 43200"/>
                  <a:gd name="T4" fmla="*/ 21595 w 43195"/>
                  <a:gd name="T5" fmla="*/ 21600 h 432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43195" h="43200" fill="none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</a:path>
                  <a:path w="43195" h="43200" stroke="0" extrusionOk="0">
                    <a:moveTo>
                      <a:pt x="21114" y="5"/>
                    </a:moveTo>
                    <a:cubicBezTo>
                      <a:pt x="21274" y="1"/>
                      <a:pt x="21434" y="-1"/>
                      <a:pt x="21595" y="0"/>
                    </a:cubicBezTo>
                    <a:cubicBezTo>
                      <a:pt x="33524" y="0"/>
                      <a:pt x="43195" y="9670"/>
                      <a:pt x="43195" y="21600"/>
                    </a:cubicBezTo>
                    <a:cubicBezTo>
                      <a:pt x="43195" y="33529"/>
                      <a:pt x="33524" y="43200"/>
                      <a:pt x="21595" y="43200"/>
                    </a:cubicBezTo>
                    <a:cubicBezTo>
                      <a:pt x="9843" y="43200"/>
                      <a:pt x="247" y="33805"/>
                      <a:pt x="-1" y="22056"/>
                    </a:cubicBezTo>
                    <a:lnTo>
                      <a:pt x="21595" y="21600"/>
                    </a:lnTo>
                    <a:close/>
                  </a:path>
                </a:pathLst>
              </a:custGeom>
              <a:noFill/>
              <a:ln w="9525">
                <a:solidFill>
                  <a:schemeClr val="hlink"/>
                </a:solidFill>
                <a:round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en-US">
                  <a:latin typeface="Tahoma" pitchFamily="34" charset="0"/>
                  <a:ea typeface="+mn-ea"/>
                </a:endParaRPr>
              </a:p>
            </p:txBody>
          </p:sp>
        </p:grpSp>
      </p:grpSp>
      <p:sp>
        <p:nvSpPr>
          <p:cNvPr id="1027" name="Rectangle 63"/>
          <p:cNvSpPr>
            <a:spLocks noGrp="1" noChangeArrowheads="1"/>
          </p:cNvSpPr>
          <p:nvPr>
            <p:ph type="title"/>
          </p:nvPr>
        </p:nvSpPr>
        <p:spPr bwMode="auto">
          <a:xfrm>
            <a:off x="609600" y="30480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64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 bwMode="auto">
          <a:xfrm>
            <a:off x="838200" y="1676400"/>
            <a:ext cx="7772400" cy="4343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161" name="Rectangle 6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228600" y="6248400"/>
            <a:ext cx="35052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r>
              <a:rPr lang="en-US"/>
              <a:t>© 2014 Goodrich, Tamassia, Goldwasser</a:t>
            </a:r>
            <a:endParaRPr lang="en-US" dirty="0"/>
          </a:p>
        </p:txBody>
      </p:sp>
      <p:sp>
        <p:nvSpPr>
          <p:cNvPr id="4162" name="Rectangle 6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 smtClean="0">
                <a:latin typeface="Tahoma" pitchFamily="34" charset="0"/>
                <a:ea typeface="+mn-ea"/>
              </a:defRPr>
            </a:lvl1pPr>
          </a:lstStyle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4163" name="Rectangle 6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0F8C78B4-0885-3343-A1DF-87E6D660D004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5" r:id="rId2"/>
    <p:sldLayoutId id="2147483656" r:id="rId3"/>
  </p:sldLayoutIdLst>
  <p:hf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0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  <a:ea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ahoma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q"/>
        <a:defRPr sz="3200">
          <a:solidFill>
            <a:schemeClr val="tx1"/>
          </a:solidFill>
          <a:latin typeface="+mn-lt"/>
          <a:ea typeface="ＭＳ Ｐゴシック" charset="0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charset="0"/>
        <a:buChar char="n"/>
        <a:defRPr sz="2800">
          <a:solidFill>
            <a:schemeClr val="tx1"/>
          </a:solidFill>
          <a:latin typeface="+mn-lt"/>
          <a:ea typeface="ＭＳ Ｐゴシック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95000"/>
        <a:buFont typeface="Wingdings" charset="0"/>
        <a:buChar char="w"/>
        <a:defRPr sz="2400">
          <a:solidFill>
            <a:schemeClr val="tx1"/>
          </a:solidFill>
          <a:latin typeface="+mn-lt"/>
          <a:ea typeface="ＭＳ Ｐゴシック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5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charset="0"/>
        <a:buChar char="n"/>
        <a:defRPr sz="2000">
          <a:solidFill>
            <a:schemeClr val="tx1"/>
          </a:solidFill>
          <a:latin typeface="+mn-lt"/>
          <a:ea typeface="ＭＳ Ｐゴシック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hlink"/>
        </a:buClr>
        <a:buSzPct val="60000"/>
        <a:buFont typeface="Wingdings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70"/>
          <p:cNvSpPr>
            <a:spLocks noGrp="1" noChangeArrowheads="1"/>
          </p:cNvSpPr>
          <p:nvPr>
            <p:ph type="ftr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3075" name="Rectangle 71"/>
          <p:cNvSpPr>
            <a:spLocks noGrp="1" noChangeArrowheads="1"/>
          </p:cNvSpPr>
          <p:nvPr>
            <p:ph type="sldNum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895B3078-968A-F543-85FC-E2ED6FB83A4B}" type="slidenum">
              <a:rPr lang="en-US" sz="1400"/>
              <a:pPr eaLnBrk="1" hangingPunct="1"/>
              <a:t>1</a:t>
            </a:fld>
            <a:endParaRPr lang="en-US" sz="1400"/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1676400"/>
            <a:ext cx="7772400" cy="1143000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Trees</a:t>
            </a:r>
          </a:p>
        </p:txBody>
      </p:sp>
      <p:sp>
        <p:nvSpPr>
          <p:cNvPr id="3077" name="AutoShape 251"/>
          <p:cNvSpPr>
            <a:spLocks noChangeAspect="1" noChangeArrowheads="1"/>
          </p:cNvSpPr>
          <p:nvPr/>
        </p:nvSpPr>
        <p:spPr bwMode="auto">
          <a:xfrm>
            <a:off x="4787431" y="3433802"/>
            <a:ext cx="977253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Mammal</a:t>
            </a:r>
          </a:p>
        </p:txBody>
      </p:sp>
      <p:sp>
        <p:nvSpPr>
          <p:cNvPr id="3078" name="AutoShape 252"/>
          <p:cNvSpPr>
            <a:spLocks noChangeAspect="1" noChangeArrowheads="1"/>
          </p:cNvSpPr>
          <p:nvPr/>
        </p:nvSpPr>
        <p:spPr bwMode="auto">
          <a:xfrm>
            <a:off x="3368946" y="4591090"/>
            <a:ext cx="580484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Dog</a:t>
            </a:r>
          </a:p>
        </p:txBody>
      </p:sp>
      <p:sp>
        <p:nvSpPr>
          <p:cNvPr id="3079" name="AutoShape 253"/>
          <p:cNvSpPr>
            <a:spLocks noChangeAspect="1" noChangeArrowheads="1"/>
          </p:cNvSpPr>
          <p:nvPr/>
        </p:nvSpPr>
        <p:spPr bwMode="auto">
          <a:xfrm>
            <a:off x="4966798" y="4591090"/>
            <a:ext cx="605819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Cow</a:t>
            </a:r>
          </a:p>
        </p:txBody>
      </p:sp>
      <p:cxnSp>
        <p:nvCxnSpPr>
          <p:cNvPr id="3080" name="AutoShape 254"/>
          <p:cNvCxnSpPr>
            <a:cxnSpLocks noChangeShapeType="1"/>
            <a:stCxn id="3077" idx="2"/>
            <a:endCxn id="3079" idx="0"/>
          </p:cNvCxnSpPr>
          <p:nvPr/>
        </p:nvCxnSpPr>
        <p:spPr bwMode="auto">
          <a:xfrm flipH="1">
            <a:off x="5269708" y="3808373"/>
            <a:ext cx="6350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3081" name="AutoShape 255"/>
          <p:cNvCxnSpPr>
            <a:cxnSpLocks noChangeShapeType="1"/>
            <a:stCxn id="3077" idx="2"/>
            <a:endCxn id="3078" idx="0"/>
          </p:cNvCxnSpPr>
          <p:nvPr/>
        </p:nvCxnSpPr>
        <p:spPr bwMode="auto">
          <a:xfrm flipH="1">
            <a:off x="3659188" y="3808373"/>
            <a:ext cx="1616870" cy="78271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82" name="AutoShape 256"/>
          <p:cNvSpPr>
            <a:spLocks noChangeAspect="1" noChangeArrowheads="1"/>
          </p:cNvSpPr>
          <p:nvPr/>
        </p:nvSpPr>
        <p:spPr bwMode="auto">
          <a:xfrm>
            <a:off x="6627575" y="4589503"/>
            <a:ext cx="530701" cy="374571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 dirty="0"/>
              <a:t>Cat</a:t>
            </a:r>
          </a:p>
        </p:txBody>
      </p:sp>
      <p:cxnSp>
        <p:nvCxnSpPr>
          <p:cNvPr id="3083" name="AutoShape 257"/>
          <p:cNvCxnSpPr>
            <a:cxnSpLocks noChangeShapeType="1"/>
            <a:stCxn id="3077" idx="2"/>
            <a:endCxn id="3082" idx="0"/>
          </p:cNvCxnSpPr>
          <p:nvPr/>
        </p:nvCxnSpPr>
        <p:spPr bwMode="auto">
          <a:xfrm>
            <a:off x="5276058" y="3808373"/>
            <a:ext cx="1616868" cy="78113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3084" name="Date Placeholder 11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13" name="Subtitle 1"/>
          <p:cNvSpPr>
            <a:spLocks noGrp="1"/>
          </p:cNvSpPr>
          <p:nvPr>
            <p:ph type="subTitle" idx="1"/>
          </p:nvPr>
        </p:nvSpPr>
        <p:spPr>
          <a:xfrm>
            <a:off x="914400" y="381000"/>
            <a:ext cx="6629400" cy="990600"/>
          </a:xfrm>
        </p:spPr>
        <p:txBody>
          <a:bodyPr>
            <a:normAutofit/>
          </a:bodyPr>
          <a:lstStyle/>
          <a:p>
            <a:r>
              <a:rPr lang="en-US" sz="1800" dirty="0"/>
              <a:t>Presentation for use with the textbook </a:t>
            </a:r>
            <a:r>
              <a:rPr lang="en-US" sz="1800" dirty="0">
                <a:solidFill>
                  <a:schemeClr val="tx2"/>
                </a:solidFill>
              </a:rPr>
              <a:t>Data Structures and Algorithms in Java, 6</a:t>
            </a:r>
            <a:r>
              <a:rPr lang="en-US" sz="1800" baseline="30000" dirty="0">
                <a:solidFill>
                  <a:schemeClr val="tx2"/>
                </a:solidFill>
              </a:rPr>
              <a:t>th</a:t>
            </a:r>
            <a:r>
              <a:rPr lang="en-US" sz="1800" dirty="0">
                <a:solidFill>
                  <a:schemeClr val="tx2"/>
                </a:solidFill>
              </a:rPr>
              <a:t> edition</a:t>
            </a:r>
            <a:r>
              <a:rPr lang="en-US" sz="1800" dirty="0"/>
              <a:t>, by M. T. Goodrich, R. Tamassia, and M. H. Goldwasser, Wiley, 2014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921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62A464-2D93-B04D-AC17-41764D2D8CBB}" type="slidenum">
              <a:rPr lang="en-US" sz="1400"/>
              <a:pPr eaLnBrk="1" hangingPunct="1"/>
              <a:t>10</a:t>
            </a:fld>
            <a:endParaRPr lang="en-US" sz="1400"/>
          </a:p>
        </p:txBody>
      </p:sp>
      <p:sp>
        <p:nvSpPr>
          <p:cNvPr id="922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 Trees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8089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4648200" cy="4724400"/>
          </a:xfrm>
        </p:spPr>
        <p:txBody>
          <a:bodyPr>
            <a:normAutofit lnSpcReduction="10000"/>
          </a:bodyPr>
          <a:lstStyle/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A binary tree is a tree with the following properties: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Each internal node has at most two children (exactly two for </a:t>
            </a:r>
            <a:r>
              <a:rPr lang="en-US" sz="1800" dirty="0">
                <a:solidFill>
                  <a:schemeClr val="tx2"/>
                </a:solidFill>
              </a:rPr>
              <a:t>proper</a:t>
            </a:r>
            <a:r>
              <a:rPr lang="en-US" sz="1800" dirty="0"/>
              <a:t> binary trees)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The children of a node are an ordered pair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We call the children of an internal node </a:t>
            </a:r>
            <a:r>
              <a:rPr lang="en-US" sz="2000" dirty="0">
                <a:solidFill>
                  <a:schemeClr val="tx2"/>
                </a:solidFill>
                <a:ea typeface="+mn-ea"/>
              </a:rPr>
              <a:t>left child</a:t>
            </a:r>
            <a:r>
              <a:rPr lang="en-US" sz="2000" dirty="0">
                <a:ea typeface="+mn-ea"/>
              </a:rPr>
              <a:t> and </a:t>
            </a:r>
            <a:r>
              <a:rPr lang="en-US" sz="2000" dirty="0">
                <a:solidFill>
                  <a:schemeClr val="tx2"/>
                </a:solidFill>
                <a:ea typeface="+mn-ea"/>
              </a:rPr>
              <a:t>right child</a:t>
            </a:r>
          </a:p>
          <a:p>
            <a:pPr eaLnBrk="1" hangingPunct="1">
              <a:buFont typeface="Wingdings" pitchFamily="2" charset="2"/>
              <a:buChar char="q"/>
              <a:defRPr/>
            </a:pPr>
            <a:r>
              <a:rPr lang="en-US" sz="2000" dirty="0">
                <a:ea typeface="+mn-ea"/>
              </a:rPr>
              <a:t>Alternative recursive definition: a binary tree is either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a tree consisting of a single node, or</a:t>
            </a:r>
          </a:p>
          <a:p>
            <a:pPr lvl="1" eaLnBrk="1" hangingPunct="1">
              <a:buFont typeface="Wingdings" pitchFamily="2" charset="2"/>
              <a:buChar char="n"/>
              <a:defRPr/>
            </a:pPr>
            <a:r>
              <a:rPr lang="en-US" sz="1800" dirty="0"/>
              <a:t>a tree whose root has an ordered pair of children, each of which is a binary tree</a:t>
            </a:r>
          </a:p>
        </p:txBody>
      </p:sp>
      <p:sp>
        <p:nvSpPr>
          <p:cNvPr id="9222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410200" y="1651000"/>
            <a:ext cx="3276600" cy="1603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rgbClr val="40458C"/>
              </a:buClr>
              <a:buSzPct val="60000"/>
              <a:buFont typeface="Wingdings" charset="0"/>
              <a:buChar char="q"/>
            </a:pPr>
            <a:r>
              <a:rPr lang="en-US" sz="2000"/>
              <a:t>Applications: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arithmetic expressions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decision processes</a:t>
            </a:r>
          </a:p>
          <a:p>
            <a:pPr marL="742950" lvl="1" indent="-285750" algn="l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/>
              <a:t>searching</a:t>
            </a:r>
          </a:p>
        </p:txBody>
      </p:sp>
      <p:sp>
        <p:nvSpPr>
          <p:cNvPr id="9223" name="AutoShape 7"/>
          <p:cNvSpPr>
            <a:spLocks noChangeAspect="1" noChangeArrowheads="1"/>
          </p:cNvSpPr>
          <p:nvPr/>
        </p:nvSpPr>
        <p:spPr bwMode="auto">
          <a:xfrm>
            <a:off x="6924675" y="3117850"/>
            <a:ext cx="341313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A</a:t>
            </a:r>
          </a:p>
        </p:txBody>
      </p:sp>
      <p:sp>
        <p:nvSpPr>
          <p:cNvPr id="9224" name="AutoShape 8"/>
          <p:cNvSpPr>
            <a:spLocks noChangeAspect="1" noChangeArrowheads="1"/>
          </p:cNvSpPr>
          <p:nvPr/>
        </p:nvSpPr>
        <p:spPr bwMode="auto">
          <a:xfrm>
            <a:off x="5938838" y="4032250"/>
            <a:ext cx="338137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B</a:t>
            </a:r>
          </a:p>
        </p:txBody>
      </p:sp>
      <p:sp>
        <p:nvSpPr>
          <p:cNvPr id="9225" name="AutoShape 10"/>
          <p:cNvSpPr>
            <a:spLocks noChangeAspect="1" noChangeArrowheads="1"/>
          </p:cNvSpPr>
          <p:nvPr/>
        </p:nvSpPr>
        <p:spPr bwMode="auto">
          <a:xfrm>
            <a:off x="7905750" y="4030663"/>
            <a:ext cx="341313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</a:t>
            </a:r>
          </a:p>
        </p:txBody>
      </p:sp>
      <p:sp>
        <p:nvSpPr>
          <p:cNvPr id="9226" name="AutoShape 11"/>
          <p:cNvSpPr>
            <a:spLocks noChangeAspect="1" noChangeArrowheads="1"/>
          </p:cNvSpPr>
          <p:nvPr/>
        </p:nvSpPr>
        <p:spPr bwMode="auto">
          <a:xfrm>
            <a:off x="7424738" y="4945063"/>
            <a:ext cx="322262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F</a:t>
            </a:r>
          </a:p>
        </p:txBody>
      </p:sp>
      <p:sp>
        <p:nvSpPr>
          <p:cNvPr id="9227" name="AutoShape 12"/>
          <p:cNvSpPr>
            <a:spLocks noChangeAspect="1" noChangeArrowheads="1"/>
          </p:cNvSpPr>
          <p:nvPr/>
        </p:nvSpPr>
        <p:spPr bwMode="auto">
          <a:xfrm>
            <a:off x="8407400" y="4945063"/>
            <a:ext cx="3556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G</a:t>
            </a:r>
          </a:p>
        </p:txBody>
      </p:sp>
      <p:sp>
        <p:nvSpPr>
          <p:cNvPr id="9228" name="AutoShape 13"/>
          <p:cNvSpPr>
            <a:spLocks noChangeAspect="1" noChangeArrowheads="1"/>
          </p:cNvSpPr>
          <p:nvPr/>
        </p:nvSpPr>
        <p:spPr bwMode="auto">
          <a:xfrm>
            <a:off x="5422900" y="4943475"/>
            <a:ext cx="357188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</a:t>
            </a:r>
          </a:p>
        </p:txBody>
      </p:sp>
      <p:sp>
        <p:nvSpPr>
          <p:cNvPr id="9229" name="AutoShape 14"/>
          <p:cNvSpPr>
            <a:spLocks noChangeAspect="1" noChangeArrowheads="1"/>
          </p:cNvSpPr>
          <p:nvPr/>
        </p:nvSpPr>
        <p:spPr bwMode="auto">
          <a:xfrm>
            <a:off x="6450013" y="4945063"/>
            <a:ext cx="330200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E</a:t>
            </a:r>
          </a:p>
        </p:txBody>
      </p:sp>
      <p:cxnSp>
        <p:nvCxnSpPr>
          <p:cNvPr id="9230" name="AutoShape 15"/>
          <p:cNvCxnSpPr>
            <a:cxnSpLocks noChangeShapeType="1"/>
            <a:stCxn id="9223" idx="2"/>
            <a:endCxn id="9224" idx="0"/>
          </p:cNvCxnSpPr>
          <p:nvPr/>
        </p:nvCxnSpPr>
        <p:spPr bwMode="auto">
          <a:xfrm flipH="1">
            <a:off x="6108700" y="3505200"/>
            <a:ext cx="987425" cy="51752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1" name="AutoShape 16"/>
          <p:cNvCxnSpPr>
            <a:cxnSpLocks noChangeShapeType="1"/>
            <a:stCxn id="9223" idx="2"/>
            <a:endCxn id="9225" idx="0"/>
          </p:cNvCxnSpPr>
          <p:nvPr/>
        </p:nvCxnSpPr>
        <p:spPr bwMode="auto">
          <a:xfrm>
            <a:off x="7096125" y="3505200"/>
            <a:ext cx="981075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2" name="AutoShape 18"/>
          <p:cNvCxnSpPr>
            <a:cxnSpLocks noChangeShapeType="1"/>
            <a:stCxn id="9225" idx="2"/>
            <a:endCxn id="9227" idx="0"/>
          </p:cNvCxnSpPr>
          <p:nvPr/>
        </p:nvCxnSpPr>
        <p:spPr bwMode="auto">
          <a:xfrm>
            <a:off x="8077200" y="4421188"/>
            <a:ext cx="508000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3" name="AutoShape 19"/>
          <p:cNvCxnSpPr>
            <a:cxnSpLocks noChangeShapeType="1"/>
            <a:stCxn id="9225" idx="2"/>
            <a:endCxn id="9226" idx="0"/>
          </p:cNvCxnSpPr>
          <p:nvPr/>
        </p:nvCxnSpPr>
        <p:spPr bwMode="auto">
          <a:xfrm flipH="1">
            <a:off x="7586663" y="4421188"/>
            <a:ext cx="490537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4" name="AutoShape 20"/>
          <p:cNvCxnSpPr>
            <a:cxnSpLocks noChangeShapeType="1"/>
            <a:stCxn id="9224" idx="2"/>
            <a:endCxn id="9229" idx="0"/>
          </p:cNvCxnSpPr>
          <p:nvPr/>
        </p:nvCxnSpPr>
        <p:spPr bwMode="auto">
          <a:xfrm>
            <a:off x="6108700" y="4419600"/>
            <a:ext cx="506413" cy="5159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9235" name="AutoShape 21"/>
          <p:cNvCxnSpPr>
            <a:cxnSpLocks noChangeShapeType="1"/>
            <a:stCxn id="9224" idx="2"/>
            <a:endCxn id="9228" idx="0"/>
          </p:cNvCxnSpPr>
          <p:nvPr/>
        </p:nvCxnSpPr>
        <p:spPr bwMode="auto">
          <a:xfrm flipH="1">
            <a:off x="5602288" y="4419600"/>
            <a:ext cx="506412" cy="51435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6" name="AutoShape 22"/>
          <p:cNvSpPr>
            <a:spLocks noChangeAspect="1" noChangeArrowheads="1"/>
          </p:cNvSpPr>
          <p:nvPr/>
        </p:nvSpPr>
        <p:spPr bwMode="auto">
          <a:xfrm>
            <a:off x="6069013" y="5865813"/>
            <a:ext cx="355600" cy="3778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</a:t>
            </a:r>
          </a:p>
        </p:txBody>
      </p:sp>
      <p:cxnSp>
        <p:nvCxnSpPr>
          <p:cNvPr id="9237" name="AutoShape 25"/>
          <p:cNvCxnSpPr>
            <a:cxnSpLocks noChangeShapeType="1"/>
            <a:stCxn id="9229" idx="2"/>
            <a:endCxn id="9236" idx="0"/>
          </p:cNvCxnSpPr>
          <p:nvPr/>
        </p:nvCxnSpPr>
        <p:spPr bwMode="auto">
          <a:xfrm flipH="1">
            <a:off x="6246813" y="5335588"/>
            <a:ext cx="368300" cy="5207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38" name="AutoShape 26"/>
          <p:cNvSpPr>
            <a:spLocks noChangeAspect="1" noChangeArrowheads="1"/>
          </p:cNvSpPr>
          <p:nvPr/>
        </p:nvSpPr>
        <p:spPr bwMode="auto">
          <a:xfrm>
            <a:off x="6805613" y="5864225"/>
            <a:ext cx="288925" cy="38100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I</a:t>
            </a:r>
          </a:p>
        </p:txBody>
      </p:sp>
      <p:cxnSp>
        <p:nvCxnSpPr>
          <p:cNvPr id="9239" name="AutoShape 27"/>
          <p:cNvCxnSpPr>
            <a:cxnSpLocks noChangeShapeType="1"/>
            <a:stCxn id="9229" idx="2"/>
            <a:endCxn id="9238" idx="0"/>
          </p:cNvCxnSpPr>
          <p:nvPr/>
        </p:nvCxnSpPr>
        <p:spPr bwMode="auto">
          <a:xfrm>
            <a:off x="6615113" y="5335588"/>
            <a:ext cx="334962" cy="519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9240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E99B4DF-1882-7A4A-B46E-FC714D3F99C3}" type="slidenum">
              <a:rPr lang="en-US" sz="1400"/>
              <a:pPr eaLnBrk="1" hangingPunct="1"/>
              <a:t>11</a:t>
            </a:fld>
            <a:endParaRPr lang="en-US" sz="1400"/>
          </a:p>
        </p:txBody>
      </p:sp>
      <p:sp>
        <p:nvSpPr>
          <p:cNvPr id="1024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Arithmetic Expression Tree</a:t>
            </a:r>
          </a:p>
        </p:txBody>
      </p:sp>
      <p:sp>
        <p:nvSpPr>
          <p:cNvPr id="1024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9812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an arithmetic expression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operators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operands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arithmetic expression tree for the expression (2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imes New Roman" charset="0"/>
                <a:sym typeface="Symbol" charset="0"/>
              </a:rPr>
              <a:t>(</a:t>
            </a:r>
            <a:r>
              <a:rPr lang="en-US" sz="2400">
                <a:latin typeface="Tahoma" charset="0"/>
              </a:rPr>
              <a:t>a </a:t>
            </a:r>
            <a:r>
              <a:rPr lang="en-US" sz="2400">
                <a:latin typeface="Symbol" charset="0"/>
              </a:rPr>
              <a:t>-</a:t>
            </a:r>
            <a:r>
              <a:rPr lang="en-US" sz="2400">
                <a:latin typeface="Tahoma" charset="0"/>
              </a:rPr>
              <a:t> 1) </a:t>
            </a:r>
            <a:r>
              <a:rPr lang="en-US" sz="2400">
                <a:latin typeface="Symbol" charset="0"/>
              </a:rPr>
              <a:t>+</a:t>
            </a:r>
            <a:r>
              <a:rPr lang="en-US" sz="2400">
                <a:latin typeface="Tahoma" charset="0"/>
              </a:rPr>
              <a:t> (3 </a:t>
            </a:r>
            <a:r>
              <a:rPr lang="en-US" sz="2400">
                <a:latin typeface="Symbol" charset="0"/>
                <a:sym typeface="Symbol" charset="0"/>
              </a:rPr>
              <a:t> </a:t>
            </a:r>
            <a:r>
              <a:rPr lang="en-US" sz="2400">
                <a:latin typeface="Tahoma" charset="0"/>
              </a:rPr>
              <a:t>b))</a:t>
            </a:r>
          </a:p>
        </p:txBody>
      </p:sp>
      <p:grpSp>
        <p:nvGrpSpPr>
          <p:cNvPr id="10246" name="Group 21"/>
          <p:cNvGrpSpPr>
            <a:grpSpLocks/>
          </p:cNvGrpSpPr>
          <p:nvPr/>
        </p:nvGrpSpPr>
        <p:grpSpPr bwMode="auto">
          <a:xfrm>
            <a:off x="2819400" y="3733800"/>
            <a:ext cx="3429000" cy="2286000"/>
            <a:chOff x="2928" y="2256"/>
            <a:chExt cx="2160" cy="1440"/>
          </a:xfrm>
        </p:grpSpPr>
        <p:sp>
          <p:nvSpPr>
            <p:cNvPr id="10248" name="Oval 4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0249" name="Oval 5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0250" name="Oval 6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0251" name="Oval 7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0252" name="Rectangle 8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0253" name="Rectangle 9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0254" name="Rectangle 10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0255" name="Rectangle 11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0256" name="Rectangle 12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0257" name="AutoShape 13"/>
            <p:cNvCxnSpPr>
              <a:cxnSpLocks noChangeShapeType="1"/>
              <a:stCxn id="10248" idx="3"/>
              <a:endCxn id="10250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58" name="AutoShape 14"/>
            <p:cNvCxnSpPr>
              <a:cxnSpLocks noChangeShapeType="1"/>
              <a:stCxn id="10249" idx="1"/>
              <a:endCxn id="10248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59" name="AutoShape 15"/>
            <p:cNvCxnSpPr>
              <a:cxnSpLocks noChangeShapeType="1"/>
              <a:stCxn id="10256" idx="0"/>
              <a:endCxn id="10249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0" name="AutoShape 16"/>
            <p:cNvCxnSpPr>
              <a:cxnSpLocks noChangeShapeType="1"/>
              <a:stCxn id="10255" idx="0"/>
              <a:endCxn id="10249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1" name="AutoShape 17"/>
            <p:cNvCxnSpPr>
              <a:cxnSpLocks noChangeShapeType="1"/>
              <a:stCxn id="10254" idx="0"/>
              <a:endCxn id="10251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2" name="AutoShape 18"/>
            <p:cNvCxnSpPr>
              <a:cxnSpLocks noChangeShapeType="1"/>
              <a:stCxn id="10253" idx="0"/>
              <a:endCxn id="10251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3" name="AutoShape 19"/>
            <p:cNvCxnSpPr>
              <a:cxnSpLocks noChangeShapeType="1"/>
              <a:stCxn id="10252" idx="0"/>
              <a:endCxn id="10250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0264" name="AutoShape 20"/>
            <p:cNvCxnSpPr>
              <a:cxnSpLocks noChangeShapeType="1"/>
              <a:stCxn id="10251" idx="1"/>
              <a:endCxn id="10250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0247" name="Date Placeholder 2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126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9B66AF4-05C1-3547-847D-4A8F9CB94802}" type="slidenum">
              <a:rPr lang="en-US" sz="1400"/>
              <a:pPr eaLnBrk="1" hangingPunct="1"/>
              <a:t>12</a:t>
            </a:fld>
            <a:endParaRPr lang="en-US" sz="1400"/>
          </a:p>
        </p:txBody>
      </p:sp>
      <p:sp>
        <p:nvSpPr>
          <p:cNvPr id="11268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Decision Tree</a:t>
            </a:r>
          </a:p>
        </p:txBody>
      </p:sp>
      <p:sp>
        <p:nvSpPr>
          <p:cNvPr id="11269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7772400" cy="1828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Binary tree associated with a decision process</a:t>
            </a:r>
          </a:p>
          <a:p>
            <a:pPr lvl="1" eaLnBrk="1" hangingPunct="1"/>
            <a:r>
              <a:rPr lang="en-US" sz="2000">
                <a:latin typeface="Tahoma" charset="0"/>
              </a:rPr>
              <a:t>internal nodes: questions with yes/no answer</a:t>
            </a:r>
          </a:p>
          <a:p>
            <a:pPr lvl="1" eaLnBrk="1" hangingPunct="1"/>
            <a:r>
              <a:rPr lang="en-US" sz="2000">
                <a:latin typeface="Tahoma" charset="0"/>
              </a:rPr>
              <a:t>external nodes: decisions</a:t>
            </a:r>
          </a:p>
          <a:p>
            <a:pPr eaLnBrk="1" hangingPunct="1"/>
            <a:r>
              <a:rPr lang="en-US" sz="2400">
                <a:latin typeface="Tahoma" charset="0"/>
              </a:rPr>
              <a:t>Example: dining decision</a:t>
            </a:r>
          </a:p>
        </p:txBody>
      </p:sp>
      <p:sp>
        <p:nvSpPr>
          <p:cNvPr id="11270" name="AutoShape 1029"/>
          <p:cNvSpPr>
            <a:spLocks noChangeArrowheads="1"/>
          </p:cNvSpPr>
          <p:nvPr/>
        </p:nvSpPr>
        <p:spPr bwMode="auto">
          <a:xfrm>
            <a:off x="3273425" y="3557588"/>
            <a:ext cx="2689225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Want a fast meal?</a:t>
            </a:r>
          </a:p>
        </p:txBody>
      </p:sp>
      <p:sp>
        <p:nvSpPr>
          <p:cNvPr id="11271" name="AutoShape 1030"/>
          <p:cNvSpPr>
            <a:spLocks noChangeArrowheads="1"/>
          </p:cNvSpPr>
          <p:nvPr/>
        </p:nvSpPr>
        <p:spPr bwMode="auto">
          <a:xfrm>
            <a:off x="1444625" y="4587875"/>
            <a:ext cx="2770188" cy="51752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/>
              <a:t>How about coffee?</a:t>
            </a:r>
          </a:p>
        </p:txBody>
      </p:sp>
      <p:sp>
        <p:nvSpPr>
          <p:cNvPr id="11272" name="AutoShape 1031"/>
          <p:cNvSpPr>
            <a:spLocks noChangeArrowheads="1"/>
          </p:cNvSpPr>
          <p:nvPr/>
        </p:nvSpPr>
        <p:spPr bwMode="auto">
          <a:xfrm>
            <a:off x="5832593" y="4591248"/>
            <a:ext cx="1215794" cy="510778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Hungry</a:t>
            </a:r>
          </a:p>
        </p:txBody>
      </p:sp>
      <p:sp>
        <p:nvSpPr>
          <p:cNvPr id="11273" name="Rectangle 1033"/>
          <p:cNvSpPr>
            <a:spLocks noChangeArrowheads="1"/>
          </p:cNvSpPr>
          <p:nvPr/>
        </p:nvSpPr>
        <p:spPr bwMode="auto">
          <a:xfrm>
            <a:off x="1653293" y="5660380"/>
            <a:ext cx="787588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Cafe</a:t>
            </a:r>
          </a:p>
        </p:txBody>
      </p:sp>
      <p:sp>
        <p:nvSpPr>
          <p:cNvPr id="11274" name="Rectangle 1034"/>
          <p:cNvSpPr>
            <a:spLocks noChangeArrowheads="1"/>
          </p:cNvSpPr>
          <p:nvPr/>
        </p:nvSpPr>
        <p:spPr bwMode="auto">
          <a:xfrm>
            <a:off x="3031562" y="5660380"/>
            <a:ext cx="1463221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Patisserie</a:t>
            </a:r>
          </a:p>
        </p:txBody>
      </p:sp>
      <p:sp>
        <p:nvSpPr>
          <p:cNvPr id="11275" name="Rectangle 1035"/>
          <p:cNvSpPr>
            <a:spLocks noChangeArrowheads="1"/>
          </p:cNvSpPr>
          <p:nvPr/>
        </p:nvSpPr>
        <p:spPr bwMode="auto">
          <a:xfrm>
            <a:off x="4577377" y="5660380"/>
            <a:ext cx="1613263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Dumplings</a:t>
            </a:r>
          </a:p>
        </p:txBody>
      </p:sp>
      <p:sp>
        <p:nvSpPr>
          <p:cNvPr id="11276" name="Rectangle 1036"/>
          <p:cNvSpPr>
            <a:spLocks noChangeArrowheads="1"/>
          </p:cNvSpPr>
          <p:nvPr/>
        </p:nvSpPr>
        <p:spPr bwMode="auto">
          <a:xfrm>
            <a:off x="6981978" y="5660380"/>
            <a:ext cx="920445" cy="461665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dirty="0"/>
              <a:t>Salad</a:t>
            </a:r>
          </a:p>
        </p:txBody>
      </p:sp>
      <p:cxnSp>
        <p:nvCxnSpPr>
          <p:cNvPr id="11277" name="AutoShape 1037"/>
          <p:cNvCxnSpPr>
            <a:cxnSpLocks noChangeShapeType="1"/>
            <a:stCxn id="11270" idx="2"/>
            <a:endCxn id="11271" idx="0"/>
          </p:cNvCxnSpPr>
          <p:nvPr/>
        </p:nvCxnSpPr>
        <p:spPr bwMode="auto">
          <a:xfrm flipH="1">
            <a:off x="2830513" y="4084638"/>
            <a:ext cx="1787525" cy="493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8" name="AutoShape 1038"/>
          <p:cNvCxnSpPr>
            <a:cxnSpLocks noChangeShapeType="1"/>
            <a:stCxn id="11270" idx="2"/>
            <a:endCxn id="11272" idx="0"/>
          </p:cNvCxnSpPr>
          <p:nvPr/>
        </p:nvCxnSpPr>
        <p:spPr bwMode="auto">
          <a:xfrm>
            <a:off x="4618038" y="4075113"/>
            <a:ext cx="1822452" cy="51613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79" name="AutoShape 1039"/>
          <p:cNvCxnSpPr>
            <a:cxnSpLocks noChangeShapeType="1"/>
            <a:stCxn id="11273" idx="0"/>
            <a:endCxn id="11271" idx="2"/>
          </p:cNvCxnSpPr>
          <p:nvPr/>
        </p:nvCxnSpPr>
        <p:spPr bwMode="auto">
          <a:xfrm flipV="1">
            <a:off x="2047087" y="5105400"/>
            <a:ext cx="782632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0" name="AutoShape 1040"/>
          <p:cNvCxnSpPr>
            <a:cxnSpLocks noChangeShapeType="1"/>
            <a:stCxn id="11274" idx="0"/>
            <a:endCxn id="11271" idx="2"/>
          </p:cNvCxnSpPr>
          <p:nvPr/>
        </p:nvCxnSpPr>
        <p:spPr bwMode="auto">
          <a:xfrm flipH="1" flipV="1">
            <a:off x="2829719" y="5105400"/>
            <a:ext cx="933454" cy="55498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1" name="AutoShape 1041"/>
          <p:cNvCxnSpPr>
            <a:cxnSpLocks noChangeShapeType="1"/>
            <a:stCxn id="11275" idx="0"/>
            <a:endCxn id="11272" idx="2"/>
          </p:cNvCxnSpPr>
          <p:nvPr/>
        </p:nvCxnSpPr>
        <p:spPr bwMode="auto">
          <a:xfrm flipV="1">
            <a:off x="5384009" y="5102026"/>
            <a:ext cx="1056481" cy="558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1282" name="AutoShape 1042"/>
          <p:cNvCxnSpPr>
            <a:cxnSpLocks noChangeShapeType="1"/>
            <a:stCxn id="11276" idx="0"/>
            <a:endCxn id="11272" idx="2"/>
          </p:cNvCxnSpPr>
          <p:nvPr/>
        </p:nvCxnSpPr>
        <p:spPr bwMode="auto">
          <a:xfrm flipH="1" flipV="1">
            <a:off x="6440490" y="5102026"/>
            <a:ext cx="1001711" cy="558354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1283" name="Text Box 1043"/>
          <p:cNvSpPr txBox="1">
            <a:spLocks noChangeArrowheads="1"/>
          </p:cNvSpPr>
          <p:nvPr/>
        </p:nvSpPr>
        <p:spPr bwMode="auto">
          <a:xfrm>
            <a:off x="2859088" y="4098925"/>
            <a:ext cx="576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4" name="Text Box 1044"/>
          <p:cNvSpPr txBox="1">
            <a:spLocks noChangeArrowheads="1"/>
          </p:cNvSpPr>
          <p:nvPr/>
        </p:nvSpPr>
        <p:spPr bwMode="auto">
          <a:xfrm>
            <a:off x="5986463" y="4097338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5" name="Text Box 1045"/>
          <p:cNvSpPr txBox="1">
            <a:spLocks noChangeArrowheads="1"/>
          </p:cNvSpPr>
          <p:nvPr/>
        </p:nvSpPr>
        <p:spPr bwMode="auto">
          <a:xfrm>
            <a:off x="17526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6" name="Text Box 1046"/>
          <p:cNvSpPr txBox="1">
            <a:spLocks noChangeArrowheads="1"/>
          </p:cNvSpPr>
          <p:nvPr/>
        </p:nvSpPr>
        <p:spPr bwMode="auto">
          <a:xfrm>
            <a:off x="3505200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7" name="Text Box 1047"/>
          <p:cNvSpPr txBox="1">
            <a:spLocks noChangeArrowheads="1"/>
          </p:cNvSpPr>
          <p:nvPr/>
        </p:nvSpPr>
        <p:spPr bwMode="auto">
          <a:xfrm>
            <a:off x="5105400" y="5181600"/>
            <a:ext cx="576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Yes</a:t>
            </a:r>
          </a:p>
        </p:txBody>
      </p:sp>
      <p:sp>
        <p:nvSpPr>
          <p:cNvPr id="11288" name="Text Box 1048"/>
          <p:cNvSpPr txBox="1">
            <a:spLocks noChangeArrowheads="1"/>
          </p:cNvSpPr>
          <p:nvPr/>
        </p:nvSpPr>
        <p:spPr bwMode="auto">
          <a:xfrm>
            <a:off x="7127875" y="5181600"/>
            <a:ext cx="4921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No</a:t>
            </a:r>
          </a:p>
        </p:txBody>
      </p:sp>
      <p:sp>
        <p:nvSpPr>
          <p:cNvPr id="11289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229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68D6A98-1DCF-E74F-80A6-EE9428AB5AA6}" type="slidenum">
              <a:rPr lang="en-US" sz="1400"/>
              <a:pPr eaLnBrk="1" hangingPunct="1"/>
              <a:t>13</a:t>
            </a:fld>
            <a:endParaRPr lang="en-US" sz="1400"/>
          </a:p>
        </p:txBody>
      </p:sp>
      <p:sp>
        <p:nvSpPr>
          <p:cNvPr id="1229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Properties of Proper Binary Trees</a:t>
            </a:r>
          </a:p>
        </p:txBody>
      </p:sp>
      <p:sp>
        <p:nvSpPr>
          <p:cNvPr id="1229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76400"/>
            <a:ext cx="3048000" cy="2590800"/>
          </a:xfrm>
        </p:spPr>
        <p:txBody>
          <a:bodyPr/>
          <a:lstStyle/>
          <a:p>
            <a:pPr eaLnBrk="1" hangingPunct="1"/>
            <a:r>
              <a:rPr lang="en-US" sz="2400">
                <a:latin typeface="Tahoma" charset="0"/>
              </a:rPr>
              <a:t>Notation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n	</a:t>
            </a:r>
            <a:r>
              <a:rPr lang="en-US" sz="2000">
                <a:latin typeface="Tahoma" charset="0"/>
              </a:rPr>
              <a:t>number of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e	</a:t>
            </a:r>
            <a:r>
              <a:rPr lang="en-US" sz="2000">
                <a:latin typeface="Tahoma" charset="0"/>
              </a:rPr>
              <a:t>number of external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i	</a:t>
            </a:r>
            <a:r>
              <a:rPr lang="en-US" sz="2000">
                <a:latin typeface="Tahoma" charset="0"/>
              </a:rPr>
              <a:t>number of internal nodes</a:t>
            </a:r>
          </a:p>
          <a:p>
            <a:pPr lvl="1" eaLnBrk="1" hangingPunct="1">
              <a:buFont typeface="Wingdings" charset="0"/>
              <a:buNone/>
            </a:pPr>
            <a:r>
              <a:rPr lang="en-US" sz="2000" b="1" i="1">
                <a:latin typeface="Times New Roman" charset="0"/>
              </a:rPr>
              <a:t>h	</a:t>
            </a:r>
            <a:r>
              <a:rPr lang="en-US" sz="2000">
                <a:latin typeface="Tahoma" charset="0"/>
              </a:rPr>
              <a:t>height</a:t>
            </a:r>
          </a:p>
        </p:txBody>
      </p:sp>
      <p:sp>
        <p:nvSpPr>
          <p:cNvPr id="12294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334000" y="1676400"/>
            <a:ext cx="3429000" cy="365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/>
              <a:t>Properties: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i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=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 b="1" i="1">
                <a:latin typeface="Times New Roman" charset="0"/>
              </a:rPr>
              <a:t>i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 </a:t>
            </a:r>
            <a:r>
              <a:rPr lang="en-US">
                <a:latin typeface="Times New Roman" charset="0"/>
              </a:rPr>
              <a:t>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>
                <a:latin typeface="Symbol" charset="0"/>
              </a:rPr>
              <a:t>/</a:t>
            </a:r>
            <a:r>
              <a:rPr lang="en-US">
                <a:latin typeface="Times New Roman" charset="0"/>
              </a:rPr>
              <a:t>2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e </a:t>
            </a:r>
            <a:r>
              <a:rPr lang="en-US" b="1">
                <a:latin typeface="Symbol" charset="0"/>
                <a:sym typeface="Symbol" charset="0"/>
              </a:rPr>
              <a:t>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2</a:t>
            </a:r>
            <a:r>
              <a:rPr lang="en-US" b="1" i="1" baseline="30000">
                <a:latin typeface="Times New Roman" charset="0"/>
              </a:rPr>
              <a:t>h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latin typeface="Times New Roman" charset="0"/>
              </a:rPr>
              <a:t>e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b="1" i="1">
                <a:latin typeface="Times New Roman" charset="0"/>
              </a:rPr>
              <a:t>h </a:t>
            </a:r>
            <a:r>
              <a:rPr lang="en-US" b="1">
                <a:latin typeface="Symbol" charset="0"/>
                <a:sym typeface="Symbol" charset="0"/>
              </a:rPr>
              <a:t>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log</a:t>
            </a:r>
            <a:r>
              <a:rPr lang="en-US" baseline="-25000">
                <a:latin typeface="Times New Roman" charset="0"/>
              </a:rPr>
              <a:t>2</a:t>
            </a:r>
            <a:r>
              <a:rPr lang="en-US">
                <a:latin typeface="Times New Roman" charset="0"/>
              </a:rPr>
              <a:t> (</a:t>
            </a:r>
            <a:r>
              <a:rPr lang="en-US" b="1" i="1">
                <a:latin typeface="Times New Roman" charset="0"/>
              </a:rPr>
              <a:t>n </a:t>
            </a:r>
            <a:r>
              <a:rPr lang="en-US" b="1">
                <a:latin typeface="Symbol" charset="0"/>
              </a:rPr>
              <a:t>+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1)</a:t>
            </a:r>
            <a:r>
              <a:rPr lang="en-US" b="1" i="1">
                <a:latin typeface="Times New Roman" charset="0"/>
              </a:rPr>
              <a:t> </a:t>
            </a:r>
            <a:r>
              <a:rPr lang="en-US" b="1">
                <a:latin typeface="Symbol" charset="0"/>
              </a:rPr>
              <a:t>-</a:t>
            </a:r>
            <a:r>
              <a:rPr lang="en-US" b="1" i="1">
                <a:latin typeface="Times New Roman" charset="0"/>
              </a:rPr>
              <a:t> </a:t>
            </a:r>
            <a:r>
              <a:rPr lang="en-US">
                <a:latin typeface="Times New Roman" charset="0"/>
              </a:rPr>
              <a:t>1</a:t>
            </a:r>
            <a:endParaRPr lang="en-US" baseline="30000">
              <a:latin typeface="Times New Roman" charset="0"/>
            </a:endParaRP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800">
              <a:latin typeface="Times New Roman" charset="0"/>
            </a:endParaRPr>
          </a:p>
        </p:txBody>
      </p:sp>
      <p:sp>
        <p:nvSpPr>
          <p:cNvPr id="12295" name="Oval 6"/>
          <p:cNvSpPr>
            <a:spLocks noChangeArrowheads="1"/>
          </p:cNvSpPr>
          <p:nvPr/>
        </p:nvSpPr>
        <p:spPr bwMode="auto">
          <a:xfrm>
            <a:off x="2133600" y="44196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6" name="Oval 7"/>
          <p:cNvSpPr>
            <a:spLocks noChangeArrowheads="1"/>
          </p:cNvSpPr>
          <p:nvPr/>
        </p:nvSpPr>
        <p:spPr bwMode="auto">
          <a:xfrm>
            <a:off x="2895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  <a:sym typeface="Symbol" charset="0"/>
            </a:endParaRPr>
          </a:p>
        </p:txBody>
      </p:sp>
      <p:sp>
        <p:nvSpPr>
          <p:cNvPr id="12297" name="Oval 8"/>
          <p:cNvSpPr>
            <a:spLocks noChangeArrowheads="1"/>
          </p:cNvSpPr>
          <p:nvPr/>
        </p:nvSpPr>
        <p:spPr bwMode="auto">
          <a:xfrm>
            <a:off x="1371600" y="5029200"/>
            <a:ext cx="381000" cy="38100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endParaRPr lang="en-US">
              <a:latin typeface="Symbol" charset="0"/>
            </a:endParaRPr>
          </a:p>
        </p:txBody>
      </p:sp>
      <p:sp>
        <p:nvSpPr>
          <p:cNvPr id="12298" name="Rectangle 10"/>
          <p:cNvSpPr>
            <a:spLocks noChangeArrowheads="1"/>
          </p:cNvSpPr>
          <p:nvPr/>
        </p:nvSpPr>
        <p:spPr bwMode="auto">
          <a:xfrm>
            <a:off x="990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299" name="Rectangle 13"/>
          <p:cNvSpPr>
            <a:spLocks noChangeArrowheads="1"/>
          </p:cNvSpPr>
          <p:nvPr/>
        </p:nvSpPr>
        <p:spPr bwMode="auto">
          <a:xfrm>
            <a:off x="2514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300" name="Rectangle 14"/>
          <p:cNvSpPr>
            <a:spLocks noChangeArrowheads="1"/>
          </p:cNvSpPr>
          <p:nvPr/>
        </p:nvSpPr>
        <p:spPr bwMode="auto">
          <a:xfrm>
            <a:off x="3276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2301" name="AutoShape 15"/>
          <p:cNvCxnSpPr>
            <a:cxnSpLocks noChangeShapeType="1"/>
            <a:stCxn id="12295" idx="3"/>
            <a:endCxn id="12297" idx="7"/>
          </p:cNvCxnSpPr>
          <p:nvPr/>
        </p:nvCxnSpPr>
        <p:spPr bwMode="auto">
          <a:xfrm flipH="1">
            <a:off x="1697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2" name="AutoShape 16"/>
          <p:cNvCxnSpPr>
            <a:cxnSpLocks noChangeShapeType="1"/>
            <a:stCxn id="12296" idx="1"/>
            <a:endCxn id="12295" idx="5"/>
          </p:cNvCxnSpPr>
          <p:nvPr/>
        </p:nvCxnSpPr>
        <p:spPr bwMode="auto">
          <a:xfrm flipH="1" flipV="1">
            <a:off x="2459038" y="4754563"/>
            <a:ext cx="492125" cy="3206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3" name="AutoShape 17"/>
          <p:cNvCxnSpPr>
            <a:cxnSpLocks noChangeShapeType="1"/>
            <a:stCxn id="12300" idx="0"/>
            <a:endCxn id="12296" idx="5"/>
          </p:cNvCxnSpPr>
          <p:nvPr/>
        </p:nvCxnSpPr>
        <p:spPr bwMode="auto">
          <a:xfrm flipH="1" flipV="1">
            <a:off x="3221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4" name="AutoShape 18"/>
          <p:cNvCxnSpPr>
            <a:cxnSpLocks noChangeShapeType="1"/>
            <a:stCxn id="12299" idx="0"/>
            <a:endCxn id="12296" idx="3"/>
          </p:cNvCxnSpPr>
          <p:nvPr/>
        </p:nvCxnSpPr>
        <p:spPr bwMode="auto">
          <a:xfrm flipV="1">
            <a:off x="2705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5" name="AutoShape 21"/>
          <p:cNvCxnSpPr>
            <a:cxnSpLocks noChangeShapeType="1"/>
            <a:stCxn id="12298" idx="0"/>
            <a:endCxn id="12297" idx="3"/>
          </p:cNvCxnSpPr>
          <p:nvPr/>
        </p:nvCxnSpPr>
        <p:spPr bwMode="auto">
          <a:xfrm flipV="1">
            <a:off x="1181100" y="5364163"/>
            <a:ext cx="246063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2306" name="AutoShape 22"/>
          <p:cNvCxnSpPr>
            <a:cxnSpLocks noChangeShapeType="1"/>
            <a:stCxn id="12307" idx="0"/>
            <a:endCxn id="12297" idx="5"/>
          </p:cNvCxnSpPr>
          <p:nvPr/>
        </p:nvCxnSpPr>
        <p:spPr bwMode="auto">
          <a:xfrm flipH="1" flipV="1">
            <a:off x="1697038" y="5364163"/>
            <a:ext cx="246062" cy="2651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2307" name="Rectangle 23"/>
          <p:cNvSpPr>
            <a:spLocks noChangeArrowheads="1"/>
          </p:cNvSpPr>
          <p:nvPr/>
        </p:nvSpPr>
        <p:spPr bwMode="auto">
          <a:xfrm>
            <a:off x="1752600" y="5638800"/>
            <a:ext cx="381000" cy="3810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2308" name="Group 38"/>
          <p:cNvGrpSpPr>
            <a:grpSpLocks/>
          </p:cNvGrpSpPr>
          <p:nvPr/>
        </p:nvGrpSpPr>
        <p:grpSpPr bwMode="auto">
          <a:xfrm>
            <a:off x="3810000" y="3581400"/>
            <a:ext cx="2311400" cy="2286000"/>
            <a:chOff x="2064" y="2256"/>
            <a:chExt cx="1456" cy="1440"/>
          </a:xfrm>
        </p:grpSpPr>
        <p:sp>
          <p:nvSpPr>
            <p:cNvPr id="12310" name="Oval 24"/>
            <p:cNvSpPr>
              <a:spLocks noChangeArrowheads="1"/>
            </p:cNvSpPr>
            <p:nvPr/>
          </p:nvSpPr>
          <p:spPr bwMode="auto">
            <a:xfrm>
              <a:off x="2352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2311" name="Oval 25"/>
            <p:cNvSpPr>
              <a:spLocks noChangeArrowheads="1"/>
            </p:cNvSpPr>
            <p:nvPr/>
          </p:nvSpPr>
          <p:spPr bwMode="auto">
            <a:xfrm>
              <a:off x="2688" y="2688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2" name="Rectangle 26"/>
            <p:cNvSpPr>
              <a:spLocks noChangeArrowheads="1"/>
            </p:cNvSpPr>
            <p:nvPr/>
          </p:nvSpPr>
          <p:spPr bwMode="auto">
            <a:xfrm>
              <a:off x="2448" y="3072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3" name="AutoShape 28"/>
            <p:cNvCxnSpPr>
              <a:cxnSpLocks noChangeShapeType="1"/>
              <a:stCxn id="12311" idx="1"/>
              <a:endCxn id="12310" idx="5"/>
            </p:cNvCxnSpPr>
            <p:nvPr/>
          </p:nvCxnSpPr>
          <p:spPr bwMode="auto">
            <a:xfrm flipH="1" flipV="1">
              <a:off x="2557" y="2467"/>
              <a:ext cx="166" cy="25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4" name="AutoShape 29"/>
            <p:cNvCxnSpPr>
              <a:cxnSpLocks noChangeShapeType="1"/>
              <a:stCxn id="12318" idx="1"/>
              <a:endCxn id="12311" idx="5"/>
            </p:cNvCxnSpPr>
            <p:nvPr/>
          </p:nvCxnSpPr>
          <p:spPr bwMode="auto">
            <a:xfrm flipH="1" flipV="1">
              <a:off x="2893" y="2899"/>
              <a:ext cx="158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15" name="AutoShape 30"/>
            <p:cNvCxnSpPr>
              <a:cxnSpLocks noChangeShapeType="1"/>
              <a:stCxn id="12312" idx="0"/>
              <a:endCxn id="12311" idx="3"/>
            </p:cNvCxnSpPr>
            <p:nvPr/>
          </p:nvCxnSpPr>
          <p:spPr bwMode="auto">
            <a:xfrm flipV="1">
              <a:off x="2568" y="2899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6" name="Rectangle 31"/>
            <p:cNvSpPr>
              <a:spLocks noChangeArrowheads="1"/>
            </p:cNvSpPr>
            <p:nvPr/>
          </p:nvSpPr>
          <p:spPr bwMode="auto">
            <a:xfrm>
              <a:off x="2064" y="2688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17" name="AutoShape 32"/>
            <p:cNvCxnSpPr>
              <a:cxnSpLocks noChangeShapeType="1"/>
              <a:stCxn id="12316" idx="0"/>
              <a:endCxn id="12310" idx="3"/>
            </p:cNvCxnSpPr>
            <p:nvPr/>
          </p:nvCxnSpPr>
          <p:spPr bwMode="auto">
            <a:xfrm flipV="1">
              <a:off x="2184" y="2467"/>
              <a:ext cx="203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2318" name="Oval 33"/>
            <p:cNvSpPr>
              <a:spLocks noChangeArrowheads="1"/>
            </p:cNvSpPr>
            <p:nvPr/>
          </p:nvSpPr>
          <p:spPr bwMode="auto">
            <a:xfrm>
              <a:off x="3016" y="3072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2319" name="Rectangle 34"/>
            <p:cNvSpPr>
              <a:spLocks noChangeArrowheads="1"/>
            </p:cNvSpPr>
            <p:nvPr/>
          </p:nvSpPr>
          <p:spPr bwMode="auto">
            <a:xfrm>
              <a:off x="2784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320" name="Rectangle 35"/>
            <p:cNvSpPr>
              <a:spLocks noChangeArrowheads="1"/>
            </p:cNvSpPr>
            <p:nvPr/>
          </p:nvSpPr>
          <p:spPr bwMode="auto">
            <a:xfrm>
              <a:off x="3280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2321" name="AutoShape 36"/>
            <p:cNvCxnSpPr>
              <a:cxnSpLocks noChangeShapeType="1"/>
              <a:stCxn id="12320" idx="0"/>
              <a:endCxn id="12318" idx="5"/>
            </p:cNvCxnSpPr>
            <p:nvPr/>
          </p:nvCxnSpPr>
          <p:spPr bwMode="auto">
            <a:xfrm flipH="1" flipV="1">
              <a:off x="3221" y="3283"/>
              <a:ext cx="179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2322" name="AutoShape 37"/>
            <p:cNvCxnSpPr>
              <a:cxnSpLocks noChangeShapeType="1"/>
              <a:stCxn id="12319" idx="0"/>
              <a:endCxn id="12318" idx="3"/>
            </p:cNvCxnSpPr>
            <p:nvPr/>
          </p:nvCxnSpPr>
          <p:spPr bwMode="auto">
            <a:xfrm flipV="1">
              <a:off x="2904" y="3283"/>
              <a:ext cx="147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2309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Footer Placeholder 5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3315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6CB398E-5E3B-2B49-9D3F-5E1A2FB36277}" type="slidenum">
              <a:rPr lang="en-US" sz="1400"/>
              <a:pPr eaLnBrk="1" hangingPunct="1"/>
              <a:t>14</a:t>
            </a:fld>
            <a:endParaRPr lang="en-US" sz="1400"/>
          </a:p>
        </p:txBody>
      </p:sp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BinaryTree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1331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838200" y="1579033"/>
            <a:ext cx="3810000" cy="4912078"/>
          </a:xfrm>
        </p:spPr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The </a:t>
            </a:r>
            <a:r>
              <a:rPr lang="en-US" dirty="0" err="1">
                <a:solidFill>
                  <a:srgbClr val="BE2D00"/>
                </a:solidFill>
                <a:latin typeface="Tahoma" charset="0"/>
              </a:rPr>
              <a:t>BinaryTree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 </a:t>
            </a:r>
            <a:r>
              <a:rPr lang="en-US" dirty="0">
                <a:latin typeface="Tahoma" charset="0"/>
              </a:rPr>
              <a:t>ADT extends the Tree ADT, i.e., it inherits all the methods of the Tree ADT</a:t>
            </a:r>
          </a:p>
          <a:p>
            <a:pPr eaLnBrk="1" hangingPunct="1"/>
            <a:r>
              <a:rPr lang="en-US" dirty="0">
                <a:latin typeface="Tahoma" charset="0"/>
              </a:rPr>
              <a:t>Additional methods: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left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right</a:t>
            </a:r>
            <a:r>
              <a:rPr lang="en-US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dirty="0">
                <a:latin typeface="Tahoma" charset="0"/>
              </a:rPr>
              <a:t>position </a:t>
            </a:r>
            <a:r>
              <a:rPr lang="en-US" dirty="0">
                <a:solidFill>
                  <a:schemeClr val="tx2"/>
                </a:solidFill>
                <a:latin typeface="Tahoma" charset="0"/>
              </a:rPr>
              <a:t>sibling</a:t>
            </a:r>
            <a:r>
              <a:rPr lang="en-US" dirty="0">
                <a:latin typeface="Tahoma" charset="0"/>
              </a:rPr>
              <a:t>(p)</a:t>
            </a:r>
          </a:p>
        </p:txBody>
      </p:sp>
      <p:sp>
        <p:nvSpPr>
          <p:cNvPr id="13318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2"/>
          </p:nvPr>
        </p:nvSpPr>
        <p:spPr>
          <a:xfrm>
            <a:off x="4800600" y="1579033"/>
            <a:ext cx="3810000" cy="4495800"/>
          </a:xfrm>
        </p:spPr>
        <p:txBody>
          <a:bodyPr>
            <a:normAutofit/>
          </a:bodyPr>
          <a:lstStyle/>
          <a:p>
            <a:pPr eaLnBrk="1" hangingPunct="1"/>
            <a:r>
              <a:rPr lang="en-US" dirty="0">
                <a:latin typeface="Tahoma" charset="0"/>
              </a:rPr>
              <a:t>The above methods return </a:t>
            </a:r>
            <a:r>
              <a:rPr lang="en-US" dirty="0">
                <a:solidFill>
                  <a:srgbClr val="BE2D00"/>
                </a:solidFill>
                <a:latin typeface="Tahoma" charset="0"/>
              </a:rPr>
              <a:t>null</a:t>
            </a:r>
            <a:r>
              <a:rPr lang="en-US" dirty="0">
                <a:latin typeface="Tahoma" charset="0"/>
              </a:rPr>
              <a:t> when there is no left, right, or sibling of p, respectively</a:t>
            </a:r>
          </a:p>
          <a:p>
            <a:pPr eaLnBrk="1" hangingPunct="1"/>
            <a:r>
              <a:rPr lang="en-US" dirty="0">
                <a:latin typeface="Tahoma" charset="0"/>
              </a:rPr>
              <a:t>Update methods may be defined by data structures implementing the </a:t>
            </a:r>
            <a:r>
              <a:rPr lang="en-US" dirty="0" err="1">
                <a:latin typeface="Tahoma" charset="0"/>
              </a:rPr>
              <a:t>BinaryTree</a:t>
            </a:r>
            <a:r>
              <a:rPr lang="en-US" dirty="0">
                <a:latin typeface="Tahoma" charset="0"/>
              </a:rPr>
              <a:t> ADT</a:t>
            </a:r>
          </a:p>
          <a:p>
            <a:pPr eaLnBrk="1" hangingPunct="1"/>
            <a:endParaRPr lang="en-US" dirty="0">
              <a:latin typeface="Tahoma" charset="0"/>
            </a:endParaRPr>
          </a:p>
          <a:p>
            <a:pPr eaLnBrk="1" hangingPunct="1"/>
            <a:endParaRPr lang="en-US" dirty="0">
              <a:latin typeface="Tahoma" charset="0"/>
            </a:endParaRPr>
          </a:p>
        </p:txBody>
      </p:sp>
      <p:sp>
        <p:nvSpPr>
          <p:cNvPr id="13319" name="Date Placeholder 6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433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028B34C8-CB83-5545-A06F-60A000790F93}" type="slidenum">
              <a:rPr lang="en-US" sz="1400"/>
              <a:pPr eaLnBrk="1" hangingPunct="1"/>
              <a:t>15</a:t>
            </a:fld>
            <a:endParaRPr lang="en-US" sz="1400"/>
          </a:p>
        </p:txBody>
      </p:sp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Inorder</a:t>
            </a:r>
            <a:r>
              <a:rPr lang="en-US" dirty="0">
                <a:latin typeface="Tahoma" charset="0"/>
              </a:rPr>
              <a:t> Traversal</a:t>
            </a:r>
          </a:p>
        </p:txBody>
      </p:sp>
      <p:sp>
        <p:nvSpPr>
          <p:cNvPr id="1434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66750" y="1600200"/>
            <a:ext cx="3752850" cy="2590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 dirty="0">
                <a:latin typeface="Tahoma" charset="0"/>
              </a:rPr>
              <a:t>In an </a:t>
            </a:r>
            <a:r>
              <a:rPr lang="en-US" sz="2000" dirty="0" err="1">
                <a:latin typeface="Tahoma" charset="0"/>
              </a:rPr>
              <a:t>inorder</a:t>
            </a:r>
            <a:r>
              <a:rPr lang="en-US" sz="2000" dirty="0">
                <a:latin typeface="Tahoma" charset="0"/>
              </a:rPr>
              <a:t> traversal a node is visited after its left subtree and before its right subtree</a:t>
            </a:r>
          </a:p>
        </p:txBody>
      </p:sp>
      <p:sp>
        <p:nvSpPr>
          <p:cNvPr id="14342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24384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b="1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inOrder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</p:txBody>
      </p:sp>
      <p:grpSp>
        <p:nvGrpSpPr>
          <p:cNvPr id="14343" name="Group 5"/>
          <p:cNvGrpSpPr>
            <a:grpSpLocks/>
          </p:cNvGrpSpPr>
          <p:nvPr/>
        </p:nvGrpSpPr>
        <p:grpSpPr bwMode="auto">
          <a:xfrm>
            <a:off x="724946" y="3657600"/>
            <a:ext cx="3429000" cy="2286000"/>
            <a:chOff x="2928" y="2256"/>
            <a:chExt cx="2160" cy="1440"/>
          </a:xfrm>
        </p:grpSpPr>
        <p:sp>
          <p:nvSpPr>
            <p:cNvPr id="14354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5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  <a:sym typeface="Symbol" charset="0"/>
              </a:endParaRPr>
            </a:p>
          </p:txBody>
        </p:sp>
        <p:sp>
          <p:nvSpPr>
            <p:cNvPr id="14356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7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endParaRPr lang="en-US">
                <a:latin typeface="Symbol" charset="0"/>
              </a:endParaRPr>
            </a:p>
          </p:txBody>
        </p:sp>
        <p:sp>
          <p:nvSpPr>
            <p:cNvPr id="14358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59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0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1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362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4363" name="AutoShape 15"/>
            <p:cNvCxnSpPr>
              <a:cxnSpLocks noChangeShapeType="1"/>
              <a:stCxn id="14354" idx="3"/>
              <a:endCxn id="14356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4" name="AutoShape 16"/>
            <p:cNvCxnSpPr>
              <a:cxnSpLocks noChangeShapeType="1"/>
              <a:stCxn id="14355" idx="1"/>
              <a:endCxn id="14354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5" name="AutoShape 17"/>
            <p:cNvCxnSpPr>
              <a:cxnSpLocks noChangeShapeType="1"/>
              <a:stCxn id="14362" idx="0"/>
              <a:endCxn id="14355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6" name="AutoShape 18"/>
            <p:cNvCxnSpPr>
              <a:cxnSpLocks noChangeShapeType="1"/>
              <a:stCxn id="14361" idx="0"/>
              <a:endCxn id="14355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7" name="AutoShape 19"/>
            <p:cNvCxnSpPr>
              <a:cxnSpLocks noChangeShapeType="1"/>
              <a:stCxn id="14360" idx="0"/>
              <a:endCxn id="14357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8" name="AutoShape 20"/>
            <p:cNvCxnSpPr>
              <a:cxnSpLocks noChangeShapeType="1"/>
              <a:stCxn id="14359" idx="0"/>
              <a:endCxn id="14357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69" name="AutoShape 21"/>
            <p:cNvCxnSpPr>
              <a:cxnSpLocks noChangeShapeType="1"/>
              <a:stCxn id="14358" idx="0"/>
              <a:endCxn id="14356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4370" name="AutoShape 22"/>
            <p:cNvCxnSpPr>
              <a:cxnSpLocks noChangeShapeType="1"/>
              <a:stCxn id="14357" idx="1"/>
              <a:endCxn id="14356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4344" name="Text Box 23"/>
          <p:cNvSpPr txBox="1">
            <a:spLocks noChangeArrowheads="1"/>
          </p:cNvSpPr>
          <p:nvPr/>
        </p:nvSpPr>
        <p:spPr bwMode="auto">
          <a:xfrm>
            <a:off x="1317083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14345" name="Text Box 24"/>
          <p:cNvSpPr txBox="1">
            <a:spLocks noChangeArrowheads="1"/>
          </p:cNvSpPr>
          <p:nvPr/>
        </p:nvSpPr>
        <p:spPr bwMode="auto">
          <a:xfrm>
            <a:off x="507458" y="45339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14346" name="Text Box 25"/>
          <p:cNvSpPr txBox="1">
            <a:spLocks noChangeArrowheads="1"/>
          </p:cNvSpPr>
          <p:nvPr/>
        </p:nvSpPr>
        <p:spPr bwMode="auto">
          <a:xfrm>
            <a:off x="936083" y="3954463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14347" name="Text Box 26"/>
          <p:cNvSpPr txBox="1">
            <a:spLocks noChangeArrowheads="1"/>
          </p:cNvSpPr>
          <p:nvPr/>
        </p:nvSpPr>
        <p:spPr bwMode="auto">
          <a:xfrm>
            <a:off x="2401346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14348" name="Text Box 27"/>
          <p:cNvSpPr txBox="1">
            <a:spLocks noChangeArrowheads="1"/>
          </p:cNvSpPr>
          <p:nvPr/>
        </p:nvSpPr>
        <p:spPr bwMode="auto">
          <a:xfrm>
            <a:off x="2383883" y="3429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14349" name="Text Box 28"/>
          <p:cNvSpPr txBox="1">
            <a:spLocks noChangeArrowheads="1"/>
          </p:cNvSpPr>
          <p:nvPr/>
        </p:nvSpPr>
        <p:spPr bwMode="auto">
          <a:xfrm>
            <a:off x="2858546" y="45339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14350" name="Text Box 29"/>
          <p:cNvSpPr txBox="1">
            <a:spLocks noChangeArrowheads="1"/>
          </p:cNvSpPr>
          <p:nvPr/>
        </p:nvSpPr>
        <p:spPr bwMode="auto">
          <a:xfrm>
            <a:off x="4001546" y="45339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14351" name="Text Box 30"/>
          <p:cNvSpPr txBox="1">
            <a:spLocks noChangeArrowheads="1"/>
          </p:cNvSpPr>
          <p:nvPr/>
        </p:nvSpPr>
        <p:spPr bwMode="auto">
          <a:xfrm>
            <a:off x="3553871" y="3954463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14352" name="Text Box 31"/>
          <p:cNvSpPr txBox="1">
            <a:spLocks noChangeArrowheads="1"/>
          </p:cNvSpPr>
          <p:nvPr/>
        </p:nvSpPr>
        <p:spPr bwMode="auto">
          <a:xfrm>
            <a:off x="1944146" y="45339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14353" name="Date Placeholder 33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FADE-CD28-E966-1A3C-A5C66FE1D4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charset="0"/>
              </a:rPr>
              <a:t>Inorder</a:t>
            </a:r>
            <a:r>
              <a:rPr lang="en-US" dirty="0">
                <a:latin typeface="Tahoma" charset="0"/>
              </a:rPr>
              <a:t> Traversal Example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62031C-E3FA-C1CC-757B-0E6CAB942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2014 Goodrich, </a:t>
            </a:r>
            <a:r>
              <a:rPr lang="en-US" dirty="0" err="1"/>
              <a:t>Tamassia</a:t>
            </a:r>
            <a:r>
              <a:rPr lang="en-US" dirty="0"/>
              <a:t>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D0929-BBA9-ACE2-70F3-05ED1F4F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893343-D548-0A15-2F2B-7F78B7C96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16</a:t>
            </a:fld>
            <a:endParaRPr lang="en-US"/>
          </a:p>
        </p:txBody>
      </p:sp>
      <p:pic>
        <p:nvPicPr>
          <p:cNvPr id="3074" name="Picture 2" descr="Inorder Traversal of Binary Tree - Binary Tree - Tutorial">
            <a:extLst>
              <a:ext uri="{FF2B5EF4-FFF2-40B4-BE49-F238E27FC236}">
                <a16:creationId xmlns:a16="http://schemas.microsoft.com/office/drawing/2014/main" id="{84F6A7EE-86AA-FC85-E446-4431CE996DC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76400"/>
            <a:ext cx="7721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475650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EF01C9-9E60-2709-8CE2-A71E0D8253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947896"/>
          </a:xfrm>
        </p:spPr>
        <p:txBody>
          <a:bodyPr/>
          <a:lstStyle/>
          <a:p>
            <a:r>
              <a:rPr lang="en-TR" dirty="0"/>
              <a:t>Traversal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0331FB-D8DB-C333-1214-471CBB9BFE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T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CAE474-8E03-7198-B242-7EEDFCF1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6B146A-DCA8-C4EF-B271-475E9D4DD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7E7D24-6C96-952B-2C02-84A0F293B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17</a:t>
            </a:fld>
            <a:endParaRPr lang="en-US"/>
          </a:p>
        </p:txBody>
      </p:sp>
      <p:pic>
        <p:nvPicPr>
          <p:cNvPr id="4098" name="Picture 2" descr="Preorder from Inorder and Postorder traversals - GeeksforGeeks">
            <a:extLst>
              <a:ext uri="{FF2B5EF4-FFF2-40B4-BE49-F238E27FC236}">
                <a16:creationId xmlns:a16="http://schemas.microsoft.com/office/drawing/2014/main" id="{99E96BC8-4EF0-822A-525B-8ACFDE8F0D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611" y="1252696"/>
            <a:ext cx="7772400" cy="560530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8296692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536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393CDEC-D3B8-6A46-8AAB-CD81037674BC}" type="slidenum">
              <a:rPr lang="en-US" sz="1400"/>
              <a:pPr eaLnBrk="1" hangingPunct="1"/>
              <a:t>18</a:t>
            </a:fld>
            <a:endParaRPr lang="en-US" sz="1400"/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Print Arithmetic Expressions</a:t>
            </a:r>
          </a:p>
        </p:txBody>
      </p:sp>
      <p:sp>
        <p:nvSpPr>
          <p:cNvPr id="15365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6576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Specialization of an inorder traversal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operand or operator when visiting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(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before traversing left subtree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print 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)</a:t>
            </a:r>
            <a:r>
              <a:rPr lang="ja-JP" altLang="en-US" sz="1600">
                <a:latin typeface="Tahoma" charset="0"/>
              </a:rPr>
              <a:t>“</a:t>
            </a:r>
            <a:r>
              <a:rPr lang="en-US" sz="1600">
                <a:latin typeface="Tahoma" charset="0"/>
              </a:rPr>
              <a:t> after traversing right subtree</a:t>
            </a:r>
          </a:p>
        </p:txBody>
      </p:sp>
      <p:sp>
        <p:nvSpPr>
          <p:cNvPr id="15366" name="Text Box 4"/>
          <p:cNvSpPr txBox="1">
            <a:spLocks noChangeArrowheads="1"/>
          </p:cNvSpPr>
          <p:nvPr/>
        </p:nvSpPr>
        <p:spPr bwMode="auto">
          <a:xfrm>
            <a:off x="4648200" y="1600200"/>
            <a:ext cx="4191000" cy="3200876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dirty="0">
                <a:latin typeface="Times New Roman" charset="0"/>
              </a:rPr>
              <a:t> </a:t>
            </a:r>
            <a:r>
              <a:rPr lang="en-US" b="1" i="1" dirty="0" err="1">
                <a:solidFill>
                  <a:schemeClr val="tx2"/>
                </a:solidFill>
                <a:latin typeface="Times New Roman" charset="0"/>
              </a:rPr>
              <a:t>printExp</a:t>
            </a:r>
            <a:r>
              <a:rPr lang="tr-TR" b="1" i="1" dirty="0">
                <a:solidFill>
                  <a:schemeClr val="tx2"/>
                </a:solidFill>
                <a:latin typeface="Times New Roman" charset="0"/>
              </a:rPr>
              <a:t>r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br>
              <a:rPr lang="en-US" dirty="0">
                <a:solidFill>
                  <a:schemeClr val="accent2"/>
                </a:solidFill>
                <a:latin typeface="Times New Roman" charset="0"/>
              </a:rPr>
            </a:b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tr-TR" dirty="0">
                <a:solidFill>
                  <a:schemeClr val="accent2"/>
                </a:solidFill>
                <a:latin typeface="Times New Roman" charset="0"/>
              </a:rPr>
              <a:t>‘</a:t>
            </a:r>
            <a:r>
              <a:rPr lang="en-US" dirty="0">
                <a:solidFill>
                  <a:srgbClr val="000000"/>
                </a:solidFill>
              </a:rPr>
              <a:t>(</a:t>
            </a:r>
            <a:r>
              <a:rPr lang="tr-TR" dirty="0">
                <a:solidFill>
                  <a:schemeClr val="accent2"/>
                </a:solidFill>
                <a:latin typeface="Times New Roman" charset="0"/>
              </a:rPr>
              <a:t>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  <a:r>
              <a:rPr lang="tr-TR" dirty="0">
                <a:solidFill>
                  <a:schemeClr val="accent2"/>
                </a:solidFill>
                <a:latin typeface="Times New Roman" charset="0"/>
              </a:rPr>
              <a:t> 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tr-TR" b="1" i="1" dirty="0" err="1">
                <a:solidFill>
                  <a:schemeClr val="accent2"/>
                </a:solidFill>
                <a:latin typeface="Times New Roman" charset="0"/>
              </a:rPr>
              <a:t>printExpr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 ≠ </a:t>
            </a:r>
            <a:r>
              <a:rPr lang="en-US" b="1" dirty="0">
                <a:solidFill>
                  <a:schemeClr val="accent2"/>
                </a:solidFill>
                <a:latin typeface="Times New Roman" charset="0"/>
              </a:rPr>
              <a:t>null</a:t>
            </a:r>
            <a:endParaRPr lang="en-US" dirty="0">
              <a:solidFill>
                <a:schemeClr val="tx2"/>
              </a:solidFill>
              <a:latin typeface="Times New Roman" charset="0"/>
            </a:endParaRP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tr-TR" b="1" i="1" dirty="0" err="1">
                <a:solidFill>
                  <a:schemeClr val="accent2"/>
                </a:solidFill>
                <a:latin typeface="Times New Roman" charset="0"/>
              </a:rPr>
              <a:t>printExpr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	</a:t>
            </a:r>
            <a:r>
              <a:rPr lang="en-US" b="1" i="1" dirty="0">
                <a:solidFill>
                  <a:schemeClr val="accent2"/>
                </a:solidFill>
                <a:latin typeface="Times New Roman" charset="0"/>
              </a:rPr>
              <a:t>print 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tr-TR" dirty="0">
                <a:solidFill>
                  <a:schemeClr val="accent2"/>
                </a:solidFill>
                <a:latin typeface="Times New Roman" charset="0"/>
              </a:rPr>
              <a:t>‘</a:t>
            </a:r>
            <a:r>
              <a:rPr lang="en-US" dirty="0">
                <a:solidFill>
                  <a:srgbClr val="000000"/>
                </a:solidFill>
              </a:rPr>
              <a:t>)</a:t>
            </a:r>
            <a:r>
              <a:rPr lang="tr-TR" dirty="0">
                <a:solidFill>
                  <a:schemeClr val="accent2"/>
                </a:solidFill>
                <a:latin typeface="Times New Roman" charset="0"/>
              </a:rPr>
              <a:t>’</a:t>
            </a:r>
            <a:r>
              <a:rPr lang="en-US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grpSp>
        <p:nvGrpSpPr>
          <p:cNvPr id="15367" name="Group 5"/>
          <p:cNvGrpSpPr>
            <a:grpSpLocks/>
          </p:cNvGrpSpPr>
          <p:nvPr/>
        </p:nvGrpSpPr>
        <p:grpSpPr bwMode="auto">
          <a:xfrm>
            <a:off x="762000" y="3886200"/>
            <a:ext cx="3429000" cy="2286000"/>
            <a:chOff x="2928" y="2256"/>
            <a:chExt cx="2160" cy="1440"/>
          </a:xfrm>
        </p:grpSpPr>
        <p:sp>
          <p:nvSpPr>
            <p:cNvPr id="15370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5371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5372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5373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5374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5375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a</a:t>
              </a:r>
            </a:p>
          </p:txBody>
        </p:sp>
        <p:sp>
          <p:nvSpPr>
            <p:cNvPr id="15376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5377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5378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b</a:t>
              </a:r>
            </a:p>
          </p:txBody>
        </p:sp>
        <p:cxnSp>
          <p:nvCxnSpPr>
            <p:cNvPr id="15379" name="AutoShape 15"/>
            <p:cNvCxnSpPr>
              <a:cxnSpLocks noChangeShapeType="1"/>
              <a:stCxn id="15370" idx="3"/>
              <a:endCxn id="15372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0" name="AutoShape 16"/>
            <p:cNvCxnSpPr>
              <a:cxnSpLocks noChangeShapeType="1"/>
              <a:stCxn id="15371" idx="1"/>
              <a:endCxn id="15370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1" name="AutoShape 17"/>
            <p:cNvCxnSpPr>
              <a:cxnSpLocks noChangeShapeType="1"/>
              <a:stCxn id="15378" idx="0"/>
              <a:endCxn id="15371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2" name="AutoShape 18"/>
            <p:cNvCxnSpPr>
              <a:cxnSpLocks noChangeShapeType="1"/>
              <a:stCxn id="15377" idx="0"/>
              <a:endCxn id="15371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3" name="AutoShape 19"/>
            <p:cNvCxnSpPr>
              <a:cxnSpLocks noChangeShapeType="1"/>
              <a:stCxn id="15376" idx="0"/>
              <a:endCxn id="15373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4" name="AutoShape 20"/>
            <p:cNvCxnSpPr>
              <a:cxnSpLocks noChangeShapeType="1"/>
              <a:stCxn id="15375" idx="0"/>
              <a:endCxn id="15373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5" name="AutoShape 21"/>
            <p:cNvCxnSpPr>
              <a:cxnSpLocks noChangeShapeType="1"/>
              <a:stCxn id="15374" idx="0"/>
              <a:endCxn id="15372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5386" name="AutoShape 22"/>
            <p:cNvCxnSpPr>
              <a:cxnSpLocks noChangeShapeType="1"/>
              <a:stCxn id="15373" idx="1"/>
              <a:endCxn id="15372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5368" name="Text Box 32"/>
          <p:cNvSpPr txBox="1">
            <a:spLocks noChangeArrowheads="1"/>
          </p:cNvSpPr>
          <p:nvPr/>
        </p:nvSpPr>
        <p:spPr bwMode="auto">
          <a:xfrm>
            <a:off x="5029200" y="5410200"/>
            <a:ext cx="33274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/>
              <a:t>((2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>
                <a:latin typeface="Times New Roman" charset="0"/>
                <a:sym typeface="Symbol" charset="0"/>
              </a:rPr>
              <a:t>(</a:t>
            </a:r>
            <a:r>
              <a:rPr lang="en-US"/>
              <a:t>a </a:t>
            </a:r>
            <a:r>
              <a:rPr lang="en-US">
                <a:latin typeface="Symbol" charset="0"/>
              </a:rPr>
              <a:t>-</a:t>
            </a:r>
            <a:r>
              <a:rPr lang="en-US"/>
              <a:t> 1)) </a:t>
            </a:r>
            <a:r>
              <a:rPr lang="en-US">
                <a:latin typeface="Symbol" charset="0"/>
              </a:rPr>
              <a:t>+</a:t>
            </a:r>
            <a:r>
              <a:rPr lang="en-US"/>
              <a:t> (3 </a:t>
            </a:r>
            <a:r>
              <a:rPr lang="en-US">
                <a:latin typeface="Symbol" charset="0"/>
                <a:sym typeface="Symbol" charset="0"/>
              </a:rPr>
              <a:t> </a:t>
            </a:r>
            <a:r>
              <a:rPr lang="en-US"/>
              <a:t>b))</a:t>
            </a:r>
          </a:p>
        </p:txBody>
      </p:sp>
      <p:sp>
        <p:nvSpPr>
          <p:cNvPr id="15369" name="Date Placeholder 2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638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EB747D8-03D8-4649-B3CA-51E53A55885B}" type="slidenum">
              <a:rPr lang="en-US" sz="1400"/>
              <a:pPr eaLnBrk="1" hangingPunct="1"/>
              <a:t>19</a:t>
            </a:fld>
            <a:endParaRPr lang="en-US" sz="1400"/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153400" cy="1143000"/>
          </a:xfrm>
        </p:spPr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Evaluate Arithmetic Expressions</a:t>
            </a:r>
          </a:p>
        </p:txBody>
      </p:sp>
      <p:sp>
        <p:nvSpPr>
          <p:cNvPr id="1638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733800" cy="23622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Specialization of a postorder traversal</a:t>
            </a:r>
          </a:p>
          <a:p>
            <a:pPr lvl="1" eaLnBrk="1" hangingPunct="1"/>
            <a:r>
              <a:rPr lang="en-US" sz="1800">
                <a:latin typeface="Tahoma" charset="0"/>
              </a:rPr>
              <a:t>recursive method returning the value of a subtree</a:t>
            </a:r>
          </a:p>
          <a:p>
            <a:pPr lvl="1" eaLnBrk="1" hangingPunct="1"/>
            <a:r>
              <a:rPr lang="en-US" sz="1800">
                <a:latin typeface="Tahoma" charset="0"/>
              </a:rPr>
              <a:t>when visiting an internal node, combine the values of the subtrees</a:t>
            </a:r>
          </a:p>
        </p:txBody>
      </p:sp>
      <p:sp>
        <p:nvSpPr>
          <p:cNvPr id="16390" name="Text Box 4"/>
          <p:cNvSpPr txBox="1">
            <a:spLocks noChangeArrowheads="1"/>
          </p:cNvSpPr>
          <p:nvPr/>
        </p:nvSpPr>
        <p:spPr bwMode="auto">
          <a:xfrm>
            <a:off x="4543425" y="1600200"/>
            <a:ext cx="4191000" cy="27209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 sz="2000" dirty="0"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tx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if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isExternal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v.element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()</a:t>
            </a:r>
            <a:endParaRPr lang="en-US" sz="2000" dirty="0">
              <a:solidFill>
                <a:schemeClr val="tx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else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x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left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  <a:endParaRPr lang="en-US" sz="2000" dirty="0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	y 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b="1" i="1" dirty="0" err="1">
                <a:solidFill>
                  <a:schemeClr val="accent2"/>
                </a:solidFill>
                <a:latin typeface="Times New Roman" charset="0"/>
              </a:rPr>
              <a:t>evalExpr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right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))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	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 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  <a:sym typeface="Symbol" charset="0"/>
              </a:rPr>
              <a:t> </a:t>
            </a:r>
            <a:r>
              <a:rPr lang="en-US" sz="2000" dirty="0">
                <a:solidFill>
                  <a:schemeClr val="accent2"/>
                </a:solidFill>
                <a:latin typeface="Times New Roman" charset="0"/>
              </a:rPr>
              <a:t>operator stored at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2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sz="2000" b="1" dirty="0">
                <a:solidFill>
                  <a:srgbClr val="000000"/>
                </a:solidFill>
                <a:latin typeface="Times New Roman" charset="0"/>
              </a:rPr>
              <a:t>return</a:t>
            </a:r>
            <a:r>
              <a:rPr lang="en-US" sz="2000" dirty="0">
                <a:solidFill>
                  <a:schemeClr val="tx2"/>
                </a:solidFill>
                <a:latin typeface="Times New Roman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x </a:t>
            </a:r>
            <a:r>
              <a:rPr lang="en-US" sz="2000" b="1" dirty="0">
                <a:solidFill>
                  <a:srgbClr val="000000"/>
                </a:solidFill>
                <a:latin typeface="Times New Roman" charset="0"/>
                <a:sym typeface="Symbol" charset="0"/>
              </a:rPr>
              <a:t></a:t>
            </a:r>
            <a:r>
              <a:rPr lang="en-US" sz="2000" b="1" i="1" dirty="0">
                <a:solidFill>
                  <a:schemeClr val="accent2"/>
                </a:solidFill>
                <a:latin typeface="Times New Roman" charset="0"/>
              </a:rPr>
              <a:t> y</a:t>
            </a:r>
          </a:p>
        </p:txBody>
      </p:sp>
      <p:grpSp>
        <p:nvGrpSpPr>
          <p:cNvPr id="16391" name="Group 5"/>
          <p:cNvGrpSpPr>
            <a:grpSpLocks/>
          </p:cNvGrpSpPr>
          <p:nvPr/>
        </p:nvGrpSpPr>
        <p:grpSpPr bwMode="auto">
          <a:xfrm>
            <a:off x="1131888" y="4038600"/>
            <a:ext cx="3429000" cy="2286000"/>
            <a:chOff x="2928" y="2256"/>
            <a:chExt cx="2160" cy="1440"/>
          </a:xfrm>
        </p:grpSpPr>
        <p:sp>
          <p:nvSpPr>
            <p:cNvPr id="16393" name="Oval 6"/>
            <p:cNvSpPr>
              <a:spLocks noChangeArrowheads="1"/>
            </p:cNvSpPr>
            <p:nvPr/>
          </p:nvSpPr>
          <p:spPr bwMode="auto">
            <a:xfrm>
              <a:off x="4128" y="2256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+</a:t>
              </a:r>
            </a:p>
          </p:txBody>
        </p:sp>
        <p:sp>
          <p:nvSpPr>
            <p:cNvPr id="16394" name="Oval 7"/>
            <p:cNvSpPr>
              <a:spLocks noChangeArrowheads="1"/>
            </p:cNvSpPr>
            <p:nvPr/>
          </p:nvSpPr>
          <p:spPr bwMode="auto">
            <a:xfrm>
              <a:off x="460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</a:p>
          </p:txBody>
        </p:sp>
        <p:sp>
          <p:nvSpPr>
            <p:cNvPr id="16395" name="Oval 8"/>
            <p:cNvSpPr>
              <a:spLocks noChangeArrowheads="1"/>
            </p:cNvSpPr>
            <p:nvPr/>
          </p:nvSpPr>
          <p:spPr bwMode="auto">
            <a:xfrm>
              <a:off x="3168" y="2640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  <a:sym typeface="Symbol" charset="0"/>
                </a:rPr>
                <a:t></a:t>
              </a:r>
              <a:endParaRPr lang="en-US">
                <a:latin typeface="Symbol" charset="0"/>
              </a:endParaRPr>
            </a:p>
          </p:txBody>
        </p:sp>
        <p:sp>
          <p:nvSpPr>
            <p:cNvPr id="16396" name="Oval 9"/>
            <p:cNvSpPr>
              <a:spLocks noChangeArrowheads="1"/>
            </p:cNvSpPr>
            <p:nvPr/>
          </p:nvSpPr>
          <p:spPr bwMode="auto">
            <a:xfrm>
              <a:off x="3648" y="3024"/>
              <a:ext cx="240" cy="240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lIns="0" tIns="0" rIns="0" anchor="ctr" anchorCtr="1"/>
            <a:lstStyle/>
            <a:p>
              <a:r>
                <a:rPr lang="en-US">
                  <a:latin typeface="Symbol" charset="0"/>
                </a:rPr>
                <a:t>-</a:t>
              </a:r>
            </a:p>
          </p:txBody>
        </p:sp>
        <p:sp>
          <p:nvSpPr>
            <p:cNvPr id="16397" name="Rectangle 10"/>
            <p:cNvSpPr>
              <a:spLocks noChangeArrowheads="1"/>
            </p:cNvSpPr>
            <p:nvPr/>
          </p:nvSpPr>
          <p:spPr bwMode="auto">
            <a:xfrm>
              <a:off x="292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sp>
          <p:nvSpPr>
            <p:cNvPr id="16398" name="Rectangle 11"/>
            <p:cNvSpPr>
              <a:spLocks noChangeArrowheads="1"/>
            </p:cNvSpPr>
            <p:nvPr/>
          </p:nvSpPr>
          <p:spPr bwMode="auto">
            <a:xfrm>
              <a:off x="340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5</a:t>
              </a:r>
            </a:p>
          </p:txBody>
        </p:sp>
        <p:sp>
          <p:nvSpPr>
            <p:cNvPr id="16399" name="Rectangle 12"/>
            <p:cNvSpPr>
              <a:spLocks noChangeArrowheads="1"/>
            </p:cNvSpPr>
            <p:nvPr/>
          </p:nvSpPr>
          <p:spPr bwMode="auto">
            <a:xfrm>
              <a:off x="3888" y="3456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1</a:t>
              </a:r>
            </a:p>
          </p:txBody>
        </p:sp>
        <p:sp>
          <p:nvSpPr>
            <p:cNvPr id="16400" name="Rectangle 13"/>
            <p:cNvSpPr>
              <a:spLocks noChangeArrowheads="1"/>
            </p:cNvSpPr>
            <p:nvPr/>
          </p:nvSpPr>
          <p:spPr bwMode="auto">
            <a:xfrm>
              <a:off x="436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3</a:t>
              </a:r>
            </a:p>
          </p:txBody>
        </p:sp>
        <p:sp>
          <p:nvSpPr>
            <p:cNvPr id="16401" name="Rectangle 14"/>
            <p:cNvSpPr>
              <a:spLocks noChangeArrowheads="1"/>
            </p:cNvSpPr>
            <p:nvPr/>
          </p:nvSpPr>
          <p:spPr bwMode="auto">
            <a:xfrm>
              <a:off x="4848" y="3024"/>
              <a:ext cx="240" cy="240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/>
                <a:t>2</a:t>
              </a:r>
            </a:p>
          </p:txBody>
        </p:sp>
        <p:cxnSp>
          <p:nvCxnSpPr>
            <p:cNvPr id="16402" name="AutoShape 15"/>
            <p:cNvCxnSpPr>
              <a:cxnSpLocks noChangeShapeType="1"/>
              <a:stCxn id="16393" idx="3"/>
              <a:endCxn id="16395" idx="7"/>
            </p:cNvCxnSpPr>
            <p:nvPr/>
          </p:nvCxnSpPr>
          <p:spPr bwMode="auto">
            <a:xfrm flipH="1">
              <a:off x="3373" y="2467"/>
              <a:ext cx="79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3" name="AutoShape 16"/>
            <p:cNvCxnSpPr>
              <a:cxnSpLocks noChangeShapeType="1"/>
              <a:stCxn id="16394" idx="1"/>
              <a:endCxn id="16393" idx="5"/>
            </p:cNvCxnSpPr>
            <p:nvPr/>
          </p:nvCxnSpPr>
          <p:spPr bwMode="auto">
            <a:xfrm flipH="1" flipV="1">
              <a:off x="4333" y="2467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4" name="AutoShape 17"/>
            <p:cNvCxnSpPr>
              <a:cxnSpLocks noChangeShapeType="1"/>
              <a:stCxn id="16401" idx="0"/>
              <a:endCxn id="16394" idx="5"/>
            </p:cNvCxnSpPr>
            <p:nvPr/>
          </p:nvCxnSpPr>
          <p:spPr bwMode="auto">
            <a:xfrm flipH="1" flipV="1">
              <a:off x="4813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5" name="AutoShape 18"/>
            <p:cNvCxnSpPr>
              <a:cxnSpLocks noChangeShapeType="1"/>
              <a:stCxn id="16400" idx="0"/>
              <a:endCxn id="16394" idx="3"/>
            </p:cNvCxnSpPr>
            <p:nvPr/>
          </p:nvCxnSpPr>
          <p:spPr bwMode="auto">
            <a:xfrm flipV="1">
              <a:off x="448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6" name="AutoShape 19"/>
            <p:cNvCxnSpPr>
              <a:cxnSpLocks noChangeShapeType="1"/>
              <a:stCxn id="16399" idx="0"/>
              <a:endCxn id="16396" idx="5"/>
            </p:cNvCxnSpPr>
            <p:nvPr/>
          </p:nvCxnSpPr>
          <p:spPr bwMode="auto">
            <a:xfrm flipH="1" flipV="1">
              <a:off x="3853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7" name="AutoShape 20"/>
            <p:cNvCxnSpPr>
              <a:cxnSpLocks noChangeShapeType="1"/>
              <a:stCxn id="16398" idx="0"/>
              <a:endCxn id="16396" idx="3"/>
            </p:cNvCxnSpPr>
            <p:nvPr/>
          </p:nvCxnSpPr>
          <p:spPr bwMode="auto">
            <a:xfrm flipV="1">
              <a:off x="3528" y="3235"/>
              <a:ext cx="155" cy="21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8" name="AutoShape 21"/>
            <p:cNvCxnSpPr>
              <a:cxnSpLocks noChangeShapeType="1"/>
              <a:stCxn id="16397" idx="0"/>
              <a:endCxn id="16395" idx="3"/>
            </p:cNvCxnSpPr>
            <p:nvPr/>
          </p:nvCxnSpPr>
          <p:spPr bwMode="auto">
            <a:xfrm flipV="1">
              <a:off x="3048" y="2851"/>
              <a:ext cx="155" cy="167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16409" name="AutoShape 22"/>
            <p:cNvCxnSpPr>
              <a:cxnSpLocks noChangeShapeType="1"/>
              <a:stCxn id="16396" idx="1"/>
              <a:endCxn id="16395" idx="5"/>
            </p:cNvCxnSpPr>
            <p:nvPr/>
          </p:nvCxnSpPr>
          <p:spPr bwMode="auto">
            <a:xfrm flipH="1" flipV="1">
              <a:off x="3373" y="2851"/>
              <a:ext cx="310" cy="20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6392" name="Date Placeholder 2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409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D855B1DA-A1E9-2549-8CFA-AF1CE2F9817A}" type="slidenum">
              <a:rPr lang="en-US" sz="1400"/>
              <a:pPr eaLnBrk="1" hangingPunct="1"/>
              <a:t>2</a:t>
            </a:fld>
            <a:endParaRPr lang="en-US" sz="1400"/>
          </a:p>
        </p:txBody>
      </p:sp>
      <p:sp>
        <p:nvSpPr>
          <p:cNvPr id="410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What is a Tree</a:t>
            </a:r>
          </a:p>
        </p:txBody>
      </p:sp>
      <p:sp>
        <p:nvSpPr>
          <p:cNvPr id="410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76400"/>
            <a:ext cx="3352800" cy="41148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computer science, a tree is an abstract model of a hierarchical structure</a:t>
            </a:r>
          </a:p>
          <a:p>
            <a:pPr eaLnBrk="1" hangingPunct="1"/>
            <a:r>
              <a:rPr lang="en-US" sz="2000">
                <a:latin typeface="Tahoma" charset="0"/>
              </a:rPr>
              <a:t>A tree consists of nodes with a parent-child relation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Applications:</a:t>
            </a:r>
          </a:p>
          <a:p>
            <a:pPr lvl="1" eaLnBrk="1" hangingPunct="1"/>
            <a:r>
              <a:rPr lang="en-US" sz="1800">
                <a:latin typeface="Tahoma" charset="0"/>
              </a:rPr>
              <a:t>Organization charts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File systems</a:t>
            </a:r>
          </a:p>
          <a:p>
            <a:pPr lvl="1" eaLnBrk="1" hangingPunct="1"/>
            <a:r>
              <a:rPr lang="en-US" sz="1800">
                <a:latin typeface="Tahoma" charset="0"/>
              </a:rPr>
              <a:t>Programming environments</a:t>
            </a:r>
          </a:p>
        </p:txBody>
      </p:sp>
      <p:grpSp>
        <p:nvGrpSpPr>
          <p:cNvPr id="4102" name="Group 70"/>
          <p:cNvGrpSpPr>
            <a:grpSpLocks/>
          </p:cNvGrpSpPr>
          <p:nvPr/>
        </p:nvGrpSpPr>
        <p:grpSpPr bwMode="auto">
          <a:xfrm>
            <a:off x="3657600" y="1981200"/>
            <a:ext cx="5240338" cy="3132138"/>
            <a:chOff x="2180" y="957"/>
            <a:chExt cx="3301" cy="1973"/>
          </a:xfrm>
        </p:grpSpPr>
        <p:sp>
          <p:nvSpPr>
            <p:cNvPr id="4104" name="AutoShape 45"/>
            <p:cNvSpPr>
              <a:spLocks noChangeAspect="1" noChangeArrowheads="1"/>
            </p:cNvSpPr>
            <p:nvPr/>
          </p:nvSpPr>
          <p:spPr bwMode="auto">
            <a:xfrm>
              <a:off x="3333" y="957"/>
              <a:ext cx="1082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Computers</a:t>
              </a:r>
              <a:r>
                <a:rPr lang="ja-JP" altLang="en-US" sz="1600"/>
                <a:t>”</a:t>
              </a:r>
              <a:r>
                <a:rPr lang="en-US" sz="1600"/>
                <a:t>R</a:t>
              </a:r>
              <a:r>
                <a:rPr lang="ja-JP" altLang="en-US" sz="1600"/>
                <a:t>”</a:t>
              </a:r>
              <a:r>
                <a:rPr lang="en-US" sz="1600"/>
                <a:t>Us</a:t>
              </a:r>
            </a:p>
          </p:txBody>
        </p:sp>
        <p:sp>
          <p:nvSpPr>
            <p:cNvPr id="4105" name="AutoShape 46"/>
            <p:cNvSpPr>
              <a:spLocks noChangeAspect="1" noChangeArrowheads="1"/>
            </p:cNvSpPr>
            <p:nvPr/>
          </p:nvSpPr>
          <p:spPr bwMode="auto">
            <a:xfrm>
              <a:off x="2604" y="1533"/>
              <a:ext cx="43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Sales</a:t>
              </a:r>
            </a:p>
          </p:txBody>
        </p:sp>
        <p:sp>
          <p:nvSpPr>
            <p:cNvPr id="4106" name="AutoShape 47"/>
            <p:cNvSpPr>
              <a:spLocks noChangeAspect="1" noChangeArrowheads="1"/>
            </p:cNvSpPr>
            <p:nvPr/>
          </p:nvSpPr>
          <p:spPr bwMode="auto">
            <a:xfrm>
              <a:off x="5085" y="1533"/>
              <a:ext cx="39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R&amp;D</a:t>
              </a:r>
            </a:p>
          </p:txBody>
        </p:sp>
        <p:sp>
          <p:nvSpPr>
            <p:cNvPr id="4107" name="AutoShape 48"/>
            <p:cNvSpPr>
              <a:spLocks noChangeAspect="1" noChangeArrowheads="1"/>
            </p:cNvSpPr>
            <p:nvPr/>
          </p:nvSpPr>
          <p:spPr bwMode="auto">
            <a:xfrm>
              <a:off x="3977" y="1533"/>
              <a:ext cx="956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Manufacturing</a:t>
              </a:r>
            </a:p>
          </p:txBody>
        </p:sp>
        <p:sp>
          <p:nvSpPr>
            <p:cNvPr id="4108" name="AutoShape 49"/>
            <p:cNvSpPr>
              <a:spLocks noChangeAspect="1" noChangeArrowheads="1"/>
            </p:cNvSpPr>
            <p:nvPr/>
          </p:nvSpPr>
          <p:spPr bwMode="auto">
            <a:xfrm>
              <a:off x="3787" y="2109"/>
              <a:ext cx="591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Laptops</a:t>
              </a:r>
            </a:p>
          </p:txBody>
        </p:sp>
        <p:sp>
          <p:nvSpPr>
            <p:cNvPr id="4109" name="AutoShape 50"/>
            <p:cNvSpPr>
              <a:spLocks noChangeAspect="1" noChangeArrowheads="1"/>
            </p:cNvSpPr>
            <p:nvPr/>
          </p:nvSpPr>
          <p:spPr bwMode="auto">
            <a:xfrm>
              <a:off x="4512" y="2109"/>
              <a:ext cx="66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Desktops</a:t>
              </a:r>
            </a:p>
          </p:txBody>
        </p:sp>
        <p:sp>
          <p:nvSpPr>
            <p:cNvPr id="4110" name="AutoShape 52"/>
            <p:cNvSpPr>
              <a:spLocks noChangeAspect="1" noChangeArrowheads="1"/>
            </p:cNvSpPr>
            <p:nvPr/>
          </p:nvSpPr>
          <p:spPr bwMode="auto">
            <a:xfrm>
              <a:off x="2351" y="2108"/>
              <a:ext cx="29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US</a:t>
              </a:r>
            </a:p>
          </p:txBody>
        </p:sp>
        <p:sp>
          <p:nvSpPr>
            <p:cNvPr id="4111" name="AutoShape 54"/>
            <p:cNvSpPr>
              <a:spLocks noChangeAspect="1" noChangeArrowheads="1"/>
            </p:cNvSpPr>
            <p:nvPr/>
          </p:nvSpPr>
          <p:spPr bwMode="auto">
            <a:xfrm>
              <a:off x="2783" y="2109"/>
              <a:ext cx="8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International</a:t>
              </a:r>
            </a:p>
          </p:txBody>
        </p:sp>
        <p:cxnSp>
          <p:nvCxnSpPr>
            <p:cNvPr id="4112" name="AutoShape 56"/>
            <p:cNvCxnSpPr>
              <a:cxnSpLocks noChangeShapeType="1"/>
              <a:stCxn id="4104" idx="2"/>
              <a:endCxn id="4105" idx="0"/>
            </p:cNvCxnSpPr>
            <p:nvPr/>
          </p:nvCxnSpPr>
          <p:spPr bwMode="auto">
            <a:xfrm flipH="1">
              <a:off x="2823" y="1205"/>
              <a:ext cx="105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3" name="AutoShape 57"/>
            <p:cNvCxnSpPr>
              <a:cxnSpLocks noChangeShapeType="1"/>
              <a:stCxn id="4104" idx="2"/>
              <a:endCxn id="4107" idx="0"/>
            </p:cNvCxnSpPr>
            <p:nvPr/>
          </p:nvCxnSpPr>
          <p:spPr bwMode="auto">
            <a:xfrm>
              <a:off x="3874" y="1205"/>
              <a:ext cx="581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4" name="AutoShape 58"/>
            <p:cNvCxnSpPr>
              <a:cxnSpLocks noChangeShapeType="1"/>
              <a:stCxn id="4104" idx="2"/>
              <a:endCxn id="4106" idx="0"/>
            </p:cNvCxnSpPr>
            <p:nvPr/>
          </p:nvCxnSpPr>
          <p:spPr bwMode="auto">
            <a:xfrm>
              <a:off x="3874" y="1205"/>
              <a:ext cx="140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5" name="AutoShape 60"/>
            <p:cNvCxnSpPr>
              <a:cxnSpLocks noChangeShapeType="1"/>
              <a:stCxn id="4107" idx="2"/>
              <a:endCxn id="4109" idx="0"/>
            </p:cNvCxnSpPr>
            <p:nvPr/>
          </p:nvCxnSpPr>
          <p:spPr bwMode="auto">
            <a:xfrm>
              <a:off x="4455" y="1781"/>
              <a:ext cx="389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6" name="AutoShape 61"/>
            <p:cNvCxnSpPr>
              <a:cxnSpLocks noChangeShapeType="1"/>
              <a:stCxn id="4107" idx="2"/>
              <a:endCxn id="4108" idx="0"/>
            </p:cNvCxnSpPr>
            <p:nvPr/>
          </p:nvCxnSpPr>
          <p:spPr bwMode="auto">
            <a:xfrm flipH="1">
              <a:off x="4083" y="1781"/>
              <a:ext cx="372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7" name="AutoShape 62"/>
            <p:cNvCxnSpPr>
              <a:cxnSpLocks noChangeShapeType="1"/>
              <a:stCxn id="4105" idx="2"/>
              <a:endCxn id="4111" idx="0"/>
            </p:cNvCxnSpPr>
            <p:nvPr/>
          </p:nvCxnSpPr>
          <p:spPr bwMode="auto">
            <a:xfrm>
              <a:off x="2823" y="1781"/>
              <a:ext cx="395" cy="322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18" name="AutoShape 63"/>
            <p:cNvCxnSpPr>
              <a:cxnSpLocks noChangeShapeType="1"/>
              <a:stCxn id="4105" idx="2"/>
              <a:endCxn id="4110" idx="0"/>
            </p:cNvCxnSpPr>
            <p:nvPr/>
          </p:nvCxnSpPr>
          <p:spPr bwMode="auto">
            <a:xfrm flipH="1">
              <a:off x="2500" y="1781"/>
              <a:ext cx="323" cy="321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19" name="AutoShape 64"/>
            <p:cNvSpPr>
              <a:spLocks noChangeAspect="1" noChangeArrowheads="1"/>
            </p:cNvSpPr>
            <p:nvPr/>
          </p:nvSpPr>
          <p:spPr bwMode="auto">
            <a:xfrm>
              <a:off x="2180" y="2688"/>
              <a:ext cx="547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Europe</a:t>
              </a:r>
            </a:p>
          </p:txBody>
        </p:sp>
        <p:sp>
          <p:nvSpPr>
            <p:cNvPr id="4120" name="AutoShape 65"/>
            <p:cNvSpPr>
              <a:spLocks noChangeAspect="1" noChangeArrowheads="1"/>
            </p:cNvSpPr>
            <p:nvPr/>
          </p:nvSpPr>
          <p:spPr bwMode="auto">
            <a:xfrm>
              <a:off x="3023" y="2688"/>
              <a:ext cx="374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Asia</a:t>
              </a:r>
            </a:p>
          </p:txBody>
        </p:sp>
        <p:cxnSp>
          <p:nvCxnSpPr>
            <p:cNvPr id="4121" name="AutoShape 66"/>
            <p:cNvCxnSpPr>
              <a:cxnSpLocks noChangeShapeType="1"/>
              <a:stCxn id="4111" idx="2"/>
              <a:endCxn id="4120" idx="0"/>
            </p:cNvCxnSpPr>
            <p:nvPr/>
          </p:nvCxnSpPr>
          <p:spPr bwMode="auto">
            <a:xfrm flipH="1">
              <a:off x="3210" y="2357"/>
              <a:ext cx="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4122" name="AutoShape 67"/>
            <p:cNvCxnSpPr>
              <a:cxnSpLocks noChangeShapeType="1"/>
              <a:stCxn id="4111" idx="2"/>
              <a:endCxn id="4119" idx="0"/>
            </p:cNvCxnSpPr>
            <p:nvPr/>
          </p:nvCxnSpPr>
          <p:spPr bwMode="auto">
            <a:xfrm flipH="1">
              <a:off x="2454" y="2357"/>
              <a:ext cx="764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4123" name="AutoShape 68"/>
            <p:cNvSpPr>
              <a:spLocks noChangeAspect="1" noChangeArrowheads="1"/>
            </p:cNvSpPr>
            <p:nvPr/>
          </p:nvSpPr>
          <p:spPr bwMode="auto">
            <a:xfrm>
              <a:off x="3698" y="2688"/>
              <a:ext cx="570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Canada</a:t>
              </a:r>
            </a:p>
          </p:txBody>
        </p:sp>
        <p:cxnSp>
          <p:nvCxnSpPr>
            <p:cNvPr id="4124" name="AutoShape 69"/>
            <p:cNvCxnSpPr>
              <a:cxnSpLocks noChangeShapeType="1"/>
              <a:stCxn id="4111" idx="2"/>
              <a:endCxn id="4123" idx="0"/>
            </p:cNvCxnSpPr>
            <p:nvPr/>
          </p:nvCxnSpPr>
          <p:spPr bwMode="auto">
            <a:xfrm>
              <a:off x="3218" y="2357"/>
              <a:ext cx="765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4103" name="Date Placeholder 2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843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C838941-6A8A-C747-BC91-57BF1C9FE183}" type="slidenum">
              <a:rPr lang="en-US" sz="1400"/>
              <a:pPr eaLnBrk="1" hangingPunct="1"/>
              <a:t>20</a:t>
            </a:fld>
            <a:endParaRPr lang="en-US" sz="1400"/>
          </a:p>
        </p:txBody>
      </p:sp>
      <p:grpSp>
        <p:nvGrpSpPr>
          <p:cNvPr id="18436" name="Group 110"/>
          <p:cNvGrpSpPr>
            <a:grpSpLocks/>
          </p:cNvGrpSpPr>
          <p:nvPr/>
        </p:nvGrpSpPr>
        <p:grpSpPr bwMode="auto">
          <a:xfrm>
            <a:off x="4114800" y="1905000"/>
            <a:ext cx="1028700" cy="342900"/>
            <a:chOff x="2232" y="2244"/>
            <a:chExt cx="648" cy="216"/>
          </a:xfrm>
        </p:grpSpPr>
        <p:sp>
          <p:nvSpPr>
            <p:cNvPr id="18506" name="Rectangle 76"/>
            <p:cNvSpPr>
              <a:spLocks noChangeArrowheads="1"/>
            </p:cNvSpPr>
            <p:nvPr/>
          </p:nvSpPr>
          <p:spPr bwMode="auto">
            <a:xfrm>
              <a:off x="2232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7" name="Rectangle 77"/>
            <p:cNvSpPr>
              <a:spLocks noChangeArrowheads="1"/>
            </p:cNvSpPr>
            <p:nvPr/>
          </p:nvSpPr>
          <p:spPr bwMode="auto">
            <a:xfrm>
              <a:off x="2664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8" name="Rectangle 109"/>
            <p:cNvSpPr>
              <a:spLocks noChangeArrowheads="1"/>
            </p:cNvSpPr>
            <p:nvPr/>
          </p:nvSpPr>
          <p:spPr bwMode="auto">
            <a:xfrm>
              <a:off x="2448" y="2244"/>
              <a:ext cx="216" cy="216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r>
                <a:rPr lang="en-US">
                  <a:sym typeface="Symbol" charset="0"/>
                </a:rPr>
                <a:t></a:t>
              </a:r>
            </a:p>
          </p:txBody>
        </p:sp>
      </p:grpSp>
      <p:sp>
        <p:nvSpPr>
          <p:cNvPr id="1843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Linked Structure for Trees</a:t>
            </a:r>
          </a:p>
        </p:txBody>
      </p:sp>
      <p:sp>
        <p:nvSpPr>
          <p:cNvPr id="18438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3200400" cy="21336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>
              <a:lnSpc>
                <a:spcPct val="90000"/>
              </a:lnSpc>
            </a:pPr>
            <a:r>
              <a:rPr lang="en-US" sz="1600">
                <a:latin typeface="Tahoma" charset="0"/>
              </a:rPr>
              <a:t>Sequence of children nodes</a:t>
            </a:r>
          </a:p>
          <a:p>
            <a:pPr eaLnBrk="1" hangingPunct="1">
              <a:lnSpc>
                <a:spcPct val="90000"/>
              </a:lnSpc>
            </a:pPr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8439" name="Oval 7"/>
          <p:cNvSpPr>
            <a:spLocks noChangeArrowheads="1"/>
          </p:cNvSpPr>
          <p:nvPr/>
        </p:nvSpPr>
        <p:spPr bwMode="auto">
          <a:xfrm>
            <a:off x="2271713" y="39624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8440" name="Oval 8"/>
          <p:cNvSpPr>
            <a:spLocks noChangeArrowheads="1"/>
          </p:cNvSpPr>
          <p:nvPr/>
        </p:nvSpPr>
        <p:spPr bwMode="auto">
          <a:xfrm>
            <a:off x="2279650" y="47783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41" name="Rectangle 9"/>
          <p:cNvSpPr>
            <a:spLocks noChangeArrowheads="1"/>
          </p:cNvSpPr>
          <p:nvPr/>
        </p:nvSpPr>
        <p:spPr bwMode="auto">
          <a:xfrm>
            <a:off x="1133475" y="4778375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8442" name="Rectangle 10"/>
          <p:cNvSpPr>
            <a:spLocks noChangeArrowheads="1"/>
          </p:cNvSpPr>
          <p:nvPr/>
        </p:nvSpPr>
        <p:spPr bwMode="auto">
          <a:xfrm>
            <a:off x="1797050" y="56388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8443" name="Rectangle 11"/>
          <p:cNvSpPr>
            <a:spLocks noChangeArrowheads="1"/>
          </p:cNvSpPr>
          <p:nvPr/>
        </p:nvSpPr>
        <p:spPr bwMode="auto">
          <a:xfrm>
            <a:off x="2798763" y="5638800"/>
            <a:ext cx="500062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44" name="AutoShape 18"/>
          <p:cNvCxnSpPr>
            <a:cxnSpLocks noChangeShapeType="1"/>
            <a:stCxn id="18443" idx="0"/>
            <a:endCxn id="18440" idx="5"/>
          </p:cNvCxnSpPr>
          <p:nvPr/>
        </p:nvCxnSpPr>
        <p:spPr bwMode="auto">
          <a:xfrm flipH="1" flipV="1">
            <a:off x="2708275" y="5214938"/>
            <a:ext cx="3413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5" name="AutoShape 19"/>
          <p:cNvCxnSpPr>
            <a:cxnSpLocks noChangeShapeType="1"/>
            <a:stCxn id="18442" idx="0"/>
            <a:endCxn id="18440" idx="3"/>
          </p:cNvCxnSpPr>
          <p:nvPr/>
        </p:nvCxnSpPr>
        <p:spPr bwMode="auto">
          <a:xfrm flipV="1">
            <a:off x="2047875" y="5214938"/>
            <a:ext cx="304800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6" name="AutoShape 20"/>
          <p:cNvCxnSpPr>
            <a:cxnSpLocks noChangeShapeType="1"/>
            <a:stCxn id="18441" idx="0"/>
            <a:endCxn id="18439" idx="3"/>
          </p:cNvCxnSpPr>
          <p:nvPr/>
        </p:nvCxnSpPr>
        <p:spPr bwMode="auto">
          <a:xfrm flipV="1">
            <a:off x="1384300" y="4398963"/>
            <a:ext cx="960438" cy="3698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47" name="AutoShape 21"/>
          <p:cNvCxnSpPr>
            <a:cxnSpLocks noChangeShapeType="1"/>
            <a:stCxn id="18440" idx="0"/>
            <a:endCxn id="18439" idx="4"/>
          </p:cNvCxnSpPr>
          <p:nvPr/>
        </p:nvCxnSpPr>
        <p:spPr bwMode="auto">
          <a:xfrm flipH="1" flipV="1">
            <a:off x="2522538" y="4471988"/>
            <a:ext cx="7937" cy="29686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48" name="Rectangle 38"/>
          <p:cNvSpPr>
            <a:spLocks noChangeArrowheads="1"/>
          </p:cNvSpPr>
          <p:nvPr/>
        </p:nvSpPr>
        <p:spPr bwMode="auto">
          <a:xfrm>
            <a:off x="3386138" y="4779963"/>
            <a:ext cx="500062" cy="500062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49" name="AutoShape 39"/>
          <p:cNvCxnSpPr>
            <a:cxnSpLocks noChangeShapeType="1"/>
            <a:stCxn id="18448" idx="0"/>
            <a:endCxn id="18439" idx="5"/>
          </p:cNvCxnSpPr>
          <p:nvPr/>
        </p:nvCxnSpPr>
        <p:spPr bwMode="auto">
          <a:xfrm flipH="1" flipV="1">
            <a:off x="2700338" y="4398963"/>
            <a:ext cx="936625" cy="3714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0" name="AutoShape 53"/>
          <p:cNvSpPr>
            <a:spLocks noChangeArrowheads="1"/>
          </p:cNvSpPr>
          <p:nvPr/>
        </p:nvSpPr>
        <p:spPr bwMode="auto">
          <a:xfrm>
            <a:off x="5448300" y="1978025"/>
            <a:ext cx="1371600" cy="415925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51" name="AutoShape 54"/>
          <p:cNvCxnSpPr>
            <a:cxnSpLocks noChangeShapeType="1"/>
            <a:stCxn id="18454" idx="2"/>
            <a:endCxn id="18452" idx="6"/>
          </p:cNvCxnSpPr>
          <p:nvPr/>
        </p:nvCxnSpPr>
        <p:spPr bwMode="auto">
          <a:xfrm flipH="1">
            <a:off x="5830888" y="2185988"/>
            <a:ext cx="606425" cy="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2" name="Oval 55"/>
          <p:cNvSpPr>
            <a:spLocks noChangeArrowheads="1"/>
          </p:cNvSpPr>
          <p:nvPr/>
        </p:nvSpPr>
        <p:spPr bwMode="auto">
          <a:xfrm>
            <a:off x="5510213" y="2030413"/>
            <a:ext cx="312737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3" name="Oval 56"/>
          <p:cNvSpPr>
            <a:spLocks noChangeArrowheads="1"/>
          </p:cNvSpPr>
          <p:nvPr/>
        </p:nvSpPr>
        <p:spPr bwMode="auto">
          <a:xfrm>
            <a:off x="5978525" y="2030413"/>
            <a:ext cx="311150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54" name="Oval 57"/>
          <p:cNvSpPr>
            <a:spLocks noChangeArrowheads="1"/>
          </p:cNvSpPr>
          <p:nvPr/>
        </p:nvSpPr>
        <p:spPr bwMode="auto">
          <a:xfrm>
            <a:off x="6445250" y="2030413"/>
            <a:ext cx="312738" cy="311150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grpSp>
        <p:nvGrpSpPr>
          <p:cNvPr id="18455" name="Group 86"/>
          <p:cNvGrpSpPr>
            <a:grpSpLocks/>
          </p:cNvGrpSpPr>
          <p:nvPr/>
        </p:nvGrpSpPr>
        <p:grpSpPr bwMode="auto">
          <a:xfrm>
            <a:off x="6934200" y="4683125"/>
            <a:ext cx="914400" cy="498475"/>
            <a:chOff x="4560" y="3216"/>
            <a:chExt cx="576" cy="314"/>
          </a:xfrm>
        </p:grpSpPr>
        <p:sp>
          <p:nvSpPr>
            <p:cNvPr id="18502" name="AutoShape 70"/>
            <p:cNvSpPr>
              <a:spLocks noChangeArrowheads="1"/>
            </p:cNvSpPr>
            <p:nvPr/>
          </p:nvSpPr>
          <p:spPr bwMode="auto">
            <a:xfrm>
              <a:off x="4560" y="3216"/>
              <a:ext cx="576" cy="314"/>
            </a:xfrm>
            <a:prstGeom prst="roundRect">
              <a:avLst>
                <a:gd name="adj" fmla="val 16667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cxnSp>
          <p:nvCxnSpPr>
            <p:cNvPr id="18503" name="AutoShape 71"/>
            <p:cNvCxnSpPr>
              <a:cxnSpLocks noChangeShapeType="1"/>
              <a:stCxn id="18505" idx="2"/>
              <a:endCxn id="18504" idx="6"/>
            </p:cNvCxnSpPr>
            <p:nvPr/>
          </p:nvCxnSpPr>
          <p:spPr bwMode="auto">
            <a:xfrm flipH="1">
              <a:off x="4802" y="3373"/>
              <a:ext cx="86" cy="0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18504" name="Oval 72"/>
            <p:cNvSpPr>
              <a:spLocks noChangeArrowheads="1"/>
            </p:cNvSpPr>
            <p:nvPr/>
          </p:nvSpPr>
          <p:spPr bwMode="auto">
            <a:xfrm>
              <a:off x="4599" y="3275"/>
              <a:ext cx="197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8505" name="Oval 73"/>
            <p:cNvSpPr>
              <a:spLocks noChangeArrowheads="1"/>
            </p:cNvSpPr>
            <p:nvPr/>
          </p:nvSpPr>
          <p:spPr bwMode="auto">
            <a:xfrm>
              <a:off x="4894" y="3275"/>
              <a:ext cx="196" cy="196"/>
            </a:xfrm>
            <a:prstGeom prst="ellipse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</p:grpSp>
      <p:cxnSp>
        <p:nvCxnSpPr>
          <p:cNvPr id="18456" name="AutoShape 52"/>
          <p:cNvCxnSpPr>
            <a:cxnSpLocks noChangeShapeType="1"/>
            <a:endCxn id="18457" idx="0"/>
          </p:cNvCxnSpPr>
          <p:nvPr/>
        </p:nvCxnSpPr>
        <p:spPr bwMode="auto">
          <a:xfrm rot="16200000" flipH="1">
            <a:off x="4045744" y="2278856"/>
            <a:ext cx="457200" cy="14288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7" name="Text Box 87"/>
          <p:cNvSpPr txBox="1">
            <a:spLocks noChangeArrowheads="1"/>
          </p:cNvSpPr>
          <p:nvPr/>
        </p:nvSpPr>
        <p:spPr bwMode="auto">
          <a:xfrm>
            <a:off x="4114800" y="2514600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B</a:t>
            </a:r>
          </a:p>
        </p:txBody>
      </p:sp>
      <p:cxnSp>
        <p:nvCxnSpPr>
          <p:cNvPr id="18458" name="AutoShape 96"/>
          <p:cNvCxnSpPr>
            <a:cxnSpLocks noChangeShapeType="1"/>
          </p:cNvCxnSpPr>
          <p:nvPr/>
        </p:nvCxnSpPr>
        <p:spPr bwMode="auto">
          <a:xfrm>
            <a:off x="5000625" y="2079625"/>
            <a:ext cx="447675" cy="96838"/>
          </a:xfrm>
          <a:prstGeom prst="curvedConnector3">
            <a:avLst>
              <a:gd name="adj1" fmla="val 51065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59" name="Oval 100"/>
          <p:cNvSpPr>
            <a:spLocks noChangeArrowheads="1"/>
          </p:cNvSpPr>
          <p:nvPr/>
        </p:nvSpPr>
        <p:spPr bwMode="auto">
          <a:xfrm>
            <a:off x="5619750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0" name="Oval 101"/>
          <p:cNvSpPr>
            <a:spLocks noChangeArrowheads="1"/>
          </p:cNvSpPr>
          <p:nvPr/>
        </p:nvSpPr>
        <p:spPr bwMode="auto">
          <a:xfrm>
            <a:off x="6091238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61" name="Oval 102"/>
          <p:cNvSpPr>
            <a:spLocks noChangeArrowheads="1"/>
          </p:cNvSpPr>
          <p:nvPr/>
        </p:nvSpPr>
        <p:spPr bwMode="auto">
          <a:xfrm>
            <a:off x="6562725" y="2108200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8462" name="AutoShape 104"/>
          <p:cNvCxnSpPr>
            <a:cxnSpLocks noChangeShapeType="1"/>
            <a:stCxn id="18460" idx="4"/>
            <a:endCxn id="18469" idx="0"/>
          </p:cNvCxnSpPr>
          <p:nvPr/>
        </p:nvCxnSpPr>
        <p:spPr bwMode="auto">
          <a:xfrm rot="16200000" flipH="1">
            <a:off x="6041231" y="2272507"/>
            <a:ext cx="987425" cy="811212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8463" name="AutoShape 105"/>
          <p:cNvCxnSpPr>
            <a:cxnSpLocks noChangeShapeType="1"/>
            <a:stCxn id="18461" idx="4"/>
            <a:endCxn id="18472" idx="0"/>
          </p:cNvCxnSpPr>
          <p:nvPr/>
        </p:nvCxnSpPr>
        <p:spPr bwMode="auto">
          <a:xfrm rot="16200000" flipH="1">
            <a:off x="6897687" y="1887538"/>
            <a:ext cx="987425" cy="1581150"/>
          </a:xfrm>
          <a:prstGeom prst="curvedConnector3">
            <a:avLst>
              <a:gd name="adj1" fmla="val 50481"/>
            </a:avLst>
          </a:prstGeom>
          <a:noFill/>
          <a:ln w="19050">
            <a:solidFill>
              <a:schemeClr val="tx1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64" name="Rectangle 112"/>
          <p:cNvSpPr>
            <a:spLocks noChangeArrowheads="1"/>
          </p:cNvSpPr>
          <p:nvPr/>
        </p:nvSpPr>
        <p:spPr bwMode="auto">
          <a:xfrm>
            <a:off x="51847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5" name="Rectangle 113"/>
          <p:cNvSpPr>
            <a:spLocks noChangeArrowheads="1"/>
          </p:cNvSpPr>
          <p:nvPr/>
        </p:nvSpPr>
        <p:spPr bwMode="auto">
          <a:xfrm>
            <a:off x="58705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66" name="Rectangle 114"/>
          <p:cNvSpPr>
            <a:spLocks noChangeArrowheads="1"/>
          </p:cNvSpPr>
          <p:nvPr/>
        </p:nvSpPr>
        <p:spPr bwMode="auto">
          <a:xfrm>
            <a:off x="552767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7" name="Rectangle 116"/>
          <p:cNvSpPr>
            <a:spLocks noChangeArrowheads="1"/>
          </p:cNvSpPr>
          <p:nvPr/>
        </p:nvSpPr>
        <p:spPr bwMode="auto">
          <a:xfrm>
            <a:off x="64262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68" name="Rectangle 117"/>
          <p:cNvSpPr>
            <a:spLocks noChangeArrowheads="1"/>
          </p:cNvSpPr>
          <p:nvPr/>
        </p:nvSpPr>
        <p:spPr bwMode="auto">
          <a:xfrm>
            <a:off x="71120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69" name="Rectangle 118"/>
          <p:cNvSpPr>
            <a:spLocks noChangeArrowheads="1"/>
          </p:cNvSpPr>
          <p:nvPr/>
        </p:nvSpPr>
        <p:spPr bwMode="auto">
          <a:xfrm>
            <a:off x="6769100" y="3181350"/>
            <a:ext cx="342900" cy="342900"/>
          </a:xfrm>
          <a:prstGeom prst="rect">
            <a:avLst/>
          </a:prstGeom>
          <a:solidFill>
            <a:schemeClr val="accent1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70" name="Rectangle 120"/>
          <p:cNvSpPr>
            <a:spLocks noChangeArrowheads="1"/>
          </p:cNvSpPr>
          <p:nvPr/>
        </p:nvSpPr>
        <p:spPr bwMode="auto">
          <a:xfrm>
            <a:off x="76676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71" name="Rectangle 121"/>
          <p:cNvSpPr>
            <a:spLocks noChangeArrowheads="1"/>
          </p:cNvSpPr>
          <p:nvPr/>
        </p:nvSpPr>
        <p:spPr bwMode="auto">
          <a:xfrm>
            <a:off x="83534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72" name="Rectangle 122"/>
          <p:cNvSpPr>
            <a:spLocks noChangeArrowheads="1"/>
          </p:cNvSpPr>
          <p:nvPr/>
        </p:nvSpPr>
        <p:spPr bwMode="auto">
          <a:xfrm>
            <a:off x="8010525" y="3181350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cxnSp>
        <p:nvCxnSpPr>
          <p:cNvPr id="18473" name="AutoShape 88"/>
          <p:cNvCxnSpPr>
            <a:cxnSpLocks noChangeShapeType="1"/>
            <a:endCxn id="18474" idx="0"/>
          </p:cNvCxnSpPr>
          <p:nvPr/>
        </p:nvCxnSpPr>
        <p:spPr bwMode="auto">
          <a:xfrm rot="16200000" flipH="1">
            <a:off x="52125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4" name="Text Box 89"/>
          <p:cNvSpPr txBox="1">
            <a:spLocks noChangeArrowheads="1"/>
          </p:cNvSpPr>
          <p:nvPr/>
        </p:nvSpPr>
        <p:spPr bwMode="auto">
          <a:xfrm>
            <a:off x="5334000" y="3781425"/>
            <a:ext cx="33337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A</a:t>
            </a:r>
          </a:p>
        </p:txBody>
      </p:sp>
      <p:cxnSp>
        <p:nvCxnSpPr>
          <p:cNvPr id="18475" name="AutoShape 90"/>
          <p:cNvCxnSpPr>
            <a:cxnSpLocks noChangeShapeType="1"/>
            <a:endCxn id="18476" idx="0"/>
          </p:cNvCxnSpPr>
          <p:nvPr/>
        </p:nvCxnSpPr>
        <p:spPr bwMode="auto">
          <a:xfrm rot="16200000" flipH="1">
            <a:off x="6461919" y="3493294"/>
            <a:ext cx="438150" cy="138112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6" name="Text Box 91"/>
          <p:cNvSpPr txBox="1">
            <a:spLocks noChangeArrowheads="1"/>
          </p:cNvSpPr>
          <p:nvPr/>
        </p:nvSpPr>
        <p:spPr bwMode="auto">
          <a:xfrm>
            <a:off x="6570663" y="3781425"/>
            <a:ext cx="357187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8477" name="Text Box 93"/>
          <p:cNvSpPr txBox="1">
            <a:spLocks noChangeArrowheads="1"/>
          </p:cNvSpPr>
          <p:nvPr/>
        </p:nvSpPr>
        <p:spPr bwMode="auto">
          <a:xfrm>
            <a:off x="7818438" y="3781425"/>
            <a:ext cx="31591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F</a:t>
            </a:r>
          </a:p>
        </p:txBody>
      </p:sp>
      <p:cxnSp>
        <p:nvCxnSpPr>
          <p:cNvPr id="18478" name="AutoShape 92"/>
          <p:cNvCxnSpPr>
            <a:cxnSpLocks noChangeShapeType="1"/>
            <a:endCxn id="18477" idx="0"/>
          </p:cNvCxnSpPr>
          <p:nvPr/>
        </p:nvCxnSpPr>
        <p:spPr bwMode="auto">
          <a:xfrm rot="16200000" flipH="1">
            <a:off x="7689057" y="3493293"/>
            <a:ext cx="438150" cy="138113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79" name="Oval 124"/>
          <p:cNvSpPr>
            <a:spLocks noChangeArrowheads="1"/>
          </p:cNvSpPr>
          <p:nvPr/>
        </p:nvSpPr>
        <p:spPr bwMode="auto">
          <a:xfrm>
            <a:off x="56959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0" name="Oval 125"/>
          <p:cNvSpPr>
            <a:spLocks noChangeArrowheads="1"/>
          </p:cNvSpPr>
          <p:nvPr/>
        </p:nvSpPr>
        <p:spPr bwMode="auto">
          <a:xfrm>
            <a:off x="69278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1" name="Oval 126"/>
          <p:cNvSpPr>
            <a:spLocks noChangeArrowheads="1"/>
          </p:cNvSpPr>
          <p:nvPr/>
        </p:nvSpPr>
        <p:spPr bwMode="auto">
          <a:xfrm>
            <a:off x="8159750" y="3309938"/>
            <a:ext cx="76200" cy="76200"/>
          </a:xfrm>
          <a:prstGeom prst="ellipse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317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2" name="Freeform 129"/>
          <p:cNvSpPr>
            <a:spLocks/>
          </p:cNvSpPr>
          <p:nvPr/>
        </p:nvSpPr>
        <p:spPr bwMode="auto">
          <a:xfrm>
            <a:off x="4924425" y="2257425"/>
            <a:ext cx="917575" cy="1976438"/>
          </a:xfrm>
          <a:custGeom>
            <a:avLst/>
            <a:gdLst>
              <a:gd name="T0" fmla="*/ 486 w 578"/>
              <a:gd name="T1" fmla="*/ 684 h 1245"/>
              <a:gd name="T2" fmla="*/ 528 w 578"/>
              <a:gd name="T3" fmla="*/ 852 h 1245"/>
              <a:gd name="T4" fmla="*/ 552 w 578"/>
              <a:gd name="T5" fmla="*/ 1116 h 1245"/>
              <a:gd name="T6" fmla="*/ 372 w 578"/>
              <a:gd name="T7" fmla="*/ 1206 h 1245"/>
              <a:gd name="T8" fmla="*/ 174 w 578"/>
              <a:gd name="T9" fmla="*/ 1044 h 1245"/>
              <a:gd name="T10" fmla="*/ 0 w 578"/>
              <a:gd name="T11" fmla="*/ 0 h 1245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78"/>
              <a:gd name="T19" fmla="*/ 0 h 1245"/>
              <a:gd name="T20" fmla="*/ 578 w 578"/>
              <a:gd name="T21" fmla="*/ 1245 h 1245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78" h="1245">
                <a:moveTo>
                  <a:pt x="486" y="684"/>
                </a:moveTo>
                <a:cubicBezTo>
                  <a:pt x="492" y="712"/>
                  <a:pt x="517" y="780"/>
                  <a:pt x="528" y="852"/>
                </a:cubicBezTo>
                <a:cubicBezTo>
                  <a:pt x="539" y="924"/>
                  <a:pt x="578" y="1057"/>
                  <a:pt x="552" y="1116"/>
                </a:cubicBezTo>
                <a:cubicBezTo>
                  <a:pt x="526" y="1175"/>
                  <a:pt x="435" y="1218"/>
                  <a:pt x="372" y="1206"/>
                </a:cubicBezTo>
                <a:cubicBezTo>
                  <a:pt x="309" y="1194"/>
                  <a:pt x="236" y="1245"/>
                  <a:pt x="174" y="1044"/>
                </a:cubicBezTo>
                <a:cubicBezTo>
                  <a:pt x="112" y="843"/>
                  <a:pt x="36" y="217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3" name="Freeform 130"/>
          <p:cNvSpPr>
            <a:spLocks/>
          </p:cNvSpPr>
          <p:nvPr/>
        </p:nvSpPr>
        <p:spPr bwMode="auto">
          <a:xfrm>
            <a:off x="4733925" y="2257425"/>
            <a:ext cx="2405063" cy="2159000"/>
          </a:xfrm>
          <a:custGeom>
            <a:avLst/>
            <a:gdLst>
              <a:gd name="T0" fmla="*/ 1398 w 1515"/>
              <a:gd name="T1" fmla="*/ 684 h 1360"/>
              <a:gd name="T2" fmla="*/ 1344 w 1515"/>
              <a:gd name="T3" fmla="*/ 1260 h 1360"/>
              <a:gd name="T4" fmla="*/ 372 w 1515"/>
              <a:gd name="T5" fmla="*/ 1284 h 1360"/>
              <a:gd name="T6" fmla="*/ 150 w 1515"/>
              <a:gd name="T7" fmla="*/ 864 h 1360"/>
              <a:gd name="T8" fmla="*/ 0 w 1515"/>
              <a:gd name="T9" fmla="*/ 0 h 1360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1515"/>
              <a:gd name="T16" fmla="*/ 0 h 1360"/>
              <a:gd name="T17" fmla="*/ 1515 w 1515"/>
              <a:gd name="T18" fmla="*/ 1360 h 1360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1515" h="1360">
                <a:moveTo>
                  <a:pt x="1398" y="684"/>
                </a:moveTo>
                <a:cubicBezTo>
                  <a:pt x="1389" y="779"/>
                  <a:pt x="1515" y="1160"/>
                  <a:pt x="1344" y="1260"/>
                </a:cubicBezTo>
                <a:cubicBezTo>
                  <a:pt x="1173" y="1360"/>
                  <a:pt x="571" y="1350"/>
                  <a:pt x="372" y="1284"/>
                </a:cubicBezTo>
                <a:cubicBezTo>
                  <a:pt x="173" y="1218"/>
                  <a:pt x="212" y="1078"/>
                  <a:pt x="150" y="864"/>
                </a:cubicBezTo>
                <a:cubicBezTo>
                  <a:pt x="88" y="650"/>
                  <a:pt x="31" y="180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4" name="Freeform 131"/>
          <p:cNvSpPr>
            <a:spLocks/>
          </p:cNvSpPr>
          <p:nvPr/>
        </p:nvSpPr>
        <p:spPr bwMode="auto">
          <a:xfrm>
            <a:off x="4516438" y="2266950"/>
            <a:ext cx="3824287" cy="2346325"/>
          </a:xfrm>
          <a:custGeom>
            <a:avLst/>
            <a:gdLst>
              <a:gd name="T0" fmla="*/ 2309 w 2409"/>
              <a:gd name="T1" fmla="*/ 684 h 1478"/>
              <a:gd name="T2" fmla="*/ 2291 w 2409"/>
              <a:gd name="T3" fmla="*/ 1170 h 1478"/>
              <a:gd name="T4" fmla="*/ 1601 w 2409"/>
              <a:gd name="T5" fmla="*/ 1380 h 1478"/>
              <a:gd name="T6" fmla="*/ 263 w 2409"/>
              <a:gd name="T7" fmla="*/ 1248 h 1478"/>
              <a:gd name="T8" fmla="*/ 23 w 2409"/>
              <a:gd name="T9" fmla="*/ 0 h 1478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  <a:gd name="T15" fmla="*/ 0 w 2409"/>
              <a:gd name="T16" fmla="*/ 0 h 1478"/>
              <a:gd name="T17" fmla="*/ 2409 w 2409"/>
              <a:gd name="T18" fmla="*/ 1478 h 1478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T15" t="T16" r="T17" b="T18"/>
            <a:pathLst>
              <a:path w="2409" h="1478">
                <a:moveTo>
                  <a:pt x="2309" y="684"/>
                </a:moveTo>
                <a:cubicBezTo>
                  <a:pt x="2306" y="765"/>
                  <a:pt x="2409" y="1054"/>
                  <a:pt x="2291" y="1170"/>
                </a:cubicBezTo>
                <a:cubicBezTo>
                  <a:pt x="2173" y="1286"/>
                  <a:pt x="1939" y="1367"/>
                  <a:pt x="1601" y="1380"/>
                </a:cubicBezTo>
                <a:cubicBezTo>
                  <a:pt x="1263" y="1393"/>
                  <a:pt x="526" y="1478"/>
                  <a:pt x="263" y="1248"/>
                </a:cubicBezTo>
                <a:cubicBezTo>
                  <a:pt x="0" y="1018"/>
                  <a:pt x="73" y="260"/>
                  <a:pt x="23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85" name="Rectangle 132"/>
          <p:cNvSpPr>
            <a:spLocks noChangeArrowheads="1"/>
          </p:cNvSpPr>
          <p:nvPr/>
        </p:nvSpPr>
        <p:spPr bwMode="auto">
          <a:xfrm>
            <a:off x="61912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86" name="Rectangle 133"/>
          <p:cNvSpPr>
            <a:spLocks noChangeArrowheads="1"/>
          </p:cNvSpPr>
          <p:nvPr/>
        </p:nvSpPr>
        <p:spPr bwMode="auto">
          <a:xfrm>
            <a:off x="68770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87" name="Rectangle 134"/>
          <p:cNvSpPr>
            <a:spLocks noChangeArrowheads="1"/>
          </p:cNvSpPr>
          <p:nvPr/>
        </p:nvSpPr>
        <p:spPr bwMode="auto">
          <a:xfrm>
            <a:off x="653415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88" name="Text Box 135"/>
          <p:cNvSpPr txBox="1">
            <a:spLocks noChangeArrowheads="1"/>
          </p:cNvSpPr>
          <p:nvPr/>
        </p:nvSpPr>
        <p:spPr bwMode="auto">
          <a:xfrm>
            <a:off x="6324600" y="6038850"/>
            <a:ext cx="33655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C</a:t>
            </a:r>
          </a:p>
        </p:txBody>
      </p:sp>
      <p:cxnSp>
        <p:nvCxnSpPr>
          <p:cNvPr id="18489" name="AutoShape 136"/>
          <p:cNvCxnSpPr>
            <a:cxnSpLocks noChangeShapeType="1"/>
          </p:cNvCxnSpPr>
          <p:nvPr/>
        </p:nvCxnSpPr>
        <p:spPr bwMode="auto">
          <a:xfrm rot="16200000" flipH="1">
            <a:off x="6251575" y="5845175"/>
            <a:ext cx="361950" cy="139700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0" name="Freeform 140"/>
          <p:cNvSpPr>
            <a:spLocks/>
          </p:cNvSpPr>
          <p:nvPr/>
        </p:nvSpPr>
        <p:spPr bwMode="auto">
          <a:xfrm>
            <a:off x="7119938" y="3333750"/>
            <a:ext cx="290512" cy="1343025"/>
          </a:xfrm>
          <a:custGeom>
            <a:avLst/>
            <a:gdLst>
              <a:gd name="T0" fmla="*/ 93 w 183"/>
              <a:gd name="T1" fmla="*/ 0 h 846"/>
              <a:gd name="T2" fmla="*/ 3 w 183"/>
              <a:gd name="T3" fmla="*/ 240 h 846"/>
              <a:gd name="T4" fmla="*/ 111 w 183"/>
              <a:gd name="T5" fmla="*/ 546 h 846"/>
              <a:gd name="T6" fmla="*/ 183 w 183"/>
              <a:gd name="T7" fmla="*/ 846 h 846"/>
              <a:gd name="T8" fmla="*/ 0 60000 65536"/>
              <a:gd name="T9" fmla="*/ 0 60000 65536"/>
              <a:gd name="T10" fmla="*/ 0 60000 65536"/>
              <a:gd name="T11" fmla="*/ 0 60000 65536"/>
              <a:gd name="T12" fmla="*/ 0 w 183"/>
              <a:gd name="T13" fmla="*/ 0 h 846"/>
              <a:gd name="T14" fmla="*/ 183 w 183"/>
              <a:gd name="T15" fmla="*/ 846 h 84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183" h="846">
                <a:moveTo>
                  <a:pt x="93" y="0"/>
                </a:moveTo>
                <a:cubicBezTo>
                  <a:pt x="78" y="40"/>
                  <a:pt x="0" y="149"/>
                  <a:pt x="3" y="240"/>
                </a:cubicBezTo>
                <a:cubicBezTo>
                  <a:pt x="6" y="331"/>
                  <a:pt x="81" y="445"/>
                  <a:pt x="111" y="546"/>
                </a:cubicBezTo>
                <a:cubicBezTo>
                  <a:pt x="141" y="647"/>
                  <a:pt x="168" y="784"/>
                  <a:pt x="183" y="846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1" name="Rectangle 141"/>
          <p:cNvSpPr>
            <a:spLocks noChangeArrowheads="1"/>
          </p:cNvSpPr>
          <p:nvPr/>
        </p:nvSpPr>
        <p:spPr bwMode="auto">
          <a:xfrm>
            <a:off x="75438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492" name="Rectangle 142"/>
          <p:cNvSpPr>
            <a:spLocks noChangeArrowheads="1"/>
          </p:cNvSpPr>
          <p:nvPr/>
        </p:nvSpPr>
        <p:spPr bwMode="auto">
          <a:xfrm>
            <a:off x="82296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ym typeface="Symbol" charset="0"/>
              </a:rPr>
              <a:t></a:t>
            </a:r>
          </a:p>
        </p:txBody>
      </p:sp>
      <p:sp>
        <p:nvSpPr>
          <p:cNvPr id="18493" name="Rectangle 143"/>
          <p:cNvSpPr>
            <a:spLocks noChangeArrowheads="1"/>
          </p:cNvSpPr>
          <p:nvPr/>
        </p:nvSpPr>
        <p:spPr bwMode="auto">
          <a:xfrm>
            <a:off x="7886700" y="5572125"/>
            <a:ext cx="342900" cy="342900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>
              <a:sym typeface="Symbol" charset="0"/>
            </a:endParaRPr>
          </a:p>
        </p:txBody>
      </p:sp>
      <p:sp>
        <p:nvSpPr>
          <p:cNvPr id="18494" name="Text Box 144"/>
          <p:cNvSpPr txBox="1">
            <a:spLocks noChangeArrowheads="1"/>
          </p:cNvSpPr>
          <p:nvPr/>
        </p:nvSpPr>
        <p:spPr bwMode="auto">
          <a:xfrm>
            <a:off x="7691438" y="6038850"/>
            <a:ext cx="327025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8495" name="AutoShape 145"/>
          <p:cNvCxnSpPr>
            <a:cxnSpLocks noChangeShapeType="1"/>
          </p:cNvCxnSpPr>
          <p:nvPr/>
        </p:nvCxnSpPr>
        <p:spPr bwMode="auto">
          <a:xfrm rot="16200000" flipH="1">
            <a:off x="7608888" y="5840412"/>
            <a:ext cx="361950" cy="149225"/>
          </a:xfrm>
          <a:prstGeom prst="curvedConnector3">
            <a:avLst>
              <a:gd name="adj1" fmla="val 50000"/>
            </a:avLst>
          </a:prstGeom>
          <a:noFill/>
          <a:ln w="19050">
            <a:solidFill>
              <a:schemeClr val="tx2"/>
            </a:solidFill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18496" name="Freeform 149"/>
          <p:cNvSpPr>
            <a:spLocks/>
          </p:cNvSpPr>
          <p:nvPr/>
        </p:nvSpPr>
        <p:spPr bwMode="auto">
          <a:xfrm>
            <a:off x="7620000" y="4933950"/>
            <a:ext cx="447675" cy="619125"/>
          </a:xfrm>
          <a:custGeom>
            <a:avLst/>
            <a:gdLst>
              <a:gd name="T0" fmla="*/ 0 w 282"/>
              <a:gd name="T1" fmla="*/ 0 h 390"/>
              <a:gd name="T2" fmla="*/ 54 w 282"/>
              <a:gd name="T3" fmla="*/ 180 h 390"/>
              <a:gd name="T4" fmla="*/ 234 w 282"/>
              <a:gd name="T5" fmla="*/ 252 h 390"/>
              <a:gd name="T6" fmla="*/ 282 w 282"/>
              <a:gd name="T7" fmla="*/ 390 h 390"/>
              <a:gd name="T8" fmla="*/ 0 60000 65536"/>
              <a:gd name="T9" fmla="*/ 0 60000 65536"/>
              <a:gd name="T10" fmla="*/ 0 60000 65536"/>
              <a:gd name="T11" fmla="*/ 0 60000 65536"/>
              <a:gd name="T12" fmla="*/ 0 w 282"/>
              <a:gd name="T13" fmla="*/ 0 h 390"/>
              <a:gd name="T14" fmla="*/ 282 w 282"/>
              <a:gd name="T15" fmla="*/ 390 h 39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82" h="390">
                <a:moveTo>
                  <a:pt x="0" y="0"/>
                </a:moveTo>
                <a:cubicBezTo>
                  <a:pt x="9" y="30"/>
                  <a:pt x="15" y="138"/>
                  <a:pt x="54" y="180"/>
                </a:cubicBezTo>
                <a:cubicBezTo>
                  <a:pt x="93" y="222"/>
                  <a:pt x="196" y="217"/>
                  <a:pt x="234" y="252"/>
                </a:cubicBezTo>
                <a:cubicBezTo>
                  <a:pt x="272" y="287"/>
                  <a:pt x="272" y="361"/>
                  <a:pt x="282" y="39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7" name="Freeform 151"/>
          <p:cNvSpPr>
            <a:spLocks/>
          </p:cNvSpPr>
          <p:nvPr/>
        </p:nvSpPr>
        <p:spPr bwMode="auto">
          <a:xfrm>
            <a:off x="6705600" y="4924425"/>
            <a:ext cx="460375" cy="647700"/>
          </a:xfrm>
          <a:custGeom>
            <a:avLst/>
            <a:gdLst>
              <a:gd name="T0" fmla="*/ 288 w 290"/>
              <a:gd name="T1" fmla="*/ 0 h 408"/>
              <a:gd name="T2" fmla="*/ 258 w 290"/>
              <a:gd name="T3" fmla="*/ 174 h 408"/>
              <a:gd name="T4" fmla="*/ 96 w 290"/>
              <a:gd name="T5" fmla="*/ 216 h 408"/>
              <a:gd name="T6" fmla="*/ 0 w 290"/>
              <a:gd name="T7" fmla="*/ 408 h 408"/>
              <a:gd name="T8" fmla="*/ 0 60000 65536"/>
              <a:gd name="T9" fmla="*/ 0 60000 65536"/>
              <a:gd name="T10" fmla="*/ 0 60000 65536"/>
              <a:gd name="T11" fmla="*/ 0 60000 65536"/>
              <a:gd name="T12" fmla="*/ 0 w 290"/>
              <a:gd name="T13" fmla="*/ 0 h 408"/>
              <a:gd name="T14" fmla="*/ 290 w 290"/>
              <a:gd name="T15" fmla="*/ 408 h 408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90" h="408">
                <a:moveTo>
                  <a:pt x="288" y="0"/>
                </a:moveTo>
                <a:cubicBezTo>
                  <a:pt x="283" y="29"/>
                  <a:pt x="290" y="138"/>
                  <a:pt x="258" y="174"/>
                </a:cubicBezTo>
                <a:cubicBezTo>
                  <a:pt x="226" y="210"/>
                  <a:pt x="139" y="177"/>
                  <a:pt x="96" y="216"/>
                </a:cubicBezTo>
                <a:cubicBezTo>
                  <a:pt x="53" y="255"/>
                  <a:pt x="20" y="368"/>
                  <a:pt x="0" y="408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8" name="Freeform 159"/>
          <p:cNvSpPr>
            <a:spLocks/>
          </p:cNvSpPr>
          <p:nvPr/>
        </p:nvSpPr>
        <p:spPr bwMode="auto">
          <a:xfrm>
            <a:off x="5661025" y="2181225"/>
            <a:ext cx="130175" cy="1000125"/>
          </a:xfrm>
          <a:custGeom>
            <a:avLst/>
            <a:gdLst>
              <a:gd name="T0" fmla="*/ 10 w 82"/>
              <a:gd name="T1" fmla="*/ 0 h 630"/>
              <a:gd name="T2" fmla="*/ 82 w 82"/>
              <a:gd name="T3" fmla="*/ 222 h 630"/>
              <a:gd name="T4" fmla="*/ 10 w 82"/>
              <a:gd name="T5" fmla="*/ 414 h 630"/>
              <a:gd name="T6" fmla="*/ 22 w 82"/>
              <a:gd name="T7" fmla="*/ 630 h 630"/>
              <a:gd name="T8" fmla="*/ 0 60000 65536"/>
              <a:gd name="T9" fmla="*/ 0 60000 65536"/>
              <a:gd name="T10" fmla="*/ 0 60000 65536"/>
              <a:gd name="T11" fmla="*/ 0 60000 65536"/>
              <a:gd name="T12" fmla="*/ 0 w 82"/>
              <a:gd name="T13" fmla="*/ 0 h 630"/>
              <a:gd name="T14" fmla="*/ 82 w 82"/>
              <a:gd name="T15" fmla="*/ 630 h 63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82" h="630">
                <a:moveTo>
                  <a:pt x="10" y="0"/>
                </a:moveTo>
                <a:cubicBezTo>
                  <a:pt x="21" y="37"/>
                  <a:pt x="82" y="153"/>
                  <a:pt x="82" y="222"/>
                </a:cubicBezTo>
                <a:cubicBezTo>
                  <a:pt x="82" y="291"/>
                  <a:pt x="20" y="346"/>
                  <a:pt x="10" y="414"/>
                </a:cubicBezTo>
                <a:cubicBezTo>
                  <a:pt x="0" y="482"/>
                  <a:pt x="20" y="585"/>
                  <a:pt x="22" y="63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499" name="Freeform 160"/>
          <p:cNvSpPr>
            <a:spLocks/>
          </p:cNvSpPr>
          <p:nvPr/>
        </p:nvSpPr>
        <p:spPr bwMode="auto">
          <a:xfrm>
            <a:off x="5949950" y="3505200"/>
            <a:ext cx="866775" cy="2943225"/>
          </a:xfrm>
          <a:custGeom>
            <a:avLst/>
            <a:gdLst>
              <a:gd name="T0" fmla="*/ 482 w 546"/>
              <a:gd name="T1" fmla="*/ 1404 h 1854"/>
              <a:gd name="T2" fmla="*/ 488 w 546"/>
              <a:gd name="T3" fmla="*/ 1782 h 1854"/>
              <a:gd name="T4" fmla="*/ 134 w 546"/>
              <a:gd name="T5" fmla="*/ 1728 h 1854"/>
              <a:gd name="T6" fmla="*/ 32 w 546"/>
              <a:gd name="T7" fmla="*/ 1026 h 1854"/>
              <a:gd name="T8" fmla="*/ 326 w 546"/>
              <a:gd name="T9" fmla="*/ 390 h 1854"/>
              <a:gd name="T10" fmla="*/ 362 w 546"/>
              <a:gd name="T11" fmla="*/ 0 h 1854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546"/>
              <a:gd name="T19" fmla="*/ 0 h 1854"/>
              <a:gd name="T20" fmla="*/ 546 w 546"/>
              <a:gd name="T21" fmla="*/ 1854 h 1854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546" h="1854">
                <a:moveTo>
                  <a:pt x="482" y="1404"/>
                </a:moveTo>
                <a:cubicBezTo>
                  <a:pt x="483" y="1467"/>
                  <a:pt x="546" y="1728"/>
                  <a:pt x="488" y="1782"/>
                </a:cubicBezTo>
                <a:cubicBezTo>
                  <a:pt x="430" y="1836"/>
                  <a:pt x="210" y="1854"/>
                  <a:pt x="134" y="1728"/>
                </a:cubicBezTo>
                <a:cubicBezTo>
                  <a:pt x="58" y="1602"/>
                  <a:pt x="0" y="1249"/>
                  <a:pt x="32" y="1026"/>
                </a:cubicBezTo>
                <a:cubicBezTo>
                  <a:pt x="64" y="803"/>
                  <a:pt x="271" y="561"/>
                  <a:pt x="326" y="390"/>
                </a:cubicBezTo>
                <a:cubicBezTo>
                  <a:pt x="381" y="219"/>
                  <a:pt x="354" y="81"/>
                  <a:pt x="36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0" name="Freeform 161"/>
          <p:cNvSpPr>
            <a:spLocks/>
          </p:cNvSpPr>
          <p:nvPr/>
        </p:nvSpPr>
        <p:spPr bwMode="auto">
          <a:xfrm>
            <a:off x="7305675" y="3524250"/>
            <a:ext cx="1493838" cy="2635250"/>
          </a:xfrm>
          <a:custGeom>
            <a:avLst/>
            <a:gdLst>
              <a:gd name="T0" fmla="*/ 478 w 941"/>
              <a:gd name="T1" fmla="*/ 1392 h 1660"/>
              <a:gd name="T2" fmla="*/ 690 w 941"/>
              <a:gd name="T3" fmla="*/ 1656 h 1660"/>
              <a:gd name="T4" fmla="*/ 936 w 941"/>
              <a:gd name="T5" fmla="*/ 1416 h 1660"/>
              <a:gd name="T6" fmla="*/ 720 w 941"/>
              <a:gd name="T7" fmla="*/ 954 h 1660"/>
              <a:gd name="T8" fmla="*/ 222 w 941"/>
              <a:gd name="T9" fmla="*/ 570 h 1660"/>
              <a:gd name="T10" fmla="*/ 0 w 941"/>
              <a:gd name="T11" fmla="*/ 0 h 1660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  <a:gd name="T18" fmla="*/ 0 w 941"/>
              <a:gd name="T19" fmla="*/ 0 h 1660"/>
              <a:gd name="T20" fmla="*/ 941 w 941"/>
              <a:gd name="T21" fmla="*/ 1660 h 1660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T18" t="T19" r="T20" b="T21"/>
            <a:pathLst>
              <a:path w="941" h="1660">
                <a:moveTo>
                  <a:pt x="478" y="1392"/>
                </a:moveTo>
                <a:cubicBezTo>
                  <a:pt x="513" y="1436"/>
                  <a:pt x="614" y="1652"/>
                  <a:pt x="690" y="1656"/>
                </a:cubicBezTo>
                <a:cubicBezTo>
                  <a:pt x="766" y="1660"/>
                  <a:pt x="931" y="1533"/>
                  <a:pt x="936" y="1416"/>
                </a:cubicBezTo>
                <a:cubicBezTo>
                  <a:pt x="941" y="1299"/>
                  <a:pt x="839" y="1095"/>
                  <a:pt x="720" y="954"/>
                </a:cubicBezTo>
                <a:cubicBezTo>
                  <a:pt x="601" y="813"/>
                  <a:pt x="342" y="729"/>
                  <a:pt x="222" y="570"/>
                </a:cubicBezTo>
                <a:cubicBezTo>
                  <a:pt x="102" y="411"/>
                  <a:pt x="46" y="119"/>
                  <a:pt x="0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8501" name="Date Placeholder 75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9459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6F7CFB76-F90D-714B-AA7F-1517BFDA8F6F}" type="slidenum">
              <a:rPr lang="en-US" sz="1400"/>
              <a:pPr eaLnBrk="1" hangingPunct="1"/>
              <a:t>21</a:t>
            </a:fld>
            <a:endParaRPr lang="en-US" sz="1400"/>
          </a:p>
        </p:txBody>
      </p:sp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8077200" cy="1143000"/>
          </a:xfrm>
        </p:spPr>
        <p:txBody>
          <a:bodyPr/>
          <a:lstStyle/>
          <a:p>
            <a:pPr eaLnBrk="1" hangingPunct="1"/>
            <a:r>
              <a:rPr lang="en-US" sz="4000">
                <a:latin typeface="Tahoma" charset="0"/>
              </a:rPr>
              <a:t>Linked Structure for Binary Trees</a:t>
            </a:r>
          </a:p>
        </p:txBody>
      </p:sp>
      <p:sp>
        <p:nvSpPr>
          <p:cNvPr id="19461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85800" y="1600200"/>
            <a:ext cx="3048000" cy="2438400"/>
          </a:xfrm>
        </p:spPr>
        <p:txBody>
          <a:bodyPr/>
          <a:lstStyle/>
          <a:p>
            <a:pPr eaLnBrk="1" hangingPunct="1"/>
            <a:r>
              <a:rPr lang="en-US" sz="1800">
                <a:latin typeface="Tahoma" charset="0"/>
              </a:rPr>
              <a:t>A node is represented by an object storing</a:t>
            </a:r>
          </a:p>
          <a:p>
            <a:pPr lvl="1" eaLnBrk="1" hangingPunct="1"/>
            <a:r>
              <a:rPr lang="en-US" sz="1600">
                <a:latin typeface="Tahoma" charset="0"/>
              </a:rPr>
              <a:t>Element</a:t>
            </a:r>
          </a:p>
          <a:p>
            <a:pPr lvl="1" eaLnBrk="1" hangingPunct="1"/>
            <a:r>
              <a:rPr lang="en-US" sz="1600">
                <a:latin typeface="Tahoma" charset="0"/>
              </a:rPr>
              <a:t>Parent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Left child node</a:t>
            </a:r>
          </a:p>
          <a:p>
            <a:pPr lvl="1" eaLnBrk="1" hangingPunct="1"/>
            <a:r>
              <a:rPr lang="en-US" sz="1600">
                <a:latin typeface="Tahoma" charset="0"/>
              </a:rPr>
              <a:t>Right child node</a:t>
            </a:r>
          </a:p>
          <a:p>
            <a:pPr eaLnBrk="1" hangingPunct="1"/>
            <a:r>
              <a:rPr lang="en-US" sz="1800">
                <a:latin typeface="Tahoma" charset="0"/>
              </a:rPr>
              <a:t>Node objects implement the Position ADT</a:t>
            </a:r>
          </a:p>
        </p:txBody>
      </p:sp>
      <p:sp>
        <p:nvSpPr>
          <p:cNvPr id="19462" name="Oval 4"/>
          <p:cNvSpPr>
            <a:spLocks noChangeArrowheads="1"/>
          </p:cNvSpPr>
          <p:nvPr/>
        </p:nvSpPr>
        <p:spPr bwMode="auto">
          <a:xfrm>
            <a:off x="2209800" y="4114800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pPr algn="l"/>
            <a:r>
              <a:rPr lang="en-US">
                <a:solidFill>
                  <a:schemeClr val="tx2"/>
                </a:solidFill>
                <a:sym typeface="Symbol" charset="0"/>
              </a:rPr>
              <a:t>B</a:t>
            </a:r>
            <a:endParaRPr lang="en-US">
              <a:solidFill>
                <a:schemeClr val="tx2"/>
              </a:solidFill>
            </a:endParaRPr>
          </a:p>
        </p:txBody>
      </p:sp>
      <p:sp>
        <p:nvSpPr>
          <p:cNvPr id="19463" name="Oval 5"/>
          <p:cNvSpPr>
            <a:spLocks noChangeArrowheads="1"/>
          </p:cNvSpPr>
          <p:nvPr/>
        </p:nvSpPr>
        <p:spPr bwMode="auto">
          <a:xfrm>
            <a:off x="3084513" y="4854575"/>
            <a:ext cx="501650" cy="500063"/>
          </a:xfrm>
          <a:prstGeom prst="ellipse">
            <a:avLst/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lIns="0" tIns="0" rIns="0" anchor="ctr" anchorCtr="1"/>
          <a:lstStyle/>
          <a:p>
            <a:r>
              <a:rPr lang="en-US">
                <a:solidFill>
                  <a:schemeClr val="tx2"/>
                </a:solidFill>
              </a:rPr>
              <a:t>D</a:t>
            </a:r>
          </a:p>
        </p:txBody>
      </p:sp>
      <p:sp>
        <p:nvSpPr>
          <p:cNvPr id="19464" name="Rectangle 6"/>
          <p:cNvSpPr>
            <a:spLocks noChangeArrowheads="1"/>
          </p:cNvSpPr>
          <p:nvPr/>
        </p:nvSpPr>
        <p:spPr bwMode="auto">
          <a:xfrm>
            <a:off x="1371600" y="48006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A</a:t>
            </a:r>
          </a:p>
        </p:txBody>
      </p:sp>
      <p:sp>
        <p:nvSpPr>
          <p:cNvPr id="19465" name="Rectangle 7"/>
          <p:cNvSpPr>
            <a:spLocks noChangeArrowheads="1"/>
          </p:cNvSpPr>
          <p:nvPr/>
        </p:nvSpPr>
        <p:spPr bwMode="auto">
          <a:xfrm>
            <a:off x="23622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C</a:t>
            </a:r>
          </a:p>
        </p:txBody>
      </p:sp>
      <p:sp>
        <p:nvSpPr>
          <p:cNvPr id="19466" name="Rectangle 8"/>
          <p:cNvSpPr>
            <a:spLocks noChangeArrowheads="1"/>
          </p:cNvSpPr>
          <p:nvPr/>
        </p:nvSpPr>
        <p:spPr bwMode="auto">
          <a:xfrm>
            <a:off x="3810000" y="5715000"/>
            <a:ext cx="500063" cy="500063"/>
          </a:xfrm>
          <a:prstGeom prst="rect">
            <a:avLst/>
          </a:prstGeom>
          <a:solidFill>
            <a:schemeClr val="folHlink"/>
          </a:solidFill>
          <a:ln w="1905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r>
              <a:rPr lang="en-US">
                <a:solidFill>
                  <a:schemeClr val="tx2"/>
                </a:solidFill>
              </a:rPr>
              <a:t>E</a:t>
            </a:r>
          </a:p>
        </p:txBody>
      </p:sp>
      <p:cxnSp>
        <p:nvCxnSpPr>
          <p:cNvPr id="19467" name="AutoShape 9"/>
          <p:cNvCxnSpPr>
            <a:cxnSpLocks noChangeShapeType="1"/>
            <a:stCxn id="19466" idx="0"/>
            <a:endCxn id="19463" idx="5"/>
          </p:cNvCxnSpPr>
          <p:nvPr/>
        </p:nvCxnSpPr>
        <p:spPr bwMode="auto">
          <a:xfrm flipH="1" flipV="1">
            <a:off x="3513138" y="5291138"/>
            <a:ext cx="547687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8" name="AutoShape 10"/>
          <p:cNvCxnSpPr>
            <a:cxnSpLocks noChangeShapeType="1"/>
            <a:stCxn id="19465" idx="0"/>
            <a:endCxn id="19463" idx="3"/>
          </p:cNvCxnSpPr>
          <p:nvPr/>
        </p:nvCxnSpPr>
        <p:spPr bwMode="auto">
          <a:xfrm flipV="1">
            <a:off x="2613025" y="5291138"/>
            <a:ext cx="544513" cy="41433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69" name="AutoShape 11"/>
          <p:cNvCxnSpPr>
            <a:cxnSpLocks noChangeShapeType="1"/>
            <a:stCxn id="19464" idx="0"/>
            <a:endCxn id="19462" idx="3"/>
          </p:cNvCxnSpPr>
          <p:nvPr/>
        </p:nvCxnSpPr>
        <p:spPr bwMode="auto">
          <a:xfrm flipV="1">
            <a:off x="1622425" y="4551363"/>
            <a:ext cx="660400" cy="239712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19470" name="AutoShape 12"/>
          <p:cNvCxnSpPr>
            <a:cxnSpLocks noChangeShapeType="1"/>
            <a:stCxn id="19463" idx="0"/>
            <a:endCxn id="19462" idx="5"/>
          </p:cNvCxnSpPr>
          <p:nvPr/>
        </p:nvCxnSpPr>
        <p:spPr bwMode="auto">
          <a:xfrm flipH="1" flipV="1">
            <a:off x="2638425" y="4551363"/>
            <a:ext cx="696913" cy="293687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grpSp>
        <p:nvGrpSpPr>
          <p:cNvPr id="19471" name="Group 78"/>
          <p:cNvGrpSpPr>
            <a:grpSpLocks/>
          </p:cNvGrpSpPr>
          <p:nvPr/>
        </p:nvGrpSpPr>
        <p:grpSpPr bwMode="auto">
          <a:xfrm>
            <a:off x="5086350" y="1828800"/>
            <a:ext cx="1219200" cy="609600"/>
            <a:chOff x="3840" y="960"/>
            <a:chExt cx="768" cy="384"/>
          </a:xfrm>
        </p:grpSpPr>
        <p:sp>
          <p:nvSpPr>
            <p:cNvPr id="19519" name="AutoShape 7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0" name="Rectangle 7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21" name="Line 7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2" name="Group 83"/>
          <p:cNvGrpSpPr>
            <a:grpSpLocks/>
          </p:cNvGrpSpPr>
          <p:nvPr/>
        </p:nvGrpSpPr>
        <p:grpSpPr bwMode="auto">
          <a:xfrm>
            <a:off x="3978275" y="3352800"/>
            <a:ext cx="1219200" cy="609600"/>
            <a:chOff x="3840" y="960"/>
            <a:chExt cx="768" cy="384"/>
          </a:xfrm>
        </p:grpSpPr>
        <p:sp>
          <p:nvSpPr>
            <p:cNvPr id="19516" name="AutoShape 84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7" name="Rectangle 85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8" name="Line 86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3" name="Text Box 87"/>
          <p:cNvSpPr txBox="1">
            <a:spLocks noChangeArrowheads="1"/>
          </p:cNvSpPr>
          <p:nvPr/>
        </p:nvSpPr>
        <p:spPr bwMode="auto">
          <a:xfrm>
            <a:off x="3921125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4" name="Text Box 88"/>
          <p:cNvSpPr txBox="1">
            <a:spLocks noChangeArrowheads="1"/>
          </p:cNvSpPr>
          <p:nvPr/>
        </p:nvSpPr>
        <p:spPr bwMode="auto">
          <a:xfrm>
            <a:off x="4845050" y="3459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5" name="Group 90"/>
          <p:cNvGrpSpPr>
            <a:grpSpLocks/>
          </p:cNvGrpSpPr>
          <p:nvPr/>
        </p:nvGrpSpPr>
        <p:grpSpPr bwMode="auto">
          <a:xfrm>
            <a:off x="6229350" y="3352800"/>
            <a:ext cx="1219200" cy="609600"/>
            <a:chOff x="3840" y="960"/>
            <a:chExt cx="768" cy="384"/>
          </a:xfrm>
        </p:grpSpPr>
        <p:sp>
          <p:nvSpPr>
            <p:cNvPr id="19513" name="AutoShape 91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4" name="Rectangle 92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accent1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5" name="Line 93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grpSp>
        <p:nvGrpSpPr>
          <p:cNvPr id="19476" name="Group 97"/>
          <p:cNvGrpSpPr>
            <a:grpSpLocks/>
          </p:cNvGrpSpPr>
          <p:nvPr/>
        </p:nvGrpSpPr>
        <p:grpSpPr bwMode="auto">
          <a:xfrm>
            <a:off x="5086350" y="4876800"/>
            <a:ext cx="1219200" cy="609600"/>
            <a:chOff x="3840" y="960"/>
            <a:chExt cx="768" cy="384"/>
          </a:xfrm>
        </p:grpSpPr>
        <p:sp>
          <p:nvSpPr>
            <p:cNvPr id="19510" name="AutoShape 98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1" name="Rectangle 99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12" name="Line 100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77" name="Text Box 101"/>
          <p:cNvSpPr txBox="1">
            <a:spLocks noChangeArrowheads="1"/>
          </p:cNvSpPr>
          <p:nvPr/>
        </p:nvSpPr>
        <p:spPr bwMode="auto">
          <a:xfrm>
            <a:off x="50292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78" name="Text Box 102"/>
          <p:cNvSpPr txBox="1">
            <a:spLocks noChangeArrowheads="1"/>
          </p:cNvSpPr>
          <p:nvPr/>
        </p:nvSpPr>
        <p:spPr bwMode="auto">
          <a:xfrm>
            <a:off x="595312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79" name="Group 104"/>
          <p:cNvGrpSpPr>
            <a:grpSpLocks/>
          </p:cNvGrpSpPr>
          <p:nvPr/>
        </p:nvGrpSpPr>
        <p:grpSpPr bwMode="auto">
          <a:xfrm>
            <a:off x="7426325" y="4876800"/>
            <a:ext cx="1219200" cy="609600"/>
            <a:chOff x="3840" y="960"/>
            <a:chExt cx="768" cy="384"/>
          </a:xfrm>
        </p:grpSpPr>
        <p:sp>
          <p:nvSpPr>
            <p:cNvPr id="19507" name="AutoShape 105"/>
            <p:cNvSpPr>
              <a:spLocks noChangeArrowheads="1"/>
            </p:cNvSpPr>
            <p:nvPr/>
          </p:nvSpPr>
          <p:spPr bwMode="auto">
            <a:xfrm>
              <a:off x="3840" y="960"/>
              <a:ext cx="768" cy="384"/>
            </a:xfrm>
            <a:prstGeom prst="roundRect">
              <a:avLst>
                <a:gd name="adj" fmla="val 16667"/>
              </a:avLst>
            </a:prstGeom>
            <a:solidFill>
              <a:schemeClr val="folHlink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8" name="Rectangle 106"/>
            <p:cNvSpPr>
              <a:spLocks noChangeArrowheads="1"/>
            </p:cNvSpPr>
            <p:nvPr/>
          </p:nvSpPr>
          <p:spPr bwMode="auto">
            <a:xfrm>
              <a:off x="4032" y="960"/>
              <a:ext cx="384" cy="384"/>
            </a:xfrm>
            <a:prstGeom prst="rect">
              <a:avLst/>
            </a:prstGeom>
            <a:solidFill>
              <a:schemeClr val="folHlink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9509" name="Line 107"/>
            <p:cNvSpPr>
              <a:spLocks noChangeShapeType="1"/>
            </p:cNvSpPr>
            <p:nvPr/>
          </p:nvSpPr>
          <p:spPr bwMode="auto">
            <a:xfrm>
              <a:off x="4032" y="1152"/>
              <a:ext cx="384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19480" name="Text Box 108"/>
          <p:cNvSpPr txBox="1">
            <a:spLocks noChangeArrowheads="1"/>
          </p:cNvSpPr>
          <p:nvPr/>
        </p:nvSpPr>
        <p:spPr bwMode="auto">
          <a:xfrm>
            <a:off x="7369175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81" name="Text Box 109"/>
          <p:cNvSpPr txBox="1">
            <a:spLocks noChangeArrowheads="1"/>
          </p:cNvSpPr>
          <p:nvPr/>
        </p:nvSpPr>
        <p:spPr bwMode="auto">
          <a:xfrm>
            <a:off x="8293100" y="4983163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grpSp>
        <p:nvGrpSpPr>
          <p:cNvPr id="19482" name="Group 110"/>
          <p:cNvGrpSpPr>
            <a:grpSpLocks/>
          </p:cNvGrpSpPr>
          <p:nvPr/>
        </p:nvGrpSpPr>
        <p:grpSpPr bwMode="auto">
          <a:xfrm>
            <a:off x="5562600" y="2286000"/>
            <a:ext cx="333375" cy="854075"/>
            <a:chOff x="3504" y="1440"/>
            <a:chExt cx="210" cy="538"/>
          </a:xfrm>
        </p:grpSpPr>
        <p:sp>
          <p:nvSpPr>
            <p:cNvPr id="19505" name="Text Box 30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B</a:t>
              </a:r>
            </a:p>
          </p:txBody>
        </p:sp>
        <p:cxnSp>
          <p:nvCxnSpPr>
            <p:cNvPr id="19506" name="AutoShape 2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3" name="Group 111"/>
          <p:cNvGrpSpPr>
            <a:grpSpLocks/>
          </p:cNvGrpSpPr>
          <p:nvPr/>
        </p:nvGrpSpPr>
        <p:grpSpPr bwMode="auto">
          <a:xfrm>
            <a:off x="4419600" y="3810000"/>
            <a:ext cx="333375" cy="854075"/>
            <a:chOff x="3504" y="1440"/>
            <a:chExt cx="210" cy="538"/>
          </a:xfrm>
        </p:grpSpPr>
        <p:sp>
          <p:nvSpPr>
            <p:cNvPr id="19503" name="Text Box 112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A</a:t>
              </a:r>
            </a:p>
          </p:txBody>
        </p:sp>
        <p:cxnSp>
          <p:nvCxnSpPr>
            <p:cNvPr id="19504" name="AutoShape 113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4" name="Group 114"/>
          <p:cNvGrpSpPr>
            <a:grpSpLocks/>
          </p:cNvGrpSpPr>
          <p:nvPr/>
        </p:nvGrpSpPr>
        <p:grpSpPr bwMode="auto">
          <a:xfrm>
            <a:off x="6694488" y="3810000"/>
            <a:ext cx="357187" cy="854075"/>
            <a:chOff x="3497" y="1440"/>
            <a:chExt cx="225" cy="538"/>
          </a:xfrm>
        </p:grpSpPr>
        <p:sp>
          <p:nvSpPr>
            <p:cNvPr id="19501" name="Text Box 115"/>
            <p:cNvSpPr txBox="1">
              <a:spLocks noChangeArrowheads="1"/>
            </p:cNvSpPr>
            <p:nvPr/>
          </p:nvSpPr>
          <p:spPr bwMode="auto">
            <a:xfrm>
              <a:off x="3497" y="1728"/>
              <a:ext cx="225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D</a:t>
              </a:r>
            </a:p>
          </p:txBody>
        </p:sp>
        <p:cxnSp>
          <p:nvCxnSpPr>
            <p:cNvPr id="19502" name="AutoShape 116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5" name="Group 117"/>
          <p:cNvGrpSpPr>
            <a:grpSpLocks/>
          </p:cNvGrpSpPr>
          <p:nvPr/>
        </p:nvGrpSpPr>
        <p:grpSpPr bwMode="auto">
          <a:xfrm>
            <a:off x="5543550" y="5334000"/>
            <a:ext cx="333375" cy="854075"/>
            <a:chOff x="3504" y="1440"/>
            <a:chExt cx="210" cy="538"/>
          </a:xfrm>
        </p:grpSpPr>
        <p:sp>
          <p:nvSpPr>
            <p:cNvPr id="19499" name="Text Box 118"/>
            <p:cNvSpPr txBox="1">
              <a:spLocks noChangeArrowheads="1"/>
            </p:cNvSpPr>
            <p:nvPr/>
          </p:nvSpPr>
          <p:spPr bwMode="auto">
            <a:xfrm>
              <a:off x="3504" y="1728"/>
              <a:ext cx="210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C</a:t>
              </a:r>
            </a:p>
          </p:txBody>
        </p:sp>
        <p:cxnSp>
          <p:nvCxnSpPr>
            <p:cNvPr id="19500" name="AutoShape 119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19486" name="Group 120"/>
          <p:cNvGrpSpPr>
            <a:grpSpLocks/>
          </p:cNvGrpSpPr>
          <p:nvPr/>
        </p:nvGrpSpPr>
        <p:grpSpPr bwMode="auto">
          <a:xfrm>
            <a:off x="7877175" y="5334000"/>
            <a:ext cx="327025" cy="854075"/>
            <a:chOff x="3506" y="1440"/>
            <a:chExt cx="206" cy="538"/>
          </a:xfrm>
        </p:grpSpPr>
        <p:sp>
          <p:nvSpPr>
            <p:cNvPr id="19497" name="Text Box 121"/>
            <p:cNvSpPr txBox="1">
              <a:spLocks noChangeArrowheads="1"/>
            </p:cNvSpPr>
            <p:nvPr/>
          </p:nvSpPr>
          <p:spPr bwMode="auto">
            <a:xfrm>
              <a:off x="3506" y="1728"/>
              <a:ext cx="206" cy="2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1pPr>
              <a:lvl2pPr marL="742950" indent="-28575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2pPr>
              <a:lvl3pPr marL="11430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3pPr>
              <a:lvl4pPr marL="16002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4pPr>
              <a:lvl5pPr marL="2057400" indent="-228600" eaLnBrk="0" hangingPunct="0"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5pPr>
              <a:lvl6pPr marL="25146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6pPr>
              <a:lvl7pPr marL="29718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7pPr>
              <a:lvl8pPr marL="34290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8pPr>
              <a:lvl9pPr marL="3886200" indent="-228600" algn="ctr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ahoma" charset="0"/>
                  <a:ea typeface="ＭＳ Ｐゴシック" charset="0"/>
                </a:defRPr>
              </a:lvl9pPr>
            </a:lstStyle>
            <a:p>
              <a:pPr eaLnBrk="1" hangingPunct="1"/>
              <a:r>
                <a:rPr lang="en-US" sz="2000">
                  <a:solidFill>
                    <a:schemeClr val="tx2"/>
                  </a:solidFill>
                </a:rPr>
                <a:t>E</a:t>
              </a:r>
            </a:p>
          </p:txBody>
        </p:sp>
        <p:cxnSp>
          <p:nvCxnSpPr>
            <p:cNvPr id="19498" name="AutoShape 122"/>
            <p:cNvCxnSpPr>
              <a:cxnSpLocks noChangeShapeType="1"/>
            </p:cNvCxnSpPr>
            <p:nvPr/>
          </p:nvCxnSpPr>
          <p:spPr bwMode="auto">
            <a:xfrm rot="16200000" flipH="1">
              <a:off x="3461" y="1579"/>
              <a:ext cx="288" cy="9"/>
            </a:xfrm>
            <a:prstGeom prst="curvedConnector3">
              <a:avLst>
                <a:gd name="adj1" fmla="val 50000"/>
              </a:avLst>
            </a:prstGeom>
            <a:noFill/>
            <a:ln w="19050">
              <a:solidFill>
                <a:schemeClr val="tx2"/>
              </a:solidFill>
              <a:round/>
              <a:headEnd type="oval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19487" name="Freeform 124"/>
          <p:cNvSpPr>
            <a:spLocks/>
          </p:cNvSpPr>
          <p:nvPr/>
        </p:nvSpPr>
        <p:spPr bwMode="auto">
          <a:xfrm>
            <a:off x="443230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8" name="Freeform 125"/>
          <p:cNvSpPr>
            <a:spLocks/>
          </p:cNvSpPr>
          <p:nvPr/>
        </p:nvSpPr>
        <p:spPr bwMode="auto">
          <a:xfrm flipH="1">
            <a:off x="5848350" y="2438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89" name="Freeform 126"/>
          <p:cNvSpPr>
            <a:spLocks/>
          </p:cNvSpPr>
          <p:nvPr/>
        </p:nvSpPr>
        <p:spPr bwMode="auto">
          <a:xfrm flipH="1">
            <a:off x="70104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0" name="Freeform 127"/>
          <p:cNvSpPr>
            <a:spLocks/>
          </p:cNvSpPr>
          <p:nvPr/>
        </p:nvSpPr>
        <p:spPr bwMode="auto">
          <a:xfrm>
            <a:off x="5562600" y="3962400"/>
            <a:ext cx="1143000" cy="1066800"/>
          </a:xfrm>
          <a:custGeom>
            <a:avLst/>
            <a:gdLst>
              <a:gd name="T0" fmla="*/ 88 w 720"/>
              <a:gd name="T1" fmla="*/ 672 h 672"/>
              <a:gd name="T2" fmla="*/ 88 w 720"/>
              <a:gd name="T3" fmla="*/ 384 h 672"/>
              <a:gd name="T4" fmla="*/ 616 w 720"/>
              <a:gd name="T5" fmla="*/ 192 h 672"/>
              <a:gd name="T6" fmla="*/ 712 w 720"/>
              <a:gd name="T7" fmla="*/ 0 h 672"/>
              <a:gd name="T8" fmla="*/ 0 60000 65536"/>
              <a:gd name="T9" fmla="*/ 0 60000 65536"/>
              <a:gd name="T10" fmla="*/ 0 60000 65536"/>
              <a:gd name="T11" fmla="*/ 0 60000 65536"/>
              <a:gd name="T12" fmla="*/ 0 w 720"/>
              <a:gd name="T13" fmla="*/ 0 h 672"/>
              <a:gd name="T14" fmla="*/ 720 w 720"/>
              <a:gd name="T15" fmla="*/ 672 h 672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720" h="672">
                <a:moveTo>
                  <a:pt x="88" y="672"/>
                </a:moveTo>
                <a:cubicBezTo>
                  <a:pt x="44" y="568"/>
                  <a:pt x="0" y="464"/>
                  <a:pt x="88" y="384"/>
                </a:cubicBezTo>
                <a:cubicBezTo>
                  <a:pt x="176" y="304"/>
                  <a:pt x="512" y="256"/>
                  <a:pt x="616" y="192"/>
                </a:cubicBezTo>
                <a:cubicBezTo>
                  <a:pt x="720" y="128"/>
                  <a:pt x="716" y="64"/>
                  <a:pt x="712" y="0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1" name="Freeform 128"/>
          <p:cNvSpPr>
            <a:spLocks/>
          </p:cNvSpPr>
          <p:nvPr/>
        </p:nvSpPr>
        <p:spPr bwMode="auto">
          <a:xfrm>
            <a:off x="4110038" y="2124075"/>
            <a:ext cx="1109662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2" name="Freeform 129"/>
          <p:cNvSpPr>
            <a:spLocks/>
          </p:cNvSpPr>
          <p:nvPr/>
        </p:nvSpPr>
        <p:spPr bwMode="auto">
          <a:xfrm flipH="1">
            <a:off x="6172200" y="2133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3" name="Freeform 130"/>
          <p:cNvSpPr>
            <a:spLocks/>
          </p:cNvSpPr>
          <p:nvPr/>
        </p:nvSpPr>
        <p:spPr bwMode="auto">
          <a:xfrm flipH="1">
            <a:off x="7315200" y="3657600"/>
            <a:ext cx="1219200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4" name="Freeform 131"/>
          <p:cNvSpPr>
            <a:spLocks/>
          </p:cNvSpPr>
          <p:nvPr/>
        </p:nvSpPr>
        <p:spPr bwMode="auto">
          <a:xfrm>
            <a:off x="5257800" y="3657600"/>
            <a:ext cx="1109663" cy="1209675"/>
          </a:xfrm>
          <a:custGeom>
            <a:avLst/>
            <a:gdLst>
              <a:gd name="T0" fmla="*/ 699 w 699"/>
              <a:gd name="T1" fmla="*/ 0 h 762"/>
              <a:gd name="T2" fmla="*/ 87 w 699"/>
              <a:gd name="T3" fmla="*/ 246 h 762"/>
              <a:gd name="T4" fmla="*/ 177 w 699"/>
              <a:gd name="T5" fmla="*/ 762 h 762"/>
              <a:gd name="T6" fmla="*/ 0 60000 65536"/>
              <a:gd name="T7" fmla="*/ 0 60000 65536"/>
              <a:gd name="T8" fmla="*/ 0 60000 65536"/>
              <a:gd name="T9" fmla="*/ 0 w 699"/>
              <a:gd name="T10" fmla="*/ 0 h 762"/>
              <a:gd name="T11" fmla="*/ 699 w 699"/>
              <a:gd name="T12" fmla="*/ 762 h 762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699" h="762">
                <a:moveTo>
                  <a:pt x="699" y="0"/>
                </a:moveTo>
                <a:cubicBezTo>
                  <a:pt x="597" y="41"/>
                  <a:pt x="174" y="119"/>
                  <a:pt x="87" y="246"/>
                </a:cubicBezTo>
                <a:cubicBezTo>
                  <a:pt x="0" y="373"/>
                  <a:pt x="158" y="655"/>
                  <a:pt x="177" y="762"/>
                </a:cubicBezTo>
              </a:path>
            </a:pathLst>
          </a:custGeom>
          <a:noFill/>
          <a:ln w="19050" cap="flat" cmpd="sng">
            <a:solidFill>
              <a:schemeClr val="tx1"/>
            </a:solidFill>
            <a:prstDash val="solid"/>
            <a:round/>
            <a:headEnd type="oval" w="med" len="med"/>
            <a:tailEnd type="triangle" w="med" len="med"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495" name="Text Box 132"/>
          <p:cNvSpPr txBox="1">
            <a:spLocks noChangeArrowheads="1"/>
          </p:cNvSpPr>
          <p:nvPr/>
        </p:nvSpPr>
        <p:spPr bwMode="auto">
          <a:xfrm>
            <a:off x="5495925" y="1771650"/>
            <a:ext cx="393700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 b="1">
                <a:sym typeface="Symbol" charset="0"/>
              </a:rPr>
              <a:t></a:t>
            </a:r>
          </a:p>
        </p:txBody>
      </p:sp>
      <p:sp>
        <p:nvSpPr>
          <p:cNvPr id="19496" name="Date Placeholder 64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758824"/>
          </a:xfrm>
        </p:spPr>
        <p:txBody>
          <a:bodyPr>
            <a:noAutofit/>
          </a:bodyPr>
          <a:lstStyle/>
          <a:p>
            <a:pPr algn="ctr" eaLnBrk="1" hangingPunct="1">
              <a:defRPr/>
            </a:pPr>
            <a:r>
              <a:rPr lang="en-US" altLang="en-US" sz="3200" dirty="0">
                <a:ea typeface="+mj-ea"/>
              </a:rPr>
              <a:t>Array-Based </a:t>
            </a:r>
            <a:r>
              <a:rPr lang="tr-TR" altLang="en-US" sz="3200" dirty="0" err="1">
                <a:ea typeface="+mj-ea"/>
              </a:rPr>
              <a:t>Structure</a:t>
            </a:r>
            <a:r>
              <a:rPr lang="tr-TR" altLang="en-US" sz="3200" dirty="0">
                <a:ea typeface="+mj-ea"/>
              </a:rPr>
              <a:t> </a:t>
            </a:r>
            <a:r>
              <a:rPr lang="tr-TR" altLang="en-US" sz="3200" dirty="0" err="1">
                <a:ea typeface="+mj-ea"/>
              </a:rPr>
              <a:t>for</a:t>
            </a:r>
            <a:r>
              <a:rPr lang="tr-TR" altLang="en-US" sz="3200" dirty="0">
                <a:ea typeface="+mj-ea"/>
              </a:rPr>
              <a:t> </a:t>
            </a:r>
            <a:r>
              <a:rPr lang="en-US" altLang="en-US" sz="3200" dirty="0">
                <a:ea typeface="+mj-ea"/>
              </a:rPr>
              <a:t>Binary Trees</a:t>
            </a:r>
            <a:endParaRPr lang="en-US" altLang="en-US" sz="2800" dirty="0">
              <a:ea typeface="+mj-ea"/>
            </a:endParaRPr>
          </a:p>
        </p:txBody>
      </p:sp>
      <p:sp>
        <p:nvSpPr>
          <p:cNvPr id="2048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idx="1"/>
          </p:nvPr>
        </p:nvSpPr>
        <p:spPr>
          <a:xfrm>
            <a:off x="838200" y="1676400"/>
            <a:ext cx="7772400" cy="609600"/>
          </a:xfrm>
        </p:spPr>
        <p:txBody>
          <a:bodyPr/>
          <a:lstStyle/>
          <a:p>
            <a:pPr eaLnBrk="1" hangingPunct="1"/>
            <a:r>
              <a:rPr lang="en-US" sz="2800" dirty="0">
                <a:latin typeface="Tahoma" charset="0"/>
              </a:rPr>
              <a:t>Nodes are stored in an array </a:t>
            </a:r>
            <a:r>
              <a:rPr lang="tr-TR" sz="2800" dirty="0">
                <a:latin typeface="Tahoma" charset="0"/>
              </a:rPr>
              <a:t>Z</a:t>
            </a:r>
            <a:endParaRPr lang="en-US" sz="2800" dirty="0">
              <a:latin typeface="Tahoma" charset="0"/>
            </a:endParaRPr>
          </a:p>
        </p:txBody>
      </p:sp>
      <p:sp>
        <p:nvSpPr>
          <p:cNvPr id="20484" name="Date Placeholder 50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  <p:sp>
        <p:nvSpPr>
          <p:cNvPr id="2048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1AF13597-379A-904E-B57F-33B152AE13FF}" type="slidenum">
              <a:rPr lang="en-US" sz="1400"/>
              <a:pPr eaLnBrk="1" hangingPunct="1"/>
              <a:t>22</a:t>
            </a:fld>
            <a:endParaRPr lang="en-US" sz="1400"/>
          </a:p>
        </p:txBody>
      </p:sp>
      <p:sp>
        <p:nvSpPr>
          <p:cNvPr id="2048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102421" name="Rectangle 21"/>
          <p:cNvSpPr>
            <a:spLocks noChangeArrowheads="1"/>
          </p:cNvSpPr>
          <p:nvPr/>
        </p:nvSpPr>
        <p:spPr bwMode="auto">
          <a:xfrm>
            <a:off x="609600" y="3886200"/>
            <a:ext cx="6019800" cy="213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algn="l">
              <a:spcBef>
                <a:spcPct val="20000"/>
              </a:spcBef>
              <a:buClr>
                <a:schemeClr val="tx1"/>
              </a:buClr>
              <a:buSzPct val="75000"/>
            </a:pPr>
            <a:r>
              <a:rPr lang="en-US" sz="2000" dirty="0"/>
              <a:t>Node v is stored at </a:t>
            </a:r>
            <a:r>
              <a:rPr lang="tr-TR" sz="2000" dirty="0"/>
              <a:t>Z</a:t>
            </a:r>
            <a:r>
              <a:rPr lang="en-US" sz="2000" dirty="0"/>
              <a:t>[rank(v)]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rank(root) = 0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left child of parent(node), 	rank(node) = 2 </a:t>
            </a:r>
            <a:r>
              <a:rPr lang="ar-sa" sz="2000" dirty="0">
                <a:cs typeface="Arial" charset="0"/>
                <a:sym typeface="Symbol" charset="0"/>
              </a:rPr>
              <a:t></a:t>
            </a:r>
            <a:r>
              <a:rPr lang="en-US" sz="2000" dirty="0">
                <a:cs typeface="Arial" charset="0"/>
                <a:sym typeface="Symbol" charset="0"/>
              </a:rPr>
              <a:t> </a:t>
            </a:r>
            <a:r>
              <a:rPr lang="en-US" sz="2000" dirty="0"/>
              <a:t>rank(parent(node)) + 1</a:t>
            </a:r>
          </a:p>
          <a:p>
            <a:pPr marL="171450" indent="-228600" algn="l">
              <a:spcBef>
                <a:spcPct val="20000"/>
              </a:spcBef>
              <a:buClr>
                <a:schemeClr val="tx1"/>
              </a:buClr>
              <a:buSzPct val="75000"/>
              <a:buFont typeface="Wingdings" charset="0"/>
              <a:buChar char="n"/>
            </a:pPr>
            <a:r>
              <a:rPr lang="en-US" sz="2000" dirty="0"/>
              <a:t>if node is the right child of parent(node), 	rank(node) = 2</a:t>
            </a:r>
            <a:r>
              <a:rPr lang="ar-sa" sz="2000" dirty="0">
                <a:cs typeface="Arial" charset="0"/>
                <a:sym typeface="Symbol" charset="0"/>
              </a:rPr>
              <a:t> </a:t>
            </a:r>
            <a:r>
              <a:rPr lang="en-US" sz="2000" dirty="0">
                <a:cs typeface="Arial" charset="0"/>
                <a:sym typeface="Symbol" charset="0"/>
              </a:rPr>
              <a:t> r</a:t>
            </a:r>
            <a:r>
              <a:rPr lang="en-US" sz="2000" dirty="0"/>
              <a:t>ank(parent(node)) </a:t>
            </a:r>
            <a:r>
              <a:rPr lang="en-US" sz="2000" dirty="0">
                <a:latin typeface="Symbol" charset="0"/>
              </a:rPr>
              <a:t>+</a:t>
            </a:r>
            <a:r>
              <a:rPr lang="en-US" sz="2000" dirty="0"/>
              <a:t> 2</a:t>
            </a:r>
          </a:p>
        </p:txBody>
      </p:sp>
      <p:sp>
        <p:nvSpPr>
          <p:cNvPr id="102422" name="Text Box 22"/>
          <p:cNvSpPr txBox="1">
            <a:spLocks noChangeArrowheads="1"/>
          </p:cNvSpPr>
          <p:nvPr/>
        </p:nvSpPr>
        <p:spPr bwMode="auto">
          <a:xfrm>
            <a:off x="6934200" y="1828800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  <p:sp>
        <p:nvSpPr>
          <p:cNvPr id="102423" name="Text Box 23"/>
          <p:cNvSpPr txBox="1">
            <a:spLocks noChangeArrowheads="1"/>
          </p:cNvSpPr>
          <p:nvPr/>
        </p:nvSpPr>
        <p:spPr bwMode="auto">
          <a:xfrm>
            <a:off x="62547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102424" name="Text Box 24"/>
          <p:cNvSpPr txBox="1">
            <a:spLocks noChangeArrowheads="1"/>
          </p:cNvSpPr>
          <p:nvPr/>
        </p:nvSpPr>
        <p:spPr bwMode="auto">
          <a:xfrm>
            <a:off x="8083550" y="3033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102425" name="Text Box 25"/>
          <p:cNvSpPr txBox="1">
            <a:spLocks noChangeArrowheads="1"/>
          </p:cNvSpPr>
          <p:nvPr/>
        </p:nvSpPr>
        <p:spPr bwMode="auto">
          <a:xfrm>
            <a:off x="74739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5</a:t>
            </a:r>
          </a:p>
        </p:txBody>
      </p:sp>
      <p:sp>
        <p:nvSpPr>
          <p:cNvPr id="102426" name="Text Box 26"/>
          <p:cNvSpPr txBox="1">
            <a:spLocks noChangeArrowheads="1"/>
          </p:cNvSpPr>
          <p:nvPr/>
        </p:nvSpPr>
        <p:spPr bwMode="auto">
          <a:xfrm>
            <a:off x="8540750" y="41910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6</a:t>
            </a:r>
          </a:p>
        </p:txBody>
      </p:sp>
      <p:sp>
        <p:nvSpPr>
          <p:cNvPr id="102427" name="Text Box 27"/>
          <p:cNvSpPr txBox="1">
            <a:spLocks noChangeArrowheads="1"/>
          </p:cNvSpPr>
          <p:nvPr/>
        </p:nvSpPr>
        <p:spPr bwMode="auto">
          <a:xfrm>
            <a:off x="587375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3</a:t>
            </a:r>
          </a:p>
        </p:txBody>
      </p:sp>
      <p:sp>
        <p:nvSpPr>
          <p:cNvPr id="102428" name="Text Box 28"/>
          <p:cNvSpPr txBox="1">
            <a:spLocks noChangeArrowheads="1"/>
          </p:cNvSpPr>
          <p:nvPr/>
        </p:nvSpPr>
        <p:spPr bwMode="auto">
          <a:xfrm>
            <a:off x="7010400" y="4176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4</a:t>
            </a:r>
          </a:p>
        </p:txBody>
      </p:sp>
      <p:sp>
        <p:nvSpPr>
          <p:cNvPr id="102429" name="Text Box 29"/>
          <p:cNvSpPr txBox="1">
            <a:spLocks noChangeArrowheads="1"/>
          </p:cNvSpPr>
          <p:nvPr/>
        </p:nvSpPr>
        <p:spPr bwMode="auto">
          <a:xfrm>
            <a:off x="6254750" y="54721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102430" name="Text Box 30"/>
          <p:cNvSpPr txBox="1">
            <a:spLocks noChangeArrowheads="1"/>
          </p:cNvSpPr>
          <p:nvPr/>
        </p:nvSpPr>
        <p:spPr bwMode="auto">
          <a:xfrm>
            <a:off x="7416800" y="54721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</a:p>
        </p:txBody>
      </p:sp>
      <p:sp>
        <p:nvSpPr>
          <p:cNvPr id="102432" name="Oval 32"/>
          <p:cNvSpPr>
            <a:spLocks noChangeArrowheads="1"/>
          </p:cNvSpPr>
          <p:nvPr/>
        </p:nvSpPr>
        <p:spPr bwMode="auto">
          <a:xfrm>
            <a:off x="7142163" y="2082800"/>
            <a:ext cx="41116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A</a:t>
            </a:r>
          </a:p>
        </p:txBody>
      </p:sp>
      <p:sp>
        <p:nvSpPr>
          <p:cNvPr id="102433" name="Oval 33"/>
          <p:cNvSpPr>
            <a:spLocks noChangeArrowheads="1"/>
          </p:cNvSpPr>
          <p:nvPr/>
        </p:nvSpPr>
        <p:spPr bwMode="auto">
          <a:xfrm>
            <a:off x="72120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H</a:t>
            </a:r>
          </a:p>
        </p:txBody>
      </p:sp>
      <p:sp>
        <p:nvSpPr>
          <p:cNvPr id="102434" name="Oval 34"/>
          <p:cNvSpPr>
            <a:spLocks noChangeArrowheads="1"/>
          </p:cNvSpPr>
          <p:nvPr/>
        </p:nvSpPr>
        <p:spPr bwMode="auto">
          <a:xfrm>
            <a:off x="6526213" y="57404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G</a:t>
            </a:r>
          </a:p>
        </p:txBody>
      </p:sp>
      <p:sp>
        <p:nvSpPr>
          <p:cNvPr id="102435" name="Oval 35"/>
          <p:cNvSpPr>
            <a:spLocks noChangeArrowheads="1"/>
          </p:cNvSpPr>
          <p:nvPr/>
        </p:nvSpPr>
        <p:spPr bwMode="auto">
          <a:xfrm>
            <a:off x="6781800" y="4498975"/>
            <a:ext cx="430213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F</a:t>
            </a:r>
          </a:p>
        </p:txBody>
      </p:sp>
      <p:sp>
        <p:nvSpPr>
          <p:cNvPr id="102436" name="Oval 36"/>
          <p:cNvSpPr>
            <a:spLocks noChangeArrowheads="1"/>
          </p:cNvSpPr>
          <p:nvPr/>
        </p:nvSpPr>
        <p:spPr bwMode="auto">
          <a:xfrm>
            <a:off x="6019800" y="4498975"/>
            <a:ext cx="4381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E</a:t>
            </a:r>
          </a:p>
        </p:txBody>
      </p:sp>
      <p:sp>
        <p:nvSpPr>
          <p:cNvPr id="102437" name="Oval 37"/>
          <p:cNvSpPr>
            <a:spLocks noChangeArrowheads="1"/>
          </p:cNvSpPr>
          <p:nvPr/>
        </p:nvSpPr>
        <p:spPr bwMode="auto">
          <a:xfrm>
            <a:off x="7821613" y="3302000"/>
            <a:ext cx="430212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D</a:t>
            </a:r>
          </a:p>
        </p:txBody>
      </p:sp>
      <p:sp>
        <p:nvSpPr>
          <p:cNvPr id="102438" name="Oval 38"/>
          <p:cNvSpPr>
            <a:spLocks noChangeArrowheads="1"/>
          </p:cNvSpPr>
          <p:nvPr/>
        </p:nvSpPr>
        <p:spPr bwMode="auto">
          <a:xfrm>
            <a:off x="7620000" y="4495800"/>
            <a:ext cx="3952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C</a:t>
            </a:r>
          </a:p>
        </p:txBody>
      </p:sp>
      <p:sp>
        <p:nvSpPr>
          <p:cNvPr id="102439" name="Oval 39"/>
          <p:cNvSpPr>
            <a:spLocks noChangeArrowheads="1"/>
          </p:cNvSpPr>
          <p:nvPr/>
        </p:nvSpPr>
        <p:spPr bwMode="auto">
          <a:xfrm>
            <a:off x="6461125" y="3302000"/>
            <a:ext cx="407988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>
              <a:defRPr/>
            </a:pPr>
            <a:r>
              <a:rPr lang="en-US" altLang="en-US" sz="1400">
                <a:solidFill>
                  <a:schemeClr val="tx2"/>
                </a:solidFill>
                <a:latin typeface="+mn-lt"/>
                <a:ea typeface="+mn-ea"/>
              </a:rPr>
              <a:t>B</a:t>
            </a:r>
          </a:p>
        </p:txBody>
      </p:sp>
      <p:cxnSp>
        <p:nvCxnSpPr>
          <p:cNvPr id="102440" name="AutoShape 40"/>
          <p:cNvCxnSpPr>
            <a:cxnSpLocks noChangeShapeType="1"/>
            <a:stCxn id="102432" idx="4"/>
            <a:endCxn id="102439" idx="0"/>
          </p:cNvCxnSpPr>
          <p:nvPr/>
        </p:nvCxnSpPr>
        <p:spPr bwMode="auto">
          <a:xfrm rot="5400000">
            <a:off x="6613526" y="2566987"/>
            <a:ext cx="787400" cy="68262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1" name="AutoShape 41"/>
          <p:cNvCxnSpPr>
            <a:cxnSpLocks noChangeShapeType="1"/>
            <a:stCxn id="102437" idx="4"/>
            <a:endCxn id="102438" idx="0"/>
          </p:cNvCxnSpPr>
          <p:nvPr/>
        </p:nvCxnSpPr>
        <p:spPr bwMode="auto">
          <a:xfrm rot="5400000">
            <a:off x="7546976" y="4005262"/>
            <a:ext cx="762000" cy="2190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2" name="AutoShape 42"/>
          <p:cNvCxnSpPr>
            <a:cxnSpLocks noChangeShapeType="1"/>
            <a:stCxn id="102432" idx="4"/>
            <a:endCxn id="102437" idx="0"/>
          </p:cNvCxnSpPr>
          <p:nvPr/>
        </p:nvCxnSpPr>
        <p:spPr bwMode="auto">
          <a:xfrm rot="16200000" flipH="1">
            <a:off x="7299326" y="2563812"/>
            <a:ext cx="787400" cy="688975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3" name="AutoShape 43"/>
          <p:cNvCxnSpPr>
            <a:cxnSpLocks noChangeShapeType="1"/>
            <a:stCxn id="102439" idx="4"/>
            <a:endCxn id="102436" idx="0"/>
          </p:cNvCxnSpPr>
          <p:nvPr/>
        </p:nvCxnSpPr>
        <p:spPr bwMode="auto">
          <a:xfrm rot="5400000">
            <a:off x="6069806" y="3902869"/>
            <a:ext cx="765175" cy="427038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4" name="AutoShape 44"/>
          <p:cNvCxnSpPr>
            <a:cxnSpLocks noChangeShapeType="1"/>
            <a:stCxn id="102439" idx="4"/>
            <a:endCxn id="102435" idx="0"/>
          </p:cNvCxnSpPr>
          <p:nvPr/>
        </p:nvCxnSpPr>
        <p:spPr bwMode="auto">
          <a:xfrm rot="16200000" flipH="1">
            <a:off x="6449219" y="3950494"/>
            <a:ext cx="765175" cy="3317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5" name="AutoShape 45"/>
          <p:cNvCxnSpPr>
            <a:cxnSpLocks noChangeShapeType="1"/>
            <a:stCxn id="102435" idx="4"/>
            <a:endCxn id="102434" idx="0"/>
          </p:cNvCxnSpPr>
          <p:nvPr/>
        </p:nvCxnSpPr>
        <p:spPr bwMode="auto">
          <a:xfrm rot="5400000">
            <a:off x="6465094" y="5207794"/>
            <a:ext cx="809625" cy="255587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cxnSp>
        <p:nvCxnSpPr>
          <p:cNvPr id="102446" name="AutoShape 46"/>
          <p:cNvCxnSpPr>
            <a:cxnSpLocks noChangeShapeType="1"/>
            <a:stCxn id="102435" idx="4"/>
            <a:endCxn id="102433" idx="0"/>
          </p:cNvCxnSpPr>
          <p:nvPr/>
        </p:nvCxnSpPr>
        <p:spPr bwMode="auto">
          <a:xfrm rot="16200000" flipH="1">
            <a:off x="6807994" y="5120481"/>
            <a:ext cx="809625" cy="430213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102447" name="Oval 47"/>
          <p:cNvSpPr>
            <a:spLocks noChangeArrowheads="1"/>
          </p:cNvSpPr>
          <p:nvPr/>
        </p:nvSpPr>
        <p:spPr bwMode="auto">
          <a:xfrm>
            <a:off x="8299450" y="4498975"/>
            <a:ext cx="387350" cy="431800"/>
          </a:xfrm>
          <a:prstGeom prst="ellipse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defRPr/>
            </a:pPr>
            <a:r>
              <a:rPr lang="en-US" altLang="en-US" sz="1400" dirty="0">
                <a:solidFill>
                  <a:schemeClr val="tx2"/>
                </a:solidFill>
                <a:latin typeface="+mn-lt"/>
                <a:ea typeface="+mn-ea"/>
              </a:rPr>
              <a:t>J</a:t>
            </a:r>
          </a:p>
        </p:txBody>
      </p:sp>
      <p:cxnSp>
        <p:nvCxnSpPr>
          <p:cNvPr id="102448" name="AutoShape 48"/>
          <p:cNvCxnSpPr>
            <a:cxnSpLocks noChangeShapeType="1"/>
            <a:stCxn id="102437" idx="4"/>
            <a:endCxn id="102447" idx="0"/>
          </p:cNvCxnSpPr>
          <p:nvPr/>
        </p:nvCxnSpPr>
        <p:spPr bwMode="auto">
          <a:xfrm rot="16200000" flipH="1">
            <a:off x="7882731" y="3888582"/>
            <a:ext cx="765175" cy="455612"/>
          </a:xfrm>
          <a:prstGeom prst="straightConnector1">
            <a:avLst/>
          </a:prstGeom>
          <a:solidFill>
            <a:schemeClr val="accent5"/>
          </a:solidFill>
          <a:ln w="12700">
            <a:solidFill>
              <a:schemeClr val="tx1"/>
            </a:solidFill>
            <a:round/>
            <a:headEnd/>
            <a:tailEnd/>
          </a:ln>
          <a:effectLst/>
        </p:spPr>
      </p:cxnSp>
      <p:sp>
        <p:nvSpPr>
          <p:cNvPr id="20514" name="Rectangle 13"/>
          <p:cNvSpPr>
            <a:spLocks noChangeArrowheads="1"/>
          </p:cNvSpPr>
          <p:nvPr/>
        </p:nvSpPr>
        <p:spPr bwMode="auto">
          <a:xfrm>
            <a:off x="958394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 dirty="0">
                <a:solidFill>
                  <a:srgbClr val="BE2D00"/>
                </a:solidFill>
              </a:rPr>
              <a:t>A</a:t>
            </a:r>
          </a:p>
        </p:txBody>
      </p:sp>
      <p:sp>
        <p:nvSpPr>
          <p:cNvPr id="20515" name="Rectangle 14"/>
          <p:cNvSpPr>
            <a:spLocks noChangeArrowheads="1"/>
          </p:cNvSpPr>
          <p:nvPr/>
        </p:nvSpPr>
        <p:spPr bwMode="auto">
          <a:xfrm>
            <a:off x="1637835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B</a:t>
            </a:r>
          </a:p>
        </p:txBody>
      </p:sp>
      <p:sp>
        <p:nvSpPr>
          <p:cNvPr id="20516" name="Rectangle 15"/>
          <p:cNvSpPr>
            <a:spLocks noChangeArrowheads="1"/>
          </p:cNvSpPr>
          <p:nvPr/>
        </p:nvSpPr>
        <p:spPr bwMode="auto">
          <a:xfrm>
            <a:off x="2302021" y="274096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D</a:t>
            </a:r>
          </a:p>
        </p:txBody>
      </p:sp>
      <p:sp>
        <p:nvSpPr>
          <p:cNvPr id="20517" name="Rectangle 16"/>
          <p:cNvSpPr>
            <a:spLocks noChangeArrowheads="1"/>
          </p:cNvSpPr>
          <p:nvPr/>
        </p:nvSpPr>
        <p:spPr bwMode="auto">
          <a:xfrm>
            <a:off x="4329324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G</a:t>
            </a:r>
          </a:p>
        </p:txBody>
      </p:sp>
      <p:sp>
        <p:nvSpPr>
          <p:cNvPr id="20518" name="Rectangle 17"/>
          <p:cNvSpPr>
            <a:spLocks noChangeArrowheads="1"/>
          </p:cNvSpPr>
          <p:nvPr/>
        </p:nvSpPr>
        <p:spPr bwMode="auto">
          <a:xfrm>
            <a:off x="5005985" y="2747318"/>
            <a:ext cx="466343" cy="461665"/>
          </a:xfrm>
          <a:prstGeom prst="rect">
            <a:avLst/>
          </a:prstGeom>
          <a:noFill/>
          <a:ln w="19050">
            <a:solidFill>
              <a:srgbClr val="40458C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>
            <a:spAutoFit/>
          </a:bodyPr>
          <a:lstStyle/>
          <a:p>
            <a:r>
              <a:rPr lang="en-US">
                <a:solidFill>
                  <a:srgbClr val="BE2D00"/>
                </a:solidFill>
              </a:rPr>
              <a:t>H</a:t>
            </a:r>
          </a:p>
        </p:txBody>
      </p:sp>
      <p:sp>
        <p:nvSpPr>
          <p:cNvPr id="20519" name="Rectangle 18"/>
          <p:cNvSpPr>
            <a:spLocks noChangeArrowheads="1"/>
          </p:cNvSpPr>
          <p:nvPr/>
        </p:nvSpPr>
        <p:spPr bwMode="auto">
          <a:xfrm>
            <a:off x="5651500" y="2747963"/>
            <a:ext cx="436563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/>
              <a:t>…</a:t>
            </a:r>
          </a:p>
        </p:txBody>
      </p:sp>
      <p:sp>
        <p:nvSpPr>
          <p:cNvPr id="20520" name="Text Box 19"/>
          <p:cNvSpPr txBox="1">
            <a:spLocks noChangeArrowheads="1"/>
          </p:cNvSpPr>
          <p:nvPr/>
        </p:nvSpPr>
        <p:spPr bwMode="auto">
          <a:xfrm>
            <a:off x="3617913" y="2749550"/>
            <a:ext cx="4572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190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/>
            <a:r>
              <a:rPr lang="en-US">
                <a:latin typeface="Times New Roman" charset="0"/>
              </a:rPr>
              <a:t>…</a:t>
            </a:r>
          </a:p>
        </p:txBody>
      </p:sp>
      <p:sp>
        <p:nvSpPr>
          <p:cNvPr id="62" name="Text Box 22"/>
          <p:cNvSpPr txBox="1">
            <a:spLocks noChangeArrowheads="1"/>
          </p:cNvSpPr>
          <p:nvPr/>
        </p:nvSpPr>
        <p:spPr bwMode="auto">
          <a:xfrm>
            <a:off x="1670050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</a:t>
            </a:r>
          </a:p>
        </p:txBody>
      </p:sp>
      <p:sp>
        <p:nvSpPr>
          <p:cNvPr id="63" name="Text Box 22"/>
          <p:cNvSpPr txBox="1">
            <a:spLocks noChangeArrowheads="1"/>
          </p:cNvSpPr>
          <p:nvPr/>
        </p:nvSpPr>
        <p:spPr bwMode="auto">
          <a:xfrm>
            <a:off x="2297113" y="3287713"/>
            <a:ext cx="311150" cy="36988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2</a:t>
            </a:r>
          </a:p>
        </p:txBody>
      </p:sp>
      <p:sp>
        <p:nvSpPr>
          <p:cNvPr id="66" name="Text Box 22"/>
          <p:cNvSpPr txBox="1">
            <a:spLocks noChangeArrowheads="1"/>
          </p:cNvSpPr>
          <p:nvPr/>
        </p:nvSpPr>
        <p:spPr bwMode="auto">
          <a:xfrm>
            <a:off x="4316413" y="3287713"/>
            <a:ext cx="310677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9</a:t>
            </a:r>
          </a:p>
        </p:txBody>
      </p:sp>
      <p:sp>
        <p:nvSpPr>
          <p:cNvPr id="67" name="Text Box 22"/>
          <p:cNvSpPr txBox="1">
            <a:spLocks noChangeArrowheads="1"/>
          </p:cNvSpPr>
          <p:nvPr/>
        </p:nvSpPr>
        <p:spPr bwMode="auto">
          <a:xfrm>
            <a:off x="4992688" y="3287713"/>
            <a:ext cx="436688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10</a:t>
            </a:r>
          </a:p>
        </p:txBody>
      </p:sp>
      <p:sp>
        <p:nvSpPr>
          <p:cNvPr id="20526" name="Rounded Rectangle 68"/>
          <p:cNvSpPr>
            <a:spLocks noChangeArrowheads="1"/>
          </p:cNvSpPr>
          <p:nvPr/>
        </p:nvSpPr>
        <p:spPr bwMode="auto">
          <a:xfrm>
            <a:off x="838200" y="2678113"/>
            <a:ext cx="5334000" cy="609600"/>
          </a:xfrm>
          <a:prstGeom prst="roundRect">
            <a:avLst>
              <a:gd name="adj" fmla="val 16667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72" name="Text Box 22"/>
          <p:cNvSpPr txBox="1">
            <a:spLocks noChangeArrowheads="1"/>
          </p:cNvSpPr>
          <p:nvPr/>
        </p:nvSpPr>
        <p:spPr bwMode="auto">
          <a:xfrm>
            <a:off x="984250" y="3276600"/>
            <a:ext cx="311150" cy="36988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>
              <a:defRPr/>
            </a:pPr>
            <a:r>
              <a:rPr lang="en-US" altLang="en-US" sz="1800" dirty="0">
                <a:solidFill>
                  <a:schemeClr val="accent2"/>
                </a:solidFill>
                <a:latin typeface="+mn-lt"/>
                <a:ea typeface="+mn-ea"/>
              </a:rPr>
              <a:t>0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EF8626-88C8-2774-E623-776EC75E2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04800"/>
            <a:ext cx="7772400" cy="457200"/>
          </a:xfrm>
        </p:spPr>
        <p:txBody>
          <a:bodyPr/>
          <a:lstStyle/>
          <a:p>
            <a:r>
              <a:rPr lang="en-TR" dirty="0"/>
              <a:t>Java Implementation-InOrder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9E1EC91-1309-93C8-4D31-1D2AC84EDB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6969" y="755306"/>
            <a:ext cx="5170809" cy="5721694"/>
          </a:xfrm>
          <a:prstGeom prst="rect">
            <a:avLst/>
          </a:prstGeo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A34D33-9392-19BF-707F-2EC61EB83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F0C153-07CC-A584-83FC-F99C0D225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F1F526-DE8B-32E6-ECE3-5E5D707076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23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95A07C-EC47-F3BC-027D-A0272613224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407070" y="2188347"/>
            <a:ext cx="4736930" cy="2930353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01A8320-29FF-32AA-ABEB-2262153C8A06}"/>
              </a:ext>
            </a:extLst>
          </p:cNvPr>
          <p:cNvSpPr txBox="1"/>
          <p:nvPr/>
        </p:nvSpPr>
        <p:spPr>
          <a:xfrm>
            <a:off x="5901178" y="1368852"/>
            <a:ext cx="251351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[L</a:t>
            </a:r>
            <a:r>
              <a:rPr lang="en-TR" dirty="0"/>
              <a:t>eft- root- right]</a:t>
            </a:r>
          </a:p>
          <a:p>
            <a:endParaRPr lang="en-TR" dirty="0"/>
          </a:p>
        </p:txBody>
      </p:sp>
    </p:spTree>
    <p:extLst>
      <p:ext uri="{BB962C8B-B14F-4D97-AF65-F5344CB8AC3E}">
        <p14:creationId xmlns:p14="http://schemas.microsoft.com/office/powerpoint/2010/main" val="32035209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5123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A2DD1B4D-D81E-E741-B822-ED235B7E26F7}" type="slidenum">
              <a:rPr lang="en-US" sz="1400"/>
              <a:pPr eaLnBrk="1" hangingPunct="1"/>
              <a:t>3</a:t>
            </a:fld>
            <a:endParaRPr lang="en-US" sz="1400"/>
          </a:p>
        </p:txBody>
      </p:sp>
      <p:sp>
        <p:nvSpPr>
          <p:cNvPr id="5124" name="AutoShape 28"/>
          <p:cNvSpPr>
            <a:spLocks noChangeArrowheads="1"/>
          </p:cNvSpPr>
          <p:nvPr/>
        </p:nvSpPr>
        <p:spPr bwMode="auto">
          <a:xfrm>
            <a:off x="6772275" y="3190875"/>
            <a:ext cx="1981200" cy="1828800"/>
          </a:xfrm>
          <a:prstGeom prst="triangle">
            <a:avLst>
              <a:gd name="adj" fmla="val 50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tIns="2651760" bIns="0" anchor="b" anchorCtr="1"/>
          <a:lstStyle/>
          <a:p>
            <a:r>
              <a:rPr lang="en-US"/>
              <a:t>subtree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Terminology</a:t>
            </a:r>
          </a:p>
        </p:txBody>
      </p:sp>
      <p:sp>
        <p:nvSpPr>
          <p:cNvPr id="5126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781050" y="1676400"/>
            <a:ext cx="4552950" cy="45720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Root: node without parent (A)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Internal node: node with at least one child (A, B, C, F)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External node (a.k.a. leaf ): node without children (E, I, J, K, G, H, D)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Ancestors of a node: parent, grandparent, grand-grandparent, etc.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Depth of a node: number of ancestors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Height of a tree: maximum depth of any node (3)</a:t>
            </a:r>
          </a:p>
          <a:p>
            <a:pPr eaLnBrk="1" hangingPunct="1">
              <a:lnSpc>
                <a:spcPct val="90000"/>
              </a:lnSpc>
            </a:pPr>
            <a:r>
              <a:rPr lang="en-US" sz="2000">
                <a:latin typeface="Tahoma" charset="0"/>
              </a:rPr>
              <a:t>Descendant of a node: child, grandchild, grand-grandchild, etc.</a:t>
            </a:r>
          </a:p>
        </p:txBody>
      </p:sp>
      <p:grpSp>
        <p:nvGrpSpPr>
          <p:cNvPr id="5127" name="Group 26"/>
          <p:cNvGrpSpPr>
            <a:grpSpLocks/>
          </p:cNvGrpSpPr>
          <p:nvPr/>
        </p:nvGrpSpPr>
        <p:grpSpPr bwMode="auto">
          <a:xfrm>
            <a:off x="5029200" y="2667000"/>
            <a:ext cx="3709988" cy="3127375"/>
            <a:chOff x="3135" y="1250"/>
            <a:chExt cx="2337" cy="1970"/>
          </a:xfrm>
        </p:grpSpPr>
        <p:sp>
          <p:nvSpPr>
            <p:cNvPr id="5130" name="AutoShape 5"/>
            <p:cNvSpPr>
              <a:spLocks noChangeAspect="1" noChangeArrowheads="1"/>
            </p:cNvSpPr>
            <p:nvPr/>
          </p:nvSpPr>
          <p:spPr bwMode="auto">
            <a:xfrm>
              <a:off x="4216" y="1250"/>
              <a:ext cx="215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A</a:t>
              </a:r>
            </a:p>
          </p:txBody>
        </p:sp>
        <p:sp>
          <p:nvSpPr>
            <p:cNvPr id="5131" name="AutoShape 6"/>
            <p:cNvSpPr>
              <a:spLocks noChangeAspect="1" noChangeArrowheads="1"/>
            </p:cNvSpPr>
            <p:nvPr/>
          </p:nvSpPr>
          <p:spPr bwMode="auto">
            <a:xfrm>
              <a:off x="3384" y="1826"/>
              <a:ext cx="21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B</a:t>
              </a:r>
            </a:p>
          </p:txBody>
        </p:sp>
        <p:sp>
          <p:nvSpPr>
            <p:cNvPr id="5132" name="AutoShape 7"/>
            <p:cNvSpPr>
              <a:spLocks noChangeAspect="1" noChangeArrowheads="1"/>
            </p:cNvSpPr>
            <p:nvPr/>
          </p:nvSpPr>
          <p:spPr bwMode="auto">
            <a:xfrm>
              <a:off x="5247" y="1825"/>
              <a:ext cx="22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D</a:t>
              </a:r>
            </a:p>
          </p:txBody>
        </p:sp>
        <p:sp>
          <p:nvSpPr>
            <p:cNvPr id="5133" name="AutoShape 8"/>
            <p:cNvSpPr>
              <a:spLocks noChangeAspect="1" noChangeArrowheads="1"/>
            </p:cNvSpPr>
            <p:nvPr/>
          </p:nvSpPr>
          <p:spPr bwMode="auto">
            <a:xfrm>
              <a:off x="4754" y="1825"/>
              <a:ext cx="215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C</a:t>
              </a:r>
            </a:p>
          </p:txBody>
        </p:sp>
        <p:sp>
          <p:nvSpPr>
            <p:cNvPr id="5134" name="AutoShape 9"/>
            <p:cNvSpPr>
              <a:spLocks noChangeAspect="1" noChangeArrowheads="1"/>
            </p:cNvSpPr>
            <p:nvPr/>
          </p:nvSpPr>
          <p:spPr bwMode="auto">
            <a:xfrm>
              <a:off x="4494" y="2401"/>
              <a:ext cx="22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G</a:t>
              </a:r>
            </a:p>
          </p:txBody>
        </p:sp>
        <p:sp>
          <p:nvSpPr>
            <p:cNvPr id="5135" name="AutoShape 10"/>
            <p:cNvSpPr>
              <a:spLocks noChangeAspect="1" noChangeArrowheads="1"/>
            </p:cNvSpPr>
            <p:nvPr/>
          </p:nvSpPr>
          <p:spPr bwMode="auto">
            <a:xfrm>
              <a:off x="5007" y="2401"/>
              <a:ext cx="224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H</a:t>
              </a:r>
            </a:p>
          </p:txBody>
        </p:sp>
        <p:sp>
          <p:nvSpPr>
            <p:cNvPr id="5136" name="AutoShape 11"/>
            <p:cNvSpPr>
              <a:spLocks noChangeAspect="1" noChangeArrowheads="1"/>
            </p:cNvSpPr>
            <p:nvPr/>
          </p:nvSpPr>
          <p:spPr bwMode="auto">
            <a:xfrm>
              <a:off x="3135" y="2399"/>
              <a:ext cx="208" cy="242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E</a:t>
              </a:r>
            </a:p>
          </p:txBody>
        </p:sp>
        <p:sp>
          <p:nvSpPr>
            <p:cNvPr id="5137" name="AutoShape 12"/>
            <p:cNvSpPr>
              <a:spLocks noChangeAspect="1" noChangeArrowheads="1"/>
            </p:cNvSpPr>
            <p:nvPr/>
          </p:nvSpPr>
          <p:spPr bwMode="auto">
            <a:xfrm>
              <a:off x="3639" y="2402"/>
              <a:ext cx="203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F</a:t>
              </a:r>
            </a:p>
          </p:txBody>
        </p:sp>
        <p:cxnSp>
          <p:nvCxnSpPr>
            <p:cNvPr id="5138" name="AutoShape 13"/>
            <p:cNvCxnSpPr>
              <a:cxnSpLocks noChangeShapeType="1"/>
              <a:stCxn id="5130" idx="2"/>
              <a:endCxn id="5131" idx="0"/>
            </p:cNvCxnSpPr>
            <p:nvPr/>
          </p:nvCxnSpPr>
          <p:spPr bwMode="auto">
            <a:xfrm flipH="1">
              <a:off x="3491" y="1494"/>
              <a:ext cx="833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39" name="AutoShape 14"/>
            <p:cNvCxnSpPr>
              <a:cxnSpLocks noChangeShapeType="1"/>
              <a:stCxn id="5130" idx="2"/>
              <a:endCxn id="5133" idx="0"/>
            </p:cNvCxnSpPr>
            <p:nvPr/>
          </p:nvCxnSpPr>
          <p:spPr bwMode="auto">
            <a:xfrm>
              <a:off x="4324" y="1494"/>
              <a:ext cx="538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0" name="AutoShape 15"/>
            <p:cNvCxnSpPr>
              <a:cxnSpLocks noChangeShapeType="1"/>
              <a:stCxn id="5130" idx="2"/>
              <a:endCxn id="5132" idx="0"/>
            </p:cNvCxnSpPr>
            <p:nvPr/>
          </p:nvCxnSpPr>
          <p:spPr bwMode="auto">
            <a:xfrm>
              <a:off x="4324" y="1494"/>
              <a:ext cx="1036" cy="325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1" name="AutoShape 16"/>
            <p:cNvCxnSpPr>
              <a:cxnSpLocks noChangeShapeType="1"/>
              <a:stCxn id="5133" idx="2"/>
              <a:endCxn id="5135" idx="0"/>
            </p:cNvCxnSpPr>
            <p:nvPr/>
          </p:nvCxnSpPr>
          <p:spPr bwMode="auto">
            <a:xfrm>
              <a:off x="4862" y="2071"/>
              <a:ext cx="257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2" name="AutoShape 17"/>
            <p:cNvCxnSpPr>
              <a:cxnSpLocks noChangeShapeType="1"/>
              <a:stCxn id="5133" idx="2"/>
              <a:endCxn id="5134" idx="0"/>
            </p:cNvCxnSpPr>
            <p:nvPr/>
          </p:nvCxnSpPr>
          <p:spPr bwMode="auto">
            <a:xfrm flipH="1">
              <a:off x="4606" y="2071"/>
              <a:ext cx="256" cy="324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3" name="AutoShape 18"/>
            <p:cNvCxnSpPr>
              <a:cxnSpLocks noChangeShapeType="1"/>
              <a:stCxn id="5131" idx="2"/>
              <a:endCxn id="5137" idx="0"/>
            </p:cNvCxnSpPr>
            <p:nvPr/>
          </p:nvCxnSpPr>
          <p:spPr bwMode="auto">
            <a:xfrm>
              <a:off x="3491" y="2070"/>
              <a:ext cx="250" cy="326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4" name="AutoShape 19"/>
            <p:cNvCxnSpPr>
              <a:cxnSpLocks noChangeShapeType="1"/>
              <a:stCxn id="5131" idx="2"/>
              <a:endCxn id="5136" idx="0"/>
            </p:cNvCxnSpPr>
            <p:nvPr/>
          </p:nvCxnSpPr>
          <p:spPr bwMode="auto">
            <a:xfrm flipH="1">
              <a:off x="3239" y="2070"/>
              <a:ext cx="252" cy="323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5" name="AutoShape 20"/>
            <p:cNvSpPr>
              <a:spLocks noChangeAspect="1" noChangeArrowheads="1"/>
            </p:cNvSpPr>
            <p:nvPr/>
          </p:nvSpPr>
          <p:spPr bwMode="auto">
            <a:xfrm>
              <a:off x="3289" y="2981"/>
              <a:ext cx="182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I</a:t>
              </a:r>
            </a:p>
          </p:txBody>
        </p:sp>
        <p:sp>
          <p:nvSpPr>
            <p:cNvPr id="5146" name="AutoShape 21"/>
            <p:cNvSpPr>
              <a:spLocks noChangeAspect="1" noChangeArrowheads="1"/>
            </p:cNvSpPr>
            <p:nvPr/>
          </p:nvSpPr>
          <p:spPr bwMode="auto">
            <a:xfrm>
              <a:off x="3655" y="2981"/>
              <a:ext cx="187" cy="238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J</a:t>
              </a:r>
            </a:p>
          </p:txBody>
        </p:sp>
        <p:cxnSp>
          <p:nvCxnSpPr>
            <p:cNvPr id="5147" name="AutoShape 22"/>
            <p:cNvCxnSpPr>
              <a:cxnSpLocks noChangeShapeType="1"/>
              <a:stCxn id="5137" idx="2"/>
              <a:endCxn id="5146" idx="0"/>
            </p:cNvCxnSpPr>
            <p:nvPr/>
          </p:nvCxnSpPr>
          <p:spPr bwMode="auto">
            <a:xfrm>
              <a:off x="3741" y="2646"/>
              <a:ext cx="8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5148" name="AutoShape 23"/>
            <p:cNvCxnSpPr>
              <a:cxnSpLocks noChangeShapeType="1"/>
              <a:stCxn id="5137" idx="2"/>
              <a:endCxn id="5145" idx="0"/>
            </p:cNvCxnSpPr>
            <p:nvPr/>
          </p:nvCxnSpPr>
          <p:spPr bwMode="auto">
            <a:xfrm flipH="1">
              <a:off x="3380" y="2646"/>
              <a:ext cx="361" cy="329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sp>
          <p:nvSpPr>
            <p:cNvPr id="5149" name="AutoShape 24"/>
            <p:cNvSpPr>
              <a:spLocks noChangeAspect="1" noChangeArrowheads="1"/>
            </p:cNvSpPr>
            <p:nvPr/>
          </p:nvSpPr>
          <p:spPr bwMode="auto">
            <a:xfrm>
              <a:off x="4026" y="2980"/>
              <a:ext cx="213" cy="240"/>
            </a:xfrm>
            <a:prstGeom prst="roundRect">
              <a:avLst>
                <a:gd name="adj" fmla="val 16667"/>
              </a:avLst>
            </a:prstGeom>
            <a:solidFill>
              <a:schemeClr val="accent1"/>
            </a:solidFill>
            <a:ln w="1905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r>
                <a:rPr lang="en-US" sz="1600"/>
                <a:t>K</a:t>
              </a:r>
            </a:p>
          </p:txBody>
        </p:sp>
        <p:cxnSp>
          <p:nvCxnSpPr>
            <p:cNvPr id="5150" name="AutoShape 25"/>
            <p:cNvCxnSpPr>
              <a:cxnSpLocks noChangeShapeType="1"/>
              <a:stCxn id="5137" idx="2"/>
              <a:endCxn id="5149" idx="0"/>
            </p:cNvCxnSpPr>
            <p:nvPr/>
          </p:nvCxnSpPr>
          <p:spPr bwMode="auto">
            <a:xfrm>
              <a:off x="3741" y="2646"/>
              <a:ext cx="392" cy="328"/>
            </a:xfrm>
            <a:prstGeom prst="straightConnector1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sp>
        <p:nvSpPr>
          <p:cNvPr id="79899" name="Rectangle 27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5181600" y="1676400"/>
            <a:ext cx="3505200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/>
          <a:p>
            <a:pPr marL="342900" indent="-342900" algn="l">
              <a:lnSpc>
                <a:spcPct val="90000"/>
              </a:lnSpc>
              <a:spcBef>
                <a:spcPct val="20000"/>
              </a:spcBef>
              <a:buClr>
                <a:srgbClr val="40458C"/>
              </a:buClr>
              <a:buSzPct val="60000"/>
              <a:buFont typeface="Wingdings" pitchFamily="2" charset="2"/>
              <a:buChar char="q"/>
              <a:defRPr/>
            </a:pPr>
            <a:r>
              <a:rPr lang="en-US" sz="2000" kern="0" dirty="0" err="1">
                <a:solidFill>
                  <a:srgbClr val="40458C"/>
                </a:solidFill>
                <a:latin typeface="Tahoma"/>
                <a:ea typeface="+mn-ea"/>
              </a:rPr>
              <a:t>Subtree</a:t>
            </a:r>
            <a:r>
              <a:rPr lang="en-US" sz="2000" kern="0" dirty="0">
                <a:solidFill>
                  <a:srgbClr val="40458C"/>
                </a:solidFill>
                <a:latin typeface="Tahoma"/>
                <a:ea typeface="+mn-ea"/>
              </a:rPr>
              <a:t>: tree consisting of a node and its descendants</a:t>
            </a:r>
          </a:p>
        </p:txBody>
      </p:sp>
      <p:sp>
        <p:nvSpPr>
          <p:cNvPr id="5129" name="Date Placeholder 29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614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B8F42A2D-3D24-9941-8EDB-6DB5999FB2B3}" type="slidenum">
              <a:rPr lang="en-US" sz="1400"/>
              <a:pPr eaLnBrk="1" hangingPunct="1"/>
              <a:t>4</a:t>
            </a:fld>
            <a:endParaRPr lang="en-US" sz="1400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>
                <a:latin typeface="Tahoma" charset="0"/>
              </a:rPr>
              <a:t>Tree ADT</a:t>
            </a:r>
            <a:endParaRPr lang="en-US">
              <a:latin typeface="Tahoma" charset="0"/>
              <a:cs typeface="Tahoma" charset="0"/>
            </a:endParaRPr>
          </a:p>
        </p:txBody>
      </p:sp>
      <p:sp>
        <p:nvSpPr>
          <p:cNvPr id="614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524000"/>
            <a:ext cx="3733800" cy="4648200"/>
          </a:xfrm>
        </p:spPr>
        <p:txBody>
          <a:bodyPr/>
          <a:lstStyle/>
          <a:p>
            <a:pPr eaLnBrk="1" hangingPunct="1"/>
            <a:r>
              <a:rPr lang="en-US" sz="2000" dirty="0">
                <a:latin typeface="Tahoma" charset="0"/>
              </a:rPr>
              <a:t>We use positions to abstract nodes</a:t>
            </a:r>
          </a:p>
          <a:p>
            <a:pPr eaLnBrk="1" hangingPunct="1"/>
            <a:r>
              <a:rPr lang="en-US" sz="2000" dirty="0">
                <a:latin typeface="Tahoma" charset="0"/>
              </a:rPr>
              <a:t>Generic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integer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size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boolean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isEmpty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Iterator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iterator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Iterable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positions</a:t>
            </a:r>
            <a:r>
              <a:rPr lang="en-US" sz="1800" dirty="0">
                <a:latin typeface="Tahoma" charset="0"/>
              </a:rPr>
              <a:t>()</a:t>
            </a:r>
          </a:p>
          <a:p>
            <a:pPr eaLnBrk="1" hangingPunct="1"/>
            <a:r>
              <a:rPr lang="en-US" sz="2000" dirty="0" err="1">
                <a:latin typeface="Tahoma" charset="0"/>
              </a:rPr>
              <a:t>Accessor</a:t>
            </a:r>
            <a:r>
              <a:rPr lang="en-US" sz="2000" dirty="0">
                <a:latin typeface="Tahoma" charset="0"/>
              </a:rPr>
              <a:t> methods: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root</a:t>
            </a:r>
            <a:r>
              <a:rPr lang="en-US" sz="1800" dirty="0">
                <a:latin typeface="Tahoma" charset="0"/>
              </a:rPr>
              <a:t>()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position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parent</a:t>
            </a:r>
            <a:r>
              <a:rPr lang="en-US" sz="1800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sz="1800" dirty="0" err="1">
                <a:latin typeface="Tahoma" charset="0"/>
              </a:rPr>
              <a:t>Iterable</a:t>
            </a:r>
            <a:r>
              <a:rPr lang="en-US" sz="1800" dirty="0">
                <a:latin typeface="Tahoma" charset="0"/>
              </a:rPr>
              <a:t> </a:t>
            </a:r>
            <a:r>
              <a:rPr lang="en-US" sz="1800" dirty="0">
                <a:solidFill>
                  <a:schemeClr val="tx2"/>
                </a:solidFill>
                <a:latin typeface="Tahoma" charset="0"/>
              </a:rPr>
              <a:t>children</a:t>
            </a:r>
            <a:r>
              <a:rPr lang="en-US" sz="1800" dirty="0">
                <a:latin typeface="Tahoma" charset="0"/>
              </a:rPr>
              <a:t>(p)</a:t>
            </a:r>
          </a:p>
          <a:p>
            <a:pPr lvl="1" eaLnBrk="1" hangingPunct="1"/>
            <a:r>
              <a:rPr lang="en-US" sz="1800" dirty="0">
                <a:latin typeface="Tahoma" charset="0"/>
              </a:rPr>
              <a:t>Integer </a:t>
            </a:r>
            <a:r>
              <a:rPr lang="en-US" sz="1800" dirty="0" err="1">
                <a:solidFill>
                  <a:schemeClr val="tx2"/>
                </a:solidFill>
                <a:latin typeface="Tahoma" charset="0"/>
              </a:rPr>
              <a:t>numChildren</a:t>
            </a:r>
            <a:r>
              <a:rPr lang="en-US" sz="1800" dirty="0">
                <a:latin typeface="Tahoma" charset="0"/>
              </a:rPr>
              <a:t>(p)</a:t>
            </a:r>
          </a:p>
          <a:p>
            <a:pPr lvl="1" eaLnBrk="1" hangingPunct="1"/>
            <a:endParaRPr lang="en-US" sz="1800" dirty="0">
              <a:latin typeface="Tahoma" charset="0"/>
            </a:endParaRPr>
          </a:p>
        </p:txBody>
      </p:sp>
      <p:sp>
        <p:nvSpPr>
          <p:cNvPr id="6150" name="Rectangle 4" descr="Rectangle: Click to edit Master text styles&#10;Second level&#10;Third level&#10;Fourth level&#10;Fifth level"/>
          <p:cNvSpPr>
            <a:spLocks noChangeArrowheads="1"/>
          </p:cNvSpPr>
          <p:nvPr/>
        </p:nvSpPr>
        <p:spPr bwMode="auto">
          <a:xfrm>
            <a:off x="4800600" y="1524000"/>
            <a:ext cx="3733800" cy="4648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Query methods: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isInternal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isExternal</a:t>
            </a:r>
            <a:r>
              <a:rPr lang="en-US" sz="1800" dirty="0"/>
              <a:t>(p)</a:t>
            </a:r>
          </a:p>
          <a:p>
            <a:pPr marL="742950" lvl="1" indent="-285750" algn="l"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Char char="n"/>
            </a:pPr>
            <a:r>
              <a:rPr lang="en-US" sz="1800" dirty="0" err="1"/>
              <a:t>boolean</a:t>
            </a:r>
            <a:r>
              <a:rPr lang="en-US" sz="1800" dirty="0"/>
              <a:t> </a:t>
            </a:r>
            <a:r>
              <a:rPr lang="en-US" sz="1800" dirty="0" err="1">
                <a:solidFill>
                  <a:schemeClr val="tx2"/>
                </a:solidFill>
              </a:rPr>
              <a:t>isRoot</a:t>
            </a:r>
            <a:r>
              <a:rPr lang="en-US" sz="1800" dirty="0"/>
              <a:t>(p)</a:t>
            </a:r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endParaRPr lang="en-US" sz="2000" dirty="0"/>
          </a:p>
          <a:p>
            <a:pPr marL="342900" indent="-342900" algn="l"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Blip>
                <a:blip r:embed="rId2"/>
              </a:buBlip>
            </a:pPr>
            <a:r>
              <a:rPr lang="en-US" sz="2000" dirty="0"/>
              <a:t>Additional update methods may be defined by data structures implementing the Tree ADT</a:t>
            </a:r>
          </a:p>
        </p:txBody>
      </p:sp>
      <p:sp>
        <p:nvSpPr>
          <p:cNvPr id="6151" name="Date Placeholder 7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 Interface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Methods for a Tree interface: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6800" y="2438400"/>
            <a:ext cx="7620000" cy="36456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8141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717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409C88BB-BFDF-6D4F-B06E-45F5708AFDAC}" type="slidenum">
              <a:rPr lang="en-US" sz="1400"/>
              <a:pPr eaLnBrk="1" hangingPunct="1"/>
              <a:t>6</a:t>
            </a:fld>
            <a:endParaRPr lang="en-US" sz="1400"/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Tahoma" charset="0"/>
              </a:rPr>
              <a:t>Preorder Traversal</a:t>
            </a:r>
          </a:p>
        </p:txBody>
      </p:sp>
      <p:sp>
        <p:nvSpPr>
          <p:cNvPr id="7173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609600" y="1600200"/>
            <a:ext cx="4267200" cy="22860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A traversal visits the nodes of a tree in a systematic manner</a:t>
            </a:r>
          </a:p>
          <a:p>
            <a:pPr eaLnBrk="1" hangingPunct="1"/>
            <a:r>
              <a:rPr lang="en-US" sz="2000">
                <a:latin typeface="Tahoma" charset="0"/>
              </a:rPr>
              <a:t>In a preorder traversal, a node is visited before its descendants 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print a structured document</a:t>
            </a:r>
          </a:p>
        </p:txBody>
      </p:sp>
      <p:sp>
        <p:nvSpPr>
          <p:cNvPr id="7174" name="AutoShape 5"/>
          <p:cNvSpPr>
            <a:spLocks noChangeAspect="1" noChangeArrowheads="1"/>
          </p:cNvSpPr>
          <p:nvPr/>
        </p:nvSpPr>
        <p:spPr bwMode="auto">
          <a:xfrm>
            <a:off x="3960813" y="3886200"/>
            <a:ext cx="18653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Make Money Fast!</a:t>
            </a:r>
          </a:p>
        </p:txBody>
      </p:sp>
      <p:sp>
        <p:nvSpPr>
          <p:cNvPr id="7175" name="AutoShape 6"/>
          <p:cNvSpPr>
            <a:spLocks noChangeAspect="1" noChangeArrowheads="1"/>
          </p:cNvSpPr>
          <p:nvPr/>
        </p:nvSpPr>
        <p:spPr bwMode="auto">
          <a:xfrm>
            <a:off x="1306513" y="4800600"/>
            <a:ext cx="1493837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 Motivations</a:t>
            </a:r>
          </a:p>
        </p:txBody>
      </p:sp>
      <p:sp>
        <p:nvSpPr>
          <p:cNvPr id="7176" name="AutoShape 7"/>
          <p:cNvSpPr>
            <a:spLocks noChangeAspect="1" noChangeArrowheads="1"/>
          </p:cNvSpPr>
          <p:nvPr/>
        </p:nvSpPr>
        <p:spPr bwMode="auto">
          <a:xfrm>
            <a:off x="7543800" y="4800600"/>
            <a:ext cx="1223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References</a:t>
            </a:r>
          </a:p>
        </p:txBody>
      </p:sp>
      <p:sp>
        <p:nvSpPr>
          <p:cNvPr id="7177" name="AutoShape 8"/>
          <p:cNvSpPr>
            <a:spLocks noChangeAspect="1" noChangeArrowheads="1"/>
          </p:cNvSpPr>
          <p:nvPr/>
        </p:nvSpPr>
        <p:spPr bwMode="auto">
          <a:xfrm>
            <a:off x="5368925" y="4800600"/>
            <a:ext cx="12334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 Methods</a:t>
            </a:r>
          </a:p>
        </p:txBody>
      </p:sp>
      <p:sp>
        <p:nvSpPr>
          <p:cNvPr id="7178" name="AutoShape 9"/>
          <p:cNvSpPr>
            <a:spLocks noChangeAspect="1" noChangeArrowheads="1"/>
          </p:cNvSpPr>
          <p:nvPr/>
        </p:nvSpPr>
        <p:spPr bwMode="auto">
          <a:xfrm>
            <a:off x="3886200" y="5572125"/>
            <a:ext cx="1092200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2.1 Stock</a:t>
            </a:r>
            <a:br>
              <a:rPr lang="en-US" sz="1600"/>
            </a:br>
            <a:r>
              <a:rPr lang="en-US" sz="1600"/>
              <a:t>Fraud</a:t>
            </a:r>
          </a:p>
        </p:txBody>
      </p:sp>
      <p:sp>
        <p:nvSpPr>
          <p:cNvPr id="7179" name="AutoShape 10"/>
          <p:cNvSpPr>
            <a:spLocks noChangeAspect="1" noChangeArrowheads="1"/>
          </p:cNvSpPr>
          <p:nvPr/>
        </p:nvSpPr>
        <p:spPr bwMode="auto">
          <a:xfrm>
            <a:off x="5451475" y="5572125"/>
            <a:ext cx="1077913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2.2 Ponzi</a:t>
            </a:r>
            <a:br>
              <a:rPr lang="en-US" sz="1600"/>
            </a:br>
            <a:r>
              <a:rPr lang="en-US" sz="1600"/>
              <a:t>Scheme</a:t>
            </a:r>
          </a:p>
        </p:txBody>
      </p:sp>
      <p:sp>
        <p:nvSpPr>
          <p:cNvPr id="7180" name="AutoShape 11"/>
          <p:cNvSpPr>
            <a:spLocks noChangeAspect="1" noChangeArrowheads="1"/>
          </p:cNvSpPr>
          <p:nvPr/>
        </p:nvSpPr>
        <p:spPr bwMode="auto">
          <a:xfrm>
            <a:off x="762000" y="5707063"/>
            <a:ext cx="1119188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1.1 Greed</a:t>
            </a:r>
          </a:p>
        </p:txBody>
      </p:sp>
      <p:sp>
        <p:nvSpPr>
          <p:cNvPr id="7181" name="AutoShape 12"/>
          <p:cNvSpPr>
            <a:spLocks noChangeAspect="1" noChangeArrowheads="1"/>
          </p:cNvSpPr>
          <p:nvPr/>
        </p:nvSpPr>
        <p:spPr bwMode="auto">
          <a:xfrm>
            <a:off x="2266950" y="5707063"/>
            <a:ext cx="1184275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1.2 Avidity</a:t>
            </a:r>
          </a:p>
        </p:txBody>
      </p:sp>
      <p:cxnSp>
        <p:nvCxnSpPr>
          <p:cNvPr id="7182" name="AutoShape 13"/>
          <p:cNvCxnSpPr>
            <a:cxnSpLocks noChangeShapeType="1"/>
            <a:stCxn id="7174" idx="2"/>
            <a:endCxn id="7175" idx="0"/>
          </p:cNvCxnSpPr>
          <p:nvPr/>
        </p:nvCxnSpPr>
        <p:spPr bwMode="auto">
          <a:xfrm flipH="1">
            <a:off x="2054225" y="4279900"/>
            <a:ext cx="2840038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3" name="AutoShape 14"/>
          <p:cNvCxnSpPr>
            <a:cxnSpLocks noChangeShapeType="1"/>
            <a:stCxn id="7174" idx="2"/>
            <a:endCxn id="7177" idx="0"/>
          </p:cNvCxnSpPr>
          <p:nvPr/>
        </p:nvCxnSpPr>
        <p:spPr bwMode="auto">
          <a:xfrm>
            <a:off x="4894263" y="4279900"/>
            <a:ext cx="1092200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4" name="AutoShape 15"/>
          <p:cNvCxnSpPr>
            <a:cxnSpLocks noChangeShapeType="1"/>
            <a:stCxn id="7174" idx="2"/>
            <a:endCxn id="7176" idx="0"/>
          </p:cNvCxnSpPr>
          <p:nvPr/>
        </p:nvCxnSpPr>
        <p:spPr bwMode="auto">
          <a:xfrm>
            <a:off x="4894263" y="4279900"/>
            <a:ext cx="326231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5" name="AutoShape 16"/>
          <p:cNvCxnSpPr>
            <a:cxnSpLocks noChangeShapeType="1"/>
            <a:stCxn id="7177" idx="2"/>
            <a:endCxn id="7179" idx="0"/>
          </p:cNvCxnSpPr>
          <p:nvPr/>
        </p:nvCxnSpPr>
        <p:spPr bwMode="auto">
          <a:xfrm>
            <a:off x="5986463" y="5194300"/>
            <a:ext cx="4762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6" name="AutoShape 17"/>
          <p:cNvCxnSpPr>
            <a:cxnSpLocks noChangeShapeType="1"/>
            <a:stCxn id="7177" idx="2"/>
            <a:endCxn id="7178" idx="0"/>
          </p:cNvCxnSpPr>
          <p:nvPr/>
        </p:nvCxnSpPr>
        <p:spPr bwMode="auto">
          <a:xfrm flipH="1">
            <a:off x="4432300" y="5194300"/>
            <a:ext cx="1554163" cy="368300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7" name="AutoShape 18"/>
          <p:cNvCxnSpPr>
            <a:cxnSpLocks noChangeShapeType="1"/>
            <a:stCxn id="7175" idx="2"/>
            <a:endCxn id="7181" idx="0"/>
          </p:cNvCxnSpPr>
          <p:nvPr/>
        </p:nvCxnSpPr>
        <p:spPr bwMode="auto">
          <a:xfrm>
            <a:off x="2054225" y="5194300"/>
            <a:ext cx="804863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7188" name="AutoShape 19"/>
          <p:cNvCxnSpPr>
            <a:cxnSpLocks noChangeShapeType="1"/>
            <a:stCxn id="7175" idx="2"/>
            <a:endCxn id="7180" idx="0"/>
          </p:cNvCxnSpPr>
          <p:nvPr/>
        </p:nvCxnSpPr>
        <p:spPr bwMode="auto">
          <a:xfrm flipH="1">
            <a:off x="1322388" y="5194300"/>
            <a:ext cx="731837" cy="503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89" name="AutoShape 27"/>
          <p:cNvSpPr>
            <a:spLocks noChangeAspect="1" noChangeArrowheads="1"/>
          </p:cNvSpPr>
          <p:nvPr/>
        </p:nvSpPr>
        <p:spPr bwMode="auto">
          <a:xfrm>
            <a:off x="6838950" y="5570538"/>
            <a:ext cx="1044575" cy="654050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2.3 Bank</a:t>
            </a:r>
            <a:br>
              <a:rPr lang="en-US" sz="1600"/>
            </a:br>
            <a:r>
              <a:rPr lang="en-US" sz="1600"/>
              <a:t>Robbery</a:t>
            </a:r>
          </a:p>
        </p:txBody>
      </p:sp>
      <p:cxnSp>
        <p:nvCxnSpPr>
          <p:cNvPr id="7190" name="AutoShape 28"/>
          <p:cNvCxnSpPr>
            <a:cxnSpLocks noChangeShapeType="1"/>
            <a:stCxn id="7177" idx="2"/>
            <a:endCxn id="7189" idx="0"/>
          </p:cNvCxnSpPr>
          <p:nvPr/>
        </p:nvCxnSpPr>
        <p:spPr bwMode="auto">
          <a:xfrm>
            <a:off x="5986463" y="5194300"/>
            <a:ext cx="1374775" cy="36671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7191" name="Text Box 29"/>
          <p:cNvSpPr txBox="1">
            <a:spLocks noChangeArrowheads="1"/>
          </p:cNvSpPr>
          <p:nvPr/>
        </p:nvSpPr>
        <p:spPr bwMode="auto">
          <a:xfrm>
            <a:off x="3581400" y="3657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7192" name="Text Box 30"/>
          <p:cNvSpPr txBox="1">
            <a:spLocks noChangeArrowheads="1"/>
          </p:cNvSpPr>
          <p:nvPr/>
        </p:nvSpPr>
        <p:spPr bwMode="auto">
          <a:xfrm>
            <a:off x="18589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7193" name="Text Box 31"/>
          <p:cNvSpPr txBox="1">
            <a:spLocks noChangeArrowheads="1"/>
          </p:cNvSpPr>
          <p:nvPr/>
        </p:nvSpPr>
        <p:spPr bwMode="auto">
          <a:xfrm>
            <a:off x="11255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7194" name="Text Box 32"/>
          <p:cNvSpPr txBox="1">
            <a:spLocks noChangeArrowheads="1"/>
          </p:cNvSpPr>
          <p:nvPr/>
        </p:nvSpPr>
        <p:spPr bwMode="auto">
          <a:xfrm>
            <a:off x="51355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7195" name="Text Box 33"/>
          <p:cNvSpPr txBox="1">
            <a:spLocks noChangeArrowheads="1"/>
          </p:cNvSpPr>
          <p:nvPr/>
        </p:nvSpPr>
        <p:spPr bwMode="auto">
          <a:xfrm>
            <a:off x="2725738" y="53467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7196" name="Text Box 34"/>
          <p:cNvSpPr txBox="1">
            <a:spLocks noChangeArrowheads="1"/>
          </p:cNvSpPr>
          <p:nvPr/>
        </p:nvSpPr>
        <p:spPr bwMode="auto">
          <a:xfrm>
            <a:off x="40306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7197" name="Text Box 35"/>
          <p:cNvSpPr txBox="1">
            <a:spLocks noChangeArrowheads="1"/>
          </p:cNvSpPr>
          <p:nvPr/>
        </p:nvSpPr>
        <p:spPr bwMode="auto">
          <a:xfrm>
            <a:off x="56308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7198" name="Text Box 36"/>
          <p:cNvSpPr txBox="1">
            <a:spLocks noChangeArrowheads="1"/>
          </p:cNvSpPr>
          <p:nvPr/>
        </p:nvSpPr>
        <p:spPr bwMode="auto">
          <a:xfrm>
            <a:off x="7231063" y="521335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7199" name="Text Box 37"/>
          <p:cNvSpPr txBox="1">
            <a:spLocks noChangeArrowheads="1"/>
          </p:cNvSpPr>
          <p:nvPr/>
        </p:nvSpPr>
        <p:spPr bwMode="auto">
          <a:xfrm>
            <a:off x="8031163" y="44704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7200" name="Text Box 3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preOrder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 b="1" i="1">
              <a:solidFill>
                <a:schemeClr val="accent2"/>
              </a:solidFill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preorder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7201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D4B52-3AD7-A19D-143A-549354E13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ahoma" charset="0"/>
              </a:rPr>
              <a:t>Preorder Traversal Example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DD0CCC-45DB-C71E-CB93-EA62D6EE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/>
              <a:t>© 2014 Goodrich, </a:t>
            </a:r>
            <a:r>
              <a:rPr lang="en-US" dirty="0" err="1"/>
              <a:t>Tamassia</a:t>
            </a:r>
            <a:r>
              <a:rPr lang="en-US" dirty="0"/>
              <a:t>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0283E3-5906-C988-6003-8B35C2C628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85CF1-7907-5827-BE52-CE31C4890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1026" name="Picture 2" descr="Preorder Traversal of Binary Tree - Binary Tree - Tutorial">
            <a:extLst>
              <a:ext uri="{FF2B5EF4-FFF2-40B4-BE49-F238E27FC236}">
                <a16:creationId xmlns:a16="http://schemas.microsoft.com/office/drawing/2014/main" id="{5FDD0654-CECD-E11A-991B-3E8D5AF43D31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1656272"/>
            <a:ext cx="7721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1582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Trees</a:t>
            </a:r>
          </a:p>
        </p:txBody>
      </p:sp>
      <p:sp>
        <p:nvSpPr>
          <p:cNvPr id="819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fld id="{3E2B0C9B-D171-6346-B424-2AECED9DB8C5}" type="slidenum">
              <a:rPr lang="en-US" sz="1400"/>
              <a:pPr eaLnBrk="1" hangingPunct="1"/>
              <a:t>8</a:t>
            </a:fld>
            <a:endParaRPr lang="en-US" sz="1400"/>
          </a:p>
        </p:txBody>
      </p:sp>
      <p:sp>
        <p:nvSpPr>
          <p:cNvPr id="8196" name="Rectangle 1026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 err="1">
                <a:latin typeface="Tahoma" charset="0"/>
              </a:rPr>
              <a:t>Postorder</a:t>
            </a:r>
            <a:r>
              <a:rPr lang="en-US" dirty="0">
                <a:latin typeface="Tahoma" charset="0"/>
              </a:rPr>
              <a:t> Traversal</a:t>
            </a:r>
          </a:p>
        </p:txBody>
      </p:sp>
      <p:sp>
        <p:nvSpPr>
          <p:cNvPr id="8197" name="Rectangle 1027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838200" y="1600200"/>
            <a:ext cx="4038600" cy="2133600"/>
          </a:xfrm>
        </p:spPr>
        <p:txBody>
          <a:bodyPr/>
          <a:lstStyle/>
          <a:p>
            <a:pPr eaLnBrk="1" hangingPunct="1"/>
            <a:r>
              <a:rPr lang="en-US" sz="2000">
                <a:latin typeface="Tahoma" charset="0"/>
              </a:rPr>
              <a:t>In a postorder traversal, a node is visited after its descendants</a:t>
            </a:r>
          </a:p>
          <a:p>
            <a:pPr eaLnBrk="1" hangingPunct="1"/>
            <a:r>
              <a:rPr lang="en-US" sz="2000">
                <a:latin typeface="Tahoma" charset="0"/>
              </a:rPr>
              <a:t>Application: compute space used by files in a directory and its subdirectories</a:t>
            </a:r>
          </a:p>
        </p:txBody>
      </p:sp>
      <p:sp>
        <p:nvSpPr>
          <p:cNvPr id="8198" name="Text Box 1028"/>
          <p:cNvSpPr txBox="1">
            <a:spLocks noChangeArrowheads="1"/>
          </p:cNvSpPr>
          <p:nvPr/>
        </p:nvSpPr>
        <p:spPr bwMode="auto">
          <a:xfrm>
            <a:off x="5181600" y="1676400"/>
            <a:ext cx="3352800" cy="16351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Algorithm</a:t>
            </a:r>
            <a:r>
              <a:rPr lang="en-US">
                <a:latin typeface="Times New Roman" charset="0"/>
              </a:rPr>
              <a:t> 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postOrder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tx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tx2"/>
                </a:solidFill>
                <a:latin typeface="Times New Roman" charset="0"/>
              </a:rPr>
              <a:t>)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hlink"/>
              </a:buClr>
              <a:buSzPct val="110000"/>
              <a:buFont typeface="Wingdings" charset="0"/>
              <a:buNone/>
            </a:pPr>
            <a:r>
              <a:rPr lang="en-US" b="1">
                <a:solidFill>
                  <a:srgbClr val="000000"/>
                </a:solidFill>
                <a:latin typeface="Times New Roman" charset="0"/>
              </a:rPr>
              <a:t>for</a:t>
            </a:r>
            <a:r>
              <a:rPr lang="en-US">
                <a:solidFill>
                  <a:srgbClr val="000000"/>
                </a:solidFill>
                <a:latin typeface="Times New Roman" charset="0"/>
              </a:rPr>
              <a:t> </a:t>
            </a:r>
            <a:r>
              <a:rPr lang="en-US" b="1">
                <a:solidFill>
                  <a:srgbClr val="000000"/>
                </a:solidFill>
                <a:latin typeface="Times New Roman" charset="0"/>
              </a:rPr>
              <a:t>each</a:t>
            </a:r>
            <a:r>
              <a:rPr lang="en-US">
                <a:latin typeface="Times New Roman" charset="0"/>
              </a:rPr>
              <a:t> 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child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of 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	postOrder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 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w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  <a:endParaRPr lang="en-US">
              <a:latin typeface="Times New Roman" charset="0"/>
            </a:endParaRPr>
          </a:p>
          <a:p>
            <a:pPr lvl="1" algn="l" eaLnBrk="1" hangingPunct="1">
              <a:lnSpc>
                <a:spcPct val="90000"/>
              </a:lnSpc>
              <a:spcBef>
                <a:spcPct val="20000"/>
              </a:spcBef>
              <a:buClr>
                <a:schemeClr val="tx1"/>
              </a:buClr>
              <a:buSzPct val="60000"/>
              <a:buFont typeface="Wingdings" charset="0"/>
              <a:buNone/>
            </a:pP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visit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(</a:t>
            </a:r>
            <a:r>
              <a:rPr lang="en-US" b="1" i="1">
                <a:solidFill>
                  <a:schemeClr val="accent2"/>
                </a:solidFill>
                <a:latin typeface="Times New Roman" charset="0"/>
              </a:rPr>
              <a:t>v</a:t>
            </a:r>
            <a:r>
              <a:rPr lang="en-US">
                <a:solidFill>
                  <a:schemeClr val="accent2"/>
                </a:solidFill>
                <a:latin typeface="Times New Roman" charset="0"/>
              </a:rPr>
              <a:t>)</a:t>
            </a:r>
          </a:p>
        </p:txBody>
      </p:sp>
      <p:sp>
        <p:nvSpPr>
          <p:cNvPr id="8199" name="AutoShape 1029"/>
          <p:cNvSpPr>
            <a:spLocks noChangeAspect="1" noChangeArrowheads="1"/>
          </p:cNvSpPr>
          <p:nvPr/>
        </p:nvSpPr>
        <p:spPr bwMode="auto">
          <a:xfrm>
            <a:off x="4540250" y="3733800"/>
            <a:ext cx="71596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cs16/</a:t>
            </a:r>
          </a:p>
        </p:txBody>
      </p:sp>
      <p:sp>
        <p:nvSpPr>
          <p:cNvPr id="8200" name="AutoShape 1030"/>
          <p:cNvSpPr>
            <a:spLocks noChangeAspect="1" noChangeArrowheads="1"/>
          </p:cNvSpPr>
          <p:nvPr/>
        </p:nvSpPr>
        <p:spPr bwMode="auto">
          <a:xfrm>
            <a:off x="1384300" y="4648200"/>
            <a:ext cx="1344613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homeworks/</a:t>
            </a:r>
          </a:p>
        </p:txBody>
      </p:sp>
      <p:sp>
        <p:nvSpPr>
          <p:cNvPr id="8201" name="AutoShape 1031"/>
          <p:cNvSpPr>
            <a:spLocks noChangeAspect="1" noChangeArrowheads="1"/>
          </p:cNvSpPr>
          <p:nvPr/>
        </p:nvSpPr>
        <p:spPr bwMode="auto">
          <a:xfrm>
            <a:off x="7680325" y="4513263"/>
            <a:ext cx="9588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todo.txt</a:t>
            </a:r>
            <a:br>
              <a:rPr lang="en-US" sz="1600"/>
            </a:br>
            <a:r>
              <a:rPr lang="en-US" sz="1600"/>
              <a:t>1K</a:t>
            </a:r>
          </a:p>
        </p:txBody>
      </p:sp>
      <p:sp>
        <p:nvSpPr>
          <p:cNvPr id="8202" name="AutoShape 1032"/>
          <p:cNvSpPr>
            <a:spLocks noChangeAspect="1" noChangeArrowheads="1"/>
          </p:cNvSpPr>
          <p:nvPr/>
        </p:nvSpPr>
        <p:spPr bwMode="auto">
          <a:xfrm>
            <a:off x="5405438" y="4648200"/>
            <a:ext cx="1166812" cy="384175"/>
          </a:xfrm>
          <a:prstGeom prst="roundRect">
            <a:avLst>
              <a:gd name="adj" fmla="val 16667"/>
            </a:avLst>
          </a:prstGeom>
          <a:solidFill>
            <a:schemeClr val="accent1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programs/</a:t>
            </a:r>
          </a:p>
        </p:txBody>
      </p:sp>
      <p:sp>
        <p:nvSpPr>
          <p:cNvPr id="8203" name="AutoShape 1033"/>
          <p:cNvSpPr>
            <a:spLocks noChangeAspect="1" noChangeArrowheads="1"/>
          </p:cNvSpPr>
          <p:nvPr/>
        </p:nvSpPr>
        <p:spPr bwMode="auto">
          <a:xfrm>
            <a:off x="3886200" y="5564188"/>
            <a:ext cx="109855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DDR.java</a:t>
            </a:r>
            <a:br>
              <a:rPr lang="en-US" sz="1600"/>
            </a:br>
            <a:r>
              <a:rPr lang="en-US" sz="1600"/>
              <a:t>10K</a:t>
            </a:r>
          </a:p>
        </p:txBody>
      </p:sp>
      <p:sp>
        <p:nvSpPr>
          <p:cNvPr id="8204" name="AutoShape 1034"/>
          <p:cNvSpPr>
            <a:spLocks noChangeAspect="1" noChangeArrowheads="1"/>
          </p:cNvSpPr>
          <p:nvPr/>
        </p:nvSpPr>
        <p:spPr bwMode="auto">
          <a:xfrm>
            <a:off x="5359400" y="5564188"/>
            <a:ext cx="1274763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Stocks.java</a:t>
            </a:r>
            <a:br>
              <a:rPr lang="en-US" sz="1600"/>
            </a:br>
            <a:r>
              <a:rPr lang="en-US" sz="1600"/>
              <a:t>25K</a:t>
            </a:r>
          </a:p>
        </p:txBody>
      </p:sp>
      <p:sp>
        <p:nvSpPr>
          <p:cNvPr id="8205" name="AutoShape 1035"/>
          <p:cNvSpPr>
            <a:spLocks noChangeAspect="1" noChangeArrowheads="1"/>
          </p:cNvSpPr>
          <p:nvPr/>
        </p:nvSpPr>
        <p:spPr bwMode="auto">
          <a:xfrm>
            <a:off x="846138" y="5564188"/>
            <a:ext cx="957262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h1c.doc</a:t>
            </a:r>
            <a:br>
              <a:rPr lang="en-US" sz="1600"/>
            </a:br>
            <a:r>
              <a:rPr lang="en-US" sz="1600"/>
              <a:t>3K</a:t>
            </a:r>
          </a:p>
        </p:txBody>
      </p:sp>
      <p:sp>
        <p:nvSpPr>
          <p:cNvPr id="8206" name="AutoShape 1036"/>
          <p:cNvSpPr>
            <a:spLocks noChangeAspect="1" noChangeArrowheads="1"/>
          </p:cNvSpPr>
          <p:nvPr/>
        </p:nvSpPr>
        <p:spPr bwMode="auto">
          <a:xfrm>
            <a:off x="2327275" y="5564188"/>
            <a:ext cx="1069975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h1nc.doc</a:t>
            </a:r>
            <a:br>
              <a:rPr lang="en-US" sz="1600"/>
            </a:br>
            <a:r>
              <a:rPr lang="en-US" sz="1600"/>
              <a:t>2K</a:t>
            </a:r>
          </a:p>
        </p:txBody>
      </p:sp>
      <p:cxnSp>
        <p:nvCxnSpPr>
          <p:cNvPr id="8207" name="AutoShape 1037"/>
          <p:cNvCxnSpPr>
            <a:cxnSpLocks noChangeShapeType="1"/>
            <a:stCxn id="8199" idx="2"/>
            <a:endCxn id="8200" idx="0"/>
          </p:cNvCxnSpPr>
          <p:nvPr/>
        </p:nvCxnSpPr>
        <p:spPr bwMode="auto">
          <a:xfrm flipH="1">
            <a:off x="2057400" y="4127500"/>
            <a:ext cx="2841625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8" name="AutoShape 1038"/>
          <p:cNvCxnSpPr>
            <a:cxnSpLocks noChangeShapeType="1"/>
            <a:stCxn id="8199" idx="2"/>
            <a:endCxn id="8202" idx="0"/>
          </p:cNvCxnSpPr>
          <p:nvPr/>
        </p:nvCxnSpPr>
        <p:spPr bwMode="auto">
          <a:xfrm>
            <a:off x="4899025" y="4127500"/>
            <a:ext cx="1090613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09" name="AutoShape 1039"/>
          <p:cNvCxnSpPr>
            <a:cxnSpLocks noChangeShapeType="1"/>
            <a:stCxn id="8199" idx="2"/>
            <a:endCxn id="8201" idx="0"/>
          </p:cNvCxnSpPr>
          <p:nvPr/>
        </p:nvCxnSpPr>
        <p:spPr bwMode="auto">
          <a:xfrm>
            <a:off x="4899025" y="4127500"/>
            <a:ext cx="3260725" cy="376238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0" name="AutoShape 1040"/>
          <p:cNvCxnSpPr>
            <a:cxnSpLocks noChangeShapeType="1"/>
            <a:stCxn id="8202" idx="2"/>
            <a:endCxn id="8204" idx="0"/>
          </p:cNvCxnSpPr>
          <p:nvPr/>
        </p:nvCxnSpPr>
        <p:spPr bwMode="auto">
          <a:xfrm>
            <a:off x="5989638" y="5041900"/>
            <a:ext cx="79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1" name="AutoShape 1041"/>
          <p:cNvCxnSpPr>
            <a:cxnSpLocks noChangeShapeType="1"/>
            <a:stCxn id="8202" idx="2"/>
            <a:endCxn id="8203" idx="0"/>
          </p:cNvCxnSpPr>
          <p:nvPr/>
        </p:nvCxnSpPr>
        <p:spPr bwMode="auto">
          <a:xfrm flipH="1">
            <a:off x="4435475" y="5041900"/>
            <a:ext cx="15541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2" name="AutoShape 1042"/>
          <p:cNvCxnSpPr>
            <a:cxnSpLocks noChangeShapeType="1"/>
            <a:stCxn id="8200" idx="2"/>
            <a:endCxn id="8206" idx="0"/>
          </p:cNvCxnSpPr>
          <p:nvPr/>
        </p:nvCxnSpPr>
        <p:spPr bwMode="auto">
          <a:xfrm>
            <a:off x="2057400" y="5041900"/>
            <a:ext cx="804863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cxnSp>
        <p:nvCxnSpPr>
          <p:cNvPr id="8213" name="AutoShape 1043"/>
          <p:cNvCxnSpPr>
            <a:cxnSpLocks noChangeShapeType="1"/>
            <a:stCxn id="8200" idx="2"/>
            <a:endCxn id="8205" idx="0"/>
          </p:cNvCxnSpPr>
          <p:nvPr/>
        </p:nvCxnSpPr>
        <p:spPr bwMode="auto">
          <a:xfrm flipH="1">
            <a:off x="1325563" y="5041900"/>
            <a:ext cx="731837" cy="512763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4" name="AutoShape 1044"/>
          <p:cNvSpPr>
            <a:spLocks noChangeAspect="1" noChangeArrowheads="1"/>
          </p:cNvSpPr>
          <p:nvPr/>
        </p:nvSpPr>
        <p:spPr bwMode="auto">
          <a:xfrm>
            <a:off x="7010400" y="5562600"/>
            <a:ext cx="1219200" cy="654050"/>
          </a:xfrm>
          <a:prstGeom prst="roundRect">
            <a:avLst>
              <a:gd name="adj" fmla="val 16667"/>
            </a:avLst>
          </a:prstGeom>
          <a:solidFill>
            <a:schemeClr val="folHlink"/>
          </a:solidFill>
          <a:ln w="19050">
            <a:solidFill>
              <a:schemeClr val="tx1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/>
              <a:t>Robot.java</a:t>
            </a:r>
            <a:br>
              <a:rPr lang="en-US" sz="1600"/>
            </a:br>
            <a:r>
              <a:rPr lang="en-US" sz="1600"/>
              <a:t>20K</a:t>
            </a:r>
          </a:p>
        </p:txBody>
      </p:sp>
      <p:cxnSp>
        <p:nvCxnSpPr>
          <p:cNvPr id="8215" name="AutoShape 1045"/>
          <p:cNvCxnSpPr>
            <a:cxnSpLocks noChangeShapeType="1"/>
            <a:stCxn id="8202" idx="2"/>
            <a:endCxn id="8214" idx="0"/>
          </p:cNvCxnSpPr>
          <p:nvPr/>
        </p:nvCxnSpPr>
        <p:spPr bwMode="auto">
          <a:xfrm>
            <a:off x="5989638" y="5041900"/>
            <a:ext cx="1630362" cy="511175"/>
          </a:xfrm>
          <a:prstGeom prst="straightConnector1">
            <a:avLst/>
          </a:prstGeom>
          <a:noFill/>
          <a:ln w="190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 xmlns="">
                <a:noFill/>
              </a14:hiddenFill>
            </a:ext>
          </a:extLst>
        </p:spPr>
      </p:cxnSp>
      <p:sp>
        <p:nvSpPr>
          <p:cNvPr id="8216" name="Text Box 1046"/>
          <p:cNvSpPr txBox="1">
            <a:spLocks noChangeArrowheads="1"/>
          </p:cNvSpPr>
          <p:nvPr/>
        </p:nvSpPr>
        <p:spPr bwMode="auto">
          <a:xfrm>
            <a:off x="4191000" y="35052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9</a:t>
            </a:r>
          </a:p>
        </p:txBody>
      </p:sp>
      <p:sp>
        <p:nvSpPr>
          <p:cNvPr id="8217" name="Text Box 1047"/>
          <p:cNvSpPr txBox="1">
            <a:spLocks noChangeArrowheads="1"/>
          </p:cNvSpPr>
          <p:nvPr/>
        </p:nvSpPr>
        <p:spPr bwMode="auto">
          <a:xfrm>
            <a:off x="1858963" y="43180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3</a:t>
            </a:r>
          </a:p>
        </p:txBody>
      </p:sp>
      <p:sp>
        <p:nvSpPr>
          <p:cNvPr id="8218" name="Text Box 1048"/>
          <p:cNvSpPr txBox="1">
            <a:spLocks noChangeArrowheads="1"/>
          </p:cNvSpPr>
          <p:nvPr/>
        </p:nvSpPr>
        <p:spPr bwMode="auto">
          <a:xfrm>
            <a:off x="11255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1</a:t>
            </a:r>
          </a:p>
        </p:txBody>
      </p:sp>
      <p:sp>
        <p:nvSpPr>
          <p:cNvPr id="8219" name="Text Box 1049"/>
          <p:cNvSpPr txBox="1">
            <a:spLocks noChangeArrowheads="1"/>
          </p:cNvSpPr>
          <p:nvPr/>
        </p:nvSpPr>
        <p:spPr bwMode="auto">
          <a:xfrm>
            <a:off x="5181600" y="43180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7</a:t>
            </a:r>
          </a:p>
        </p:txBody>
      </p:sp>
      <p:sp>
        <p:nvSpPr>
          <p:cNvPr id="8220" name="Text Box 1050"/>
          <p:cNvSpPr txBox="1">
            <a:spLocks noChangeArrowheads="1"/>
          </p:cNvSpPr>
          <p:nvPr/>
        </p:nvSpPr>
        <p:spPr bwMode="auto">
          <a:xfrm>
            <a:off x="2725738" y="51943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2</a:t>
            </a:r>
          </a:p>
        </p:txBody>
      </p:sp>
      <p:sp>
        <p:nvSpPr>
          <p:cNvPr id="8221" name="Text Box 1051"/>
          <p:cNvSpPr txBox="1">
            <a:spLocks noChangeArrowheads="1"/>
          </p:cNvSpPr>
          <p:nvPr/>
        </p:nvSpPr>
        <p:spPr bwMode="auto">
          <a:xfrm>
            <a:off x="40306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4</a:t>
            </a:r>
          </a:p>
        </p:txBody>
      </p:sp>
      <p:sp>
        <p:nvSpPr>
          <p:cNvPr id="8222" name="Text Box 1052"/>
          <p:cNvSpPr txBox="1">
            <a:spLocks noChangeArrowheads="1"/>
          </p:cNvSpPr>
          <p:nvPr/>
        </p:nvSpPr>
        <p:spPr bwMode="auto">
          <a:xfrm>
            <a:off x="5630863" y="51816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5</a:t>
            </a:r>
          </a:p>
        </p:txBody>
      </p:sp>
      <p:sp>
        <p:nvSpPr>
          <p:cNvPr id="8223" name="Text Box 1053"/>
          <p:cNvSpPr txBox="1">
            <a:spLocks noChangeArrowheads="1"/>
          </p:cNvSpPr>
          <p:nvPr/>
        </p:nvSpPr>
        <p:spPr bwMode="auto">
          <a:xfrm>
            <a:off x="7486650" y="5181600"/>
            <a:ext cx="322263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6</a:t>
            </a:r>
          </a:p>
        </p:txBody>
      </p:sp>
      <p:sp>
        <p:nvSpPr>
          <p:cNvPr id="8224" name="Text Box 1054"/>
          <p:cNvSpPr txBox="1">
            <a:spLocks noChangeArrowheads="1"/>
          </p:cNvSpPr>
          <p:nvPr/>
        </p:nvSpPr>
        <p:spPr bwMode="auto">
          <a:xfrm>
            <a:off x="8031163" y="4114800"/>
            <a:ext cx="322262" cy="3968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2000">
                <a:solidFill>
                  <a:schemeClr val="tx2"/>
                </a:solidFill>
              </a:rPr>
              <a:t>8</a:t>
            </a:r>
          </a:p>
        </p:txBody>
      </p:sp>
      <p:sp>
        <p:nvSpPr>
          <p:cNvPr id="8225" name="Date Placeholder 32"/>
          <p:cNvSpPr>
            <a:spLocks noGrp="1"/>
          </p:cNvSpPr>
          <p:nvPr>
            <p:ph type="dt" sz="quarter" idx="10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ahoma" charset="0"/>
                <a:ea typeface="ＭＳ Ｐゴシック" charset="0"/>
              </a:defRPr>
            </a:lvl9pPr>
          </a:lstStyle>
          <a:p>
            <a:pPr eaLnBrk="1" hangingPunct="1"/>
            <a:r>
              <a:rPr lang="en-US" sz="1400"/>
              <a:t>© 2014 Goodrich, Tamassia, Goldwasser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D99AB-8FF7-71BC-EC86-4965C8FC7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latin typeface="Tahoma" charset="0"/>
              </a:rPr>
              <a:t>Postorder</a:t>
            </a:r>
            <a:r>
              <a:rPr lang="en-US" dirty="0">
                <a:latin typeface="Tahoma" charset="0"/>
              </a:rPr>
              <a:t> Traversal</a:t>
            </a:r>
            <a:endParaRPr lang="en-TR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2B2F0E-7478-BA38-63C4-D215D61EDC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© 2014 Goodrich, Tamassia, Goldwasser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D23429-7660-55A6-BC5A-F5480CA485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Trees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FC211-BF60-98B7-289A-A94D1E9FC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EF1F85-5520-2B4D-BD21-5CDCEF846CE5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2050" name="Picture 2" descr="Post-Order Traversal Of Binary Tree - Tutorial">
            <a:extLst>
              <a:ext uri="{FF2B5EF4-FFF2-40B4-BE49-F238E27FC236}">
                <a16:creationId xmlns:a16="http://schemas.microsoft.com/office/drawing/2014/main" id="{2A184C0F-C8D2-A77F-17FE-0F5F75B1BBBB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3600" y="1676400"/>
            <a:ext cx="7721600" cy="434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8697215"/>
      </p:ext>
    </p:extLst>
  </p:cSld>
  <p:clrMapOvr>
    <a:masterClrMapping/>
  </p:clrMapOvr>
</p:sld>
</file>

<file path=ppt/theme/theme1.xml><?xml version="1.0" encoding="utf-8"?>
<a:theme xmlns:a="http://schemas.openxmlformats.org/drawingml/2006/main" name="Blueprint">
  <a:themeElements>
    <a:clrScheme name="">
      <a:dk1>
        <a:srgbClr val="40458C"/>
      </a:dk1>
      <a:lt1>
        <a:srgbClr val="FFFFFF"/>
      </a:lt1>
      <a:dk2>
        <a:srgbClr val="BE2D00"/>
      </a:dk2>
      <a:lt2>
        <a:srgbClr val="B7C1EB"/>
      </a:lt2>
      <a:accent1>
        <a:srgbClr val="ECD882"/>
      </a:accent1>
      <a:accent2>
        <a:srgbClr val="577052"/>
      </a:accent2>
      <a:accent3>
        <a:srgbClr val="FFFFFF"/>
      </a:accent3>
      <a:accent4>
        <a:srgbClr val="353A77"/>
      </a:accent4>
      <a:accent5>
        <a:srgbClr val="F4E9C1"/>
      </a:accent5>
      <a:accent6>
        <a:srgbClr val="4E6549"/>
      </a:accent6>
      <a:hlink>
        <a:srgbClr val="6F89F7"/>
      </a:hlink>
      <a:folHlink>
        <a:srgbClr val="CFDBFD"/>
      </a:folHlink>
    </a:clrScheme>
    <a:fontScheme name="Blueprint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90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ahoma" pitchFamily="34" charset="0"/>
          </a:defRPr>
        </a:defPPr>
      </a:lstStyle>
    </a:lnDef>
  </a:objectDefaults>
  <a:extraClrSchemeLst>
    <a:extraClrScheme>
      <a:clrScheme name="Blueprint 1">
        <a:dk1>
          <a:srgbClr val="000000"/>
        </a:dk1>
        <a:lt1>
          <a:srgbClr val="FFFFFF"/>
        </a:lt1>
        <a:dk2>
          <a:srgbClr val="40458C"/>
        </a:dk2>
        <a:lt2>
          <a:srgbClr val="FFFFCC"/>
        </a:lt2>
        <a:accent1>
          <a:srgbClr val="8D8DB3"/>
        </a:accent1>
        <a:accent2>
          <a:srgbClr val="B2B2B2"/>
        </a:accent2>
        <a:accent3>
          <a:srgbClr val="AFB0C5"/>
        </a:accent3>
        <a:accent4>
          <a:srgbClr val="DADADA"/>
        </a:accent4>
        <a:accent5>
          <a:srgbClr val="C5C5D6"/>
        </a:accent5>
        <a:accent6>
          <a:srgbClr val="A1A1A1"/>
        </a:accent6>
        <a:hlink>
          <a:srgbClr val="6F89F7"/>
        </a:hlink>
        <a:folHlink>
          <a:srgbClr val="4F56AD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2">
        <a:dk1>
          <a:srgbClr val="40458C"/>
        </a:dk1>
        <a:lt1>
          <a:srgbClr val="FFFFFF"/>
        </a:lt1>
        <a:dk2>
          <a:srgbClr val="660066"/>
        </a:dk2>
        <a:lt2>
          <a:srgbClr val="B7C1EB"/>
        </a:lt2>
        <a:accent1>
          <a:srgbClr val="ECD882"/>
        </a:accent1>
        <a:accent2>
          <a:srgbClr val="B2B2B2"/>
        </a:accent2>
        <a:accent3>
          <a:srgbClr val="FFFFFF"/>
        </a:accent3>
        <a:accent4>
          <a:srgbClr val="353A77"/>
        </a:accent4>
        <a:accent5>
          <a:srgbClr val="F4E9C1"/>
        </a:accent5>
        <a:accent6>
          <a:srgbClr val="A1A1A1"/>
        </a:accent6>
        <a:hlink>
          <a:srgbClr val="6F89F7"/>
        </a:hlink>
        <a:folHlink>
          <a:srgbClr val="CFDBF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3">
        <a:dk1>
          <a:srgbClr val="000000"/>
        </a:dk1>
        <a:lt1>
          <a:srgbClr val="FFFFFF"/>
        </a:lt1>
        <a:dk2>
          <a:srgbClr val="4D4D4D"/>
        </a:dk2>
        <a:lt2>
          <a:srgbClr val="B2B2B2"/>
        </a:lt2>
        <a:accent1>
          <a:srgbClr val="969696"/>
        </a:accent1>
        <a:accent2>
          <a:srgbClr val="EAEAEA"/>
        </a:accent2>
        <a:accent3>
          <a:srgbClr val="FFFFFF"/>
        </a:accent3>
        <a:accent4>
          <a:srgbClr val="000000"/>
        </a:accent4>
        <a:accent5>
          <a:srgbClr val="C9C9C9"/>
        </a:accent5>
        <a:accent6>
          <a:srgbClr val="D4D4D4"/>
        </a:accent6>
        <a:hlink>
          <a:srgbClr val="777777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4">
        <a:dk1>
          <a:srgbClr val="333300"/>
        </a:dk1>
        <a:lt1>
          <a:srgbClr val="FFFFFF"/>
        </a:lt1>
        <a:dk2>
          <a:srgbClr val="663300"/>
        </a:dk2>
        <a:lt2>
          <a:srgbClr val="B2B2B2"/>
        </a:lt2>
        <a:accent1>
          <a:srgbClr val="DDC6A7"/>
        </a:accent1>
        <a:accent2>
          <a:srgbClr val="D9C167"/>
        </a:accent2>
        <a:accent3>
          <a:srgbClr val="FFFFFF"/>
        </a:accent3>
        <a:accent4>
          <a:srgbClr val="2A2A00"/>
        </a:accent4>
        <a:accent5>
          <a:srgbClr val="EBDFD0"/>
        </a:accent5>
        <a:accent6>
          <a:srgbClr val="C4AF5D"/>
        </a:accent6>
        <a:hlink>
          <a:srgbClr val="8A7A66"/>
        </a:hlink>
        <a:folHlink>
          <a:srgbClr val="C0AE9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Blueprint 5">
        <a:dk1>
          <a:srgbClr val="000000"/>
        </a:dk1>
        <a:lt1>
          <a:srgbClr val="FFFFFF"/>
        </a:lt1>
        <a:dk2>
          <a:srgbClr val="003366"/>
        </a:dk2>
        <a:lt2>
          <a:srgbClr val="CCFFCC"/>
        </a:lt2>
        <a:accent1>
          <a:srgbClr val="006699"/>
        </a:accent1>
        <a:accent2>
          <a:srgbClr val="009999"/>
        </a:accent2>
        <a:accent3>
          <a:srgbClr val="AAADB8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99CC"/>
        </a:hlink>
        <a:folHlink>
          <a:srgbClr val="00458A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6">
        <a:dk1>
          <a:srgbClr val="000000"/>
        </a:dk1>
        <a:lt1>
          <a:srgbClr val="FFFFFF"/>
        </a:lt1>
        <a:dk2>
          <a:srgbClr val="004A48"/>
        </a:dk2>
        <a:lt2>
          <a:srgbClr val="33CCCC"/>
        </a:lt2>
        <a:accent1>
          <a:srgbClr val="006699"/>
        </a:accent1>
        <a:accent2>
          <a:srgbClr val="009999"/>
        </a:accent2>
        <a:accent3>
          <a:srgbClr val="AAB1B1"/>
        </a:accent3>
        <a:accent4>
          <a:srgbClr val="DADADA"/>
        </a:accent4>
        <a:accent5>
          <a:srgbClr val="AAB8CA"/>
        </a:accent5>
        <a:accent6>
          <a:srgbClr val="008A8A"/>
        </a:accent6>
        <a:hlink>
          <a:srgbClr val="00CC99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7">
        <a:dk1>
          <a:srgbClr val="000000"/>
        </a:dk1>
        <a:lt1>
          <a:srgbClr val="FFFFFF"/>
        </a:lt1>
        <a:dk2>
          <a:srgbClr val="333300"/>
        </a:dk2>
        <a:lt2>
          <a:srgbClr val="FFFFCC"/>
        </a:lt2>
        <a:accent1>
          <a:srgbClr val="CC9900"/>
        </a:accent1>
        <a:accent2>
          <a:srgbClr val="CC6600"/>
        </a:accent2>
        <a:accent3>
          <a:srgbClr val="ADADAA"/>
        </a:accent3>
        <a:accent4>
          <a:srgbClr val="DADADA"/>
        </a:accent4>
        <a:accent5>
          <a:srgbClr val="E2CAAA"/>
        </a:accent5>
        <a:accent6>
          <a:srgbClr val="B95C00"/>
        </a:accent6>
        <a:hlink>
          <a:srgbClr val="808000"/>
        </a:hlink>
        <a:folHlink>
          <a:srgbClr val="5250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Blueprint 8">
        <a:dk1>
          <a:srgbClr val="003D62"/>
        </a:dk1>
        <a:lt1>
          <a:srgbClr val="FFFFFF"/>
        </a:lt1>
        <a:dk2>
          <a:srgbClr val="006699"/>
        </a:dk2>
        <a:lt2>
          <a:srgbClr val="C8D1DA"/>
        </a:lt2>
        <a:accent1>
          <a:srgbClr val="9AC0EA"/>
        </a:accent1>
        <a:accent2>
          <a:srgbClr val="80C3C8"/>
        </a:accent2>
        <a:accent3>
          <a:srgbClr val="FFFFFF"/>
        </a:accent3>
        <a:accent4>
          <a:srgbClr val="003353"/>
        </a:accent4>
        <a:accent5>
          <a:srgbClr val="CADCF3"/>
        </a:accent5>
        <a:accent6>
          <a:srgbClr val="73B0B5"/>
        </a:accent6>
        <a:hlink>
          <a:srgbClr val="81ABCB"/>
        </a:hlink>
        <a:folHlink>
          <a:srgbClr val="B6CBD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Office\Templates\Presentation Designs\Blueprint.pot</Template>
  <TotalTime>25252</TotalTime>
  <Words>1927</Words>
  <Application>Microsoft Macintosh PowerPoint</Application>
  <PresentationFormat>On-screen Show (4:3)</PresentationFormat>
  <Paragraphs>496</Paragraphs>
  <Slides>23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8" baseType="lpstr">
      <vt:lpstr>Symbol</vt:lpstr>
      <vt:lpstr>Tahoma</vt:lpstr>
      <vt:lpstr>Times New Roman</vt:lpstr>
      <vt:lpstr>Wingdings</vt:lpstr>
      <vt:lpstr>Blueprint</vt:lpstr>
      <vt:lpstr>Trees</vt:lpstr>
      <vt:lpstr>What is a Tree</vt:lpstr>
      <vt:lpstr>Tree Terminology</vt:lpstr>
      <vt:lpstr>Tree ADT</vt:lpstr>
      <vt:lpstr>Java Interface</vt:lpstr>
      <vt:lpstr>Preorder Traversal</vt:lpstr>
      <vt:lpstr>Preorder Traversal Example</vt:lpstr>
      <vt:lpstr>Postorder Traversal</vt:lpstr>
      <vt:lpstr>Postorder Traversal</vt:lpstr>
      <vt:lpstr>Binary Trees</vt:lpstr>
      <vt:lpstr>Arithmetic Expression Tree</vt:lpstr>
      <vt:lpstr>Decision Tree</vt:lpstr>
      <vt:lpstr>Properties of Proper Binary Trees</vt:lpstr>
      <vt:lpstr>BinaryTree ADT</vt:lpstr>
      <vt:lpstr>Inorder Traversal</vt:lpstr>
      <vt:lpstr>Inorder Traversal Example</vt:lpstr>
      <vt:lpstr>Traversal Examples</vt:lpstr>
      <vt:lpstr>Print Arithmetic Expressions</vt:lpstr>
      <vt:lpstr>Evaluate Arithmetic Expressions</vt:lpstr>
      <vt:lpstr>Linked Structure for Trees</vt:lpstr>
      <vt:lpstr>Linked Structure for Binary Trees</vt:lpstr>
      <vt:lpstr>Array-Based Structure for Binary Trees</vt:lpstr>
      <vt:lpstr>Java Implementation-InOrder</vt:lpstr>
    </vt:vector>
  </TitlesOfParts>
  <Company>Brown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Analysis of Algorithms</dc:title>
  <dc:creator>Roberto Tamassia</dc:creator>
  <cp:lastModifiedBy>cavidan yakupoglu</cp:lastModifiedBy>
  <cp:revision>638</cp:revision>
  <cp:lastPrinted>2014-03-20T00:39:29Z</cp:lastPrinted>
  <dcterms:created xsi:type="dcterms:W3CDTF">2002-01-21T02:22:10Z</dcterms:created>
  <dcterms:modified xsi:type="dcterms:W3CDTF">2024-12-03T10:50:32Z</dcterms:modified>
</cp:coreProperties>
</file>