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1"/>
  </p:notesMasterIdLst>
  <p:handoutMasterIdLst>
    <p:handoutMasterId r:id="rId32"/>
  </p:handoutMasterIdLst>
  <p:sldIdLst>
    <p:sldId id="256" r:id="rId2"/>
    <p:sldId id="334" r:id="rId3"/>
    <p:sldId id="258" r:id="rId4"/>
    <p:sldId id="335" r:id="rId5"/>
    <p:sldId id="292" r:id="rId6"/>
    <p:sldId id="319" r:id="rId7"/>
    <p:sldId id="294" r:id="rId8"/>
    <p:sldId id="296" r:id="rId9"/>
    <p:sldId id="297" r:id="rId10"/>
    <p:sldId id="320" r:id="rId11"/>
    <p:sldId id="298" r:id="rId12"/>
    <p:sldId id="321" r:id="rId13"/>
    <p:sldId id="322" r:id="rId14"/>
    <p:sldId id="328" r:id="rId15"/>
    <p:sldId id="329" r:id="rId16"/>
    <p:sldId id="323" r:id="rId17"/>
    <p:sldId id="324" r:id="rId18"/>
    <p:sldId id="325" r:id="rId19"/>
    <p:sldId id="326" r:id="rId20"/>
    <p:sldId id="327" r:id="rId21"/>
    <p:sldId id="308" r:id="rId22"/>
    <p:sldId id="312" r:id="rId23"/>
    <p:sldId id="330" r:id="rId24"/>
    <p:sldId id="309" r:id="rId25"/>
    <p:sldId id="313" r:id="rId26"/>
    <p:sldId id="318" r:id="rId27"/>
    <p:sldId id="331" r:id="rId28"/>
    <p:sldId id="332" r:id="rId29"/>
    <p:sldId id="333" r:id="rId30"/>
  </p:sldIdLst>
  <p:sldSz cx="9144000" cy="6858000" type="screen4x3"/>
  <p:notesSz cx="7302500" cy="9588500"/>
  <p:defaultTextStyle>
    <a:defPPr>
      <a:defRPr lang="en-US"/>
    </a:defPPr>
    <a:lvl1pPr algn="l" rtl="0" fontAlgn="base">
      <a:spcBef>
        <a:spcPct val="0"/>
      </a:spcBef>
      <a:spcAft>
        <a:spcPct val="0"/>
      </a:spcAft>
      <a:defRPr sz="2400" kern="1200">
        <a:solidFill>
          <a:schemeClr val="tx1"/>
        </a:solidFill>
        <a:latin typeface="Tahoma"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Tahoma" charset="0"/>
        <a:ea typeface="ＭＳ Ｐゴシック" charset="0"/>
        <a:cs typeface="ＭＳ Ｐゴシック" charset="0"/>
      </a:defRPr>
    </a:lvl5pPr>
    <a:lvl6pPr marL="2286000" algn="l" defTabSz="457200" rtl="0" eaLnBrk="1" latinLnBrk="0" hangingPunct="1">
      <a:defRPr sz="2400" kern="1200">
        <a:solidFill>
          <a:schemeClr val="tx1"/>
        </a:solidFill>
        <a:latin typeface="Tahoma" charset="0"/>
        <a:ea typeface="ＭＳ Ｐゴシック" charset="0"/>
        <a:cs typeface="ＭＳ Ｐゴシック" charset="0"/>
      </a:defRPr>
    </a:lvl6pPr>
    <a:lvl7pPr marL="2743200" algn="l" defTabSz="457200" rtl="0" eaLnBrk="1" latinLnBrk="0" hangingPunct="1">
      <a:defRPr sz="2400" kern="1200">
        <a:solidFill>
          <a:schemeClr val="tx1"/>
        </a:solidFill>
        <a:latin typeface="Tahoma" charset="0"/>
        <a:ea typeface="ＭＳ Ｐゴシック" charset="0"/>
        <a:cs typeface="ＭＳ Ｐゴシック" charset="0"/>
      </a:defRPr>
    </a:lvl7pPr>
    <a:lvl8pPr marL="3200400" algn="l" defTabSz="457200" rtl="0" eaLnBrk="1" latinLnBrk="0" hangingPunct="1">
      <a:defRPr sz="2400" kern="1200">
        <a:solidFill>
          <a:schemeClr val="tx1"/>
        </a:solidFill>
        <a:latin typeface="Tahoma" charset="0"/>
        <a:ea typeface="ＭＳ Ｐゴシック" charset="0"/>
        <a:cs typeface="ＭＳ Ｐゴシック" charset="0"/>
      </a:defRPr>
    </a:lvl8pPr>
    <a:lvl9pPr marL="3657600" algn="l" defTabSz="457200" rtl="0" eaLnBrk="1" latinLnBrk="0" hangingPunct="1">
      <a:defRPr sz="2400" kern="1200">
        <a:solidFill>
          <a:schemeClr val="tx1"/>
        </a:solidFill>
        <a:latin typeface="Tahoma"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F8F0D0"/>
    <a:srgbClr val="F2E4AA"/>
    <a:srgbClr val="000000"/>
    <a:srgbClr val="E4BB0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392"/>
    <p:restoredTop sz="94643"/>
  </p:normalViewPr>
  <p:slideViewPr>
    <p:cSldViewPr>
      <p:cViewPr>
        <p:scale>
          <a:sx n="85" d="100"/>
          <a:sy n="85" d="100"/>
        </p:scale>
        <p:origin x="1864" y="28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a:t>Java Primer 1</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fld id="{76083B08-50AE-DB45-AEA9-AC09752736BB}" type="datetime1">
              <a:rPr lang="en-US" smtClean="0"/>
              <a:t>10/9/23</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83E74FF7-1608-1545-9C1F-4549F9E88D1A}" type="slidenum">
              <a:rPr lang="en-US"/>
              <a:pPr>
                <a:defRPr/>
              </a:pPr>
              <a:t>‹#›</a:t>
            </a:fld>
            <a:endParaRPr lang="en-US"/>
          </a:p>
        </p:txBody>
      </p:sp>
    </p:spTree>
    <p:extLst>
      <p:ext uri="{BB962C8B-B14F-4D97-AF65-F5344CB8AC3E}">
        <p14:creationId xmlns:p14="http://schemas.microsoft.com/office/powerpoint/2010/main" val="1623512745"/>
      </p:ext>
    </p:extLst>
  </p:cSld>
  <p:clrMap bg1="lt1" tx1="dk1" bg2="lt2" tx2="dk2" accent1="accent1" accent2="accent2" accent3="accent3" accent4="accent4" accent5="accent5" accent6="accent6" hlink="hlink" folHlink="folHlink"/>
  <p:hf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defTabSz="965200">
              <a:defRPr sz="1300">
                <a:latin typeface="Tahoma" pitchFamily="34" charset="0"/>
                <a:ea typeface="+mn-ea"/>
                <a:cs typeface="+mn-cs"/>
              </a:defRPr>
            </a:lvl1pPr>
          </a:lstStyle>
          <a:p>
            <a:pPr>
              <a:defRPr/>
            </a:pPr>
            <a:r>
              <a:rPr lang="en-US"/>
              <a:t>Java Primer 1</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atin typeface="Tahoma" pitchFamily="34" charset="0"/>
                <a:ea typeface="+mn-ea"/>
                <a:cs typeface="+mn-cs"/>
              </a:defRPr>
            </a:lvl1pPr>
          </a:lstStyle>
          <a:p>
            <a:pPr>
              <a:defRPr/>
            </a:pPr>
            <a:fld id="{C523BB5F-EE99-2742-8386-AA928C62E0B1}" type="datetime1">
              <a:rPr lang="en-US" smtClean="0"/>
              <a:t>10/9/23</a:t>
            </a:fld>
            <a:endParaRPr lang="en-US"/>
          </a:p>
        </p:txBody>
      </p:sp>
      <p:sp>
        <p:nvSpPr>
          <p:cNvPr id="9220"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 uri="{FAA26D3D-D897-4be2-8F04-BA451C77F1D7}">
              <ma14:placeholderFlag xmlns:ma14="http://schemas.microsoft.com/office/mac/drawingml/2011/main" xmlns=""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defTabSz="965200">
              <a:defRPr sz="1300">
                <a:latin typeface="Tahoma" pitchFamily="34" charset="0"/>
                <a:ea typeface="+mn-ea"/>
                <a:cs typeface="+mn-cs"/>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cs typeface="+mn-cs"/>
              </a:defRPr>
            </a:lvl1pPr>
          </a:lstStyle>
          <a:p>
            <a:pPr>
              <a:defRPr/>
            </a:pPr>
            <a:fld id="{A3177404-EFCE-BB4B-A2D6-21D1CDABC8CF}" type="slidenum">
              <a:rPr lang="en-US"/>
              <a:pPr>
                <a:defRPr/>
              </a:pPr>
              <a:t>‹#›</a:t>
            </a:fld>
            <a:endParaRPr lang="en-US"/>
          </a:p>
        </p:txBody>
      </p:sp>
    </p:spTree>
    <p:extLst>
      <p:ext uri="{BB962C8B-B14F-4D97-AF65-F5344CB8AC3E}">
        <p14:creationId xmlns:p14="http://schemas.microsoft.com/office/powerpoint/2010/main" val="2165075171"/>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A3177404-EFCE-BB4B-A2D6-21D1CDABC8CF}" type="slidenum">
              <a:rPr lang="en-US" smtClean="0"/>
              <a:pPr>
                <a:defRPr/>
              </a:pPr>
              <a:t>1</a:t>
            </a:fld>
            <a:endParaRPr lang="en-US"/>
          </a:p>
        </p:txBody>
      </p:sp>
      <p:sp>
        <p:nvSpPr>
          <p:cNvPr id="5" name="Date Placeholder 4"/>
          <p:cNvSpPr>
            <a:spLocks noGrp="1"/>
          </p:cNvSpPr>
          <p:nvPr>
            <p:ph type="dt" idx="11"/>
          </p:nvPr>
        </p:nvSpPr>
        <p:spPr/>
        <p:txBody>
          <a:bodyPr/>
          <a:lstStyle/>
          <a:p>
            <a:pPr>
              <a:defRPr/>
            </a:pPr>
            <a:fld id="{EF829053-7159-1842-A12B-4D4650945AB4}" type="datetime1">
              <a:rPr lang="en-US" smtClean="0"/>
              <a:t>10/9/23</a:t>
            </a:fld>
            <a:endParaRPr lang="en-US"/>
          </a:p>
        </p:txBody>
      </p:sp>
      <p:sp>
        <p:nvSpPr>
          <p:cNvPr id="6" name="Header Placeholder 5"/>
          <p:cNvSpPr>
            <a:spLocks noGrp="1"/>
          </p:cNvSpPr>
          <p:nvPr>
            <p:ph type="hdr" sz="quarter" idx="12"/>
          </p:nvPr>
        </p:nvSpPr>
        <p:spPr/>
        <p:txBody>
          <a:bodyPr/>
          <a:lstStyle/>
          <a:p>
            <a:pPr>
              <a:defRPr/>
            </a:pPr>
            <a:r>
              <a:rPr lang="en-US"/>
              <a:t>Java Primer 1</a:t>
            </a:r>
          </a:p>
        </p:txBody>
      </p:sp>
    </p:spTree>
    <p:extLst>
      <p:ext uri="{BB962C8B-B14F-4D97-AF65-F5344CB8AC3E}">
        <p14:creationId xmlns:p14="http://schemas.microsoft.com/office/powerpoint/2010/main" val="3706685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WORA means that compiled Java code can run on all platforms that support Java without the need to recompile.</a:t>
            </a:r>
            <a:endParaRPr lang="en-TR" dirty="0"/>
          </a:p>
        </p:txBody>
      </p:sp>
      <p:sp>
        <p:nvSpPr>
          <p:cNvPr id="4" name="Header Placeholder 3"/>
          <p:cNvSpPr>
            <a:spLocks noGrp="1"/>
          </p:cNvSpPr>
          <p:nvPr>
            <p:ph type="hdr" sz="quarter"/>
          </p:nvPr>
        </p:nvSpPr>
        <p:spPr/>
        <p:txBody>
          <a:bodyPr/>
          <a:lstStyle/>
          <a:p>
            <a:pPr>
              <a:defRPr/>
            </a:pPr>
            <a:r>
              <a:rPr lang="en-US"/>
              <a:t>Java Primer 1</a:t>
            </a:r>
          </a:p>
        </p:txBody>
      </p:sp>
      <p:sp>
        <p:nvSpPr>
          <p:cNvPr id="5" name="Date Placeholder 4"/>
          <p:cNvSpPr>
            <a:spLocks noGrp="1"/>
          </p:cNvSpPr>
          <p:nvPr>
            <p:ph type="dt" idx="1"/>
          </p:nvPr>
        </p:nvSpPr>
        <p:spPr/>
        <p:txBody>
          <a:bodyPr/>
          <a:lstStyle/>
          <a:p>
            <a:pPr>
              <a:defRPr/>
            </a:pPr>
            <a:fld id="{C523BB5F-EE99-2742-8386-AA928C62E0B1}" type="datetime1">
              <a:rPr lang="en-US" smtClean="0"/>
              <a:t>10/9/23</a:t>
            </a:fld>
            <a:endParaRPr lang="en-US"/>
          </a:p>
        </p:txBody>
      </p:sp>
      <p:sp>
        <p:nvSpPr>
          <p:cNvPr id="6" name="Slide Number Placeholder 5"/>
          <p:cNvSpPr>
            <a:spLocks noGrp="1"/>
          </p:cNvSpPr>
          <p:nvPr>
            <p:ph type="sldNum" sz="quarter" idx="5"/>
          </p:nvPr>
        </p:nvSpPr>
        <p:spPr/>
        <p:txBody>
          <a:bodyPr/>
          <a:lstStyle/>
          <a:p>
            <a:pPr>
              <a:defRPr/>
            </a:pPr>
            <a:fld id="{A3177404-EFCE-BB4B-A2D6-21D1CDABC8CF}" type="slidenum">
              <a:rPr lang="en-US" smtClean="0"/>
              <a:pPr>
                <a:defRPr/>
              </a:pPr>
              <a:t>2</a:t>
            </a:fld>
            <a:endParaRPr lang="en-US"/>
          </a:p>
        </p:txBody>
      </p:sp>
    </p:spTree>
    <p:extLst>
      <p:ext uri="{BB962C8B-B14F-4D97-AF65-F5344CB8AC3E}">
        <p14:creationId xmlns:p14="http://schemas.microsoft.com/office/powerpoint/2010/main" val="16850604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TR" dirty="0"/>
              <a:t>Resource: </a:t>
            </a:r>
            <a:r>
              <a:rPr lang="en-US" dirty="0"/>
              <a:t>https://</a:t>
            </a:r>
            <a:r>
              <a:rPr lang="en-US" dirty="0" err="1"/>
              <a:t>www.scaler.com</a:t>
            </a:r>
            <a:r>
              <a:rPr lang="en-US" dirty="0"/>
              <a:t>/topics/java/how-java-program-works/</a:t>
            </a:r>
            <a:endParaRPr lang="en-TR" dirty="0"/>
          </a:p>
        </p:txBody>
      </p:sp>
      <p:sp>
        <p:nvSpPr>
          <p:cNvPr id="4" name="Header Placeholder 3"/>
          <p:cNvSpPr>
            <a:spLocks noGrp="1"/>
          </p:cNvSpPr>
          <p:nvPr>
            <p:ph type="hdr" sz="quarter"/>
          </p:nvPr>
        </p:nvSpPr>
        <p:spPr/>
        <p:txBody>
          <a:bodyPr/>
          <a:lstStyle/>
          <a:p>
            <a:pPr>
              <a:defRPr/>
            </a:pPr>
            <a:r>
              <a:rPr lang="en-US"/>
              <a:t>Java Primer 1</a:t>
            </a:r>
          </a:p>
        </p:txBody>
      </p:sp>
      <p:sp>
        <p:nvSpPr>
          <p:cNvPr id="5" name="Date Placeholder 4"/>
          <p:cNvSpPr>
            <a:spLocks noGrp="1"/>
          </p:cNvSpPr>
          <p:nvPr>
            <p:ph type="dt" idx="1"/>
          </p:nvPr>
        </p:nvSpPr>
        <p:spPr/>
        <p:txBody>
          <a:bodyPr/>
          <a:lstStyle/>
          <a:p>
            <a:pPr>
              <a:defRPr/>
            </a:pPr>
            <a:fld id="{C523BB5F-EE99-2742-8386-AA928C62E0B1}" type="datetime1">
              <a:rPr lang="en-US" smtClean="0"/>
              <a:t>10/9/23</a:t>
            </a:fld>
            <a:endParaRPr lang="en-US"/>
          </a:p>
        </p:txBody>
      </p:sp>
      <p:sp>
        <p:nvSpPr>
          <p:cNvPr id="6" name="Slide Number Placeholder 5"/>
          <p:cNvSpPr>
            <a:spLocks noGrp="1"/>
          </p:cNvSpPr>
          <p:nvPr>
            <p:ph type="sldNum" sz="quarter" idx="5"/>
          </p:nvPr>
        </p:nvSpPr>
        <p:spPr/>
        <p:txBody>
          <a:bodyPr/>
          <a:lstStyle/>
          <a:p>
            <a:pPr>
              <a:defRPr/>
            </a:pPr>
            <a:fld id="{A3177404-EFCE-BB4B-A2D6-21D1CDABC8CF}" type="slidenum">
              <a:rPr lang="en-US" smtClean="0"/>
              <a:pPr>
                <a:defRPr/>
              </a:pPr>
              <a:t>4</a:t>
            </a:fld>
            <a:endParaRPr lang="en-US"/>
          </a:p>
        </p:txBody>
      </p:sp>
    </p:spTree>
    <p:extLst>
      <p:ext uri="{BB962C8B-B14F-4D97-AF65-F5344CB8AC3E}">
        <p14:creationId xmlns:p14="http://schemas.microsoft.com/office/powerpoint/2010/main" val="4192356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4" name="Arc 62"/>
              <p:cNvSpPr>
                <a:spLocks/>
              </p:cNvSpPr>
              <p:nvPr/>
            </p:nvSpPr>
            <p:spPr bwMode="ltGray">
              <a:xfrm rot="16200000" flipH="1">
                <a:off x="426" y="860"/>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 name="Arc 66"/>
              <p:cNvSpPr>
                <a:spLocks/>
              </p:cNvSpPr>
              <p:nvPr/>
            </p:nvSpPr>
            <p:spPr bwMode="ltGray">
              <a:xfrm rot="5400000">
                <a:off x="5097" y="3347"/>
                <a:ext cx="156" cy="157"/>
              </a:xfrm>
              <a:custGeom>
                <a:avLst/>
                <a:gdLst>
                  <a:gd name="T0" fmla="*/ 0 w 43195"/>
                  <a:gd name="T1" fmla="*/ 0 h 43200"/>
                  <a:gd name="T2" fmla="*/ 0 w 43195"/>
                  <a:gd name="T3" fmla="*/ 0 h 43200"/>
                  <a:gd name="T4" fmla="*/ 0 w 43195"/>
                  <a:gd name="T5" fmla="*/ 0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Slide Number Placeholder 73"/>
          <p:cNvSpPr>
            <a:spLocks noGrp="1"/>
          </p:cNvSpPr>
          <p:nvPr>
            <p:ph type="sldNum" sz="quarter" idx="10"/>
          </p:nvPr>
        </p:nvSpPr>
        <p:spPr/>
        <p:txBody>
          <a:bodyPr/>
          <a:lstStyle>
            <a:lvl1pPr>
              <a:defRPr/>
            </a:lvl1pPr>
          </a:lstStyle>
          <a:p>
            <a:pPr>
              <a:defRPr/>
            </a:pPr>
            <a:fld id="{1211C319-2FC9-5648-9CAA-1854A1D9EF5C}" type="slidenum">
              <a:rPr lang="en-US"/>
              <a:pPr>
                <a:defRPr/>
              </a:pPr>
              <a:t>‹#›</a:t>
            </a:fld>
            <a:endParaRPr lang="en-US"/>
          </a:p>
        </p:txBody>
      </p:sp>
      <p:sp>
        <p:nvSpPr>
          <p:cNvPr id="70" name="Rectangle 65"/>
          <p:cNvSpPr>
            <a:spLocks noGrp="1" noChangeArrowheads="1"/>
          </p:cNvSpPr>
          <p:nvPr>
            <p:ph type="dt" sz="half" idx="11"/>
          </p:nvPr>
        </p:nvSpPr>
        <p:spPr/>
        <p:txBody>
          <a:bodyPr/>
          <a:lstStyle>
            <a:lvl1pPr algn="ctr">
              <a:defRPr sz="1400"/>
            </a:lvl1pPr>
          </a:lstStyle>
          <a:p>
            <a:pPr>
              <a:defRPr/>
            </a:pPr>
            <a:r>
              <a:rPr lang="en-US"/>
              <a:t>© 2014 Goodrich, Tamassia, Goldwasser</a:t>
            </a:r>
            <a:endParaRPr lang="en-US" dirty="0"/>
          </a:p>
        </p:txBody>
      </p:sp>
      <p:sp>
        <p:nvSpPr>
          <p:cNvPr id="71" name="Rectangle 66"/>
          <p:cNvSpPr>
            <a:spLocks noGrp="1" noChangeArrowheads="1"/>
          </p:cNvSpPr>
          <p:nvPr>
            <p:ph type="ftr" sz="quarter" idx="12"/>
          </p:nvPr>
        </p:nvSpPr>
        <p:spPr/>
        <p:txBody>
          <a:bodyPr/>
          <a:lstStyle>
            <a:lvl1pPr algn="ctr">
              <a:defRPr sz="1400">
                <a:latin typeface="Tahoma" pitchFamily="34" charset="0"/>
                <a:ea typeface="+mn-ea"/>
              </a:defRPr>
            </a:lvl1pPr>
          </a:lstStyle>
          <a:p>
            <a:pPr>
              <a:defRPr/>
            </a:pPr>
            <a:r>
              <a:rPr lang="en-US"/>
              <a:t>Java Primer 1</a:t>
            </a:r>
            <a:endParaRPr lang="en-US" dirty="0"/>
          </a:p>
        </p:txBody>
      </p:sp>
    </p:spTree>
    <p:extLst>
      <p:ext uri="{BB962C8B-B14F-4D97-AF65-F5344CB8AC3E}">
        <p14:creationId xmlns:p14="http://schemas.microsoft.com/office/powerpoint/2010/main" val="4524913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5" name="Rectangle 66"/>
          <p:cNvSpPr>
            <a:spLocks noGrp="1" noChangeArrowheads="1"/>
          </p:cNvSpPr>
          <p:nvPr>
            <p:ph type="ftr" sz="quarter" idx="11"/>
          </p:nvPr>
        </p:nvSpPr>
        <p:spPr>
          <a:ln/>
        </p:spPr>
        <p:txBody>
          <a:bodyPr/>
          <a:lstStyle>
            <a:lvl1pPr>
              <a:defRPr/>
            </a:lvl1pPr>
          </a:lstStyle>
          <a:p>
            <a:pPr>
              <a:defRPr/>
            </a:pPr>
            <a:r>
              <a:rPr lang="en-US"/>
              <a:t>Java Primer 1</a:t>
            </a:r>
            <a:endParaRPr lang="en-US" dirty="0"/>
          </a:p>
        </p:txBody>
      </p:sp>
      <p:sp>
        <p:nvSpPr>
          <p:cNvPr id="6" name="Rectangle 67"/>
          <p:cNvSpPr>
            <a:spLocks noGrp="1" noChangeArrowheads="1"/>
          </p:cNvSpPr>
          <p:nvPr>
            <p:ph type="sldNum" sz="quarter" idx="12"/>
          </p:nvPr>
        </p:nvSpPr>
        <p:spPr>
          <a:ln/>
        </p:spPr>
        <p:txBody>
          <a:bodyPr/>
          <a:lstStyle>
            <a:lvl1pPr>
              <a:defRPr/>
            </a:lvl1pPr>
          </a:lstStyle>
          <a:p>
            <a:pPr>
              <a:defRPr/>
            </a:pPr>
            <a:fld id="{ADCCF90B-DD25-E549-8018-710DBE5D78AB}" type="slidenum">
              <a:rPr lang="en-US"/>
              <a:pPr>
                <a:defRPr/>
              </a:pPr>
              <a:t>‹#›</a:t>
            </a:fld>
            <a:endParaRPr lang="en-US"/>
          </a:p>
        </p:txBody>
      </p:sp>
    </p:spTree>
    <p:extLst>
      <p:ext uri="{BB962C8B-B14F-4D97-AF65-F5344CB8AC3E}">
        <p14:creationId xmlns:p14="http://schemas.microsoft.com/office/powerpoint/2010/main" val="27552530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Java Primer 1</a:t>
            </a:r>
            <a:endParaRPr lang="en-US" dirty="0"/>
          </a:p>
        </p:txBody>
      </p:sp>
      <p:sp>
        <p:nvSpPr>
          <p:cNvPr id="7" name="Rectangle 67"/>
          <p:cNvSpPr>
            <a:spLocks noGrp="1" noChangeArrowheads="1"/>
          </p:cNvSpPr>
          <p:nvPr>
            <p:ph type="sldNum" sz="quarter" idx="12"/>
          </p:nvPr>
        </p:nvSpPr>
        <p:spPr>
          <a:ln/>
        </p:spPr>
        <p:txBody>
          <a:bodyPr/>
          <a:lstStyle>
            <a:lvl1pPr>
              <a:defRPr/>
            </a:lvl1pPr>
          </a:lstStyle>
          <a:p>
            <a:pPr>
              <a:defRPr/>
            </a:pPr>
            <a:fld id="{BDDD6B0B-F88A-3E41-A776-DE6262B14E45}" type="slidenum">
              <a:rPr lang="en-US"/>
              <a:pPr>
                <a:defRPr/>
              </a:pPr>
              <a:t>‹#›</a:t>
            </a:fld>
            <a:endParaRPr lang="en-US"/>
          </a:p>
        </p:txBody>
      </p:sp>
    </p:spTree>
    <p:extLst>
      <p:ext uri="{BB962C8B-B14F-4D97-AF65-F5344CB8AC3E}">
        <p14:creationId xmlns:p14="http://schemas.microsoft.com/office/powerpoint/2010/main" val="1443454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3" name="Rectangle 66"/>
          <p:cNvSpPr>
            <a:spLocks noGrp="1" noChangeArrowheads="1"/>
          </p:cNvSpPr>
          <p:nvPr>
            <p:ph type="ftr" sz="quarter" idx="11"/>
          </p:nvPr>
        </p:nvSpPr>
        <p:spPr>
          <a:ln/>
        </p:spPr>
        <p:txBody>
          <a:bodyPr/>
          <a:lstStyle>
            <a:lvl1pPr>
              <a:defRPr/>
            </a:lvl1pPr>
          </a:lstStyle>
          <a:p>
            <a:pPr>
              <a:defRPr/>
            </a:pPr>
            <a:r>
              <a:rPr lang="en-US"/>
              <a:t>Java Primer 1</a:t>
            </a:r>
            <a:endParaRPr lang="en-US" dirty="0"/>
          </a:p>
        </p:txBody>
      </p:sp>
      <p:sp>
        <p:nvSpPr>
          <p:cNvPr id="4" name="Rectangle 67"/>
          <p:cNvSpPr>
            <a:spLocks noGrp="1" noChangeArrowheads="1"/>
          </p:cNvSpPr>
          <p:nvPr>
            <p:ph type="sldNum" sz="quarter" idx="12"/>
          </p:nvPr>
        </p:nvSpPr>
        <p:spPr>
          <a:ln/>
        </p:spPr>
        <p:txBody>
          <a:bodyPr/>
          <a:lstStyle>
            <a:lvl1pPr>
              <a:defRPr/>
            </a:lvl1pPr>
          </a:lstStyle>
          <a:p>
            <a:pPr>
              <a:defRPr/>
            </a:pPr>
            <a:fld id="{0CD374FB-0EFF-8E46-BABF-086C86CCD2D1}" type="slidenum">
              <a:rPr lang="en-US"/>
              <a:pPr>
                <a:defRPr/>
              </a:pPr>
              <a:t>‹#›</a:t>
            </a:fld>
            <a:endParaRPr lang="en-US"/>
          </a:p>
        </p:txBody>
      </p:sp>
    </p:spTree>
    <p:extLst>
      <p:ext uri="{BB962C8B-B14F-4D97-AF65-F5344CB8AC3E}">
        <p14:creationId xmlns:p14="http://schemas.microsoft.com/office/powerpoint/2010/main" val="23982600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AndChart" preserve="1">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800600" y="1905000"/>
            <a:ext cx="3810000" cy="4114800"/>
          </a:xfrm>
        </p:spPr>
        <p:txBody>
          <a:bodyPr/>
          <a:lstStyle/>
          <a:p>
            <a:pPr lvl="0"/>
            <a:endParaRPr lang="en-US" noProof="0"/>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Java Primer 1</a:t>
            </a:r>
            <a:endParaRPr lang="en-US" dirty="0"/>
          </a:p>
        </p:txBody>
      </p:sp>
      <p:sp>
        <p:nvSpPr>
          <p:cNvPr id="7" name="Rectangle 67"/>
          <p:cNvSpPr>
            <a:spLocks noGrp="1" noChangeArrowheads="1"/>
          </p:cNvSpPr>
          <p:nvPr>
            <p:ph type="sldNum" sz="quarter" idx="12"/>
          </p:nvPr>
        </p:nvSpPr>
        <p:spPr>
          <a:ln/>
        </p:spPr>
        <p:txBody>
          <a:bodyPr/>
          <a:lstStyle>
            <a:lvl1pPr>
              <a:defRPr/>
            </a:lvl1pPr>
          </a:lstStyle>
          <a:p>
            <a:pPr>
              <a:defRPr/>
            </a:pPr>
            <a:fld id="{C89B630D-996E-D642-BB8C-C13907CD5670}" type="slidenum">
              <a:rPr lang="en-US"/>
              <a:pPr>
                <a:defRPr/>
              </a:pPr>
              <a:t>‹#›</a:t>
            </a:fld>
            <a:endParaRPr lang="en-US"/>
          </a:p>
        </p:txBody>
      </p:sp>
    </p:spTree>
    <p:extLst>
      <p:ext uri="{BB962C8B-B14F-4D97-AF65-F5344CB8AC3E}">
        <p14:creationId xmlns:p14="http://schemas.microsoft.com/office/powerpoint/2010/main" val="38887321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8382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pPr>
              <a:defRPr/>
            </a:pPr>
            <a:r>
              <a:rPr lang="en-US"/>
              <a:t>© 2014 Goodrich, Tamassia, Goldwasser</a:t>
            </a:r>
            <a:endParaRPr lang="en-US" dirty="0"/>
          </a:p>
        </p:txBody>
      </p:sp>
      <p:sp>
        <p:nvSpPr>
          <p:cNvPr id="6" name="Rectangle 66"/>
          <p:cNvSpPr>
            <a:spLocks noGrp="1" noChangeArrowheads="1"/>
          </p:cNvSpPr>
          <p:nvPr>
            <p:ph type="ftr" sz="quarter" idx="11"/>
          </p:nvPr>
        </p:nvSpPr>
        <p:spPr>
          <a:ln/>
        </p:spPr>
        <p:txBody>
          <a:bodyPr/>
          <a:lstStyle>
            <a:lvl1pPr>
              <a:defRPr/>
            </a:lvl1pPr>
          </a:lstStyle>
          <a:p>
            <a:pPr>
              <a:defRPr/>
            </a:pPr>
            <a:r>
              <a:rPr lang="en-US"/>
              <a:t>Java Primer 1</a:t>
            </a:r>
            <a:endParaRPr lang="en-US" dirty="0"/>
          </a:p>
        </p:txBody>
      </p:sp>
      <p:sp>
        <p:nvSpPr>
          <p:cNvPr id="7" name="Rectangle 67"/>
          <p:cNvSpPr>
            <a:spLocks noGrp="1" noChangeArrowheads="1"/>
          </p:cNvSpPr>
          <p:nvPr>
            <p:ph type="sldNum" sz="quarter" idx="12"/>
          </p:nvPr>
        </p:nvSpPr>
        <p:spPr>
          <a:ln/>
        </p:spPr>
        <p:txBody>
          <a:bodyPr/>
          <a:lstStyle>
            <a:lvl1pPr>
              <a:defRPr/>
            </a:lvl1pPr>
          </a:lstStyle>
          <a:p>
            <a:pPr>
              <a:defRPr/>
            </a:pPr>
            <a:fld id="{2B48DC1A-284D-6444-A71A-D2BEF9118BE9}" type="slidenum">
              <a:rPr lang="en-US"/>
              <a:pPr>
                <a:defRPr/>
              </a:pPr>
              <a:t>‹#›</a:t>
            </a:fld>
            <a:endParaRPr lang="en-US"/>
          </a:p>
        </p:txBody>
      </p:sp>
    </p:spTree>
    <p:extLst>
      <p:ext uri="{BB962C8B-B14F-4D97-AF65-F5344CB8AC3E}">
        <p14:creationId xmlns:p14="http://schemas.microsoft.com/office/powerpoint/2010/main" val="256229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0"/>
            <a:ext cx="9144000" cy="6858000"/>
            <a:chOff x="0" y="0"/>
            <a:chExt cx="5760" cy="4320"/>
          </a:xfrm>
        </p:grpSpPr>
        <p:grpSp>
          <p:nvGrpSpPr>
            <p:cNvPr id="1032" name="Group 3"/>
            <p:cNvGrpSpPr>
              <a:grpSpLocks/>
            </p:cNvGrpSpPr>
            <p:nvPr/>
          </p:nvGrpSpPr>
          <p:grpSpPr bwMode="auto">
            <a:xfrm>
              <a:off x="0" y="0"/>
              <a:ext cx="5760" cy="4320"/>
              <a:chOff x="0" y="0"/>
              <a:chExt cx="5760" cy="4320"/>
            </a:xfrm>
          </p:grpSpPr>
          <p:grpSp>
            <p:nvGrpSpPr>
              <p:cNvPr id="1039" name="Group 4"/>
              <p:cNvGrpSpPr>
                <a:grpSpLocks/>
              </p:cNvGrpSpPr>
              <p:nvPr/>
            </p:nvGrpSpPr>
            <p:grpSpPr bwMode="auto">
              <a:xfrm>
                <a:off x="0" y="192"/>
                <a:ext cx="5760" cy="4032"/>
                <a:chOff x="0" y="192"/>
                <a:chExt cx="5760" cy="4032"/>
              </a:xfrm>
            </p:grpSpPr>
            <p:sp>
              <p:nvSpPr>
                <p:cNvPr id="1070"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1"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2"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3"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4"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5"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6"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7"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8"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79"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0"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1"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2"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3"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4"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5"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6"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7"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8"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89"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0"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91"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nvGrpSpPr>
              <p:cNvPr id="1040" name="Group 27"/>
              <p:cNvGrpSpPr>
                <a:grpSpLocks/>
              </p:cNvGrpSpPr>
              <p:nvPr/>
            </p:nvGrpSpPr>
            <p:grpSpPr bwMode="auto">
              <a:xfrm>
                <a:off x="192" y="0"/>
                <a:ext cx="5376" cy="4320"/>
                <a:chOff x="192" y="0"/>
                <a:chExt cx="5376" cy="4320"/>
              </a:xfrm>
            </p:grpSpPr>
            <p:sp>
              <p:nvSpPr>
                <p:cNvPr id="1041"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2"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3"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4"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5"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6"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7"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8"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49"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0"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1"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2"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3"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4"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5"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6"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7"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8"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59"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0"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1"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2"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3"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4"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5"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6"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7"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8"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69"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grpSp>
        <p:sp>
          <p:nvSpPr>
            <p:cNvPr id="103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p>
              <a:endParaRPr lang="en-US"/>
            </a:p>
          </p:txBody>
        </p:sp>
        <p:sp>
          <p:nvSpPr>
            <p:cNvPr id="1034" name="Line 58"/>
            <p:cNvSpPr>
              <a:spLocks noChangeShapeType="1"/>
            </p:cNvSpPr>
            <p:nvPr/>
          </p:nvSpPr>
          <p:spPr bwMode="ltGray">
            <a:xfrm>
              <a:off x="5568" y="0"/>
              <a:ext cx="0" cy="1488"/>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grpSp>
          <p:nvGrpSpPr>
            <p:cNvPr id="1035" name="Group 59"/>
            <p:cNvGrpSpPr>
              <a:grpSpLocks/>
            </p:cNvGrpSpPr>
            <p:nvPr/>
          </p:nvGrpSpPr>
          <p:grpSpPr bwMode="auto">
            <a:xfrm>
              <a:off x="261" y="892"/>
              <a:ext cx="1124" cy="1464"/>
              <a:chOff x="96" y="916"/>
              <a:chExt cx="2208" cy="2876"/>
            </a:xfrm>
          </p:grpSpPr>
          <p:sp>
            <p:nvSpPr>
              <p:cNvPr id="1036" name="Line 60"/>
              <p:cNvSpPr>
                <a:spLocks noChangeShapeType="1"/>
              </p:cNvSpPr>
              <p:nvPr/>
            </p:nvSpPr>
            <p:spPr bwMode="ltGray">
              <a:xfrm flipH="1">
                <a:off x="96" y="1038"/>
                <a:ext cx="2208" cy="0"/>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7" name="Line 61"/>
              <p:cNvSpPr>
                <a:spLocks noChangeShapeType="1"/>
              </p:cNvSpPr>
              <p:nvPr/>
            </p:nvSpPr>
            <p:spPr bwMode="ltGray">
              <a:xfrm>
                <a:off x="336" y="920"/>
                <a:ext cx="0" cy="2872"/>
              </a:xfrm>
              <a:prstGeom prst="line">
                <a:avLst/>
              </a:prstGeom>
              <a:noFill/>
              <a:ln w="9525">
                <a:solidFill>
                  <a:schemeClr val="hlink"/>
                </a:solidFill>
                <a:round/>
                <a:headEnd/>
                <a:tailEnd/>
              </a:ln>
              <a:extLst>
                <a:ext uri="{909E8E84-426E-40dd-AFC4-6F175D3DCCD1}">
                  <a14:hiddenFill xmlns:a14="http://schemas.microsoft.com/office/drawing/2010/main" xmlns="">
                    <a:noFill/>
                  </a14:hiddenFill>
                </a:ext>
              </a:extLst>
            </p:spPr>
            <p:txBody>
              <a:bodyPr wrap="none" anchor="ctr"/>
              <a:lstStyle/>
              <a:p>
                <a:endParaRPr lang="en-US"/>
              </a:p>
            </p:txBody>
          </p:sp>
          <p:sp>
            <p:nvSpPr>
              <p:cNvPr id="1038" name="Arc 62"/>
              <p:cNvSpPr>
                <a:spLocks/>
              </p:cNvSpPr>
              <p:nvPr/>
            </p:nvSpPr>
            <p:spPr bwMode="ltGray">
              <a:xfrm flipH="1">
                <a:off x="218" y="916"/>
                <a:ext cx="238" cy="240"/>
              </a:xfrm>
              <a:custGeom>
                <a:avLst/>
                <a:gdLst>
                  <a:gd name="T0" fmla="*/ 1 w 43195"/>
                  <a:gd name="T1" fmla="*/ 0 h 43200"/>
                  <a:gd name="T2" fmla="*/ 0 w 43195"/>
                  <a:gd name="T3" fmla="*/ 1 h 43200"/>
                  <a:gd name="T4" fmla="*/ 1 w 43195"/>
                  <a:gd name="T5" fmla="*/ 1 h 43200"/>
                  <a:gd name="T6" fmla="*/ 0 60000 65536"/>
                  <a:gd name="T7" fmla="*/ 0 60000 65536"/>
                  <a:gd name="T8" fmla="*/ 0 60000 65536"/>
                </a:gdLst>
                <a:ahLst/>
                <a:cxnLst>
                  <a:cxn ang="T6">
                    <a:pos x="T0" y="T1"/>
                  </a:cxn>
                  <a:cxn ang="T7">
                    <a:pos x="T2" y="T3"/>
                  </a:cxn>
                  <a:cxn ang="T8">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lnTo>
                      <a:pt x="21114" y="5"/>
                    </a:lnTo>
                    <a:close/>
                  </a:path>
                </a:pathLst>
              </a:custGeom>
              <a:noFill/>
              <a:ln w="9525">
                <a:solidFill>
                  <a:schemeClr val="hlink"/>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endParaRPr lang="en-US"/>
              </a:p>
            </p:txBody>
          </p:sp>
        </p:grpSp>
      </p:grpSp>
      <p:sp>
        <p:nvSpPr>
          <p:cNvPr id="1027" name="Rectangle 63"/>
          <p:cNvSpPr>
            <a:spLocks noGrp="1" noChangeArrowheads="1"/>
          </p:cNvSpPr>
          <p:nvPr>
            <p:ph type="title"/>
          </p:nvPr>
        </p:nvSpPr>
        <p:spPr bwMode="auto">
          <a:xfrm>
            <a:off x="609600" y="304800"/>
            <a:ext cx="7772400" cy="1143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1028" name="Rectangle 64" descr="Rectangle: Click to edit Master text styles&#10;Second level&#10;Third level&#10;Fourth level&#10;Fifth level"/>
          <p:cNvSpPr>
            <a:spLocks noGrp="1" noChangeArrowheads="1"/>
          </p:cNvSpPr>
          <p:nvPr>
            <p:ph type="body" idx="1"/>
          </p:nvPr>
        </p:nvSpPr>
        <p:spPr bwMode="auto">
          <a:xfrm>
            <a:off x="838200" y="1905000"/>
            <a:ext cx="7772400" cy="41148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76200" y="6248400"/>
            <a:ext cx="35052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cs typeface="+mn-cs"/>
              </a:defRPr>
            </a:lvl1pPr>
          </a:lstStyle>
          <a:p>
            <a:pPr>
              <a:defRPr/>
            </a:pPr>
            <a:r>
              <a:rPr lang="en-US"/>
              <a:t>© 2014 Goodrich, Tamassia, Goldwasser</a:t>
            </a:r>
            <a:endParaRPr lang="en-US" dirty="0"/>
          </a:p>
        </p:txBody>
      </p:sp>
      <p:sp>
        <p:nvSpPr>
          <p:cNvPr id="4162" name="Rectangle 66"/>
          <p:cNvSpPr>
            <a:spLocks noGrp="1" noChangeArrowheads="1"/>
          </p:cNvSpPr>
          <p:nvPr>
            <p:ph type="ftr" sz="quarter" idx="3"/>
          </p:nvPr>
        </p:nvSpPr>
        <p:spPr bwMode="auto">
          <a:xfrm>
            <a:off x="35814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a:defRPr sz="1400">
                <a:latin typeface="Tahoma" pitchFamily="34" charset="0"/>
                <a:ea typeface="+mn-ea"/>
                <a:cs typeface="+mn-cs"/>
              </a:defRPr>
            </a:lvl1pPr>
          </a:lstStyle>
          <a:p>
            <a:pPr>
              <a:defRPr/>
            </a:pPr>
            <a:r>
              <a:rPr lang="en-US"/>
              <a:t>Java Primer 1</a:t>
            </a:r>
            <a:endParaRPr lang="en-US" dirty="0"/>
          </a:p>
        </p:txBody>
      </p:sp>
      <p:sp>
        <p:nvSpPr>
          <p:cNvPr id="4163" name="Rectangle 67"/>
          <p:cNvSpPr>
            <a:spLocks noGrp="1" noChangeArrowheads="1"/>
          </p:cNvSpPr>
          <p:nvPr>
            <p:ph type="sldNum" sz="quarter" idx="4"/>
          </p:nvPr>
        </p:nvSpPr>
        <p:spPr bwMode="auto">
          <a:xfrm>
            <a:off x="67056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cs typeface="+mn-cs"/>
              </a:defRPr>
            </a:lvl1pPr>
          </a:lstStyle>
          <a:p>
            <a:pPr>
              <a:defRPr/>
            </a:pPr>
            <a:fld id="{BF35C3F0-E15B-FF4D-9F46-A5F44894D885}"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702" r:id="rId1"/>
    <p:sldLayoutId id="2147483697" r:id="rId2"/>
    <p:sldLayoutId id="2147483698" r:id="rId3"/>
    <p:sldLayoutId id="2147483699" r:id="rId4"/>
    <p:sldLayoutId id="2147483700" r:id="rId5"/>
    <p:sldLayoutId id="2147483701" r:id="rId6"/>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ＭＳ Ｐゴシック" charset="0"/>
        </a:defRPr>
      </a:lvl1pPr>
      <a:lvl2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cs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Rectangle 2"/>
          <p:cNvSpPr>
            <a:spLocks noGrp="1" noChangeArrowheads="1"/>
          </p:cNvSpPr>
          <p:nvPr>
            <p:ph type="ctrTitle"/>
          </p:nvPr>
        </p:nvSpPr>
        <p:spPr>
          <a:xfrm>
            <a:off x="1219200" y="1752600"/>
            <a:ext cx="7772400" cy="1143000"/>
          </a:xfrm>
        </p:spPr>
        <p:txBody>
          <a:bodyPr/>
          <a:lstStyle/>
          <a:p>
            <a:pPr eaLnBrk="1" hangingPunct="1"/>
            <a:r>
              <a:rPr lang="en-US" dirty="0">
                <a:latin typeface="Tahoma" charset="0"/>
              </a:rPr>
              <a:t>Java Primer 1: Types, Classes and Operators</a:t>
            </a:r>
          </a:p>
        </p:txBody>
      </p:sp>
      <p:sp>
        <p:nvSpPr>
          <p:cNvPr id="10242" name="Date Placeholder 135"/>
          <p:cNvSpPr>
            <a:spLocks noGrp="1"/>
          </p:cNvSpPr>
          <p:nvPr>
            <p:ph type="dt"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10243" name="Slide Number Placeholder 136"/>
          <p:cNvSpPr>
            <a:spLocks noGrp="1"/>
          </p:cNvSpPr>
          <p:nvPr>
            <p:ph type="sldNum"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66894E1-D06C-AD43-9B68-F9CE049739D4}" type="slidenum">
              <a:rPr lang="en-US" sz="1400"/>
              <a:pPr eaLnBrk="1" hangingPunct="1"/>
              <a:t>1</a:t>
            </a:fld>
            <a:endParaRPr lang="en-US" sz="1400"/>
          </a:p>
        </p:txBody>
      </p:sp>
      <p:sp>
        <p:nvSpPr>
          <p:cNvPr id="10244" name="Footer Placeholder 137"/>
          <p:cNvSpPr>
            <a:spLocks noGrp="1"/>
          </p:cNvSpPr>
          <p:nvPr>
            <p:ph type="ftr"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Java Primer 1</a:t>
            </a:r>
          </a:p>
        </p:txBody>
      </p:sp>
      <p:pic>
        <p:nvPicPr>
          <p:cNvPr id="10245"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590800"/>
            <a:ext cx="2693988" cy="27035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Example</a:t>
            </a:r>
          </a:p>
        </p:txBody>
      </p:sp>
      <p:sp>
        <p:nvSpPr>
          <p:cNvPr id="3" name="Content Placeholder 2"/>
          <p:cNvSpPr>
            <a:spLocks noGrp="1"/>
          </p:cNvSpPr>
          <p:nvPr>
            <p:ph idx="1"/>
          </p:nvPr>
        </p:nvSpPr>
        <p:spPr>
          <a:xfrm>
            <a:off x="838200" y="3962400"/>
            <a:ext cx="8001000" cy="2438400"/>
          </a:xfrm>
        </p:spPr>
        <p:txBody>
          <a:bodyPr/>
          <a:lstStyle/>
          <a:p>
            <a:r>
              <a:rPr lang="en-US" sz="2400" dirty="0"/>
              <a:t>This class includes one instance variable, named count, which will have a default value of zero, unless we otherwise initialize it.</a:t>
            </a:r>
          </a:p>
          <a:p>
            <a:r>
              <a:rPr lang="en-US" sz="2400" dirty="0"/>
              <a:t>The class includes two special methods known as constructors, one </a:t>
            </a:r>
            <a:r>
              <a:rPr lang="en-US" sz="2400" dirty="0" err="1"/>
              <a:t>accessor</a:t>
            </a:r>
            <a:r>
              <a:rPr lang="en-US" sz="2400" dirty="0"/>
              <a:t> method, and three update methods.</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10</a:t>
            </a:fld>
            <a:endParaRPr lang="en-US"/>
          </a:p>
        </p:txBody>
      </p:sp>
      <p:pic>
        <p:nvPicPr>
          <p:cNvPr id="9" name="Picture 8"/>
          <p:cNvPicPr>
            <a:picLocks noChangeAspect="1"/>
          </p:cNvPicPr>
          <p:nvPr/>
        </p:nvPicPr>
        <p:blipFill>
          <a:blip r:embed="rId2"/>
          <a:stretch>
            <a:fillRect/>
          </a:stretch>
        </p:blipFill>
        <p:spPr>
          <a:xfrm>
            <a:off x="838200" y="1752600"/>
            <a:ext cx="7315200" cy="2267495"/>
          </a:xfrm>
          <a:prstGeom prst="rect">
            <a:avLst/>
          </a:prstGeom>
        </p:spPr>
      </p:pic>
    </p:spTree>
    <p:extLst>
      <p:ext uri="{BB962C8B-B14F-4D97-AF65-F5344CB8AC3E}">
        <p14:creationId xmlns:p14="http://schemas.microsoft.com/office/powerpoint/2010/main" val="23695924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Title 1"/>
          <p:cNvSpPr>
            <a:spLocks noGrp="1"/>
          </p:cNvSpPr>
          <p:nvPr>
            <p:ph type="title"/>
          </p:nvPr>
        </p:nvSpPr>
        <p:spPr/>
        <p:txBody>
          <a:bodyPr/>
          <a:lstStyle/>
          <a:p>
            <a:r>
              <a:rPr lang="en-US" dirty="0">
                <a:latin typeface="Tahoma" charset="0"/>
              </a:rPr>
              <a:t>Creating and Using Objects</a:t>
            </a:r>
          </a:p>
        </p:txBody>
      </p:sp>
      <p:sp>
        <p:nvSpPr>
          <p:cNvPr id="18434" name="Content Placeholder 2" descr="Rectangle: Click to edit Master text styles&#10;Second level&#10;Third level&#10;Fourth level&#10;Fifth level"/>
          <p:cNvSpPr>
            <a:spLocks noGrp="1"/>
          </p:cNvSpPr>
          <p:nvPr>
            <p:ph idx="1"/>
          </p:nvPr>
        </p:nvSpPr>
        <p:spPr>
          <a:xfrm>
            <a:off x="838200" y="1600200"/>
            <a:ext cx="7772400" cy="4419600"/>
          </a:xfrm>
        </p:spPr>
        <p:txBody>
          <a:bodyPr/>
          <a:lstStyle/>
          <a:p>
            <a:r>
              <a:rPr lang="en-US" sz="2000" dirty="0"/>
              <a:t>Classes are known as </a:t>
            </a:r>
            <a:r>
              <a:rPr lang="en-US" sz="2000" b="1" dirty="0"/>
              <a:t>reference types </a:t>
            </a:r>
            <a:r>
              <a:rPr lang="en-US" sz="2000" dirty="0"/>
              <a:t>in Java, and a variable of that type is known as a </a:t>
            </a:r>
            <a:r>
              <a:rPr lang="en-US" sz="2000" b="1" dirty="0"/>
              <a:t>reference variable</a:t>
            </a:r>
            <a:r>
              <a:rPr lang="en-US" sz="2000" dirty="0"/>
              <a:t>. </a:t>
            </a:r>
          </a:p>
          <a:p>
            <a:r>
              <a:rPr lang="en-US" sz="2000" dirty="0"/>
              <a:t>A reference variable is capable of storing the location (i.e., memory address) of an object from the declared class. </a:t>
            </a:r>
          </a:p>
          <a:p>
            <a:pPr lvl="1"/>
            <a:r>
              <a:rPr lang="en-US" sz="1600" dirty="0"/>
              <a:t>So we might assign it to reference an existing instance or a newly constructed instance. </a:t>
            </a:r>
          </a:p>
          <a:p>
            <a:pPr lvl="1"/>
            <a:r>
              <a:rPr lang="en-US" sz="1600" dirty="0"/>
              <a:t>A reference variable can also store a special value, null, that represents the lack of an object.</a:t>
            </a:r>
          </a:p>
          <a:p>
            <a:r>
              <a:rPr lang="en-US" sz="2000" dirty="0"/>
              <a:t>In Java, a new object is created by using the </a:t>
            </a:r>
            <a:r>
              <a:rPr lang="en-US" sz="2000" b="1" dirty="0"/>
              <a:t>new</a:t>
            </a:r>
            <a:r>
              <a:rPr lang="en-US" sz="2000" dirty="0"/>
              <a:t> operator followed by a call to a constructor for the desired class.</a:t>
            </a:r>
          </a:p>
          <a:p>
            <a:r>
              <a:rPr lang="en-US" sz="2000" dirty="0"/>
              <a:t>A </a:t>
            </a:r>
            <a:r>
              <a:rPr lang="en-US" sz="2000" b="1" dirty="0"/>
              <a:t>constructor</a:t>
            </a:r>
            <a:r>
              <a:rPr lang="en-US" sz="2000" dirty="0"/>
              <a:t> is a method that always shares the same name as its class. The new operator returns a reference to the newly created instance; the returned reference is typically assigned to a variable for further use.</a:t>
            </a:r>
            <a:endParaRPr lang="en-US" sz="2000" dirty="0">
              <a:latin typeface="Tahoma" charset="0"/>
            </a:endParaRPr>
          </a:p>
        </p:txBody>
      </p:sp>
      <p:sp>
        <p:nvSpPr>
          <p:cNvPr id="18435"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27FB8EC-6CAD-604A-9812-3088B282CADF}" type="slidenum">
              <a:rPr lang="en-US" sz="1400"/>
              <a:pPr eaLnBrk="1" hangingPunct="1"/>
              <a:t>11</a:t>
            </a:fld>
            <a:endParaRPr lang="en-US" sz="1400"/>
          </a:p>
        </p:txBody>
      </p:sp>
      <p:sp>
        <p:nvSpPr>
          <p:cNvPr id="18436"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6" name="Footer Placeholder 5"/>
          <p:cNvSpPr>
            <a:spLocks noGrp="1"/>
          </p:cNvSpPr>
          <p:nvPr>
            <p:ph type="ftr" sz="quarter" idx="11"/>
          </p:nvPr>
        </p:nvSpPr>
        <p:spPr/>
        <p:txBody>
          <a:bodyPr/>
          <a:lstStyle/>
          <a:p>
            <a:pPr>
              <a:defRPr/>
            </a:pPr>
            <a:r>
              <a:rPr lang="en-US"/>
              <a:t>Java Primer 1</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Continued Example</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12</a:t>
            </a:fld>
            <a:endParaRPr lang="en-US"/>
          </a:p>
        </p:txBody>
      </p:sp>
      <p:pic>
        <p:nvPicPr>
          <p:cNvPr id="7" name="Picture 6"/>
          <p:cNvPicPr>
            <a:picLocks noChangeAspect="1"/>
          </p:cNvPicPr>
          <p:nvPr/>
        </p:nvPicPr>
        <p:blipFill>
          <a:blip r:embed="rId2"/>
          <a:stretch>
            <a:fillRect/>
          </a:stretch>
        </p:blipFill>
        <p:spPr>
          <a:xfrm>
            <a:off x="990600" y="1524000"/>
            <a:ext cx="7315200" cy="3574060"/>
          </a:xfrm>
          <a:prstGeom prst="rect">
            <a:avLst/>
          </a:prstGeom>
        </p:spPr>
      </p:pic>
      <p:sp>
        <p:nvSpPr>
          <p:cNvPr id="3" name="Content Placeholder 2"/>
          <p:cNvSpPr>
            <a:spLocks noGrp="1"/>
          </p:cNvSpPr>
          <p:nvPr>
            <p:ph idx="1"/>
          </p:nvPr>
        </p:nvSpPr>
        <p:spPr>
          <a:xfrm>
            <a:off x="838200" y="5029200"/>
            <a:ext cx="7772400" cy="1447800"/>
          </a:xfrm>
        </p:spPr>
        <p:txBody>
          <a:bodyPr/>
          <a:lstStyle/>
          <a:p>
            <a:r>
              <a:rPr lang="en-US" sz="2000" dirty="0"/>
              <a:t>Here, a new Counter is constructed at line 4, with its reference assigned to the variable c. That relies on a form of the constructor, Counter( ), that takes no arguments between the parentheses. </a:t>
            </a:r>
          </a:p>
        </p:txBody>
      </p:sp>
    </p:spTree>
    <p:extLst>
      <p:ext uri="{BB962C8B-B14F-4D97-AF65-F5344CB8AC3E}">
        <p14:creationId xmlns:p14="http://schemas.microsoft.com/office/powerpoint/2010/main" val="35066403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Dot Operator</a:t>
            </a:r>
          </a:p>
        </p:txBody>
      </p:sp>
      <p:sp>
        <p:nvSpPr>
          <p:cNvPr id="3" name="Content Placeholder 2"/>
          <p:cNvSpPr>
            <a:spLocks noGrp="1"/>
          </p:cNvSpPr>
          <p:nvPr>
            <p:ph idx="1"/>
          </p:nvPr>
        </p:nvSpPr>
        <p:spPr>
          <a:xfrm>
            <a:off x="838200" y="1600200"/>
            <a:ext cx="7772400" cy="4419600"/>
          </a:xfrm>
        </p:spPr>
        <p:txBody>
          <a:bodyPr/>
          <a:lstStyle/>
          <a:p>
            <a:r>
              <a:rPr lang="en-US" sz="2800" dirty="0"/>
              <a:t>One of the primary uses of an object reference variable is to access the members of the class for this object, an instance of its class. </a:t>
            </a:r>
          </a:p>
          <a:p>
            <a:r>
              <a:rPr lang="en-US" sz="2800" dirty="0"/>
              <a:t>This access is performed with the dot (“.”) operator. </a:t>
            </a:r>
          </a:p>
          <a:p>
            <a:r>
              <a:rPr lang="en-US" sz="2800" dirty="0"/>
              <a:t>We call a method associated with an object by using the reference variable name, following that by the dot operator and then the method name and its parameters.</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13</a:t>
            </a:fld>
            <a:endParaRPr lang="en-US"/>
          </a:p>
        </p:txBody>
      </p:sp>
    </p:spTree>
    <p:extLst>
      <p:ext uri="{BB962C8B-B14F-4D97-AF65-F5344CB8AC3E}">
        <p14:creationId xmlns:p14="http://schemas.microsoft.com/office/powerpoint/2010/main" val="1591148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Wrapper Types</a:t>
            </a:r>
          </a:p>
        </p:txBody>
      </p:sp>
      <p:sp>
        <p:nvSpPr>
          <p:cNvPr id="3" name="Content Placeholder 2"/>
          <p:cNvSpPr>
            <a:spLocks noGrp="1"/>
          </p:cNvSpPr>
          <p:nvPr>
            <p:ph idx="1"/>
          </p:nvPr>
        </p:nvSpPr>
        <p:spPr>
          <a:xfrm>
            <a:off x="838200" y="1524000"/>
            <a:ext cx="7772400" cy="4495800"/>
          </a:xfrm>
        </p:spPr>
        <p:txBody>
          <a:bodyPr/>
          <a:lstStyle/>
          <a:p>
            <a:r>
              <a:rPr lang="en-US" sz="2800" dirty="0"/>
              <a:t>There are many data structures and algorithms in Java’s libraries that are specifically designed so that they only work with object types (not primitives). </a:t>
            </a:r>
          </a:p>
          <a:p>
            <a:r>
              <a:rPr lang="en-US" sz="2800" dirty="0"/>
              <a:t>To get around this obstacle, Java defines a </a:t>
            </a:r>
            <a:r>
              <a:rPr lang="en-US" sz="2800" b="1" dirty="0"/>
              <a:t>wrapper</a:t>
            </a:r>
            <a:r>
              <a:rPr lang="en-US" sz="2800" dirty="0"/>
              <a:t> class for each base type.</a:t>
            </a:r>
          </a:p>
          <a:p>
            <a:pPr lvl="1"/>
            <a:r>
              <a:rPr lang="en-US" sz="2400" dirty="0"/>
              <a:t>Java provides additional support for implicitly converting between base types and their wrapper types through a process known as automatic </a:t>
            </a:r>
            <a:r>
              <a:rPr lang="en-US" sz="2400" b="1" dirty="0"/>
              <a:t>boxing</a:t>
            </a:r>
            <a:r>
              <a:rPr lang="en-US" sz="2400" dirty="0"/>
              <a:t> and </a:t>
            </a:r>
            <a:r>
              <a:rPr lang="en-US" sz="2400" b="1" dirty="0"/>
              <a:t>unboxing</a:t>
            </a:r>
            <a:r>
              <a:rPr lang="en-US" sz="2400" dirty="0"/>
              <a:t>.</a:t>
            </a:r>
          </a:p>
          <a:p>
            <a:endParaRPr lang="en-US" sz="2800" dirty="0"/>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14</a:t>
            </a:fld>
            <a:endParaRPr lang="en-US"/>
          </a:p>
        </p:txBody>
      </p:sp>
    </p:spTree>
    <p:extLst>
      <p:ext uri="{BB962C8B-B14F-4D97-AF65-F5344CB8AC3E}">
        <p14:creationId xmlns:p14="http://schemas.microsoft.com/office/powerpoint/2010/main" val="1498239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Wrapper Types</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15</a:t>
            </a:fld>
            <a:endParaRPr lang="en-US"/>
          </a:p>
        </p:txBody>
      </p:sp>
      <p:pic>
        <p:nvPicPr>
          <p:cNvPr id="7" name="Picture 6"/>
          <p:cNvPicPr>
            <a:picLocks noChangeAspect="1"/>
          </p:cNvPicPr>
          <p:nvPr/>
        </p:nvPicPr>
        <p:blipFill>
          <a:blip r:embed="rId2"/>
          <a:stretch>
            <a:fillRect/>
          </a:stretch>
        </p:blipFill>
        <p:spPr>
          <a:xfrm>
            <a:off x="914400" y="1600200"/>
            <a:ext cx="7772400" cy="2712038"/>
          </a:xfrm>
          <a:prstGeom prst="rect">
            <a:avLst/>
          </a:prstGeom>
        </p:spPr>
      </p:pic>
      <p:pic>
        <p:nvPicPr>
          <p:cNvPr id="8" name="Picture 7"/>
          <p:cNvPicPr>
            <a:picLocks noChangeAspect="1"/>
          </p:cNvPicPr>
          <p:nvPr/>
        </p:nvPicPr>
        <p:blipFill>
          <a:blip r:embed="rId3"/>
          <a:stretch>
            <a:fillRect/>
          </a:stretch>
        </p:blipFill>
        <p:spPr>
          <a:xfrm>
            <a:off x="457200" y="4343400"/>
            <a:ext cx="8458200" cy="2050472"/>
          </a:xfrm>
          <a:prstGeom prst="rect">
            <a:avLst/>
          </a:prstGeom>
        </p:spPr>
      </p:pic>
    </p:spTree>
    <p:extLst>
      <p:ext uri="{BB962C8B-B14F-4D97-AF65-F5344CB8AC3E}">
        <p14:creationId xmlns:p14="http://schemas.microsoft.com/office/powerpoint/2010/main" val="27304202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Signatures</a:t>
            </a:r>
          </a:p>
        </p:txBody>
      </p:sp>
      <p:sp>
        <p:nvSpPr>
          <p:cNvPr id="3" name="Content Placeholder 2"/>
          <p:cNvSpPr>
            <a:spLocks noGrp="1"/>
          </p:cNvSpPr>
          <p:nvPr>
            <p:ph idx="1"/>
          </p:nvPr>
        </p:nvSpPr>
        <p:spPr>
          <a:xfrm>
            <a:off x="838200" y="1600200"/>
            <a:ext cx="7772400" cy="4724400"/>
          </a:xfrm>
        </p:spPr>
        <p:txBody>
          <a:bodyPr/>
          <a:lstStyle/>
          <a:p>
            <a:r>
              <a:rPr lang="en-US" sz="2400" dirty="0"/>
              <a:t>If there are several methods with this same name defined for a class, then the Java runtime system uses the one that matches the actual number of parameters sent as arguments, as well as their respective types.</a:t>
            </a:r>
          </a:p>
          <a:p>
            <a:r>
              <a:rPr lang="en-US" sz="2400" dirty="0"/>
              <a:t>A method’s name combined with the number and types of its parameters is called a method’s </a:t>
            </a:r>
            <a:r>
              <a:rPr lang="en-US" sz="2400" b="1" dirty="0"/>
              <a:t>signature</a:t>
            </a:r>
            <a:r>
              <a:rPr lang="en-US" sz="2400" dirty="0"/>
              <a:t>, for it takes all of these parts to determine the actual method to perform for a certain method call.</a:t>
            </a:r>
          </a:p>
          <a:p>
            <a:r>
              <a:rPr lang="en-US" sz="2400" dirty="0"/>
              <a:t>public void increment(int)</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16</a:t>
            </a:fld>
            <a:endParaRPr lang="en-US"/>
          </a:p>
        </p:txBody>
      </p:sp>
    </p:spTree>
    <p:extLst>
      <p:ext uri="{BB962C8B-B14F-4D97-AF65-F5344CB8AC3E}">
        <p14:creationId xmlns:p14="http://schemas.microsoft.com/office/powerpoint/2010/main" val="337883174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Defining Classes</a:t>
            </a:r>
          </a:p>
        </p:txBody>
      </p:sp>
      <p:sp>
        <p:nvSpPr>
          <p:cNvPr id="3" name="Content Placeholder 2"/>
          <p:cNvSpPr>
            <a:spLocks noGrp="1"/>
          </p:cNvSpPr>
          <p:nvPr>
            <p:ph idx="1"/>
          </p:nvPr>
        </p:nvSpPr>
        <p:spPr>
          <a:xfrm>
            <a:off x="838200" y="1600200"/>
            <a:ext cx="7772400" cy="4572000"/>
          </a:xfrm>
        </p:spPr>
        <p:txBody>
          <a:bodyPr/>
          <a:lstStyle/>
          <a:p>
            <a:r>
              <a:rPr lang="en-US" sz="2800" dirty="0"/>
              <a:t>A </a:t>
            </a:r>
            <a:r>
              <a:rPr lang="en-US" sz="2800" b="1" dirty="0"/>
              <a:t>class definition </a:t>
            </a:r>
            <a:r>
              <a:rPr lang="en-US" sz="2800" dirty="0"/>
              <a:t>is a block of code, delimited by braces “</a:t>
            </a:r>
            <a:r>
              <a:rPr lang="en-US" sz="2800" b="1" dirty="0"/>
              <a:t>{</a:t>
            </a:r>
            <a:r>
              <a:rPr lang="en-US" sz="2800" dirty="0"/>
              <a:t>” and “</a:t>
            </a:r>
            <a:r>
              <a:rPr lang="en-US" sz="2800" b="1" dirty="0"/>
              <a:t>}</a:t>
            </a:r>
            <a:r>
              <a:rPr lang="en-US" sz="2800" dirty="0"/>
              <a:t>” , within which is included declarations of instance variables and methods that are the members of the class.</a:t>
            </a:r>
          </a:p>
          <a:p>
            <a:r>
              <a:rPr lang="en-US" sz="2800" dirty="0"/>
              <a:t>Immediately before the definition of a class, instance variable, or method in Java, keywords known as modifiers can be placed to convey additional stipulations about that definition.</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17</a:t>
            </a:fld>
            <a:endParaRPr lang="en-US"/>
          </a:p>
        </p:txBody>
      </p:sp>
    </p:spTree>
    <p:extLst>
      <p:ext uri="{BB962C8B-B14F-4D97-AF65-F5344CB8AC3E}">
        <p14:creationId xmlns:p14="http://schemas.microsoft.com/office/powerpoint/2010/main" val="39397323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Access Control Modifiers</a:t>
            </a:r>
          </a:p>
        </p:txBody>
      </p:sp>
      <p:sp>
        <p:nvSpPr>
          <p:cNvPr id="3" name="Content Placeholder 2"/>
          <p:cNvSpPr>
            <a:spLocks noGrp="1"/>
          </p:cNvSpPr>
          <p:nvPr>
            <p:ph idx="1"/>
          </p:nvPr>
        </p:nvSpPr>
        <p:spPr>
          <a:xfrm>
            <a:off x="838200" y="1600200"/>
            <a:ext cx="8001000" cy="4724400"/>
          </a:xfrm>
        </p:spPr>
        <p:txBody>
          <a:bodyPr/>
          <a:lstStyle/>
          <a:p>
            <a:r>
              <a:rPr lang="en-US" sz="2400" dirty="0"/>
              <a:t>The </a:t>
            </a:r>
            <a:r>
              <a:rPr lang="en-US" sz="2400" b="1" dirty="0"/>
              <a:t>public</a:t>
            </a:r>
            <a:r>
              <a:rPr lang="en-US" sz="2400" dirty="0"/>
              <a:t> class modifier designates that all classes may access the defined aspect.</a:t>
            </a:r>
          </a:p>
          <a:p>
            <a:r>
              <a:rPr lang="en-US" sz="2400" dirty="0"/>
              <a:t>The </a:t>
            </a:r>
            <a:r>
              <a:rPr lang="en-US" sz="2400" b="1" dirty="0"/>
              <a:t>protected</a:t>
            </a:r>
            <a:r>
              <a:rPr lang="en-US" sz="2400" dirty="0"/>
              <a:t> class modifier designates that access to the defined aspect is only granted to classes that are designated as subclasses of the given class through inheritance or in the same package.</a:t>
            </a:r>
          </a:p>
          <a:p>
            <a:r>
              <a:rPr lang="en-US" sz="2400" dirty="0"/>
              <a:t>The </a:t>
            </a:r>
            <a:r>
              <a:rPr lang="en-US" sz="2400" b="1" dirty="0"/>
              <a:t>private</a:t>
            </a:r>
            <a:r>
              <a:rPr lang="en-US" sz="2400" dirty="0"/>
              <a:t> class modifier designates that access to a defined member of a class be granted only to code within that class.</a:t>
            </a:r>
          </a:p>
          <a:p>
            <a:r>
              <a:rPr lang="en-US" sz="2400" dirty="0"/>
              <a:t>When a variable or method of a class is declared as </a:t>
            </a:r>
            <a:r>
              <a:rPr lang="en-US" sz="2400" b="1" dirty="0"/>
              <a:t>static</a:t>
            </a:r>
            <a:r>
              <a:rPr lang="en-US" sz="2400" dirty="0"/>
              <a:t>, it is associated with the class as a whole, rather than with each individual instance of that class.</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18</a:t>
            </a:fld>
            <a:endParaRPr lang="en-US"/>
          </a:p>
        </p:txBody>
      </p:sp>
    </p:spTree>
    <p:extLst>
      <p:ext uri="{BB962C8B-B14F-4D97-AF65-F5344CB8AC3E}">
        <p14:creationId xmlns:p14="http://schemas.microsoft.com/office/powerpoint/2010/main" val="30504333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Parameters</a:t>
            </a:r>
          </a:p>
        </p:txBody>
      </p:sp>
      <p:sp>
        <p:nvSpPr>
          <p:cNvPr id="3" name="Content Placeholder 2"/>
          <p:cNvSpPr>
            <a:spLocks noGrp="1"/>
          </p:cNvSpPr>
          <p:nvPr>
            <p:ph idx="1"/>
          </p:nvPr>
        </p:nvSpPr>
        <p:spPr>
          <a:xfrm>
            <a:off x="838200" y="1600200"/>
            <a:ext cx="7772400" cy="4724400"/>
          </a:xfrm>
        </p:spPr>
        <p:txBody>
          <a:bodyPr/>
          <a:lstStyle/>
          <a:p>
            <a:r>
              <a:rPr lang="en-US" sz="2000" dirty="0"/>
              <a:t>A method’s parameters are defined in a comma-separated list enclosed in parentheses after the name of the method. </a:t>
            </a:r>
          </a:p>
          <a:p>
            <a:pPr lvl="1"/>
            <a:r>
              <a:rPr lang="en-US" sz="1800" dirty="0"/>
              <a:t>A parameter consists of two parts, the parameter type and the parameter name. </a:t>
            </a:r>
          </a:p>
          <a:p>
            <a:pPr lvl="1"/>
            <a:r>
              <a:rPr lang="en-US" sz="1800" dirty="0"/>
              <a:t>If a method has no parameters, then only an empty pair of parentheses is used.</a:t>
            </a:r>
          </a:p>
          <a:p>
            <a:r>
              <a:rPr lang="en-US" sz="2000" dirty="0"/>
              <a:t>All parameters in Java are </a:t>
            </a:r>
            <a:r>
              <a:rPr lang="en-US" sz="2000" b="1" dirty="0"/>
              <a:t>passed by value</a:t>
            </a:r>
            <a:r>
              <a:rPr lang="en-US" sz="2000" dirty="0"/>
              <a:t>, that is, any time we pass a parameter to a method, a copy of that parameter is made for use within the method body. </a:t>
            </a:r>
          </a:p>
          <a:p>
            <a:pPr lvl="1"/>
            <a:r>
              <a:rPr lang="en-US" sz="1800" dirty="0"/>
              <a:t>So if we pass an </a:t>
            </a:r>
            <a:r>
              <a:rPr lang="en-US" sz="1800" dirty="0" err="1"/>
              <a:t>int</a:t>
            </a:r>
            <a:r>
              <a:rPr lang="en-US" sz="1800" dirty="0"/>
              <a:t> variable to a method, then that variable’s integer value is copied.</a:t>
            </a:r>
          </a:p>
          <a:p>
            <a:pPr lvl="1"/>
            <a:r>
              <a:rPr lang="en-US" sz="1800" dirty="0"/>
              <a:t>The method can change the copy but not the original. </a:t>
            </a:r>
          </a:p>
          <a:p>
            <a:pPr lvl="1"/>
            <a:r>
              <a:rPr lang="en-US" sz="1800" dirty="0"/>
              <a:t>If we pass an object reference as a parameter to a method, then the reference is copied as well.</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19</a:t>
            </a:fld>
            <a:endParaRPr lang="en-US" dirty="0"/>
          </a:p>
        </p:txBody>
      </p:sp>
    </p:spTree>
    <p:extLst>
      <p:ext uri="{BB962C8B-B14F-4D97-AF65-F5344CB8AC3E}">
        <p14:creationId xmlns:p14="http://schemas.microsoft.com/office/powerpoint/2010/main" val="40869040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2C46E8-487D-7D7B-1653-64A5601503D1}"/>
              </a:ext>
            </a:extLst>
          </p:cNvPr>
          <p:cNvSpPr>
            <a:spLocks noGrp="1"/>
          </p:cNvSpPr>
          <p:nvPr>
            <p:ph type="title"/>
          </p:nvPr>
        </p:nvSpPr>
        <p:spPr>
          <a:xfrm>
            <a:off x="609600" y="304800"/>
            <a:ext cx="7772400" cy="762000"/>
          </a:xfrm>
        </p:spPr>
        <p:txBody>
          <a:bodyPr/>
          <a:lstStyle/>
          <a:p>
            <a:r>
              <a:rPr lang="en-TR" dirty="0"/>
              <a:t>Overview of Java</a:t>
            </a:r>
          </a:p>
        </p:txBody>
      </p:sp>
      <p:sp>
        <p:nvSpPr>
          <p:cNvPr id="3" name="Content Placeholder 2">
            <a:extLst>
              <a:ext uri="{FF2B5EF4-FFF2-40B4-BE49-F238E27FC236}">
                <a16:creationId xmlns:a16="http://schemas.microsoft.com/office/drawing/2014/main" id="{C1B50666-32A9-3CCB-5188-6226BD663175}"/>
              </a:ext>
            </a:extLst>
          </p:cNvPr>
          <p:cNvSpPr>
            <a:spLocks noGrp="1"/>
          </p:cNvSpPr>
          <p:nvPr>
            <p:ph idx="1"/>
          </p:nvPr>
        </p:nvSpPr>
        <p:spPr>
          <a:xfrm>
            <a:off x="228600" y="1066800"/>
            <a:ext cx="8763000" cy="4953000"/>
          </a:xfrm>
        </p:spPr>
        <p:txBody>
          <a:bodyPr/>
          <a:lstStyle/>
          <a:p>
            <a:r>
              <a:rPr lang="en-US" sz="1600" b="1" dirty="0"/>
              <a:t>Java is a high-level, class-based, object-oriented programming language </a:t>
            </a:r>
          </a:p>
          <a:p>
            <a:r>
              <a:rPr lang="en-US" sz="1600" dirty="0"/>
              <a:t>It is a general-purpose programming language intended to let programmers write once, run anywhere (WORA)</a:t>
            </a:r>
          </a:p>
          <a:p>
            <a:r>
              <a:rPr lang="en-US" sz="1600" dirty="0"/>
              <a:t>Java applications are typically compiled to bytecode that can run on any Java virtual machine (JVM) regardless of the underlying computer architecture. The syntax of Java is similar to C and C++.</a:t>
            </a:r>
          </a:p>
          <a:p>
            <a:r>
              <a:rPr lang="en-US" sz="1600" dirty="0"/>
              <a:t>The Java runtime provides dynamic capabilities (such as reflection and runtime code modification) that are typically not available in traditional compiled languages</a:t>
            </a:r>
            <a:r>
              <a:rPr lang="en-US" sz="1600" b="1" dirty="0"/>
              <a:t>. As of 2019, Java was one of the most popular programming languages in use according to GitHub</a:t>
            </a:r>
            <a:r>
              <a:rPr lang="en-US" sz="1600" dirty="0"/>
              <a:t>,  particularly for client–server web applications, with a reported 9 million developers.</a:t>
            </a:r>
          </a:p>
          <a:p>
            <a:r>
              <a:rPr lang="en-US" sz="1600" b="1" dirty="0"/>
              <a:t>Java was originally developed by James Gosling at Sun Microsystems</a:t>
            </a:r>
            <a:r>
              <a:rPr lang="en-US" sz="1600" dirty="0"/>
              <a:t>. It was released in May 1995 as a core component of Sun Microsystems' Java platform. The original and reference implementation Java compilers, virtual machines, and class libraries were originally released by Sun under proprietary licenses. </a:t>
            </a:r>
          </a:p>
          <a:p>
            <a:r>
              <a:rPr lang="en-US" sz="1600" dirty="0"/>
              <a:t>As of May 2007 Sun had relicensed most of its </a:t>
            </a:r>
            <a:r>
              <a:rPr lang="en-US" sz="1600" b="1" dirty="0"/>
              <a:t>Java technologies under the GPL-2.0-</a:t>
            </a:r>
            <a:r>
              <a:rPr lang="en-US" sz="1600" dirty="0"/>
              <a:t>only license. Oracle offers its own </a:t>
            </a:r>
            <a:r>
              <a:rPr lang="en-US" sz="1600" dirty="0" err="1"/>
              <a:t>HotSpot</a:t>
            </a:r>
            <a:r>
              <a:rPr lang="en-US" sz="1600" dirty="0"/>
              <a:t> Java Virtual Machine.</a:t>
            </a:r>
          </a:p>
          <a:p>
            <a:r>
              <a:rPr lang="en-US" sz="1600" b="1" dirty="0"/>
              <a:t>OpenJDK JVM which is free open-source, </a:t>
            </a:r>
            <a:r>
              <a:rPr lang="en-US" sz="1600" dirty="0"/>
              <a:t>is the default JVM for almost all Linux distributions.</a:t>
            </a:r>
          </a:p>
          <a:p>
            <a:r>
              <a:rPr lang="en-US" sz="1600" b="1" dirty="0"/>
              <a:t>As of September 2023, Java 21 is the latest version,</a:t>
            </a:r>
            <a:r>
              <a:rPr lang="en-US" sz="1600" dirty="0"/>
              <a:t> while Java 17, 11 and 8 are the current long-term support (LTS) versions.</a:t>
            </a:r>
            <a:endParaRPr lang="en-TR" sz="1600" dirty="0"/>
          </a:p>
        </p:txBody>
      </p:sp>
      <p:sp>
        <p:nvSpPr>
          <p:cNvPr id="6" name="Slide Number Placeholder 5">
            <a:extLst>
              <a:ext uri="{FF2B5EF4-FFF2-40B4-BE49-F238E27FC236}">
                <a16:creationId xmlns:a16="http://schemas.microsoft.com/office/drawing/2014/main" id="{A723BA04-309F-B2F7-E8CB-D31F309518C4}"/>
              </a:ext>
            </a:extLst>
          </p:cNvPr>
          <p:cNvSpPr>
            <a:spLocks noGrp="1"/>
          </p:cNvSpPr>
          <p:nvPr>
            <p:ph type="sldNum" sz="quarter" idx="12"/>
          </p:nvPr>
        </p:nvSpPr>
        <p:spPr/>
        <p:txBody>
          <a:bodyPr/>
          <a:lstStyle/>
          <a:p>
            <a:pPr>
              <a:defRPr/>
            </a:pPr>
            <a:fld id="{ADCCF90B-DD25-E549-8018-710DBE5D78AB}" type="slidenum">
              <a:rPr lang="en-US" smtClean="0"/>
              <a:pPr>
                <a:defRPr/>
              </a:pPr>
              <a:t>2</a:t>
            </a:fld>
            <a:endParaRPr lang="en-US"/>
          </a:p>
        </p:txBody>
      </p:sp>
    </p:spTree>
    <p:extLst>
      <p:ext uri="{BB962C8B-B14F-4D97-AF65-F5344CB8AC3E}">
        <p14:creationId xmlns:p14="http://schemas.microsoft.com/office/powerpoint/2010/main" val="41748614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Keyword this</a:t>
            </a:r>
          </a:p>
        </p:txBody>
      </p:sp>
      <p:sp>
        <p:nvSpPr>
          <p:cNvPr id="3" name="Content Placeholder 2"/>
          <p:cNvSpPr>
            <a:spLocks noGrp="1"/>
          </p:cNvSpPr>
          <p:nvPr>
            <p:ph idx="1"/>
          </p:nvPr>
        </p:nvSpPr>
        <p:spPr>
          <a:xfrm>
            <a:off x="609600" y="1600200"/>
            <a:ext cx="8382000" cy="4724400"/>
          </a:xfrm>
        </p:spPr>
        <p:txBody>
          <a:bodyPr/>
          <a:lstStyle/>
          <a:p>
            <a:r>
              <a:rPr lang="en-US" sz="2800" dirty="0"/>
              <a:t>Within the body of a method in Java, the keyword </a:t>
            </a:r>
            <a:r>
              <a:rPr lang="en-US" sz="2800" b="1" dirty="0"/>
              <a:t>this</a:t>
            </a:r>
            <a:r>
              <a:rPr lang="en-US" sz="2800" dirty="0"/>
              <a:t> is automatically defined as a reference to the instance upon which the method was invoked. There are three common uses:</a:t>
            </a:r>
          </a:p>
          <a:p>
            <a:pPr marL="971550" lvl="1" indent="-514350">
              <a:buFont typeface="+mj-lt"/>
              <a:buAutoNum type="arabicPeriod"/>
            </a:pPr>
            <a:r>
              <a:rPr lang="en-US" sz="2400" dirty="0"/>
              <a:t>To store the reference in a variable, or send it as a parameter to another method that expects an instance of that type as an argument.</a:t>
            </a:r>
          </a:p>
          <a:p>
            <a:pPr marL="971550" lvl="1" indent="-514350">
              <a:buFont typeface="+mj-lt"/>
              <a:buAutoNum type="arabicPeriod"/>
            </a:pPr>
            <a:r>
              <a:rPr lang="en-US" sz="2400" dirty="0"/>
              <a:t>To differentiate between an instance variable and a local variable with the same name.</a:t>
            </a:r>
          </a:p>
          <a:p>
            <a:pPr marL="971550" lvl="1" indent="-514350">
              <a:buFont typeface="+mj-lt"/>
              <a:buAutoNum type="arabicPeriod"/>
            </a:pPr>
            <a:r>
              <a:rPr lang="en-US" sz="2400" dirty="0"/>
              <a:t>To allow one constructor body to invoke another constructor body.</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20</a:t>
            </a:fld>
            <a:endParaRPr lang="en-US"/>
          </a:p>
        </p:txBody>
      </p:sp>
    </p:spTree>
    <p:extLst>
      <p:ext uri="{BB962C8B-B14F-4D97-AF65-F5344CB8AC3E}">
        <p14:creationId xmlns:p14="http://schemas.microsoft.com/office/powerpoint/2010/main" val="13492020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Title 1"/>
          <p:cNvSpPr>
            <a:spLocks noGrp="1"/>
          </p:cNvSpPr>
          <p:nvPr>
            <p:ph type="title"/>
          </p:nvPr>
        </p:nvSpPr>
        <p:spPr/>
        <p:txBody>
          <a:bodyPr/>
          <a:lstStyle/>
          <a:p>
            <a:r>
              <a:rPr lang="en-US">
                <a:latin typeface="Tahoma" charset="0"/>
              </a:rPr>
              <a:t>Expressions and Operators</a:t>
            </a:r>
          </a:p>
        </p:txBody>
      </p:sp>
      <p:sp>
        <p:nvSpPr>
          <p:cNvPr id="29698" name="Content Placeholder 2" descr="Rectangle: Click to edit Master text styles&#10;Second level&#10;Third level&#10;Fourth level&#10;Fifth level"/>
          <p:cNvSpPr>
            <a:spLocks noGrp="1"/>
          </p:cNvSpPr>
          <p:nvPr>
            <p:ph idx="1"/>
          </p:nvPr>
        </p:nvSpPr>
        <p:spPr>
          <a:xfrm>
            <a:off x="838200" y="1524000"/>
            <a:ext cx="7772400" cy="4724400"/>
          </a:xfrm>
        </p:spPr>
        <p:txBody>
          <a:bodyPr/>
          <a:lstStyle/>
          <a:p>
            <a:r>
              <a:rPr lang="en-US">
                <a:latin typeface="Tahoma" charset="0"/>
              </a:rPr>
              <a:t>Existing values can be combined into expressions using special symbols and keywords known as operators. </a:t>
            </a:r>
          </a:p>
          <a:p>
            <a:r>
              <a:rPr lang="en-US">
                <a:latin typeface="Tahoma" charset="0"/>
              </a:rPr>
              <a:t>The semantics of an operator depends upon the type of its operands. </a:t>
            </a:r>
          </a:p>
          <a:p>
            <a:r>
              <a:rPr lang="en-US">
                <a:latin typeface="Tahoma" charset="0"/>
              </a:rPr>
              <a:t>For example, when a and b are numbers, the syntax a + b indicates addition, while if a and b are strings, the operator + indicates concatenation.</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p>
        </p:txBody>
      </p:sp>
      <p:sp>
        <p:nvSpPr>
          <p:cNvPr id="6" name="Slide Number Placeholder 5"/>
          <p:cNvSpPr>
            <a:spLocks noGrp="1"/>
          </p:cNvSpPr>
          <p:nvPr>
            <p:ph type="sldNum" sz="quarter" idx="12"/>
          </p:nvPr>
        </p:nvSpPr>
        <p:spPr/>
        <p:txBody>
          <a:bodyPr/>
          <a:lstStyle/>
          <a:p>
            <a:pPr>
              <a:defRPr/>
            </a:pPr>
            <a:fld id="{60829A6E-301F-4743-B7E2-060D565DDCB0}" type="slidenum">
              <a:rPr lang="en-US" smtClean="0"/>
              <a:pPr>
                <a:defRPr/>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Tahoma" charset="0"/>
              </a:rPr>
              <a:t>Arithmetic Operators</a:t>
            </a:r>
          </a:p>
        </p:txBody>
      </p:sp>
      <p:sp>
        <p:nvSpPr>
          <p:cNvPr id="33794" name="Content Placeholder 2" descr="Rectangle: Click to edit Master text styles&#10;Second level&#10;Third level&#10;Fourth level&#10;Fifth level"/>
          <p:cNvSpPr>
            <a:spLocks noGrp="1"/>
          </p:cNvSpPr>
          <p:nvPr>
            <p:ph idx="1"/>
          </p:nvPr>
        </p:nvSpPr>
        <p:spPr>
          <a:xfrm>
            <a:off x="685800" y="1524000"/>
            <a:ext cx="8153400" cy="4724400"/>
          </a:xfrm>
        </p:spPr>
        <p:txBody>
          <a:bodyPr/>
          <a:lstStyle/>
          <a:p>
            <a:r>
              <a:rPr lang="en-US" sz="2400" dirty="0">
                <a:latin typeface="Tahoma" charset="0"/>
              </a:rPr>
              <a:t>Java supports the following arithmetic operators:</a:t>
            </a:r>
          </a:p>
          <a:p>
            <a:endParaRPr lang="en-US" sz="2400" dirty="0">
              <a:latin typeface="Tahoma" charset="0"/>
            </a:endParaRPr>
          </a:p>
          <a:p>
            <a:endParaRPr lang="en-US" sz="2400" dirty="0">
              <a:latin typeface="Tahoma" charset="0"/>
            </a:endParaRPr>
          </a:p>
          <a:p>
            <a:endParaRPr lang="en-US" sz="2400" dirty="0">
              <a:latin typeface="Tahoma" charset="0"/>
            </a:endParaRPr>
          </a:p>
          <a:p>
            <a:endParaRPr lang="en-US" sz="2400" dirty="0">
              <a:latin typeface="Tahoma" charset="0"/>
            </a:endParaRPr>
          </a:p>
          <a:p>
            <a:endParaRPr lang="en-US" sz="2400" dirty="0">
              <a:latin typeface="Tahoma" charset="0"/>
            </a:endParaRPr>
          </a:p>
          <a:p>
            <a:r>
              <a:rPr lang="en-US" sz="2400" dirty="0">
                <a:latin typeface="Tahoma" charset="0"/>
              </a:rPr>
              <a:t>If both operands have type </a:t>
            </a:r>
            <a:r>
              <a:rPr lang="en-US" sz="2400" dirty="0" err="1">
                <a:latin typeface="Tahoma" charset="0"/>
              </a:rPr>
              <a:t>int</a:t>
            </a:r>
            <a:r>
              <a:rPr lang="en-US" sz="2400" dirty="0">
                <a:latin typeface="Tahoma" charset="0"/>
              </a:rPr>
              <a:t>, then the result is an </a:t>
            </a:r>
            <a:r>
              <a:rPr lang="en-US" sz="2400" dirty="0" err="1">
                <a:latin typeface="Tahoma" charset="0"/>
              </a:rPr>
              <a:t>int</a:t>
            </a:r>
            <a:r>
              <a:rPr lang="en-US" sz="2400" dirty="0">
                <a:latin typeface="Tahoma" charset="0"/>
              </a:rPr>
              <a:t>; if one or both operands have type float, the result is a float.</a:t>
            </a:r>
          </a:p>
          <a:p>
            <a:r>
              <a:rPr lang="en-US" sz="2400" dirty="0">
                <a:latin typeface="Tahoma" charset="0"/>
              </a:rPr>
              <a:t>Integer division has its result truncated.</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p>
        </p:txBody>
      </p:sp>
      <p:sp>
        <p:nvSpPr>
          <p:cNvPr id="6" name="Slide Number Placeholder 5"/>
          <p:cNvSpPr>
            <a:spLocks noGrp="1"/>
          </p:cNvSpPr>
          <p:nvPr>
            <p:ph type="sldNum" sz="quarter" idx="12"/>
          </p:nvPr>
        </p:nvSpPr>
        <p:spPr/>
        <p:txBody>
          <a:bodyPr/>
          <a:lstStyle/>
          <a:p>
            <a:pPr>
              <a:defRPr/>
            </a:pPr>
            <a:fld id="{05868243-3198-CC4F-863E-2DDE669D8801}" type="slidenum">
              <a:rPr lang="en-US" smtClean="0"/>
              <a:pPr>
                <a:defRPr/>
              </a:pPr>
              <a:t>22</a:t>
            </a:fld>
            <a:endParaRPr lang="en-US"/>
          </a:p>
        </p:txBody>
      </p:sp>
      <p:pic>
        <p:nvPicPr>
          <p:cNvPr id="2" name="Picture 1"/>
          <p:cNvPicPr>
            <a:picLocks noChangeAspect="1"/>
          </p:cNvPicPr>
          <p:nvPr/>
        </p:nvPicPr>
        <p:blipFill>
          <a:blip r:embed="rId2"/>
          <a:stretch>
            <a:fillRect/>
          </a:stretch>
        </p:blipFill>
        <p:spPr>
          <a:xfrm>
            <a:off x="2514600" y="1981200"/>
            <a:ext cx="4419600" cy="2142836"/>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001000" cy="1143000"/>
          </a:xfrm>
        </p:spPr>
        <p:txBody>
          <a:bodyPr/>
          <a:lstStyle/>
          <a:p>
            <a:r>
              <a:rPr lang="en-US" dirty="0"/>
              <a:t>Increment and Decrement Ops</a:t>
            </a:r>
          </a:p>
        </p:txBody>
      </p:sp>
      <p:sp>
        <p:nvSpPr>
          <p:cNvPr id="3" name="Content Placeholder 2"/>
          <p:cNvSpPr>
            <a:spLocks noGrp="1"/>
          </p:cNvSpPr>
          <p:nvPr>
            <p:ph idx="1"/>
          </p:nvPr>
        </p:nvSpPr>
        <p:spPr>
          <a:xfrm>
            <a:off x="838200" y="1447800"/>
            <a:ext cx="7772400" cy="4419600"/>
          </a:xfrm>
        </p:spPr>
        <p:txBody>
          <a:bodyPr/>
          <a:lstStyle/>
          <a:p>
            <a:r>
              <a:rPr lang="en-US" sz="2800" dirty="0"/>
              <a:t>Java provides the plus-one increment (++) and decrement (−−) operators. </a:t>
            </a:r>
          </a:p>
          <a:p>
            <a:pPr lvl="1"/>
            <a:r>
              <a:rPr lang="en-US" sz="2400" dirty="0"/>
              <a:t>If such an operator is used in front of a variable reference, then 1 is added to (or subtracted from) the variable and its value is read into the expression. </a:t>
            </a:r>
          </a:p>
          <a:p>
            <a:pPr lvl="1"/>
            <a:r>
              <a:rPr lang="en-US" sz="2400" dirty="0"/>
              <a:t>If it is used after a variable reference, then the value is first read and then the variable is incremented or decremented by 1.</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23</a:t>
            </a:fld>
            <a:endParaRPr lang="en-US"/>
          </a:p>
        </p:txBody>
      </p:sp>
      <p:pic>
        <p:nvPicPr>
          <p:cNvPr id="7" name="Picture 6"/>
          <p:cNvPicPr>
            <a:picLocks noChangeAspect="1"/>
          </p:cNvPicPr>
          <p:nvPr/>
        </p:nvPicPr>
        <p:blipFill>
          <a:blip r:embed="rId2"/>
          <a:stretch>
            <a:fillRect/>
          </a:stretch>
        </p:blipFill>
        <p:spPr>
          <a:xfrm>
            <a:off x="1295400" y="5109226"/>
            <a:ext cx="6705600" cy="1367774"/>
          </a:xfrm>
          <a:prstGeom prst="rect">
            <a:avLst/>
          </a:prstGeom>
        </p:spPr>
      </p:pic>
    </p:spTree>
    <p:extLst>
      <p:ext uri="{BB962C8B-B14F-4D97-AF65-F5344CB8AC3E}">
        <p14:creationId xmlns:p14="http://schemas.microsoft.com/office/powerpoint/2010/main" val="324470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Title 1"/>
          <p:cNvSpPr>
            <a:spLocks noGrp="1"/>
          </p:cNvSpPr>
          <p:nvPr>
            <p:ph type="title"/>
          </p:nvPr>
        </p:nvSpPr>
        <p:spPr/>
        <p:txBody>
          <a:bodyPr/>
          <a:lstStyle/>
          <a:p>
            <a:r>
              <a:rPr lang="en-US">
                <a:latin typeface="Tahoma" charset="0"/>
              </a:rPr>
              <a:t>Logical Operators</a:t>
            </a:r>
          </a:p>
        </p:txBody>
      </p:sp>
      <p:sp>
        <p:nvSpPr>
          <p:cNvPr id="30722" name="Content Placeholder 2" descr="Rectangle: Click to edit Master text styles&#10;Second level&#10;Third level&#10;Fourth level&#10;Fifth level"/>
          <p:cNvSpPr>
            <a:spLocks noGrp="1"/>
          </p:cNvSpPr>
          <p:nvPr>
            <p:ph idx="1"/>
          </p:nvPr>
        </p:nvSpPr>
        <p:spPr>
          <a:xfrm>
            <a:off x="838200" y="1524000"/>
            <a:ext cx="7924800" cy="4724400"/>
          </a:xfrm>
        </p:spPr>
        <p:txBody>
          <a:bodyPr/>
          <a:lstStyle/>
          <a:p>
            <a:r>
              <a:rPr lang="en-US" sz="2400" dirty="0">
                <a:latin typeface="Tahoma" charset="0"/>
              </a:rPr>
              <a:t>Java supports the following operators for numerical values, which result in Boolean values:</a:t>
            </a:r>
          </a:p>
          <a:p>
            <a:endParaRPr lang="en-US" sz="2400" dirty="0">
              <a:latin typeface="Tahoma" charset="0"/>
            </a:endParaRPr>
          </a:p>
          <a:p>
            <a:endParaRPr lang="en-US" sz="2400" dirty="0">
              <a:latin typeface="Tahoma" charset="0"/>
            </a:endParaRPr>
          </a:p>
          <a:p>
            <a:endParaRPr lang="en-US" sz="2400" dirty="0">
              <a:latin typeface="Tahoma" charset="0"/>
            </a:endParaRPr>
          </a:p>
          <a:p>
            <a:r>
              <a:rPr lang="en-US" sz="2400" dirty="0">
                <a:latin typeface="Tahoma" charset="0"/>
              </a:rPr>
              <a:t>Boolean values also have the following operators:</a:t>
            </a:r>
          </a:p>
          <a:p>
            <a:endParaRPr lang="en-US" sz="2400" dirty="0">
              <a:latin typeface="Tahoma" charset="0"/>
            </a:endParaRPr>
          </a:p>
          <a:p>
            <a:endParaRPr lang="en-US" sz="2400" dirty="0">
              <a:latin typeface="Tahoma" charset="0"/>
            </a:endParaRPr>
          </a:p>
          <a:p>
            <a:r>
              <a:rPr lang="en-US" sz="2400" dirty="0">
                <a:latin typeface="Tahoma" charset="0"/>
              </a:rPr>
              <a:t>The and and or operators </a:t>
            </a:r>
            <a:r>
              <a:rPr lang="en-US" sz="2400" b="1" dirty="0">
                <a:latin typeface="Tahoma" charset="0"/>
              </a:rPr>
              <a:t>short circuit</a:t>
            </a:r>
            <a:r>
              <a:rPr lang="en-US" sz="2400" dirty="0">
                <a:latin typeface="Tahoma" charset="0"/>
              </a:rPr>
              <a:t>, in that they do not evaluate the second operand if the result can be determined based on the value of the first operand.</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p>
        </p:txBody>
      </p:sp>
      <p:sp>
        <p:nvSpPr>
          <p:cNvPr id="6" name="Slide Number Placeholder 5"/>
          <p:cNvSpPr>
            <a:spLocks noGrp="1"/>
          </p:cNvSpPr>
          <p:nvPr>
            <p:ph type="sldNum" sz="quarter" idx="12"/>
          </p:nvPr>
        </p:nvSpPr>
        <p:spPr/>
        <p:txBody>
          <a:bodyPr/>
          <a:lstStyle/>
          <a:p>
            <a:pPr>
              <a:defRPr/>
            </a:pPr>
            <a:fld id="{D910A9B5-9192-1D43-9927-600D7D9623E0}" type="slidenum">
              <a:rPr lang="en-US" smtClean="0"/>
              <a:pPr>
                <a:defRPr/>
              </a:pPr>
              <a:t>24</a:t>
            </a:fld>
            <a:endParaRPr lang="en-US"/>
          </a:p>
        </p:txBody>
      </p:sp>
      <p:pic>
        <p:nvPicPr>
          <p:cNvPr id="2" name="Picture 1"/>
          <p:cNvPicPr>
            <a:picLocks noChangeAspect="1"/>
          </p:cNvPicPr>
          <p:nvPr/>
        </p:nvPicPr>
        <p:blipFill>
          <a:blip r:embed="rId2"/>
          <a:stretch>
            <a:fillRect/>
          </a:stretch>
        </p:blipFill>
        <p:spPr>
          <a:xfrm>
            <a:off x="3124200" y="2362200"/>
            <a:ext cx="2279851" cy="1278800"/>
          </a:xfrm>
          <a:prstGeom prst="rect">
            <a:avLst/>
          </a:prstGeom>
        </p:spPr>
      </p:pic>
      <p:pic>
        <p:nvPicPr>
          <p:cNvPr id="3" name="Picture 2"/>
          <p:cNvPicPr>
            <a:picLocks noChangeAspect="1"/>
          </p:cNvPicPr>
          <p:nvPr/>
        </p:nvPicPr>
        <p:blipFill>
          <a:blip r:embed="rId3"/>
          <a:stretch>
            <a:fillRect/>
          </a:stretch>
        </p:blipFill>
        <p:spPr>
          <a:xfrm>
            <a:off x="3276600" y="4114800"/>
            <a:ext cx="2154420" cy="90013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1"/>
          <p:cNvSpPr>
            <a:spLocks noGrp="1"/>
          </p:cNvSpPr>
          <p:nvPr>
            <p:ph type="title"/>
          </p:nvPr>
        </p:nvSpPr>
        <p:spPr/>
        <p:txBody>
          <a:bodyPr/>
          <a:lstStyle/>
          <a:p>
            <a:r>
              <a:rPr lang="en-US">
                <a:latin typeface="Tahoma" charset="0"/>
              </a:rPr>
              <a:t>Bitwise Operators</a:t>
            </a:r>
          </a:p>
        </p:txBody>
      </p:sp>
      <p:sp>
        <p:nvSpPr>
          <p:cNvPr id="34818" name="Content Placeholder 2" descr="Rectangle: Click to edit Master text styles&#10;Second level&#10;Third level&#10;Fourth level&#10;Fifth level"/>
          <p:cNvSpPr>
            <a:spLocks noGrp="1"/>
          </p:cNvSpPr>
          <p:nvPr>
            <p:ph idx="1"/>
          </p:nvPr>
        </p:nvSpPr>
        <p:spPr>
          <a:xfrm>
            <a:off x="838200" y="1676400"/>
            <a:ext cx="7772400" cy="4343400"/>
          </a:xfrm>
        </p:spPr>
        <p:txBody>
          <a:bodyPr/>
          <a:lstStyle/>
          <a:p>
            <a:r>
              <a:rPr lang="en-US" dirty="0">
                <a:latin typeface="Tahoma" charset="0"/>
              </a:rPr>
              <a:t>Java provides the following bitwise operators for integers and </a:t>
            </a:r>
            <a:r>
              <a:rPr lang="en-US" dirty="0" err="1">
                <a:latin typeface="Tahoma" charset="0"/>
              </a:rPr>
              <a:t>booleans</a:t>
            </a:r>
            <a:r>
              <a:rPr lang="en-US" dirty="0">
                <a:latin typeface="Tahoma" charset="0"/>
              </a:rPr>
              <a:t>:</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p>
        </p:txBody>
      </p:sp>
      <p:sp>
        <p:nvSpPr>
          <p:cNvPr id="6" name="Slide Number Placeholder 5"/>
          <p:cNvSpPr>
            <a:spLocks noGrp="1"/>
          </p:cNvSpPr>
          <p:nvPr>
            <p:ph type="sldNum" sz="quarter" idx="12"/>
          </p:nvPr>
        </p:nvSpPr>
        <p:spPr/>
        <p:txBody>
          <a:bodyPr/>
          <a:lstStyle/>
          <a:p>
            <a:pPr>
              <a:defRPr/>
            </a:pPr>
            <a:fld id="{4AB674CF-DC47-804A-801D-3BEAADE5D342}" type="slidenum">
              <a:rPr lang="en-US" smtClean="0"/>
              <a:pPr>
                <a:defRPr/>
              </a:pPr>
              <a:t>25</a:t>
            </a:fld>
            <a:endParaRPr lang="en-US"/>
          </a:p>
        </p:txBody>
      </p:sp>
      <p:pic>
        <p:nvPicPr>
          <p:cNvPr id="2" name="Picture 1"/>
          <p:cNvPicPr>
            <a:picLocks noChangeAspect="1"/>
          </p:cNvPicPr>
          <p:nvPr/>
        </p:nvPicPr>
        <p:blipFill>
          <a:blip r:embed="rId2"/>
          <a:stretch>
            <a:fillRect/>
          </a:stretch>
        </p:blipFill>
        <p:spPr>
          <a:xfrm>
            <a:off x="1371600" y="3276600"/>
            <a:ext cx="6261100" cy="2525247"/>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Title 1"/>
          <p:cNvSpPr>
            <a:spLocks noGrp="1"/>
          </p:cNvSpPr>
          <p:nvPr>
            <p:ph type="title"/>
          </p:nvPr>
        </p:nvSpPr>
        <p:spPr/>
        <p:txBody>
          <a:bodyPr/>
          <a:lstStyle/>
          <a:p>
            <a:r>
              <a:rPr lang="en-US">
                <a:latin typeface="Tahoma" charset="0"/>
              </a:rPr>
              <a:t>Operator Precedence</a:t>
            </a:r>
          </a:p>
        </p:txBody>
      </p:sp>
      <p:sp>
        <p:nvSpPr>
          <p:cNvPr id="4" name="Date Placeholder 3"/>
          <p:cNvSpPr>
            <a:spLocks noGrp="1"/>
          </p:cNvSpPr>
          <p:nvPr>
            <p:ph type="dt" sz="quarter"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p>
        </p:txBody>
      </p:sp>
      <p:sp>
        <p:nvSpPr>
          <p:cNvPr id="6" name="Slide Number Placeholder 5"/>
          <p:cNvSpPr>
            <a:spLocks noGrp="1"/>
          </p:cNvSpPr>
          <p:nvPr>
            <p:ph type="sldNum" sz="quarter" idx="12"/>
          </p:nvPr>
        </p:nvSpPr>
        <p:spPr/>
        <p:txBody>
          <a:bodyPr/>
          <a:lstStyle/>
          <a:p>
            <a:pPr>
              <a:defRPr/>
            </a:pPr>
            <a:fld id="{FA1D3232-136E-F244-8478-5F1D8EAFAB56}" type="slidenum">
              <a:rPr lang="en-US" smtClean="0"/>
              <a:pPr>
                <a:defRPr/>
              </a:pPr>
              <a:t>26</a:t>
            </a:fld>
            <a:endParaRPr lang="en-US"/>
          </a:p>
        </p:txBody>
      </p:sp>
      <p:pic>
        <p:nvPicPr>
          <p:cNvPr id="2" name="Picture 1"/>
          <p:cNvPicPr>
            <a:picLocks noChangeAspect="1"/>
          </p:cNvPicPr>
          <p:nvPr/>
        </p:nvPicPr>
        <p:blipFill>
          <a:blip r:embed="rId2"/>
          <a:stretch>
            <a:fillRect/>
          </a:stretch>
        </p:blipFill>
        <p:spPr>
          <a:xfrm>
            <a:off x="914400" y="1600200"/>
            <a:ext cx="6567892" cy="4662599"/>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Casting</a:t>
            </a:r>
          </a:p>
        </p:txBody>
      </p:sp>
      <p:sp>
        <p:nvSpPr>
          <p:cNvPr id="3" name="Content Placeholder 2"/>
          <p:cNvSpPr>
            <a:spLocks noGrp="1"/>
          </p:cNvSpPr>
          <p:nvPr>
            <p:ph idx="1"/>
          </p:nvPr>
        </p:nvSpPr>
        <p:spPr/>
        <p:txBody>
          <a:bodyPr/>
          <a:lstStyle/>
          <a:p>
            <a:r>
              <a:rPr lang="en-US" dirty="0"/>
              <a:t>Casting is an operation that allows us to change the type of a value.</a:t>
            </a:r>
          </a:p>
          <a:p>
            <a:r>
              <a:rPr lang="en-US" dirty="0"/>
              <a:t>We can take a value of one type and cast it into an equivalent value of another type.</a:t>
            </a:r>
          </a:p>
          <a:p>
            <a:r>
              <a:rPr lang="en-US" dirty="0"/>
              <a:t>There are two forms of casting in Java: </a:t>
            </a:r>
            <a:r>
              <a:rPr lang="en-US" b="1" dirty="0"/>
              <a:t>explicit casting </a:t>
            </a:r>
            <a:r>
              <a:rPr lang="en-US" dirty="0"/>
              <a:t>and </a:t>
            </a:r>
            <a:r>
              <a:rPr lang="en-US" b="1" dirty="0"/>
              <a:t>implicit casting</a:t>
            </a:r>
            <a:r>
              <a:rPr lang="en-US" dirty="0"/>
              <a:t>.</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27</a:t>
            </a:fld>
            <a:endParaRPr lang="en-US"/>
          </a:p>
        </p:txBody>
      </p:sp>
    </p:spTree>
    <p:extLst>
      <p:ext uri="{BB962C8B-B14F-4D97-AF65-F5344CB8AC3E}">
        <p14:creationId xmlns:p14="http://schemas.microsoft.com/office/powerpoint/2010/main" val="8280727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Explicit Casting</a:t>
            </a:r>
          </a:p>
        </p:txBody>
      </p:sp>
      <p:sp>
        <p:nvSpPr>
          <p:cNvPr id="3" name="Content Placeholder 2"/>
          <p:cNvSpPr>
            <a:spLocks noGrp="1"/>
          </p:cNvSpPr>
          <p:nvPr>
            <p:ph idx="1"/>
          </p:nvPr>
        </p:nvSpPr>
        <p:spPr>
          <a:xfrm>
            <a:off x="838200" y="1524000"/>
            <a:ext cx="7772400" cy="4495800"/>
          </a:xfrm>
        </p:spPr>
        <p:txBody>
          <a:bodyPr/>
          <a:lstStyle/>
          <a:p>
            <a:r>
              <a:rPr lang="en-US" sz="2400" dirty="0"/>
              <a:t>Java supports an explicit casting syntax with the following form:</a:t>
            </a:r>
          </a:p>
          <a:p>
            <a:pPr marL="0" indent="0">
              <a:buNone/>
            </a:pPr>
            <a:r>
              <a:rPr lang="en-US" sz="2400" dirty="0"/>
              <a:t>		(type) </a:t>
            </a:r>
            <a:r>
              <a:rPr lang="en-US" sz="2400" dirty="0" err="1"/>
              <a:t>exp</a:t>
            </a:r>
            <a:endParaRPr lang="en-US" sz="2400" dirty="0"/>
          </a:p>
          <a:p>
            <a:r>
              <a:rPr lang="en-US" sz="2400" dirty="0"/>
              <a:t>Here “type” is the type that we would like the expression </a:t>
            </a:r>
            <a:r>
              <a:rPr lang="en-US" sz="2400" dirty="0" err="1"/>
              <a:t>exp</a:t>
            </a:r>
            <a:r>
              <a:rPr lang="en-US" sz="2400" dirty="0"/>
              <a:t> to have. </a:t>
            </a:r>
          </a:p>
          <a:p>
            <a:r>
              <a:rPr lang="en-US" sz="2400" dirty="0"/>
              <a:t>This syntax may only be used to cast from one primitive type to another primitive type, or from one reference type to another reference type.</a:t>
            </a:r>
          </a:p>
          <a:p>
            <a:r>
              <a:rPr lang="en-US" sz="2400" dirty="0"/>
              <a:t>Examples:</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28</a:t>
            </a:fld>
            <a:endParaRPr lang="en-US"/>
          </a:p>
        </p:txBody>
      </p:sp>
      <p:pic>
        <p:nvPicPr>
          <p:cNvPr id="7" name="Picture 6"/>
          <p:cNvPicPr>
            <a:picLocks noChangeAspect="1"/>
          </p:cNvPicPr>
          <p:nvPr/>
        </p:nvPicPr>
        <p:blipFill>
          <a:blip r:embed="rId2"/>
          <a:stretch>
            <a:fillRect/>
          </a:stretch>
        </p:blipFill>
        <p:spPr>
          <a:xfrm>
            <a:off x="2819400" y="5029200"/>
            <a:ext cx="5867400" cy="1218367"/>
          </a:xfrm>
          <a:prstGeom prst="rect">
            <a:avLst/>
          </a:prstGeom>
        </p:spPr>
      </p:pic>
    </p:spTree>
    <p:extLst>
      <p:ext uri="{BB962C8B-B14F-4D97-AF65-F5344CB8AC3E}">
        <p14:creationId xmlns:p14="http://schemas.microsoft.com/office/powerpoint/2010/main" val="29533860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Implicit Casting</a:t>
            </a:r>
          </a:p>
        </p:txBody>
      </p:sp>
      <p:sp>
        <p:nvSpPr>
          <p:cNvPr id="3" name="Content Placeholder 2"/>
          <p:cNvSpPr>
            <a:spLocks noGrp="1"/>
          </p:cNvSpPr>
          <p:nvPr>
            <p:ph idx="1"/>
          </p:nvPr>
        </p:nvSpPr>
        <p:spPr>
          <a:xfrm>
            <a:off x="838200" y="1600200"/>
            <a:ext cx="7772400" cy="4419600"/>
          </a:xfrm>
        </p:spPr>
        <p:txBody>
          <a:bodyPr/>
          <a:lstStyle/>
          <a:p>
            <a:r>
              <a:rPr lang="en-US" sz="2400" dirty="0"/>
              <a:t>There are cases where Java will perform an implicit cast based upon the context of an expression. </a:t>
            </a:r>
          </a:p>
          <a:p>
            <a:r>
              <a:rPr lang="en-US" sz="2400" dirty="0"/>
              <a:t>You can perform a </a:t>
            </a:r>
            <a:r>
              <a:rPr lang="en-US" sz="2400" b="1" dirty="0"/>
              <a:t>widening cast </a:t>
            </a:r>
            <a:r>
              <a:rPr lang="en-US" sz="2400" dirty="0"/>
              <a:t>between primitive types (such as from an </a:t>
            </a:r>
            <a:r>
              <a:rPr lang="en-US" sz="2400" dirty="0" err="1"/>
              <a:t>int</a:t>
            </a:r>
            <a:r>
              <a:rPr lang="en-US" sz="2400" dirty="0"/>
              <a:t> to a double), without explicit use of the casting operator.</a:t>
            </a:r>
          </a:p>
          <a:p>
            <a:r>
              <a:rPr lang="en-US" sz="2400" dirty="0"/>
              <a:t>However, if attempting to do an implicit </a:t>
            </a:r>
            <a:r>
              <a:rPr lang="en-US" sz="2400" b="1" dirty="0"/>
              <a:t>narrowing cast</a:t>
            </a:r>
            <a:r>
              <a:rPr lang="en-US" sz="2400" dirty="0"/>
              <a:t>, a compiler error results.</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29</a:t>
            </a:fld>
            <a:endParaRPr lang="en-US"/>
          </a:p>
        </p:txBody>
      </p:sp>
      <p:pic>
        <p:nvPicPr>
          <p:cNvPr id="7" name="Picture 6"/>
          <p:cNvPicPr>
            <a:picLocks noChangeAspect="1"/>
          </p:cNvPicPr>
          <p:nvPr/>
        </p:nvPicPr>
        <p:blipFill>
          <a:blip r:embed="rId2"/>
          <a:stretch>
            <a:fillRect/>
          </a:stretch>
        </p:blipFill>
        <p:spPr>
          <a:xfrm>
            <a:off x="1524000" y="4724400"/>
            <a:ext cx="6934200" cy="965069"/>
          </a:xfrm>
          <a:prstGeom prst="rect">
            <a:avLst/>
          </a:prstGeom>
        </p:spPr>
      </p:pic>
    </p:spTree>
    <p:extLst>
      <p:ext uri="{BB962C8B-B14F-4D97-AF65-F5344CB8AC3E}">
        <p14:creationId xmlns:p14="http://schemas.microsoft.com/office/powerpoint/2010/main" val="32205692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Footer Placeholder 5"/>
          <p:cNvSpPr>
            <a:spLocks noGrp="1"/>
          </p:cNvSpPr>
          <p:nvPr>
            <p:ph type="ftr" sz="quarter" idx="11"/>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Java Primer 1</a:t>
            </a:r>
          </a:p>
        </p:txBody>
      </p:sp>
      <p:sp>
        <p:nvSpPr>
          <p:cNvPr id="11266" name="Slide Number Placeholder 6"/>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7C391E0-47A9-044C-A60D-1CEFF477E7A2}" type="slidenum">
              <a:rPr lang="en-US" sz="1400"/>
              <a:pPr eaLnBrk="1" hangingPunct="1"/>
              <a:t>3</a:t>
            </a:fld>
            <a:endParaRPr lang="en-US" sz="1400"/>
          </a:p>
        </p:txBody>
      </p:sp>
      <p:sp>
        <p:nvSpPr>
          <p:cNvPr id="11267" name="Rectangle 2"/>
          <p:cNvSpPr>
            <a:spLocks noGrp="1" noChangeArrowheads="1"/>
          </p:cNvSpPr>
          <p:nvPr>
            <p:ph type="title"/>
          </p:nvPr>
        </p:nvSpPr>
        <p:spPr/>
        <p:txBody>
          <a:bodyPr/>
          <a:lstStyle/>
          <a:p>
            <a:pPr eaLnBrk="1" hangingPunct="1"/>
            <a:r>
              <a:rPr lang="en-US" dirty="0">
                <a:latin typeface="Tahoma" charset="0"/>
              </a:rPr>
              <a:t>The Java Compiler</a:t>
            </a:r>
          </a:p>
        </p:txBody>
      </p:sp>
      <p:sp>
        <p:nvSpPr>
          <p:cNvPr id="11268" name="Rectangle 3" descr="Rectangle: Click to edit Master text styles&#10;Second level&#10;Third level&#10;Fourth level&#10;Fifth level"/>
          <p:cNvSpPr>
            <a:spLocks noGrp="1" noChangeArrowheads="1"/>
          </p:cNvSpPr>
          <p:nvPr>
            <p:ph type="body" sz="half" idx="1"/>
          </p:nvPr>
        </p:nvSpPr>
        <p:spPr>
          <a:xfrm>
            <a:off x="609600" y="1676400"/>
            <a:ext cx="8229600" cy="4800600"/>
          </a:xfrm>
        </p:spPr>
        <p:txBody>
          <a:bodyPr/>
          <a:lstStyle/>
          <a:p>
            <a:r>
              <a:rPr lang="en-US" sz="2400" dirty="0">
                <a:latin typeface="Tahoma" charset="0"/>
              </a:rPr>
              <a:t>Java is a compiled language. </a:t>
            </a:r>
          </a:p>
          <a:p>
            <a:r>
              <a:rPr lang="en-US" sz="2400" dirty="0">
                <a:latin typeface="Tahoma" charset="0"/>
              </a:rPr>
              <a:t>Programs are compiled into byte-code executable files, which are executed through the Java virtual machine (JVM). </a:t>
            </a:r>
          </a:p>
          <a:p>
            <a:pPr lvl="1"/>
            <a:r>
              <a:rPr lang="en-US" sz="2000" dirty="0">
                <a:latin typeface="Tahoma" charset="0"/>
              </a:rPr>
              <a:t>The JVM reads each instruction and executes that instruction. </a:t>
            </a:r>
          </a:p>
          <a:p>
            <a:r>
              <a:rPr lang="en-US" sz="2400" dirty="0">
                <a:latin typeface="Tahoma" charset="0"/>
              </a:rPr>
              <a:t>A programmer defines a Java program in advance and saves that program in a text file known as source code. </a:t>
            </a:r>
          </a:p>
          <a:p>
            <a:r>
              <a:rPr lang="en-US" sz="2400" dirty="0">
                <a:latin typeface="Tahoma" charset="0"/>
              </a:rPr>
              <a:t>For Java, source code is conventionally stored in a file named with the </a:t>
            </a:r>
            <a:r>
              <a:rPr lang="en-US" sz="2400" b="1" dirty="0">
                <a:latin typeface="Tahoma" charset="0"/>
              </a:rPr>
              <a:t>.java </a:t>
            </a:r>
            <a:r>
              <a:rPr lang="en-US" sz="2400" dirty="0">
                <a:latin typeface="Tahoma" charset="0"/>
              </a:rPr>
              <a:t>suffix (e.g., </a:t>
            </a:r>
            <a:r>
              <a:rPr lang="en-US" sz="2400" b="1" dirty="0" err="1">
                <a:latin typeface="Tahoma" charset="0"/>
              </a:rPr>
              <a:t>demo.java</a:t>
            </a:r>
            <a:r>
              <a:rPr lang="en-US" sz="2400" dirty="0">
                <a:latin typeface="Tahoma" charset="0"/>
              </a:rPr>
              <a:t>) and the byte-code file is stored in a file named with a </a:t>
            </a:r>
            <a:r>
              <a:rPr lang="en-US" sz="2400" b="1" dirty="0">
                <a:latin typeface="Tahoma" charset="0"/>
              </a:rPr>
              <a:t>.class</a:t>
            </a:r>
            <a:r>
              <a:rPr lang="en-US" sz="2400" dirty="0">
                <a:latin typeface="Tahoma" charset="0"/>
              </a:rPr>
              <a:t> suffix, which is produced by the Java compiler.</a:t>
            </a:r>
            <a:endParaRPr lang="en-US" sz="2000" dirty="0">
              <a:latin typeface="Tahoma" charset="0"/>
            </a:endParaRPr>
          </a:p>
        </p:txBody>
      </p:sp>
      <p:sp>
        <p:nvSpPr>
          <p:cNvPr id="11269" name="Date Placeholder 6"/>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EF07B-B59F-B389-0897-6FC7A7DCEE68}"/>
              </a:ext>
            </a:extLst>
          </p:cNvPr>
          <p:cNvSpPr>
            <a:spLocks noGrp="1"/>
          </p:cNvSpPr>
          <p:nvPr>
            <p:ph type="title"/>
          </p:nvPr>
        </p:nvSpPr>
        <p:spPr/>
        <p:txBody>
          <a:bodyPr/>
          <a:lstStyle/>
          <a:p>
            <a:r>
              <a:rPr lang="en-US" b="1" i="0" dirty="0">
                <a:effectLst/>
                <a:latin typeface="__Source_Sans_Pro_fea366"/>
              </a:rPr>
              <a:t>How Does Java Work?</a:t>
            </a:r>
            <a:endParaRPr lang="en-TR" dirty="0"/>
          </a:p>
        </p:txBody>
      </p:sp>
      <p:sp>
        <p:nvSpPr>
          <p:cNvPr id="5" name="Date Placeholder 4">
            <a:extLst>
              <a:ext uri="{FF2B5EF4-FFF2-40B4-BE49-F238E27FC236}">
                <a16:creationId xmlns:a16="http://schemas.microsoft.com/office/drawing/2014/main" id="{6EAC69D2-05BB-DC8D-9422-0A1F6434BB5E}"/>
              </a:ext>
            </a:extLst>
          </p:cNvPr>
          <p:cNvSpPr>
            <a:spLocks noGrp="1"/>
          </p:cNvSpPr>
          <p:nvPr>
            <p:ph type="dt" sz="half" idx="10"/>
          </p:nvPr>
        </p:nvSpPr>
        <p:spPr/>
        <p:txBody>
          <a:bodyPr/>
          <a:lstStyle/>
          <a:p>
            <a:pPr>
              <a:defRPr/>
            </a:pPr>
            <a:r>
              <a:rPr lang="en-US"/>
              <a:t>© 2014 Goodrich, Tamassia, Goldwasser</a:t>
            </a:r>
            <a:endParaRPr lang="en-US" dirty="0"/>
          </a:p>
        </p:txBody>
      </p:sp>
      <p:sp>
        <p:nvSpPr>
          <p:cNvPr id="6" name="Footer Placeholder 5">
            <a:extLst>
              <a:ext uri="{FF2B5EF4-FFF2-40B4-BE49-F238E27FC236}">
                <a16:creationId xmlns:a16="http://schemas.microsoft.com/office/drawing/2014/main" id="{FC2E3314-D2EE-6AEC-757A-4C7EA0252478}"/>
              </a:ext>
            </a:extLst>
          </p:cNvPr>
          <p:cNvSpPr>
            <a:spLocks noGrp="1"/>
          </p:cNvSpPr>
          <p:nvPr>
            <p:ph type="ftr" sz="quarter" idx="11"/>
          </p:nvPr>
        </p:nvSpPr>
        <p:spPr/>
        <p:txBody>
          <a:bodyPr/>
          <a:lstStyle/>
          <a:p>
            <a:pPr>
              <a:defRPr/>
            </a:pPr>
            <a:r>
              <a:rPr lang="en-US"/>
              <a:t>Java Primer 1</a:t>
            </a:r>
            <a:endParaRPr lang="en-US" dirty="0"/>
          </a:p>
        </p:txBody>
      </p:sp>
      <p:sp>
        <p:nvSpPr>
          <p:cNvPr id="7" name="Slide Number Placeholder 6">
            <a:extLst>
              <a:ext uri="{FF2B5EF4-FFF2-40B4-BE49-F238E27FC236}">
                <a16:creationId xmlns:a16="http://schemas.microsoft.com/office/drawing/2014/main" id="{8977C768-3052-F803-46D1-678C6B81C708}"/>
              </a:ext>
            </a:extLst>
          </p:cNvPr>
          <p:cNvSpPr>
            <a:spLocks noGrp="1"/>
          </p:cNvSpPr>
          <p:nvPr>
            <p:ph type="sldNum" sz="quarter" idx="12"/>
          </p:nvPr>
        </p:nvSpPr>
        <p:spPr/>
        <p:txBody>
          <a:bodyPr/>
          <a:lstStyle/>
          <a:p>
            <a:pPr>
              <a:defRPr/>
            </a:pPr>
            <a:fld id="{C89B630D-996E-D642-BB8C-C13907CD5670}" type="slidenum">
              <a:rPr lang="en-US" smtClean="0"/>
              <a:pPr>
                <a:defRPr/>
              </a:pPr>
              <a:t>4</a:t>
            </a:fld>
            <a:endParaRPr lang="en-US"/>
          </a:p>
        </p:txBody>
      </p:sp>
      <p:pic>
        <p:nvPicPr>
          <p:cNvPr id="11" name="Picture 10">
            <a:extLst>
              <a:ext uri="{FF2B5EF4-FFF2-40B4-BE49-F238E27FC236}">
                <a16:creationId xmlns:a16="http://schemas.microsoft.com/office/drawing/2014/main" id="{38D6DC74-AF32-1BEC-1F05-9D83B062A2C6}"/>
              </a:ext>
            </a:extLst>
          </p:cNvPr>
          <p:cNvPicPr>
            <a:picLocks noChangeAspect="1"/>
          </p:cNvPicPr>
          <p:nvPr/>
        </p:nvPicPr>
        <p:blipFill>
          <a:blip r:embed="rId3"/>
          <a:stretch>
            <a:fillRect/>
          </a:stretch>
        </p:blipFill>
        <p:spPr>
          <a:xfrm>
            <a:off x="194621" y="2442519"/>
            <a:ext cx="8930641" cy="2413686"/>
          </a:xfrm>
          <a:prstGeom prst="rect">
            <a:avLst/>
          </a:prstGeom>
        </p:spPr>
      </p:pic>
    </p:spTree>
    <p:extLst>
      <p:ext uri="{BB962C8B-B14F-4D97-AF65-F5344CB8AC3E}">
        <p14:creationId xmlns:p14="http://schemas.microsoft.com/office/powerpoint/2010/main" val="38949930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p:txBody>
          <a:bodyPr/>
          <a:lstStyle/>
          <a:p>
            <a:r>
              <a:rPr lang="en-US">
                <a:latin typeface="Tahoma" charset="0"/>
              </a:rPr>
              <a:t>An Example Program</a:t>
            </a:r>
          </a:p>
        </p:txBody>
      </p:sp>
      <p:sp>
        <p:nvSpPr>
          <p:cNvPr id="12290" name="Slide Number Placeholder 4"/>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042A463-7F3F-C94A-A246-81A964C95AD9}" type="slidenum">
              <a:rPr lang="en-US" sz="1400"/>
              <a:pPr eaLnBrk="1" hangingPunct="1"/>
              <a:t>5</a:t>
            </a:fld>
            <a:endParaRPr lang="en-US" sz="1400"/>
          </a:p>
        </p:txBody>
      </p:sp>
      <p:sp>
        <p:nvSpPr>
          <p:cNvPr id="12291" name="Date Placeholder 5"/>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7" name="Footer Placeholder 6"/>
          <p:cNvSpPr>
            <a:spLocks noGrp="1"/>
          </p:cNvSpPr>
          <p:nvPr>
            <p:ph type="ftr" sz="quarter" idx="11"/>
          </p:nvPr>
        </p:nvSpPr>
        <p:spPr/>
        <p:txBody>
          <a:bodyPr/>
          <a:lstStyle/>
          <a:p>
            <a:pPr>
              <a:defRPr/>
            </a:pPr>
            <a:r>
              <a:rPr lang="en-US"/>
              <a:t>Java Primer 1</a:t>
            </a:r>
          </a:p>
        </p:txBody>
      </p:sp>
      <p:pic>
        <p:nvPicPr>
          <p:cNvPr id="2" name="Picture 1"/>
          <p:cNvPicPr>
            <a:picLocks noChangeAspect="1"/>
          </p:cNvPicPr>
          <p:nvPr/>
        </p:nvPicPr>
        <p:blipFill>
          <a:blip r:embed="rId2"/>
          <a:stretch>
            <a:fillRect/>
          </a:stretch>
        </p:blipFill>
        <p:spPr>
          <a:xfrm>
            <a:off x="685800" y="1600200"/>
            <a:ext cx="8310772" cy="46482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8305800" cy="1143000"/>
          </a:xfrm>
        </p:spPr>
        <p:txBody>
          <a:bodyPr/>
          <a:lstStyle/>
          <a:p>
            <a:r>
              <a:rPr lang="en-US" dirty="0"/>
              <a:t>Components of a Java Program</a:t>
            </a:r>
          </a:p>
        </p:txBody>
      </p:sp>
      <p:sp>
        <p:nvSpPr>
          <p:cNvPr id="3" name="Content Placeholder 2"/>
          <p:cNvSpPr>
            <a:spLocks noGrp="1"/>
          </p:cNvSpPr>
          <p:nvPr>
            <p:ph idx="1"/>
          </p:nvPr>
        </p:nvSpPr>
        <p:spPr>
          <a:xfrm>
            <a:off x="838200" y="1600200"/>
            <a:ext cx="7620000" cy="4419600"/>
          </a:xfrm>
        </p:spPr>
        <p:txBody>
          <a:bodyPr/>
          <a:lstStyle/>
          <a:p>
            <a:r>
              <a:rPr lang="en-US" sz="2800" dirty="0"/>
              <a:t>In Java, executable statements are placed in functions, known as </a:t>
            </a:r>
            <a:r>
              <a:rPr lang="en-US" sz="2800" b="1" dirty="0"/>
              <a:t>methods</a:t>
            </a:r>
            <a:r>
              <a:rPr lang="en-US" sz="2800" dirty="0"/>
              <a:t>, that belong to class definitions. </a:t>
            </a:r>
          </a:p>
          <a:p>
            <a:r>
              <a:rPr lang="en-US" sz="2800" dirty="0"/>
              <a:t>The static method named </a:t>
            </a:r>
            <a:r>
              <a:rPr lang="en-US" sz="2800" b="1" dirty="0"/>
              <a:t>main</a:t>
            </a:r>
            <a:r>
              <a:rPr lang="en-US" sz="2800" dirty="0"/>
              <a:t> is the first method to be executed when running a Java program. </a:t>
            </a:r>
          </a:p>
          <a:p>
            <a:r>
              <a:rPr lang="en-US" sz="2800" dirty="0"/>
              <a:t>Any set of statements between the braces “</a:t>
            </a:r>
            <a:r>
              <a:rPr lang="en-US" sz="2800" b="1" dirty="0"/>
              <a:t>{</a:t>
            </a:r>
            <a:r>
              <a:rPr lang="en-US" sz="2800" dirty="0"/>
              <a:t>” and “</a:t>
            </a:r>
            <a:r>
              <a:rPr lang="en-US" sz="2800" b="1" dirty="0"/>
              <a:t>}</a:t>
            </a:r>
            <a:r>
              <a:rPr lang="en-US" sz="2800" dirty="0"/>
              <a:t>” define a program block. </a:t>
            </a:r>
          </a:p>
        </p:txBody>
      </p:sp>
      <p:sp>
        <p:nvSpPr>
          <p:cNvPr id="4" name="Date Placeholder 3"/>
          <p:cNvSpPr>
            <a:spLocks noGrp="1"/>
          </p:cNvSpPr>
          <p:nvPr>
            <p:ph type="dt" sz="half" idx="10"/>
          </p:nvPr>
        </p:nvSpPr>
        <p:spPr/>
        <p:txBody>
          <a:bodyPr/>
          <a:lstStyle/>
          <a:p>
            <a:pPr>
              <a:defRPr/>
            </a:pPr>
            <a:r>
              <a:rPr lang="en-US"/>
              <a:t>© 2014 Goodrich, Tamassia, Goldwasser</a:t>
            </a:r>
            <a:endParaRPr lang="en-US" dirty="0"/>
          </a:p>
        </p:txBody>
      </p:sp>
      <p:sp>
        <p:nvSpPr>
          <p:cNvPr id="5" name="Footer Placeholder 4"/>
          <p:cNvSpPr>
            <a:spLocks noGrp="1"/>
          </p:cNvSpPr>
          <p:nvPr>
            <p:ph type="ftr" sz="quarter" idx="11"/>
          </p:nvPr>
        </p:nvSpPr>
        <p:spPr/>
        <p:txBody>
          <a:bodyPr/>
          <a:lstStyle/>
          <a:p>
            <a:pPr>
              <a:defRPr/>
            </a:pPr>
            <a:r>
              <a:rPr lang="en-US"/>
              <a:t>Java Primer 1</a:t>
            </a:r>
            <a:endParaRPr lang="en-US" dirty="0"/>
          </a:p>
        </p:txBody>
      </p:sp>
      <p:sp>
        <p:nvSpPr>
          <p:cNvPr id="6" name="Slide Number Placeholder 5"/>
          <p:cNvSpPr>
            <a:spLocks noGrp="1"/>
          </p:cNvSpPr>
          <p:nvPr>
            <p:ph type="sldNum" sz="quarter" idx="12"/>
          </p:nvPr>
        </p:nvSpPr>
        <p:spPr/>
        <p:txBody>
          <a:bodyPr/>
          <a:lstStyle/>
          <a:p>
            <a:pPr>
              <a:defRPr/>
            </a:pPr>
            <a:fld id="{ADCCF90B-DD25-E549-8018-710DBE5D78AB}" type="slidenum">
              <a:rPr lang="en-US" smtClean="0"/>
              <a:pPr>
                <a:defRPr/>
              </a:pPr>
              <a:t>6</a:t>
            </a:fld>
            <a:endParaRPr lang="en-US"/>
          </a:p>
        </p:txBody>
      </p:sp>
    </p:spTree>
    <p:extLst>
      <p:ext uri="{BB962C8B-B14F-4D97-AF65-F5344CB8AC3E}">
        <p14:creationId xmlns:p14="http://schemas.microsoft.com/office/powerpoint/2010/main" val="20423177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Title 1"/>
          <p:cNvSpPr>
            <a:spLocks noGrp="1"/>
          </p:cNvSpPr>
          <p:nvPr>
            <p:ph type="title"/>
          </p:nvPr>
        </p:nvSpPr>
        <p:spPr/>
        <p:txBody>
          <a:bodyPr/>
          <a:lstStyle/>
          <a:p>
            <a:r>
              <a:rPr lang="en-US" dirty="0">
                <a:latin typeface="Tahoma" charset="0"/>
              </a:rPr>
              <a:t>Identifiers</a:t>
            </a:r>
          </a:p>
        </p:txBody>
      </p:sp>
      <p:sp>
        <p:nvSpPr>
          <p:cNvPr id="14338" name="Content Placeholder 2" descr="Rectangle: Click to edit Master text styles&#10;Second level&#10;Third level&#10;Fourth level&#10;Fifth level"/>
          <p:cNvSpPr>
            <a:spLocks noGrp="1"/>
          </p:cNvSpPr>
          <p:nvPr>
            <p:ph idx="1"/>
          </p:nvPr>
        </p:nvSpPr>
        <p:spPr>
          <a:xfrm>
            <a:off x="838200" y="1600200"/>
            <a:ext cx="7772400" cy="4419600"/>
          </a:xfrm>
        </p:spPr>
        <p:txBody>
          <a:bodyPr/>
          <a:lstStyle/>
          <a:p>
            <a:r>
              <a:rPr lang="en-US" sz="2800" dirty="0"/>
              <a:t>The name of a class, method, or variable in Java is called an </a:t>
            </a:r>
            <a:r>
              <a:rPr lang="en-US" sz="2800" b="1" dirty="0"/>
              <a:t>identifier</a:t>
            </a:r>
            <a:r>
              <a:rPr lang="en-US" sz="2800" dirty="0"/>
              <a:t>, which can be any string of characters as long as it begins with a letter and consists of letters.</a:t>
            </a:r>
          </a:p>
          <a:p>
            <a:r>
              <a:rPr lang="en-US" sz="2800" dirty="0"/>
              <a:t>Exceptions:</a:t>
            </a:r>
          </a:p>
        </p:txBody>
      </p:sp>
      <p:sp>
        <p:nvSpPr>
          <p:cNvPr id="14339"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7BAB8A4-4CF8-6E41-8F6F-7DC700C7FBF9}" type="slidenum">
              <a:rPr lang="en-US" sz="1400"/>
              <a:pPr eaLnBrk="1" hangingPunct="1"/>
              <a:t>7</a:t>
            </a:fld>
            <a:endParaRPr lang="en-US" sz="1400"/>
          </a:p>
        </p:txBody>
      </p:sp>
      <p:sp>
        <p:nvSpPr>
          <p:cNvPr id="14340"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6" name="Footer Placeholder 5"/>
          <p:cNvSpPr>
            <a:spLocks noGrp="1"/>
          </p:cNvSpPr>
          <p:nvPr>
            <p:ph type="ftr" sz="quarter" idx="11"/>
          </p:nvPr>
        </p:nvSpPr>
        <p:spPr/>
        <p:txBody>
          <a:bodyPr/>
          <a:lstStyle/>
          <a:p>
            <a:pPr>
              <a:defRPr/>
            </a:pPr>
            <a:r>
              <a:rPr lang="en-US"/>
              <a:t>Java Primer 1</a:t>
            </a:r>
          </a:p>
        </p:txBody>
      </p:sp>
      <p:pic>
        <p:nvPicPr>
          <p:cNvPr id="2" name="Picture 1"/>
          <p:cNvPicPr>
            <a:picLocks noChangeAspect="1"/>
          </p:cNvPicPr>
          <p:nvPr/>
        </p:nvPicPr>
        <p:blipFill>
          <a:blip r:embed="rId2"/>
          <a:stretch>
            <a:fillRect/>
          </a:stretch>
        </p:blipFill>
        <p:spPr>
          <a:xfrm>
            <a:off x="3352800" y="3299188"/>
            <a:ext cx="5486400" cy="3185216"/>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Title 1"/>
          <p:cNvSpPr>
            <a:spLocks noGrp="1"/>
          </p:cNvSpPr>
          <p:nvPr>
            <p:ph type="title"/>
          </p:nvPr>
        </p:nvSpPr>
        <p:spPr/>
        <p:txBody>
          <a:bodyPr/>
          <a:lstStyle/>
          <a:p>
            <a:r>
              <a:rPr lang="en-US" dirty="0">
                <a:latin typeface="Tahoma" charset="0"/>
              </a:rPr>
              <a:t>Base Types</a:t>
            </a:r>
          </a:p>
        </p:txBody>
      </p:sp>
      <p:sp>
        <p:nvSpPr>
          <p:cNvPr id="16386" name="Content Placeholder 2" descr="Rectangle: Click to edit Master text styles&#10;Second level&#10;Third level&#10;Fourth level&#10;Fifth level"/>
          <p:cNvSpPr>
            <a:spLocks noGrp="1"/>
          </p:cNvSpPr>
          <p:nvPr>
            <p:ph idx="1"/>
          </p:nvPr>
        </p:nvSpPr>
        <p:spPr>
          <a:xfrm>
            <a:off x="838200" y="1600200"/>
            <a:ext cx="7772400" cy="4419600"/>
          </a:xfrm>
        </p:spPr>
        <p:txBody>
          <a:bodyPr/>
          <a:lstStyle/>
          <a:p>
            <a:r>
              <a:rPr lang="en-US" sz="2400" dirty="0">
                <a:latin typeface="Tahoma" charset="0"/>
              </a:rPr>
              <a:t>Java has several base types, which are basic ways of storing data. </a:t>
            </a:r>
          </a:p>
          <a:p>
            <a:r>
              <a:rPr lang="en-US" sz="2400" dirty="0">
                <a:latin typeface="Tahoma" charset="0"/>
              </a:rPr>
              <a:t>An identifier variable can be declared to hold any base type and it can later be reassigned to hold another value of the same type. </a:t>
            </a:r>
          </a:p>
        </p:txBody>
      </p:sp>
      <p:sp>
        <p:nvSpPr>
          <p:cNvPr id="16387"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1FFEF03-07F8-CB47-A99C-0DD98AEEB8DD}" type="slidenum">
              <a:rPr lang="en-US" sz="1400"/>
              <a:pPr eaLnBrk="1" hangingPunct="1"/>
              <a:t>8</a:t>
            </a:fld>
            <a:endParaRPr lang="en-US" sz="1400"/>
          </a:p>
        </p:txBody>
      </p:sp>
      <p:sp>
        <p:nvSpPr>
          <p:cNvPr id="16388"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6" name="Footer Placeholder 5"/>
          <p:cNvSpPr>
            <a:spLocks noGrp="1"/>
          </p:cNvSpPr>
          <p:nvPr>
            <p:ph type="ftr" sz="quarter" idx="11"/>
          </p:nvPr>
        </p:nvSpPr>
        <p:spPr/>
        <p:txBody>
          <a:bodyPr/>
          <a:lstStyle/>
          <a:p>
            <a:pPr>
              <a:defRPr/>
            </a:pPr>
            <a:r>
              <a:rPr lang="en-US"/>
              <a:t>Java Primer 1</a:t>
            </a:r>
          </a:p>
        </p:txBody>
      </p:sp>
      <p:pic>
        <p:nvPicPr>
          <p:cNvPr id="2" name="Picture 1"/>
          <p:cNvPicPr>
            <a:picLocks noChangeAspect="1"/>
          </p:cNvPicPr>
          <p:nvPr/>
        </p:nvPicPr>
        <p:blipFill>
          <a:blip r:embed="rId2"/>
          <a:stretch>
            <a:fillRect/>
          </a:stretch>
        </p:blipFill>
        <p:spPr>
          <a:xfrm>
            <a:off x="304800" y="3886200"/>
            <a:ext cx="4800600" cy="212919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3" name="Picture 2"/>
          <p:cNvPicPr>
            <a:picLocks noChangeAspect="1"/>
          </p:cNvPicPr>
          <p:nvPr/>
        </p:nvPicPr>
        <p:blipFill>
          <a:blip r:embed="rId3"/>
          <a:stretch>
            <a:fillRect/>
          </a:stretch>
        </p:blipFill>
        <p:spPr>
          <a:xfrm>
            <a:off x="5410200" y="3733800"/>
            <a:ext cx="3378092" cy="2419514"/>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en-US" dirty="0">
                <a:latin typeface="Tahoma" charset="0"/>
              </a:rPr>
              <a:t>Classes and Objects</a:t>
            </a:r>
          </a:p>
        </p:txBody>
      </p:sp>
      <p:sp>
        <p:nvSpPr>
          <p:cNvPr id="3" name="Content Placeholder 2" descr="Rectangle: Click to edit Master text styles&#10;Second level&#10;Third level&#10;Fourth level&#10;Fifth level"/>
          <p:cNvSpPr>
            <a:spLocks noGrp="1"/>
          </p:cNvSpPr>
          <p:nvPr>
            <p:ph idx="1"/>
          </p:nvPr>
        </p:nvSpPr>
        <p:spPr>
          <a:xfrm>
            <a:off x="685800" y="1600200"/>
            <a:ext cx="7620000" cy="4419600"/>
          </a:xfrm>
        </p:spPr>
        <p:txBody>
          <a:bodyPr/>
          <a:lstStyle/>
          <a:p>
            <a:r>
              <a:rPr lang="en-US" sz="2000" dirty="0"/>
              <a:t>Every </a:t>
            </a:r>
            <a:r>
              <a:rPr lang="en-US" sz="2000" b="1" dirty="0"/>
              <a:t>object</a:t>
            </a:r>
            <a:r>
              <a:rPr lang="en-US" sz="2000" dirty="0"/>
              <a:t> is an instance of a </a:t>
            </a:r>
            <a:r>
              <a:rPr lang="en-US" sz="2000" b="1" dirty="0"/>
              <a:t>class</a:t>
            </a:r>
            <a:r>
              <a:rPr lang="en-US" sz="2000" dirty="0"/>
              <a:t>, which serves as the type of the object and as a blueprint, defining the data which the object stores and the methods for accessing and modifying that data. The critical members of a class in Java are the following:</a:t>
            </a:r>
          </a:p>
          <a:p>
            <a:pPr lvl="1"/>
            <a:r>
              <a:rPr lang="en-US" sz="1600" b="1" dirty="0"/>
              <a:t>Instance variables</a:t>
            </a:r>
            <a:r>
              <a:rPr lang="en-US" sz="1600" dirty="0"/>
              <a:t>, which are also called </a:t>
            </a:r>
            <a:r>
              <a:rPr lang="en-US" sz="1600" b="1" dirty="0"/>
              <a:t>fields</a:t>
            </a:r>
            <a:r>
              <a:rPr lang="en-US" sz="1600" dirty="0"/>
              <a:t>, represent the data associated with an object of a class. Instance variables must have a type, which can either be a base type (such as </a:t>
            </a:r>
            <a:r>
              <a:rPr lang="en-US" sz="1600" dirty="0" err="1"/>
              <a:t>int</a:t>
            </a:r>
            <a:r>
              <a:rPr lang="en-US" sz="1600" dirty="0"/>
              <a:t>, float, or double) or any class type.</a:t>
            </a:r>
          </a:p>
          <a:p>
            <a:pPr lvl="1"/>
            <a:r>
              <a:rPr lang="en-US" sz="1600" b="1" dirty="0"/>
              <a:t>Methods</a:t>
            </a:r>
            <a:r>
              <a:rPr lang="en-US" sz="1600" dirty="0"/>
              <a:t> in Java are blocks of code that can be called to perform actions. Methods can accept parameters as arguments, and their behavior may depend on the object upon which they are invoked and the values of any parameters that are passed. A method that returns information to the caller without changing any instance variables is known as an </a:t>
            </a:r>
            <a:r>
              <a:rPr lang="en-US" sz="1600" b="1" dirty="0" err="1"/>
              <a:t>accessor</a:t>
            </a:r>
            <a:r>
              <a:rPr lang="en-US" sz="1600" dirty="0"/>
              <a:t> method, while an </a:t>
            </a:r>
            <a:r>
              <a:rPr lang="en-US" sz="1600" b="1" dirty="0"/>
              <a:t>update</a:t>
            </a:r>
            <a:r>
              <a:rPr lang="en-US" sz="1600" dirty="0"/>
              <a:t> method is one that may change one or more instance variables when called.</a:t>
            </a:r>
            <a:endParaRPr lang="en-US" sz="1600" dirty="0">
              <a:cs typeface="+mn-cs"/>
            </a:endParaRPr>
          </a:p>
        </p:txBody>
      </p:sp>
      <p:sp>
        <p:nvSpPr>
          <p:cNvPr id="17411" name="Slide Number Placeholder 3"/>
          <p:cNvSpPr>
            <a:spLocks noGrp="1"/>
          </p:cNvSpPr>
          <p:nvPr>
            <p:ph type="sldNum" sz="quarter" idx="12"/>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F20981CF-E3B2-8844-B2B2-28EB4AB4FF9D}" type="slidenum">
              <a:rPr lang="en-US" sz="1400"/>
              <a:pPr eaLnBrk="1" hangingPunct="1"/>
              <a:t>9</a:t>
            </a:fld>
            <a:endParaRPr lang="en-US" sz="1400"/>
          </a:p>
        </p:txBody>
      </p:sp>
      <p:sp>
        <p:nvSpPr>
          <p:cNvPr id="17412" name="Date Placeholder 4"/>
          <p:cNvSpPr>
            <a:spLocks noGrp="1"/>
          </p:cNvSpPr>
          <p:nvPr>
            <p:ph type="dt" sz="quarter" idx="10"/>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eaLnBrk="0" fontAlgn="base" hangingPunct="0">
              <a:spcBef>
                <a:spcPct val="0"/>
              </a:spcBef>
              <a:spcAft>
                <a:spcPct val="0"/>
              </a:spcAft>
              <a:defRPr sz="2400">
                <a:solidFill>
                  <a:schemeClr val="tx1"/>
                </a:solidFill>
                <a:latin typeface="Tahoma" charset="0"/>
                <a:ea typeface="ＭＳ Ｐゴシック" charset="0"/>
              </a:defRPr>
            </a:lvl6pPr>
            <a:lvl7pPr marL="2971800" indent="-228600" eaLnBrk="0" fontAlgn="base" hangingPunct="0">
              <a:spcBef>
                <a:spcPct val="0"/>
              </a:spcBef>
              <a:spcAft>
                <a:spcPct val="0"/>
              </a:spcAft>
              <a:defRPr sz="2400">
                <a:solidFill>
                  <a:schemeClr val="tx1"/>
                </a:solidFill>
                <a:latin typeface="Tahoma" charset="0"/>
                <a:ea typeface="ＭＳ Ｐゴシック" charset="0"/>
              </a:defRPr>
            </a:lvl7pPr>
            <a:lvl8pPr marL="3429000" indent="-228600" eaLnBrk="0" fontAlgn="base" hangingPunct="0">
              <a:spcBef>
                <a:spcPct val="0"/>
              </a:spcBef>
              <a:spcAft>
                <a:spcPct val="0"/>
              </a:spcAft>
              <a:defRPr sz="2400">
                <a:solidFill>
                  <a:schemeClr val="tx1"/>
                </a:solidFill>
                <a:latin typeface="Tahoma" charset="0"/>
                <a:ea typeface="ＭＳ Ｐゴシック" charset="0"/>
              </a:defRPr>
            </a:lvl8pPr>
            <a:lvl9pPr marL="3886200" indent="-2286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6" name="Footer Placeholder 5"/>
          <p:cNvSpPr>
            <a:spLocks noGrp="1"/>
          </p:cNvSpPr>
          <p:nvPr>
            <p:ph type="ftr" sz="quarter" idx="11"/>
          </p:nvPr>
        </p:nvSpPr>
        <p:spPr/>
        <p:txBody>
          <a:bodyPr/>
          <a:lstStyle/>
          <a:p>
            <a:pPr>
              <a:defRPr/>
            </a:pPr>
            <a:r>
              <a:rPr lang="en-US"/>
              <a:t>Java Primer 1</a:t>
            </a:r>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4589</TotalTime>
  <Words>2403</Words>
  <Application>Microsoft Macintosh PowerPoint</Application>
  <PresentationFormat>On-screen Show (4:3)</PresentationFormat>
  <Paragraphs>218</Paragraphs>
  <Slides>29</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29</vt:i4>
      </vt:variant>
    </vt:vector>
  </HeadingPairs>
  <TitlesOfParts>
    <vt:vector size="35" baseType="lpstr">
      <vt:lpstr>__Source_Sans_Pro_fea366</vt:lpstr>
      <vt:lpstr>Arial</vt:lpstr>
      <vt:lpstr>Tahoma</vt:lpstr>
      <vt:lpstr>Times New Roman</vt:lpstr>
      <vt:lpstr>Wingdings</vt:lpstr>
      <vt:lpstr>Blueprint</vt:lpstr>
      <vt:lpstr>Java Primer 1: Types, Classes and Operators</vt:lpstr>
      <vt:lpstr>Overview of Java</vt:lpstr>
      <vt:lpstr>The Java Compiler</vt:lpstr>
      <vt:lpstr>How Does Java Work?</vt:lpstr>
      <vt:lpstr>An Example Program</vt:lpstr>
      <vt:lpstr>Components of a Java Program</vt:lpstr>
      <vt:lpstr>Identifiers</vt:lpstr>
      <vt:lpstr>Base Types</vt:lpstr>
      <vt:lpstr>Classes and Objects</vt:lpstr>
      <vt:lpstr>Another Example</vt:lpstr>
      <vt:lpstr>Creating and Using Objects</vt:lpstr>
      <vt:lpstr>Continued Example</vt:lpstr>
      <vt:lpstr>The Dot Operator</vt:lpstr>
      <vt:lpstr>Wrapper Types</vt:lpstr>
      <vt:lpstr>Example Wrapper Types</vt:lpstr>
      <vt:lpstr>Signatures</vt:lpstr>
      <vt:lpstr>Defining Classes</vt:lpstr>
      <vt:lpstr>Access Control Modifiers</vt:lpstr>
      <vt:lpstr>Parameters</vt:lpstr>
      <vt:lpstr>The Keyword this</vt:lpstr>
      <vt:lpstr>Expressions and Operators</vt:lpstr>
      <vt:lpstr>Arithmetic Operators</vt:lpstr>
      <vt:lpstr>Increment and Decrement Ops</vt:lpstr>
      <vt:lpstr>Logical Operators</vt:lpstr>
      <vt:lpstr>Bitwise Operators</vt:lpstr>
      <vt:lpstr>Operator Precedence</vt:lpstr>
      <vt:lpstr>Casting</vt:lpstr>
      <vt:lpstr>Explicit Casting</vt:lpstr>
      <vt:lpstr>Implicit Casting</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Analysis of Algorithms</dc:title>
  <dc:creator>Roberto Tamassia</dc:creator>
  <cp:lastModifiedBy>cavidan yakupoglu</cp:lastModifiedBy>
  <cp:revision>179</cp:revision>
  <cp:lastPrinted>2014-03-19T02:05:44Z</cp:lastPrinted>
  <dcterms:created xsi:type="dcterms:W3CDTF">2002-01-21T02:22:10Z</dcterms:created>
  <dcterms:modified xsi:type="dcterms:W3CDTF">2023-10-10T11:59:48Z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2</vt:i4>
  </property>
  <property fmtid="{D5CDD505-2E9C-101B-9397-08002B2CF9AE}" pid="3" name="GraphicType">
    <vt:i4>2</vt:i4>
  </property>
  <property fmtid="{D5CDD505-2E9C-101B-9397-08002B2CF9AE}" pid="4" name="Compression">
    <vt:i4>90</vt:i4>
  </property>
  <property fmtid="{D5CDD505-2E9C-101B-9397-08002B2CF9AE}" pid="5" name="ScreenSize">
    <vt:i4>2</vt:i4>
  </property>
  <property fmtid="{D5CDD505-2E9C-101B-9397-08002B2CF9AE}" pid="6" name="ScreenUsage">
    <vt:i4>2</vt:i4>
  </property>
  <property fmtid="{D5CDD505-2E9C-101B-9397-08002B2CF9AE}" pid="7" name="MailAddress">
    <vt:lpwstr/>
  </property>
  <property fmtid="{D5CDD505-2E9C-101B-9397-08002B2CF9AE}" pid="8" name="HomePage">
    <vt:lpwstr/>
  </property>
  <property fmtid="{D5CDD505-2E9C-101B-9397-08002B2CF9AE}" pid="9" name="Other">
    <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C:\Work\html</vt:lpwstr>
  </property>
</Properties>
</file>