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3" r:id="rId3"/>
    <p:sldId id="314" r:id="rId4"/>
    <p:sldId id="315" r:id="rId5"/>
    <p:sldId id="316" r:id="rId6"/>
    <p:sldId id="294" r:id="rId7"/>
    <p:sldId id="317" r:id="rId8"/>
    <p:sldId id="318" r:id="rId9"/>
    <p:sldId id="319" r:id="rId10"/>
    <p:sldId id="320" r:id="rId11"/>
    <p:sldId id="321" r:id="rId12"/>
    <p:sldId id="322" r:id="rId13"/>
    <p:sldId id="295" r:id="rId14"/>
    <p:sldId id="298" r:id="rId15"/>
    <p:sldId id="299" r:id="rId16"/>
    <p:sldId id="323" r:id="rId17"/>
    <p:sldId id="324" r:id="rId18"/>
    <p:sldId id="325" r:id="rId1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4"/>
    <p:restoredTop sz="94643"/>
  </p:normalViewPr>
  <p:slideViewPr>
    <p:cSldViewPr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AC70BE9-AA93-E543-B541-102FB5E673D3}" type="datetime1">
              <a:rPr lang="en-US" smtClean="0"/>
              <a:t>10/9/23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A2AD6F3-E8BA-8C45-A0DF-5FA23C21D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313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61F24BD-60E3-324E-96E2-D3BD9F7455FE}" type="datetime1">
              <a:rPr lang="en-US" smtClean="0"/>
              <a:t>10/9/23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19328093-8362-EC43-9B81-7C575EFE0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3709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328093-8362-EC43-9B81-7C575EFE08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1CEDA25-F7A2-6D4C-BF2E-0E3336DDB797}" type="datetime1">
              <a:rPr lang="en-US" smtClean="0"/>
              <a:t>10/9/23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</p:spTree>
    <p:extLst>
      <p:ext uri="{BB962C8B-B14F-4D97-AF65-F5344CB8AC3E}">
        <p14:creationId xmlns:p14="http://schemas.microsoft.com/office/powerpoint/2010/main" val="240138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Slide Number Placeholder 7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9CF08-B86C-DE4A-B3A2-51A123DBC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" name="Rectangle 65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71" name="Rectangle 66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</p:spTree>
    <p:extLst>
      <p:ext uri="{BB962C8B-B14F-4D97-AF65-F5344CB8AC3E}">
        <p14:creationId xmlns:p14="http://schemas.microsoft.com/office/powerpoint/2010/main" val="49027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D79CE-DDFE-D74D-A520-4BBF3112B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37E3A7-D2A6-F24A-8D6F-99E5E5DF91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0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B3A21-0E69-8A4A-AFAB-F8180FC23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83853-F45B-8A40-91A2-0B45AA4C4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C086-6825-6243-B816-24FEB6EFA1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7A521857-9044-4E49-99ED-10BEE6099D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600200"/>
            <a:ext cx="7467600" cy="12954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Java Primer 2: I/O Methods and Control Flow</a:t>
            </a:r>
          </a:p>
        </p:txBody>
      </p:sp>
      <p:sp>
        <p:nvSpPr>
          <p:cNvPr id="10242" name="Date Placeholder 135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0243" name="Slide Number Placeholder 13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35F6F09-72B6-CF4E-877C-A1D1AAE67C4F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4" name="Footer Placeholder 13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dirty="0"/>
              <a:t>Java Primer 2</a:t>
            </a:r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90800"/>
            <a:ext cx="2693988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924800" cy="4495800"/>
          </a:xfrm>
        </p:spPr>
        <p:txBody>
          <a:bodyPr/>
          <a:lstStyle/>
          <a:p>
            <a:r>
              <a:rPr lang="en-US" sz="2800" dirty="0"/>
              <a:t>Compute the sum of an array of doubles: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Compute the maximum in an array of doubles: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57400"/>
            <a:ext cx="6172200" cy="16506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191000"/>
            <a:ext cx="6705600" cy="18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dirty="0"/>
              <a:t>Since looping through elements of a collection is such a common construct, Java provides a shorthand notation for such loops, called the </a:t>
            </a:r>
            <a:r>
              <a:rPr lang="en-US" b="1" dirty="0"/>
              <a:t>for-each </a:t>
            </a:r>
            <a:r>
              <a:rPr lang="en-US" dirty="0"/>
              <a:t>loop. </a:t>
            </a:r>
          </a:p>
          <a:p>
            <a:r>
              <a:rPr lang="en-US" dirty="0"/>
              <a:t>The syntax for such a loop is as follows: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elementType</a:t>
            </a:r>
            <a:r>
              <a:rPr lang="en-US" dirty="0"/>
              <a:t> name : container)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loopBody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For-Each Loop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Computing a sum of an array of doubles: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When using a for-each loop, there is no explicit use of array indices. </a:t>
            </a:r>
          </a:p>
          <a:p>
            <a:r>
              <a:rPr lang="en-US" sz="2800" dirty="0"/>
              <a:t>The loop variable represents one particular element of the array.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362200"/>
            <a:ext cx="7239000" cy="17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>
                <a:latin typeface="Tahoma" charset="0"/>
              </a:rPr>
              <a:t>Simple Output</a:t>
            </a:r>
          </a:p>
        </p:txBody>
      </p:sp>
      <p:sp>
        <p:nvSpPr>
          <p:cNvPr id="153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648200"/>
          </a:xfrm>
        </p:spPr>
        <p:txBody>
          <a:bodyPr/>
          <a:lstStyle/>
          <a:p>
            <a:r>
              <a:rPr lang="en-US" sz="2400" dirty="0"/>
              <a:t>Java provides a built-in static object, called </a:t>
            </a:r>
            <a:r>
              <a:rPr lang="en-US" sz="2400" dirty="0" err="1"/>
              <a:t>System.out</a:t>
            </a:r>
            <a:r>
              <a:rPr lang="en-US" sz="2400" dirty="0"/>
              <a:t>, that performs output to the “standard output” device, with the following methods: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A02A76-4DFD-7942-9B80-68766FFF14BF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536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832378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Simple Input</a:t>
            </a:r>
          </a:p>
        </p:txBody>
      </p:sp>
      <p:sp>
        <p:nvSpPr>
          <p:cNvPr id="18434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000" dirty="0"/>
              <a:t>There is also a special object, </a:t>
            </a:r>
            <a:r>
              <a:rPr lang="en-US" sz="2000" b="1" dirty="0" err="1"/>
              <a:t>System.in</a:t>
            </a:r>
            <a:r>
              <a:rPr lang="en-US" sz="2000" dirty="0"/>
              <a:t>, for performing input from the Java console window.</a:t>
            </a:r>
          </a:p>
          <a:p>
            <a:r>
              <a:rPr lang="en-US" sz="2000" dirty="0"/>
              <a:t>A simple way of reading input with this object is to use it to create a </a:t>
            </a:r>
            <a:r>
              <a:rPr lang="en-US" sz="2000" b="1" dirty="0"/>
              <a:t>Scanner</a:t>
            </a:r>
            <a:r>
              <a:rPr lang="en-US" sz="2000" dirty="0"/>
              <a:t> object, using the expression</a:t>
            </a:r>
          </a:p>
          <a:p>
            <a:pPr marL="0" indent="0">
              <a:buNone/>
            </a:pPr>
            <a:r>
              <a:rPr lang="en-US" sz="2000" b="1" dirty="0"/>
              <a:t>		new</a:t>
            </a:r>
            <a:r>
              <a:rPr lang="en-US" sz="2000" dirty="0"/>
              <a:t> Scanner(</a:t>
            </a:r>
            <a:r>
              <a:rPr lang="en-US" sz="2000" dirty="0" err="1"/>
              <a:t>System.in</a:t>
            </a:r>
            <a:r>
              <a:rPr lang="en-US" sz="2000" dirty="0"/>
              <a:t>)</a:t>
            </a:r>
          </a:p>
          <a:p>
            <a:r>
              <a:rPr lang="en-US" sz="2000" dirty="0"/>
              <a:t>Example:</a:t>
            </a:r>
          </a:p>
          <a:p>
            <a:endParaRPr lang="en-US" sz="1400" dirty="0">
              <a:latin typeface="Tahoma" charset="0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CEDD35A-6349-C644-A351-A0E47D21E23E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843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3429000"/>
            <a:ext cx="6152430" cy="297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java.util.Scanner</a:t>
            </a:r>
            <a:r>
              <a:rPr lang="en-US" dirty="0"/>
              <a:t> Methods</a:t>
            </a:r>
            <a:endParaRPr lang="en-US" dirty="0">
              <a:latin typeface="Tahoma" charset="0"/>
            </a:endParaRPr>
          </a:p>
        </p:txBody>
      </p:sp>
      <p:sp>
        <p:nvSpPr>
          <p:cNvPr id="194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EC3299B-277A-0347-842D-E9BA3463B667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945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194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267200"/>
          </a:xfrm>
        </p:spPr>
        <p:txBody>
          <a:bodyPr/>
          <a:lstStyle/>
          <a:p>
            <a:r>
              <a:rPr lang="en-US" sz="2800" dirty="0"/>
              <a:t>The Scanner class reads the input stream and divides it into tokens, which are strings of characters separated by delimiters.</a:t>
            </a:r>
            <a:endParaRPr lang="en-US" sz="2800" dirty="0">
              <a:latin typeface="Tahom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35" y="2895600"/>
            <a:ext cx="6884765" cy="34118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8153400" cy="446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/>
              <a:t>Sample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43000"/>
            <a:ext cx="608055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dirty="0"/>
              <a:t>Sample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659766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The syntax of a simple </a:t>
            </a:r>
            <a:r>
              <a:rPr lang="en-US" sz="2800" b="1" dirty="0"/>
              <a:t>if</a:t>
            </a:r>
            <a:r>
              <a:rPr lang="en-US" sz="2800" dirty="0"/>
              <a:t> statement is as follows: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booleanExpression</a:t>
            </a:r>
            <a:r>
              <a:rPr lang="en-US" sz="2800" dirty="0"/>
              <a:t> is a </a:t>
            </a:r>
            <a:r>
              <a:rPr lang="en-US" sz="2800" dirty="0" err="1"/>
              <a:t>boolean</a:t>
            </a:r>
            <a:r>
              <a:rPr lang="en-US" sz="2800" dirty="0"/>
              <a:t> expression and </a:t>
            </a:r>
            <a:r>
              <a:rPr lang="en-US" sz="2800" dirty="0" err="1"/>
              <a:t>trueBody</a:t>
            </a:r>
            <a:r>
              <a:rPr lang="en-US" sz="2800" dirty="0"/>
              <a:t> and </a:t>
            </a:r>
            <a:r>
              <a:rPr lang="en-US" sz="2800" dirty="0" err="1"/>
              <a:t>falseBody</a:t>
            </a:r>
            <a:r>
              <a:rPr lang="en-US" sz="2800" dirty="0"/>
              <a:t> are each either a single statement or a block of statements enclosed in braces (“</a:t>
            </a:r>
            <a:r>
              <a:rPr lang="en-US" sz="2800" b="1" dirty="0"/>
              <a:t>{</a:t>
            </a:r>
            <a:r>
              <a:rPr lang="en-US" sz="2800" dirty="0"/>
              <a:t>” and “</a:t>
            </a:r>
            <a:r>
              <a:rPr lang="en-US" sz="2800" b="1" dirty="0"/>
              <a:t>}</a:t>
            </a:r>
            <a:r>
              <a:rPr lang="en-US" sz="2800" dirty="0"/>
              <a:t>”).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237198"/>
            <a:ext cx="3505200" cy="18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9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also a way to group a number of </a:t>
            </a:r>
            <a:r>
              <a:rPr lang="en-US" dirty="0" err="1"/>
              <a:t>boolean</a:t>
            </a:r>
            <a:r>
              <a:rPr lang="en-US" dirty="0"/>
              <a:t> tests, as follows: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124200"/>
            <a:ext cx="5769429" cy="299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7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77200" cy="4800600"/>
          </a:xfrm>
        </p:spPr>
        <p:txBody>
          <a:bodyPr/>
          <a:lstStyle/>
          <a:p>
            <a:r>
              <a:rPr lang="en-US" sz="2400" dirty="0"/>
              <a:t>Java provides for multiple-value control flow using the switch statement.</a:t>
            </a:r>
          </a:p>
          <a:p>
            <a:r>
              <a:rPr lang="en-US" sz="2400" dirty="0"/>
              <a:t>The switch statement evaluates an integer, string, or </a:t>
            </a:r>
            <a:r>
              <a:rPr lang="en-US" sz="2400" dirty="0" err="1"/>
              <a:t>enum</a:t>
            </a:r>
            <a:r>
              <a:rPr lang="en-US" sz="2400" dirty="0"/>
              <a:t> expression and causes control flow to jump to the code location labeled with the value of this expression. </a:t>
            </a:r>
          </a:p>
          <a:p>
            <a:r>
              <a:rPr lang="en-US" sz="2400" dirty="0"/>
              <a:t>If there is no matching label, then control flow jumps to the location labeled “default.” </a:t>
            </a:r>
          </a:p>
          <a:p>
            <a:r>
              <a:rPr lang="en-US" sz="2400" dirty="0"/>
              <a:t>This is the only explicit jump performed by the switch statement, however, so flow of control “falls through” to the next case if the code for a case is not ended with a </a:t>
            </a:r>
            <a:r>
              <a:rPr lang="en-US" sz="2400" b="1" dirty="0"/>
              <a:t>break</a:t>
            </a:r>
            <a:r>
              <a:rPr lang="en-US" sz="2400" dirty="0"/>
              <a:t> statement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9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76400"/>
            <a:ext cx="4646163" cy="451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Break and Continue</a:t>
            </a:r>
          </a:p>
        </p:txBody>
      </p:sp>
      <p:sp>
        <p:nvSpPr>
          <p:cNvPr id="15362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62000" y="1600200"/>
            <a:ext cx="7772400" cy="4572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Java supports a </a:t>
            </a:r>
            <a:r>
              <a:rPr lang="en-US" sz="2800" b="1" dirty="0"/>
              <a:t>break</a:t>
            </a:r>
            <a:r>
              <a:rPr lang="en-US" sz="2800" dirty="0"/>
              <a:t> statement that immediately terminate a while or for loop when executed within its body.</a:t>
            </a:r>
          </a:p>
          <a:p>
            <a:pPr marL="0" indent="0">
              <a:buFont typeface="Wingdings" charset="0"/>
              <a:buNone/>
              <a:defRPr/>
            </a:pPr>
            <a:endParaRPr lang="en-US" sz="1000" dirty="0">
              <a:latin typeface="Tahoma" charset="0"/>
            </a:endParaRPr>
          </a:p>
          <a:p>
            <a:pPr>
              <a:defRPr/>
            </a:pPr>
            <a:r>
              <a:rPr lang="en-US" sz="2800" dirty="0"/>
              <a:t>Java also supports a </a:t>
            </a:r>
            <a:r>
              <a:rPr lang="en-US" sz="2800" b="1" dirty="0"/>
              <a:t>continue</a:t>
            </a:r>
            <a:r>
              <a:rPr lang="en-US" sz="2800" dirty="0"/>
              <a:t> statement that causes the current iteration of a loop body to stop, but with subsequent passes of the loop proceeding as expected.</a:t>
            </a:r>
            <a:endParaRPr lang="en-US" sz="2800" dirty="0">
              <a:latin typeface="Tahoma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0490EE2-9D5E-284A-BAB9-F7DC2F14E7F5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14341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r>
              <a:rPr lang="en-US" sz="2800" dirty="0"/>
              <a:t>The simplest kind of loop in Java is a </a:t>
            </a:r>
            <a:r>
              <a:rPr lang="en-US" sz="2800" b="1" dirty="0"/>
              <a:t>while</a:t>
            </a:r>
            <a:r>
              <a:rPr lang="en-US" sz="2800" dirty="0"/>
              <a:t> loop. </a:t>
            </a:r>
          </a:p>
          <a:p>
            <a:r>
              <a:rPr lang="en-US" sz="2800" dirty="0"/>
              <a:t>Such a loop tests that a certain condition is satisfied and will perform the body of the loop each time this condition is evaluated to be true. </a:t>
            </a:r>
          </a:p>
          <a:p>
            <a:r>
              <a:rPr lang="en-US" sz="2800" dirty="0"/>
              <a:t>The syntax for such a conditional test before a loop body is executed is as follows:</a:t>
            </a:r>
          </a:p>
          <a:p>
            <a:pPr marL="0" indent="0">
              <a:buNone/>
            </a:pPr>
            <a:r>
              <a:rPr lang="en-US" sz="2800" b="1" dirty="0"/>
              <a:t>		while</a:t>
            </a:r>
            <a:r>
              <a:rPr lang="en-US" sz="2800" dirty="0"/>
              <a:t> (</a:t>
            </a:r>
            <a:r>
              <a:rPr lang="en-US" sz="2800" dirty="0" err="1"/>
              <a:t>booleanExpression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		</a:t>
            </a:r>
            <a:r>
              <a:rPr lang="en-US" sz="2800" dirty="0" err="1"/>
              <a:t>loopBody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0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dirty="0"/>
              <a:t>Java has another form of the while loop that allows the </a:t>
            </a:r>
            <a:r>
              <a:rPr lang="en-US" dirty="0" err="1"/>
              <a:t>boolean</a:t>
            </a:r>
            <a:r>
              <a:rPr lang="en-US" dirty="0"/>
              <a:t> condition to be checked at the end of each pass of the loop rather than before each pass. </a:t>
            </a:r>
          </a:p>
          <a:p>
            <a:r>
              <a:rPr lang="en-US" dirty="0"/>
              <a:t>This form is known as a do-while loop, and has syntax shown below: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loopBody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booleanExpression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3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r>
              <a:rPr lang="en-US" sz="2400" dirty="0"/>
              <a:t>The traditional </a:t>
            </a:r>
            <a:r>
              <a:rPr lang="en-US" sz="2400" b="1" dirty="0"/>
              <a:t>for</a:t>
            </a:r>
            <a:r>
              <a:rPr lang="en-US" sz="2400" dirty="0"/>
              <a:t>-loop syntax consists of four sections—an initialization, a </a:t>
            </a:r>
            <a:r>
              <a:rPr lang="en-US" sz="2400" dirty="0" err="1"/>
              <a:t>boolean</a:t>
            </a:r>
            <a:r>
              <a:rPr lang="en-US" sz="2400" dirty="0"/>
              <a:t> condition, an increment statement, and the body—although any of those can be empty. </a:t>
            </a:r>
          </a:p>
          <a:p>
            <a:r>
              <a:rPr lang="en-US" sz="2400" dirty="0"/>
              <a:t>The structure is as follows: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for</a:t>
            </a:r>
            <a:r>
              <a:rPr lang="en-US" sz="2400" dirty="0"/>
              <a:t> (initialization; </a:t>
            </a:r>
            <a:r>
              <a:rPr lang="en-US" sz="2400" dirty="0" err="1"/>
              <a:t>booleanCondition</a:t>
            </a:r>
            <a:r>
              <a:rPr lang="en-US" sz="2400" dirty="0"/>
              <a:t>; increment)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loopBody</a:t>
            </a:r>
            <a:endParaRPr lang="en-US" sz="2400" dirty="0"/>
          </a:p>
          <a:p>
            <a:r>
              <a:rPr lang="en-US" sz="2400" dirty="0"/>
              <a:t>Meaning: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Java Primer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3D79CE-DDFE-D74D-A520-4BBF3112B9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572000"/>
            <a:ext cx="2783613" cy="1701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100985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4386</TotalTime>
  <Words>874</Words>
  <Application>Microsoft Macintosh PowerPoint</Application>
  <PresentationFormat>On-screen Show (4:3)</PresentationFormat>
  <Paragraphs>127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Tahoma</vt:lpstr>
      <vt:lpstr>Times New Roman</vt:lpstr>
      <vt:lpstr>Wingdings</vt:lpstr>
      <vt:lpstr>Blueprint</vt:lpstr>
      <vt:lpstr>Java Primer 2: I/O Methods and Control Flow</vt:lpstr>
      <vt:lpstr>If Statements</vt:lpstr>
      <vt:lpstr>Compound if Statements</vt:lpstr>
      <vt:lpstr>Switch Statements</vt:lpstr>
      <vt:lpstr>Switch Example</vt:lpstr>
      <vt:lpstr>Break and Continue</vt:lpstr>
      <vt:lpstr>While Loops</vt:lpstr>
      <vt:lpstr>Do-While Loops</vt:lpstr>
      <vt:lpstr>For Loops</vt:lpstr>
      <vt:lpstr>Example For Loops</vt:lpstr>
      <vt:lpstr>For-Each Loops</vt:lpstr>
      <vt:lpstr>For-Each Loop Example</vt:lpstr>
      <vt:lpstr>Simple Output</vt:lpstr>
      <vt:lpstr>Simple Input</vt:lpstr>
      <vt:lpstr>java.util.Scanner Methods</vt:lpstr>
      <vt:lpstr>Sample Program</vt:lpstr>
      <vt:lpstr>Sample Program</vt:lpstr>
      <vt:lpstr>Sample Program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cavidan yakupoglu</cp:lastModifiedBy>
  <cp:revision>171</cp:revision>
  <cp:lastPrinted>2014-03-19T02:09:37Z</cp:lastPrinted>
  <dcterms:created xsi:type="dcterms:W3CDTF">2002-01-21T02:22:10Z</dcterms:created>
  <dcterms:modified xsi:type="dcterms:W3CDTF">2023-10-10T11:59:46Z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