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256" r:id="rId2"/>
    <p:sldId id="258" r:id="rId3"/>
    <p:sldId id="314" r:id="rId4"/>
    <p:sldId id="293" r:id="rId5"/>
    <p:sldId id="315" r:id="rId6"/>
    <p:sldId id="313" r:id="rId7"/>
    <p:sldId id="296" r:id="rId8"/>
    <p:sldId id="316" r:id="rId9"/>
    <p:sldId id="317" r:id="rId10"/>
    <p:sldId id="318" r:id="rId11"/>
    <p:sldId id="323" r:id="rId12"/>
    <p:sldId id="327" r:id="rId13"/>
    <p:sldId id="328" r:id="rId14"/>
    <p:sldId id="329" r:id="rId15"/>
    <p:sldId id="330" r:id="rId16"/>
    <p:sldId id="343"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8F0D0"/>
    <a:srgbClr val="F2E4AA"/>
    <a:srgbClr val="000000"/>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3214"/>
  </p:normalViewPr>
  <p:slideViewPr>
    <p:cSldViewPr>
      <p:cViewPr varScale="1">
        <p:scale>
          <a:sx n="89" d="100"/>
          <a:sy n="89" d="100"/>
        </p:scale>
        <p:origin x="174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a:t>Object-Oriented Programming</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atin typeface="Tahoma" pitchFamily="34" charset="0"/>
                <a:ea typeface="+mn-ea"/>
                <a:cs typeface="+mn-cs"/>
              </a:defRPr>
            </a:lvl1pPr>
          </a:lstStyle>
          <a:p>
            <a:pPr>
              <a:defRPr/>
            </a:pPr>
            <a:fld id="{A6482CC7-8F90-8544-ABC2-C5C23E335D7B}" type="datetime1">
              <a:rPr lang="en-US" smtClean="0"/>
              <a:t>10/9/23</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2BCEEC2E-165A-3847-891D-7C7BF3BF2433}" type="slidenum">
              <a:rPr lang="en-US"/>
              <a:pPr>
                <a:defRPr/>
              </a:pPr>
              <a:t>‹#›</a:t>
            </a:fld>
            <a:endParaRPr lang="en-US"/>
          </a:p>
        </p:txBody>
      </p:sp>
    </p:spTree>
    <p:extLst>
      <p:ext uri="{BB962C8B-B14F-4D97-AF65-F5344CB8AC3E}">
        <p14:creationId xmlns:p14="http://schemas.microsoft.com/office/powerpoint/2010/main" val="168990985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a:t>Object-Oriented Programming</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atin typeface="Tahoma" pitchFamily="34" charset="0"/>
                <a:ea typeface="+mn-ea"/>
                <a:cs typeface="+mn-cs"/>
              </a:defRPr>
            </a:lvl1pPr>
          </a:lstStyle>
          <a:p>
            <a:pPr>
              <a:defRPr/>
            </a:pPr>
            <a:fld id="{DB12E0A7-D08C-7D4F-BD91-51912191B118}" type="datetime1">
              <a:rPr lang="en-US" smtClean="0"/>
              <a:t>10/9/23</a:t>
            </a:fld>
            <a:endParaRPr lang="en-US"/>
          </a:p>
        </p:txBody>
      </p:sp>
      <p:sp>
        <p:nvSpPr>
          <p:cNvPr id="9220"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D447EB3C-B099-324C-AEBE-8EE9DCF52979}" type="slidenum">
              <a:rPr lang="en-US"/>
              <a:pPr>
                <a:defRPr/>
              </a:pPr>
              <a:t>‹#›</a:t>
            </a:fld>
            <a:endParaRPr lang="en-US"/>
          </a:p>
        </p:txBody>
      </p:sp>
    </p:spTree>
    <p:extLst>
      <p:ext uri="{BB962C8B-B14F-4D97-AF65-F5344CB8AC3E}">
        <p14:creationId xmlns:p14="http://schemas.microsoft.com/office/powerpoint/2010/main" val="2079356584"/>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447EB3C-B099-324C-AEBE-8EE9DCF52979}" type="slidenum">
              <a:rPr lang="en-US" smtClean="0"/>
              <a:pPr>
                <a:defRPr/>
              </a:pPr>
              <a:t>1</a:t>
            </a:fld>
            <a:endParaRPr lang="en-US"/>
          </a:p>
        </p:txBody>
      </p:sp>
      <p:sp>
        <p:nvSpPr>
          <p:cNvPr id="5" name="Date Placeholder 4"/>
          <p:cNvSpPr>
            <a:spLocks noGrp="1"/>
          </p:cNvSpPr>
          <p:nvPr>
            <p:ph type="dt" idx="11"/>
          </p:nvPr>
        </p:nvSpPr>
        <p:spPr/>
        <p:txBody>
          <a:bodyPr/>
          <a:lstStyle/>
          <a:p>
            <a:pPr>
              <a:defRPr/>
            </a:pPr>
            <a:fld id="{DF293D90-32DE-6242-B203-3CAD1B62491E}" type="datetime1">
              <a:rPr lang="en-US" smtClean="0"/>
              <a:t>10/9/23</a:t>
            </a:fld>
            <a:endParaRPr lang="en-US"/>
          </a:p>
        </p:txBody>
      </p:sp>
      <p:sp>
        <p:nvSpPr>
          <p:cNvPr id="6" name="Header Placeholder 5"/>
          <p:cNvSpPr>
            <a:spLocks noGrp="1"/>
          </p:cNvSpPr>
          <p:nvPr>
            <p:ph type="hdr" sz="quarter" idx="12"/>
          </p:nvPr>
        </p:nvSpPr>
        <p:spPr/>
        <p:txBody>
          <a:bodyPr/>
          <a:lstStyle/>
          <a:p>
            <a:pPr>
              <a:defRPr/>
            </a:pPr>
            <a:r>
              <a:rPr lang="en-US"/>
              <a:t>Object-Oriented Programming</a:t>
            </a:r>
          </a:p>
        </p:txBody>
      </p:sp>
    </p:spTree>
    <p:extLst>
      <p:ext uri="{BB962C8B-B14F-4D97-AF65-F5344CB8AC3E}">
        <p14:creationId xmlns:p14="http://schemas.microsoft.com/office/powerpoint/2010/main" val="3997491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Modularity is the process of decomposing a problem (program) into a set of modules so as to reduce the overall complexity of the problem.</a:t>
            </a:r>
          </a:p>
          <a:p>
            <a:endParaRPr lang="en-US" b="0" i="0" dirty="0">
              <a:solidFill>
                <a:srgbClr val="000000"/>
              </a:solidFill>
              <a:effectLst/>
              <a:latin typeface="Verdana" panose="020B0604030504040204" pitchFamily="34" charset="0"/>
            </a:endParaRPr>
          </a:p>
          <a:p>
            <a:r>
              <a:rPr lang="en-US" b="0" i="0" dirty="0">
                <a:solidFill>
                  <a:srgbClr val="585858"/>
                </a:solidFill>
                <a:effectLst/>
                <a:latin typeface="Open sans" panose="020F0502020204030204" pitchFamily="34" charset="0"/>
              </a:rPr>
              <a:t>Abstraction aims to hide complexity from users and show them only relevant information. </a:t>
            </a:r>
          </a:p>
          <a:p>
            <a:endParaRPr lang="en-US" b="0" i="0" dirty="0">
              <a:solidFill>
                <a:srgbClr val="585858"/>
              </a:solidFill>
              <a:effectLst/>
              <a:latin typeface="Open sans" panose="020F0502020204030204" pitchFamily="34" charset="0"/>
            </a:endParaRPr>
          </a:p>
          <a:p>
            <a:r>
              <a:rPr lang="en-US" b="0" i="0" dirty="0">
                <a:solidFill>
                  <a:srgbClr val="585858"/>
                </a:solidFill>
                <a:effectLst/>
                <a:latin typeface="Open sans" panose="020B0606030504020204" pitchFamily="34" charset="0"/>
              </a:rPr>
              <a:t>Encapsulation helps with data security, allowing you to protect the data stored in a class from system-wide access. As the name suggests, it safeguards the internal contents of a class like a capsule.</a:t>
            </a:r>
          </a:p>
          <a:p>
            <a:endParaRPr lang="en-US" b="0" i="0" dirty="0">
              <a:solidFill>
                <a:srgbClr val="585858"/>
              </a:solidFill>
              <a:effectLst/>
              <a:latin typeface="Open sans" panose="020B0606030504020204" pitchFamily="34" charset="0"/>
            </a:endParaRPr>
          </a:p>
          <a:p>
            <a:r>
              <a:rPr lang="en-US" b="0" i="0" dirty="0">
                <a:solidFill>
                  <a:srgbClr val="000000"/>
                </a:solidFill>
                <a:effectLst/>
                <a:latin typeface="Verdana" panose="020B0604030504040204" pitchFamily="34" charset="0"/>
              </a:rPr>
              <a:t>Encapsulation is the process of binding both attributes and methods together within a class. Through encapsulation, the internal details of a class can be hidden from outside.</a:t>
            </a:r>
            <a:endParaRPr lang="en-TR" dirty="0"/>
          </a:p>
        </p:txBody>
      </p:sp>
      <p:sp>
        <p:nvSpPr>
          <p:cNvPr id="4" name="Header Placeholder 3"/>
          <p:cNvSpPr>
            <a:spLocks noGrp="1"/>
          </p:cNvSpPr>
          <p:nvPr>
            <p:ph type="hdr" sz="quarter"/>
          </p:nvPr>
        </p:nvSpPr>
        <p:spPr/>
        <p:txBody>
          <a:bodyPr/>
          <a:lstStyle/>
          <a:p>
            <a:pPr>
              <a:defRPr/>
            </a:pPr>
            <a:r>
              <a:rPr lang="en-US"/>
              <a:t>Object-Oriented Programming</a:t>
            </a:r>
          </a:p>
        </p:txBody>
      </p:sp>
      <p:sp>
        <p:nvSpPr>
          <p:cNvPr id="5" name="Date Placeholder 4"/>
          <p:cNvSpPr>
            <a:spLocks noGrp="1"/>
          </p:cNvSpPr>
          <p:nvPr>
            <p:ph type="dt" idx="1"/>
          </p:nvPr>
        </p:nvSpPr>
        <p:spPr/>
        <p:txBody>
          <a:bodyPr/>
          <a:lstStyle/>
          <a:p>
            <a:pPr>
              <a:defRPr/>
            </a:pPr>
            <a:fld id="{DB12E0A7-D08C-7D4F-BD91-51912191B118}" type="datetime1">
              <a:rPr lang="en-US" smtClean="0"/>
              <a:t>10/9/23</a:t>
            </a:fld>
            <a:endParaRPr lang="en-US"/>
          </a:p>
        </p:txBody>
      </p:sp>
      <p:sp>
        <p:nvSpPr>
          <p:cNvPr id="6" name="Slide Number Placeholder 5"/>
          <p:cNvSpPr>
            <a:spLocks noGrp="1"/>
          </p:cNvSpPr>
          <p:nvPr>
            <p:ph type="sldNum" sz="quarter" idx="5"/>
          </p:nvPr>
        </p:nvSpPr>
        <p:spPr/>
        <p:txBody>
          <a:bodyPr/>
          <a:lstStyle/>
          <a:p>
            <a:pPr>
              <a:defRPr/>
            </a:pPr>
            <a:fld id="{D447EB3C-B099-324C-AEBE-8EE9DCF52979}" type="slidenum">
              <a:rPr lang="en-US" smtClean="0"/>
              <a:pPr>
                <a:defRPr/>
              </a:pPr>
              <a:t>5</a:t>
            </a:fld>
            <a:endParaRPr lang="en-US"/>
          </a:p>
        </p:txBody>
      </p:sp>
    </p:spTree>
    <p:extLst>
      <p:ext uri="{BB962C8B-B14F-4D97-AF65-F5344CB8AC3E}">
        <p14:creationId xmlns:p14="http://schemas.microsoft.com/office/powerpoint/2010/main" val="174447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panose="020F0502020204030204" pitchFamily="34" charset="0"/>
              </a:rPr>
              <a:t>Amortized analysis is a technique used in computer science to analyze the average-case time complexity of algorithms that perform a sequence of operations, where some operations may be more expensive than others. The idea is to spread the cost of these expensive operations over multiple operations, so that the average cost of each operation is constant or less.</a:t>
            </a:r>
            <a:endParaRPr lang="en-US" b="0" i="0" dirty="0">
              <a:solidFill>
                <a:srgbClr val="1F1F1F"/>
              </a:solidFill>
              <a:effectLst/>
              <a:latin typeface="Google Sans"/>
            </a:endParaRPr>
          </a:p>
          <a:p>
            <a:endParaRPr lang="en-US" b="0" i="0" dirty="0">
              <a:solidFill>
                <a:srgbClr val="1F1F1F"/>
              </a:solidFill>
              <a:effectLst/>
              <a:latin typeface="Google Sans"/>
            </a:endParaRPr>
          </a:p>
          <a:p>
            <a:r>
              <a:rPr lang="en-US" b="0" i="0" dirty="0">
                <a:solidFill>
                  <a:srgbClr val="1F1F1F"/>
                </a:solidFill>
                <a:effectLst/>
                <a:latin typeface="Google Sans"/>
              </a:rPr>
              <a:t>The Factory Method Design Pattern is </a:t>
            </a:r>
            <a:r>
              <a:rPr lang="en-US" b="0" i="0" dirty="0">
                <a:solidFill>
                  <a:srgbClr val="040C28"/>
                </a:solidFill>
                <a:effectLst/>
                <a:latin typeface="Google Sans"/>
              </a:rPr>
              <a:t>a creational pattern that provides an interface for creating objects but allows subclasses to decide which class to instantiate</a:t>
            </a:r>
            <a:r>
              <a:rPr lang="en-US" b="0" i="0" dirty="0">
                <a:solidFill>
                  <a:srgbClr val="1F1F1F"/>
                </a:solidFill>
                <a:effectLst/>
                <a:latin typeface="Google Sans"/>
              </a:rPr>
              <a:t>.</a:t>
            </a:r>
            <a:endParaRPr lang="en-TR" dirty="0"/>
          </a:p>
        </p:txBody>
      </p:sp>
      <p:sp>
        <p:nvSpPr>
          <p:cNvPr id="4" name="Header Placeholder 3"/>
          <p:cNvSpPr>
            <a:spLocks noGrp="1"/>
          </p:cNvSpPr>
          <p:nvPr>
            <p:ph type="hdr" sz="quarter"/>
          </p:nvPr>
        </p:nvSpPr>
        <p:spPr/>
        <p:txBody>
          <a:bodyPr/>
          <a:lstStyle/>
          <a:p>
            <a:pPr>
              <a:defRPr/>
            </a:pPr>
            <a:r>
              <a:rPr lang="en-US"/>
              <a:t>Object-Oriented Programming</a:t>
            </a:r>
          </a:p>
        </p:txBody>
      </p:sp>
      <p:sp>
        <p:nvSpPr>
          <p:cNvPr id="5" name="Date Placeholder 4"/>
          <p:cNvSpPr>
            <a:spLocks noGrp="1"/>
          </p:cNvSpPr>
          <p:nvPr>
            <p:ph type="dt" idx="1"/>
          </p:nvPr>
        </p:nvSpPr>
        <p:spPr/>
        <p:txBody>
          <a:bodyPr/>
          <a:lstStyle/>
          <a:p>
            <a:pPr>
              <a:defRPr/>
            </a:pPr>
            <a:fld id="{DB12E0A7-D08C-7D4F-BD91-51912191B118}" type="datetime1">
              <a:rPr lang="en-US" smtClean="0"/>
              <a:t>10/9/23</a:t>
            </a:fld>
            <a:endParaRPr lang="en-US"/>
          </a:p>
        </p:txBody>
      </p:sp>
      <p:sp>
        <p:nvSpPr>
          <p:cNvPr id="6" name="Slide Number Placeholder 5"/>
          <p:cNvSpPr>
            <a:spLocks noGrp="1"/>
          </p:cNvSpPr>
          <p:nvPr>
            <p:ph type="sldNum" sz="quarter" idx="5"/>
          </p:nvPr>
        </p:nvSpPr>
        <p:spPr/>
        <p:txBody>
          <a:bodyPr/>
          <a:lstStyle/>
          <a:p>
            <a:pPr>
              <a:defRPr/>
            </a:pPr>
            <a:fld id="{D447EB3C-B099-324C-AEBE-8EE9DCF52979}" type="slidenum">
              <a:rPr lang="en-US" smtClean="0"/>
              <a:pPr>
                <a:defRPr/>
              </a:pPr>
              <a:t>7</a:t>
            </a:fld>
            <a:endParaRPr lang="en-US"/>
          </a:p>
        </p:txBody>
      </p:sp>
    </p:spTree>
    <p:extLst>
      <p:ext uri="{BB962C8B-B14F-4D97-AF65-F5344CB8AC3E}">
        <p14:creationId xmlns:p14="http://schemas.microsoft.com/office/powerpoint/2010/main" val="2008854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Slide Number Placeholder 73"/>
          <p:cNvSpPr>
            <a:spLocks noGrp="1"/>
          </p:cNvSpPr>
          <p:nvPr>
            <p:ph type="sldNum" sz="quarter" idx="10"/>
          </p:nvPr>
        </p:nvSpPr>
        <p:spPr/>
        <p:txBody>
          <a:bodyPr/>
          <a:lstStyle>
            <a:lvl1pPr>
              <a:defRPr/>
            </a:lvl1pPr>
          </a:lstStyle>
          <a:p>
            <a:pPr>
              <a:defRPr/>
            </a:pPr>
            <a:fld id="{BCB992D4-1D8F-4644-A6B7-780BF256C9C4}" type="slidenum">
              <a:rPr lang="en-US"/>
              <a:pPr>
                <a:defRPr/>
              </a:pPr>
              <a:t>‹#›</a:t>
            </a:fld>
            <a:endParaRPr lang="en-US"/>
          </a:p>
        </p:txBody>
      </p:sp>
      <p:sp>
        <p:nvSpPr>
          <p:cNvPr id="70" name="Rectangle 65"/>
          <p:cNvSpPr>
            <a:spLocks noGrp="1" noChangeArrowheads="1"/>
          </p:cNvSpPr>
          <p:nvPr>
            <p:ph type="dt" sz="half" idx="11"/>
          </p:nvPr>
        </p:nvSpPr>
        <p:spPr/>
        <p:txBody>
          <a:bodyPr/>
          <a:lstStyle>
            <a:lvl1pPr algn="ctr">
              <a:defRPr sz="1400"/>
            </a:lvl1pPr>
          </a:lstStyle>
          <a:p>
            <a:pPr>
              <a:defRPr/>
            </a:pPr>
            <a:r>
              <a:rPr lang="en-US"/>
              <a:t>© 2014 Goodrich, Tamassia, Goldwasser</a:t>
            </a:r>
            <a:endParaRPr lang="en-US" dirty="0"/>
          </a:p>
        </p:txBody>
      </p:sp>
      <p:sp>
        <p:nvSpPr>
          <p:cNvPr id="71" name="Rectangle 66"/>
          <p:cNvSpPr>
            <a:spLocks noGrp="1" noChangeArrowheads="1"/>
          </p:cNvSpPr>
          <p:nvPr>
            <p:ph type="ftr" sz="quarter" idx="12"/>
          </p:nvPr>
        </p:nvSpPr>
        <p:spPr/>
        <p:txBody>
          <a:bodyPr/>
          <a:lstStyle>
            <a:lvl1pPr algn="ctr">
              <a:defRPr sz="1400">
                <a:latin typeface="Tahoma" pitchFamily="34" charset="0"/>
                <a:ea typeface="+mn-ea"/>
              </a:defRPr>
            </a:lvl1pPr>
          </a:lstStyle>
          <a:p>
            <a:pPr>
              <a:defRPr/>
            </a:pPr>
            <a:r>
              <a:rPr lang="en-US"/>
              <a:t>Object-Oriented Programming</a:t>
            </a:r>
          </a:p>
        </p:txBody>
      </p:sp>
    </p:spTree>
    <p:extLst>
      <p:ext uri="{BB962C8B-B14F-4D97-AF65-F5344CB8AC3E}">
        <p14:creationId xmlns:p14="http://schemas.microsoft.com/office/powerpoint/2010/main" val="2971384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5"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6" name="Rectangle 67"/>
          <p:cNvSpPr>
            <a:spLocks noGrp="1" noChangeArrowheads="1"/>
          </p:cNvSpPr>
          <p:nvPr>
            <p:ph type="sldNum" sz="quarter" idx="12"/>
          </p:nvPr>
        </p:nvSpPr>
        <p:spPr>
          <a:ln/>
        </p:spPr>
        <p:txBody>
          <a:bodyPr/>
          <a:lstStyle>
            <a:lvl1pPr>
              <a:defRPr/>
            </a:lvl1pPr>
          </a:lstStyle>
          <a:p>
            <a:pPr>
              <a:defRPr/>
            </a:pPr>
            <a:fld id="{555513EE-617C-D445-B2E3-7E9431B71D5B}" type="slidenum">
              <a:rPr lang="en-US"/>
              <a:pPr>
                <a:defRPr/>
              </a:pPr>
              <a:t>‹#›</a:t>
            </a:fld>
            <a:endParaRPr lang="en-US"/>
          </a:p>
        </p:txBody>
      </p:sp>
    </p:spTree>
    <p:extLst>
      <p:ext uri="{BB962C8B-B14F-4D97-AF65-F5344CB8AC3E}">
        <p14:creationId xmlns:p14="http://schemas.microsoft.com/office/powerpoint/2010/main" val="316629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7"/>
          <p:cNvSpPr>
            <a:spLocks noGrp="1" noChangeArrowheads="1"/>
          </p:cNvSpPr>
          <p:nvPr>
            <p:ph type="sldNum" sz="quarter" idx="12"/>
          </p:nvPr>
        </p:nvSpPr>
        <p:spPr>
          <a:ln/>
        </p:spPr>
        <p:txBody>
          <a:bodyPr/>
          <a:lstStyle>
            <a:lvl1pPr>
              <a:defRPr/>
            </a:lvl1pPr>
          </a:lstStyle>
          <a:p>
            <a:pPr>
              <a:defRPr/>
            </a:pPr>
            <a:fld id="{7762E011-1EF7-A540-B807-13C6E490E384}" type="slidenum">
              <a:rPr lang="en-US"/>
              <a:pPr>
                <a:defRPr/>
              </a:pPr>
              <a:t>‹#›</a:t>
            </a:fld>
            <a:endParaRPr lang="en-US"/>
          </a:p>
        </p:txBody>
      </p:sp>
    </p:spTree>
    <p:extLst>
      <p:ext uri="{BB962C8B-B14F-4D97-AF65-F5344CB8AC3E}">
        <p14:creationId xmlns:p14="http://schemas.microsoft.com/office/powerpoint/2010/main" val="317035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3"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4" name="Rectangle 67"/>
          <p:cNvSpPr>
            <a:spLocks noGrp="1" noChangeArrowheads="1"/>
          </p:cNvSpPr>
          <p:nvPr>
            <p:ph type="sldNum" sz="quarter" idx="12"/>
          </p:nvPr>
        </p:nvSpPr>
        <p:spPr>
          <a:ln/>
        </p:spPr>
        <p:txBody>
          <a:bodyPr/>
          <a:lstStyle>
            <a:lvl1pPr>
              <a:defRPr/>
            </a:lvl1pPr>
          </a:lstStyle>
          <a:p>
            <a:pPr>
              <a:defRPr/>
            </a:pPr>
            <a:fld id="{8F1FA00F-649F-D849-B98B-73D395F8943A}" type="slidenum">
              <a:rPr lang="en-US"/>
              <a:pPr>
                <a:defRPr/>
              </a:pPr>
              <a:t>‹#›</a:t>
            </a:fld>
            <a:endParaRPr lang="en-US"/>
          </a:p>
        </p:txBody>
      </p:sp>
    </p:spTree>
    <p:extLst>
      <p:ext uri="{BB962C8B-B14F-4D97-AF65-F5344CB8AC3E}">
        <p14:creationId xmlns:p14="http://schemas.microsoft.com/office/powerpoint/2010/main" val="359452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00600" y="1905000"/>
            <a:ext cx="3810000" cy="4114800"/>
          </a:xfrm>
        </p:spPr>
        <p:txBody>
          <a:bodyPr/>
          <a:lstStyle/>
          <a:p>
            <a:pPr lvl="0"/>
            <a:endParaRPr lang="en-US" noProof="0"/>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7"/>
          <p:cNvSpPr>
            <a:spLocks noGrp="1" noChangeArrowheads="1"/>
          </p:cNvSpPr>
          <p:nvPr>
            <p:ph type="sldNum" sz="quarter" idx="12"/>
          </p:nvPr>
        </p:nvSpPr>
        <p:spPr>
          <a:ln/>
        </p:spPr>
        <p:txBody>
          <a:bodyPr/>
          <a:lstStyle>
            <a:lvl1pPr>
              <a:defRPr/>
            </a:lvl1pPr>
          </a:lstStyle>
          <a:p>
            <a:pPr>
              <a:defRPr/>
            </a:pPr>
            <a:fld id="{EEF6EF18-506E-704B-8A09-F8FE3A95BEF1}" type="slidenum">
              <a:rPr lang="en-US"/>
              <a:pPr>
                <a:defRPr/>
              </a:pPr>
              <a:t>‹#›</a:t>
            </a:fld>
            <a:endParaRPr lang="en-US"/>
          </a:p>
        </p:txBody>
      </p:sp>
    </p:spTree>
    <p:extLst>
      <p:ext uri="{BB962C8B-B14F-4D97-AF65-F5344CB8AC3E}">
        <p14:creationId xmlns:p14="http://schemas.microsoft.com/office/powerpoint/2010/main" val="368948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Object-Oriented Programming</a:t>
            </a:r>
          </a:p>
        </p:txBody>
      </p:sp>
      <p:sp>
        <p:nvSpPr>
          <p:cNvPr id="7" name="Rectangle 67"/>
          <p:cNvSpPr>
            <a:spLocks noGrp="1" noChangeArrowheads="1"/>
          </p:cNvSpPr>
          <p:nvPr>
            <p:ph type="sldNum" sz="quarter" idx="12"/>
          </p:nvPr>
        </p:nvSpPr>
        <p:spPr>
          <a:ln/>
        </p:spPr>
        <p:txBody>
          <a:bodyPr/>
          <a:lstStyle>
            <a:lvl1pPr>
              <a:defRPr/>
            </a:lvl1pPr>
          </a:lstStyle>
          <a:p>
            <a:pPr>
              <a:defRPr/>
            </a:pPr>
            <a:fld id="{0653669D-B982-EC4A-A4EA-B436F395DCDB}" type="slidenum">
              <a:rPr lang="en-US"/>
              <a:pPr>
                <a:defRPr/>
              </a:pPr>
              <a:t>‹#›</a:t>
            </a:fld>
            <a:endParaRPr lang="en-US"/>
          </a:p>
        </p:txBody>
      </p:sp>
    </p:spTree>
    <p:extLst>
      <p:ext uri="{BB962C8B-B14F-4D97-AF65-F5344CB8AC3E}">
        <p14:creationId xmlns:p14="http://schemas.microsoft.com/office/powerpoint/2010/main" val="22136021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76200" y="6248400"/>
            <a:ext cx="350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cs typeface="+mn-cs"/>
              </a:defRPr>
            </a:lvl1pPr>
          </a:lstStyle>
          <a:p>
            <a:pPr>
              <a:defRPr/>
            </a:pPr>
            <a:r>
              <a:rPr lang="en-US"/>
              <a:t>© 2014 Goodrich, Tamassia, Goldwasser</a:t>
            </a:r>
            <a:endParaRPr lang="en-US" dirty="0"/>
          </a:p>
        </p:txBody>
      </p:sp>
      <p:sp>
        <p:nvSpPr>
          <p:cNvPr id="4162" name="Rectangle 66"/>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ea typeface="+mn-ea"/>
                <a:cs typeface="+mn-cs"/>
              </a:defRPr>
            </a:lvl1pPr>
          </a:lstStyle>
          <a:p>
            <a:pPr>
              <a:defRPr/>
            </a:pPr>
            <a:r>
              <a:rPr lang="en-US"/>
              <a:t>Object-Oriented Programming</a:t>
            </a:r>
          </a:p>
        </p:txBody>
      </p:sp>
      <p:sp>
        <p:nvSpPr>
          <p:cNvPr id="4163" name="Rectangle 67"/>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cs typeface="+mn-cs"/>
              </a:defRPr>
            </a:lvl1pPr>
          </a:lstStyle>
          <a:p>
            <a:pPr>
              <a:defRPr/>
            </a:pPr>
            <a:fld id="{8F1BC844-AFEC-094B-A5F6-B4A331A7FCC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3" r:id="rId1"/>
    <p:sldLayoutId id="2147483718" r:id="rId2"/>
    <p:sldLayoutId id="2147483719" r:id="rId3"/>
    <p:sldLayoutId id="2147483720" r:id="rId4"/>
    <p:sldLayoutId id="2147483721" r:id="rId5"/>
    <p:sldLayoutId id="2147483722" r:id="rId6"/>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a:xfrm>
            <a:off x="1143000" y="1600200"/>
            <a:ext cx="7772400" cy="1295400"/>
          </a:xfrm>
        </p:spPr>
        <p:txBody>
          <a:bodyPr/>
          <a:lstStyle/>
          <a:p>
            <a:pPr eaLnBrk="1" hangingPunct="1"/>
            <a:r>
              <a:rPr lang="en-US">
                <a:latin typeface="Tahoma" charset="0"/>
              </a:rPr>
              <a:t>Object-Oriented Programming</a:t>
            </a:r>
          </a:p>
        </p:txBody>
      </p:sp>
      <p:sp>
        <p:nvSpPr>
          <p:cNvPr id="10242" name="Date Placeholder 135"/>
          <p:cNvSpPr>
            <a:spLocks noGrp="1"/>
          </p:cNvSpPr>
          <p:nvPr>
            <p:ph type="dt"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10243" name="Slide Number Placeholder 13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5BFB6E8-ABED-F84B-BA06-B3B72BDBA470}" type="slidenum">
              <a:rPr lang="en-US" sz="1400"/>
              <a:pPr eaLnBrk="1" hangingPunct="1"/>
              <a:t>1</a:t>
            </a:fld>
            <a:endParaRPr lang="en-US" sz="1400"/>
          </a:p>
        </p:txBody>
      </p:sp>
      <p:sp>
        <p:nvSpPr>
          <p:cNvPr id="10244" name="Footer Placeholder 137"/>
          <p:cNvSpPr>
            <a:spLocks noGrp="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Object-Oriented Programming</a:t>
            </a:r>
          </a:p>
        </p:txBody>
      </p:sp>
      <p:pic>
        <p:nvPicPr>
          <p:cNvPr id="10245" name="Picture 2" descr="5743720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3581400"/>
            <a:ext cx="2632075"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246" name="Picture 1" descr="200415231-001.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124200"/>
            <a:ext cx="3455988" cy="2203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a:latin typeface="Tahoma" charset="0"/>
              </a:rPr>
              <a:t>Class Definitions</a:t>
            </a:r>
          </a:p>
        </p:txBody>
      </p:sp>
      <p:sp>
        <p:nvSpPr>
          <p:cNvPr id="22530" name="Content Placeholder 2" descr="Rectangle: Click to edit Master text styles&#10;Second level&#10;Third level&#10;Fourth level&#10;Fifth level"/>
          <p:cNvSpPr>
            <a:spLocks noGrp="1"/>
          </p:cNvSpPr>
          <p:nvPr>
            <p:ph idx="1"/>
          </p:nvPr>
        </p:nvSpPr>
        <p:spPr>
          <a:xfrm>
            <a:off x="685800" y="1524000"/>
            <a:ext cx="8153400" cy="4495800"/>
          </a:xfrm>
        </p:spPr>
        <p:txBody>
          <a:bodyPr/>
          <a:lstStyle/>
          <a:p>
            <a:r>
              <a:rPr lang="en-US" sz="2400" dirty="0">
                <a:latin typeface="Tahoma" charset="0"/>
              </a:rPr>
              <a:t>A class serves as the primary means for abstraction in object-oriented programming.</a:t>
            </a:r>
          </a:p>
          <a:p>
            <a:r>
              <a:rPr lang="en-US" sz="2400" dirty="0">
                <a:latin typeface="Tahoma" charset="0"/>
              </a:rPr>
              <a:t>In Java, every variable is either a base type or is a reference to an instance of some class.</a:t>
            </a:r>
          </a:p>
          <a:p>
            <a:r>
              <a:rPr lang="en-US" sz="2400" dirty="0">
                <a:latin typeface="Tahoma" charset="0"/>
              </a:rPr>
              <a:t>A class provides a set of behaviors in the form of member functions (also known as </a:t>
            </a:r>
            <a:r>
              <a:rPr lang="en-US" sz="2400" b="1" dirty="0">
                <a:latin typeface="Tahoma" charset="0"/>
              </a:rPr>
              <a:t>methods</a:t>
            </a:r>
            <a:r>
              <a:rPr lang="en-US" sz="2400" dirty="0">
                <a:latin typeface="Tahoma" charset="0"/>
              </a:rPr>
              <a:t>), with implementations that belong to all its instances.</a:t>
            </a:r>
          </a:p>
          <a:p>
            <a:r>
              <a:rPr lang="en-US" sz="2400" dirty="0">
                <a:latin typeface="Tahoma" charset="0"/>
              </a:rPr>
              <a:t>A class also serves as a blueprint for its instances, effectively determining the way that state information for each instance is represented in the form of </a:t>
            </a:r>
            <a:r>
              <a:rPr lang="en-US" sz="2400" b="1" dirty="0">
                <a:latin typeface="Tahoma" charset="0"/>
              </a:rPr>
              <a:t>attributes</a:t>
            </a:r>
            <a:r>
              <a:rPr lang="en-US" sz="2400" dirty="0">
                <a:latin typeface="Tahoma" charset="0"/>
              </a:rPr>
              <a:t> (also known as </a:t>
            </a:r>
            <a:r>
              <a:rPr lang="en-US" sz="2400" b="1" dirty="0">
                <a:latin typeface="Tahoma" charset="0"/>
              </a:rPr>
              <a:t>fields</a:t>
            </a:r>
            <a:r>
              <a:rPr lang="en-US" sz="2400" dirty="0">
                <a:latin typeface="Tahoma" charset="0"/>
              </a:rPr>
              <a:t>, </a:t>
            </a:r>
            <a:r>
              <a:rPr lang="en-US" sz="2400" b="1" dirty="0">
                <a:latin typeface="Tahoma" charset="0"/>
              </a:rPr>
              <a:t>instance variables</a:t>
            </a:r>
            <a:r>
              <a:rPr lang="en-US" sz="2400" dirty="0">
                <a:latin typeface="Tahoma" charset="0"/>
              </a:rPr>
              <a:t>, or </a:t>
            </a:r>
            <a:r>
              <a:rPr lang="en-US" sz="2400" b="1" dirty="0">
                <a:latin typeface="Tahoma" charset="0"/>
              </a:rPr>
              <a:t>data members</a:t>
            </a:r>
            <a:r>
              <a:rPr lang="en-US" sz="2400" dirty="0">
                <a:latin typeface="Tahoma" charset="0"/>
              </a:rPr>
              <a:t>).</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34379CCB-938E-6141-ACD3-D4DD3B80496B}"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latin typeface="Tahoma" charset="0"/>
              </a:rPr>
              <a:t>Constructors</a:t>
            </a:r>
          </a:p>
        </p:txBody>
      </p:sp>
      <p:sp>
        <p:nvSpPr>
          <p:cNvPr id="27650" name="Content Placeholder 2" descr="Rectangle: Click to edit Master text styles&#10;Second level&#10;Third level&#10;Fourth level&#10;Fifth level"/>
          <p:cNvSpPr>
            <a:spLocks noGrp="1"/>
          </p:cNvSpPr>
          <p:nvPr>
            <p:ph idx="1"/>
          </p:nvPr>
        </p:nvSpPr>
        <p:spPr>
          <a:xfrm>
            <a:off x="609600" y="1524000"/>
            <a:ext cx="8229600" cy="4724400"/>
          </a:xfrm>
        </p:spPr>
        <p:txBody>
          <a:bodyPr/>
          <a:lstStyle/>
          <a:p>
            <a:r>
              <a:rPr lang="en-US" dirty="0">
                <a:latin typeface="Tahoma" charset="0"/>
              </a:rPr>
              <a:t>A user can create an instance of a class by using the </a:t>
            </a:r>
            <a:r>
              <a:rPr lang="en-US" b="1" dirty="0">
                <a:latin typeface="Tahoma" charset="0"/>
              </a:rPr>
              <a:t>new</a:t>
            </a:r>
            <a:r>
              <a:rPr lang="en-US" dirty="0">
                <a:latin typeface="Tahoma" charset="0"/>
              </a:rPr>
              <a:t> operator with a method that has the same name as the class.</a:t>
            </a:r>
          </a:p>
          <a:p>
            <a:r>
              <a:rPr lang="en-US" dirty="0">
                <a:latin typeface="Tahoma" charset="0"/>
              </a:rPr>
              <a:t>Such a method, known as a </a:t>
            </a:r>
            <a:r>
              <a:rPr lang="en-US" b="1" dirty="0">
                <a:latin typeface="Tahoma" charset="0"/>
              </a:rPr>
              <a:t>constructor</a:t>
            </a:r>
            <a:r>
              <a:rPr lang="en-US" dirty="0">
                <a:latin typeface="Tahoma" charset="0"/>
              </a:rPr>
              <a:t>, has as its responsibility is to establish the state of a newly object with appropriate initial values for its instance variables. </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a:xfrm>
            <a:off x="3657600" y="6248400"/>
            <a:ext cx="2895600" cy="457200"/>
          </a:xfrm>
        </p:spPr>
        <p:txBody>
          <a:bodyPr/>
          <a:lstStyle/>
          <a:p>
            <a:pPr>
              <a:defRPr/>
            </a:pPr>
            <a:r>
              <a:rPr lang="en-US" dirty="0"/>
              <a:t>Object-Oriented Programming</a:t>
            </a:r>
          </a:p>
        </p:txBody>
      </p:sp>
      <p:sp>
        <p:nvSpPr>
          <p:cNvPr id="6" name="Slide Number Placeholder 5"/>
          <p:cNvSpPr>
            <a:spLocks noGrp="1"/>
          </p:cNvSpPr>
          <p:nvPr>
            <p:ph type="sldNum" sz="quarter" idx="12"/>
          </p:nvPr>
        </p:nvSpPr>
        <p:spPr>
          <a:xfrm>
            <a:off x="6705600" y="5867400"/>
            <a:ext cx="1905000" cy="457200"/>
          </a:xfrm>
        </p:spPr>
        <p:txBody>
          <a:bodyPr/>
          <a:lstStyle/>
          <a:p>
            <a:pPr>
              <a:defRPr/>
            </a:pPr>
            <a:fld id="{76A82EBA-D190-AD47-9361-57763BE9B5F9}" type="slidenum">
              <a:rPr lang="en-US" smtClean="0"/>
              <a:pPr>
                <a:defRPr/>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latin typeface="Tahoma" charset="0"/>
              </a:rPr>
              <a:t>Inheritance</a:t>
            </a:r>
          </a:p>
        </p:txBody>
      </p:sp>
      <p:sp>
        <p:nvSpPr>
          <p:cNvPr id="31746" name="Content Placeholder 2" descr="Rectangle: Click to edit Master text styles&#10;Second level&#10;Third level&#10;Fourth level&#10;Fifth level"/>
          <p:cNvSpPr>
            <a:spLocks noGrp="1"/>
          </p:cNvSpPr>
          <p:nvPr>
            <p:ph idx="1"/>
          </p:nvPr>
        </p:nvSpPr>
        <p:spPr>
          <a:xfrm>
            <a:off x="838200" y="1524000"/>
            <a:ext cx="7772400" cy="4800600"/>
          </a:xfrm>
        </p:spPr>
        <p:txBody>
          <a:bodyPr/>
          <a:lstStyle/>
          <a:p>
            <a:r>
              <a:rPr lang="en-US" sz="2400">
                <a:latin typeface="Tahoma" charset="0"/>
              </a:rPr>
              <a:t>A mechanism for a modular and hierarchical organization is </a:t>
            </a:r>
            <a:r>
              <a:rPr lang="en-US" sz="2400" b="1">
                <a:latin typeface="Tahoma" charset="0"/>
              </a:rPr>
              <a:t>inheritance</a:t>
            </a:r>
            <a:r>
              <a:rPr lang="en-US" sz="2400">
                <a:latin typeface="Tahoma" charset="0"/>
              </a:rPr>
              <a:t>. </a:t>
            </a:r>
          </a:p>
          <a:p>
            <a:r>
              <a:rPr lang="en-US" sz="2400">
                <a:latin typeface="Tahoma" charset="0"/>
              </a:rPr>
              <a:t>This allows a new class to be defined based upon an existing class as the starting point. </a:t>
            </a:r>
          </a:p>
          <a:p>
            <a:r>
              <a:rPr lang="en-US" sz="2400">
                <a:latin typeface="Tahoma" charset="0"/>
              </a:rPr>
              <a:t>The existing class is typically described as the </a:t>
            </a:r>
            <a:r>
              <a:rPr lang="en-US" sz="2400" b="1">
                <a:latin typeface="Tahoma" charset="0"/>
              </a:rPr>
              <a:t>base class</a:t>
            </a:r>
            <a:r>
              <a:rPr lang="en-US" sz="2400">
                <a:latin typeface="Tahoma" charset="0"/>
              </a:rPr>
              <a:t>, parent class, or superclass, while the newly defined class is known as the </a:t>
            </a:r>
            <a:r>
              <a:rPr lang="en-US" sz="2400" b="1">
                <a:latin typeface="Tahoma" charset="0"/>
              </a:rPr>
              <a:t>subclass</a:t>
            </a:r>
            <a:r>
              <a:rPr lang="en-US" sz="2400">
                <a:latin typeface="Tahoma" charset="0"/>
              </a:rPr>
              <a:t> or child class.</a:t>
            </a:r>
          </a:p>
          <a:p>
            <a:r>
              <a:rPr lang="en-US" sz="2400">
                <a:latin typeface="Tahoma" charset="0"/>
              </a:rPr>
              <a:t>There are two ways in which a subclass can differentiate itself from its superclass:</a:t>
            </a:r>
          </a:p>
          <a:p>
            <a:pPr lvl="1"/>
            <a:r>
              <a:rPr lang="en-US" sz="1800">
                <a:latin typeface="Tahoma" charset="0"/>
              </a:rPr>
              <a:t>A subclass may specialize an existing behavior by providing a new implementation that overrides an existing method. </a:t>
            </a:r>
          </a:p>
          <a:p>
            <a:pPr lvl="1"/>
            <a:r>
              <a:rPr lang="en-US" sz="1800">
                <a:latin typeface="Tahoma" charset="0"/>
              </a:rPr>
              <a:t>A subclass may also extend its superclass by providing brand new methods.</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3D60B90E-2649-DA42-8041-1923C4BCD031}"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a:latin typeface="Tahoma" charset="0"/>
              </a:rPr>
              <a:t>Inheritance and Constructors</a:t>
            </a:r>
          </a:p>
        </p:txBody>
      </p:sp>
      <p:sp>
        <p:nvSpPr>
          <p:cNvPr id="32770" name="Content Placeholder 2" descr="Rectangle: Click to edit Master text styles&#10;Second level&#10;Third level&#10;Fourth level&#10;Fifth level"/>
          <p:cNvSpPr>
            <a:spLocks noGrp="1"/>
          </p:cNvSpPr>
          <p:nvPr>
            <p:ph idx="1"/>
          </p:nvPr>
        </p:nvSpPr>
        <p:spPr>
          <a:xfrm>
            <a:off x="838200" y="1447800"/>
            <a:ext cx="8077200" cy="5029200"/>
          </a:xfrm>
        </p:spPr>
        <p:txBody>
          <a:bodyPr/>
          <a:lstStyle/>
          <a:p>
            <a:r>
              <a:rPr lang="en-US" sz="2400" dirty="0"/>
              <a:t>Constructors are never inherited in Java; hence, every class must define a constructor for itself. </a:t>
            </a:r>
          </a:p>
          <a:p>
            <a:pPr lvl="1"/>
            <a:r>
              <a:rPr lang="en-US" sz="2000" dirty="0"/>
              <a:t>All of its fields must be properly initialized, including any inherited fields.</a:t>
            </a:r>
          </a:p>
          <a:p>
            <a:r>
              <a:rPr lang="en-US" sz="2400" dirty="0"/>
              <a:t>The first operation within the body of a constructor must be to invoke a constructor of the superclass, which initializes the fields defined in the superclass.</a:t>
            </a:r>
          </a:p>
          <a:p>
            <a:r>
              <a:rPr lang="en-US" sz="2400" dirty="0"/>
              <a:t>A constructor of the superclass is invoked explicitly by using the keyword </a:t>
            </a:r>
            <a:r>
              <a:rPr lang="en-US" sz="2400" b="1" dirty="0"/>
              <a:t>super </a:t>
            </a:r>
            <a:r>
              <a:rPr lang="en-US" sz="2400" dirty="0"/>
              <a:t>with appropriate parameters.</a:t>
            </a:r>
          </a:p>
          <a:p>
            <a:r>
              <a:rPr lang="en-US" sz="2400" dirty="0"/>
              <a:t>If a constructor for a subclass does not make an explicit call to </a:t>
            </a:r>
            <a:r>
              <a:rPr lang="en-US" sz="2400" b="1" dirty="0"/>
              <a:t>super </a:t>
            </a:r>
            <a:r>
              <a:rPr lang="en-US" sz="2400" dirty="0"/>
              <a:t>or </a:t>
            </a:r>
            <a:r>
              <a:rPr lang="en-US" sz="2400" b="1" dirty="0"/>
              <a:t>this</a:t>
            </a:r>
            <a:r>
              <a:rPr lang="en-US" sz="2400" dirty="0"/>
              <a:t> as its first command, then an implicit call to </a:t>
            </a:r>
            <a:r>
              <a:rPr lang="en-US" sz="2400" b="1" dirty="0"/>
              <a:t>super</a:t>
            </a:r>
            <a:r>
              <a:rPr lang="en-US" sz="2400" dirty="0"/>
              <a:t>( ), the zero-parameter version of the superclass constructor, will be made.</a:t>
            </a:r>
            <a:endParaRPr lang="en-US" sz="2400" dirty="0">
              <a:latin typeface="Tahoma" charset="0"/>
            </a:endParaRP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1B31095E-96C8-FF4B-9226-1DB1169FBE26}" type="slidenum">
              <a:rPr lang="en-US" smtClean="0"/>
              <a:pPr>
                <a:defRPr/>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Tahoma" charset="0"/>
              </a:rPr>
              <a:t>An Extended Example</a:t>
            </a:r>
          </a:p>
        </p:txBody>
      </p:sp>
      <p:sp>
        <p:nvSpPr>
          <p:cNvPr id="33794" name="Content Placeholder 2" descr="Rectangle: Click to edit Master text styles&#10;Second level&#10;Third level&#10;Fourth level&#10;Fifth level"/>
          <p:cNvSpPr>
            <a:spLocks noGrp="1"/>
          </p:cNvSpPr>
          <p:nvPr>
            <p:ph idx="1"/>
          </p:nvPr>
        </p:nvSpPr>
        <p:spPr>
          <a:xfrm>
            <a:off x="838200" y="1524000"/>
            <a:ext cx="7772400" cy="4419600"/>
          </a:xfrm>
        </p:spPr>
        <p:txBody>
          <a:bodyPr/>
          <a:lstStyle/>
          <a:p>
            <a:r>
              <a:rPr lang="en-US" sz="2400" dirty="0">
                <a:latin typeface="Tahoma" charset="0"/>
              </a:rPr>
              <a:t>A </a:t>
            </a:r>
            <a:r>
              <a:rPr lang="en-US" sz="2400" b="1" dirty="0">
                <a:latin typeface="Tahoma" charset="0"/>
              </a:rPr>
              <a:t>numeric progression </a:t>
            </a:r>
            <a:r>
              <a:rPr lang="en-US" sz="2400" dirty="0">
                <a:latin typeface="Tahoma" charset="0"/>
              </a:rPr>
              <a:t>is a sequence of numbers, where each number depends on one or more of the previous numbers.</a:t>
            </a:r>
          </a:p>
          <a:p>
            <a:pPr lvl="1"/>
            <a:r>
              <a:rPr lang="en-US" sz="2000" dirty="0">
                <a:latin typeface="Tahoma" charset="0"/>
              </a:rPr>
              <a:t>An </a:t>
            </a:r>
            <a:r>
              <a:rPr lang="en-US" sz="2000" b="1" dirty="0">
                <a:latin typeface="Tahoma" charset="0"/>
              </a:rPr>
              <a:t>arithmetic progression </a:t>
            </a:r>
            <a:r>
              <a:rPr lang="en-US" sz="2000" dirty="0">
                <a:latin typeface="Tahoma" charset="0"/>
              </a:rPr>
              <a:t>determines the next number by adding a fixed constant to the previous value. </a:t>
            </a:r>
          </a:p>
          <a:p>
            <a:pPr lvl="1"/>
            <a:r>
              <a:rPr lang="en-US" sz="2000" dirty="0">
                <a:latin typeface="Tahoma" charset="0"/>
              </a:rPr>
              <a:t>A </a:t>
            </a:r>
            <a:r>
              <a:rPr lang="en-US" sz="2000" b="1" dirty="0">
                <a:latin typeface="Tahoma" charset="0"/>
              </a:rPr>
              <a:t>geometric progression </a:t>
            </a:r>
            <a:r>
              <a:rPr lang="en-US" sz="2000" dirty="0">
                <a:latin typeface="Tahoma" charset="0"/>
              </a:rPr>
              <a:t>determines the next number by multiplying the previous value by a fixed constant. </a:t>
            </a:r>
          </a:p>
          <a:p>
            <a:pPr lvl="1"/>
            <a:r>
              <a:rPr lang="en-US" sz="2000" dirty="0">
                <a:latin typeface="Tahoma" charset="0"/>
              </a:rPr>
              <a:t>A </a:t>
            </a:r>
            <a:r>
              <a:rPr lang="en-US" sz="2000" b="1" dirty="0">
                <a:latin typeface="Tahoma" charset="0"/>
              </a:rPr>
              <a:t>Fibonacci progression </a:t>
            </a:r>
            <a:r>
              <a:rPr lang="en-US" sz="2000" dirty="0">
                <a:latin typeface="Tahoma" charset="0"/>
              </a:rPr>
              <a:t>uses the formula N</a:t>
            </a:r>
            <a:r>
              <a:rPr lang="en-US" sz="2000" baseline="-25000" dirty="0">
                <a:latin typeface="Tahoma" charset="0"/>
              </a:rPr>
              <a:t>i+1</a:t>
            </a:r>
            <a:r>
              <a:rPr lang="en-US" sz="2000" dirty="0">
                <a:latin typeface="Tahoma" charset="0"/>
              </a:rPr>
              <a:t>=N</a:t>
            </a:r>
            <a:r>
              <a:rPr lang="en-US" sz="2000" baseline="-25000" dirty="0">
                <a:latin typeface="Tahoma" charset="0"/>
              </a:rPr>
              <a:t>i</a:t>
            </a:r>
            <a:r>
              <a:rPr lang="en-US" sz="2000" dirty="0">
                <a:latin typeface="Tahoma" charset="0"/>
              </a:rPr>
              <a:t>+N</a:t>
            </a:r>
            <a:r>
              <a:rPr lang="en-US" sz="2000" baseline="-25000" dirty="0">
                <a:latin typeface="Tahoma" charset="0"/>
              </a:rPr>
              <a:t>i-1</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759962BA-78E8-A747-9B41-2B30790B60DF}" type="slidenum">
              <a:rPr lang="en-US" smtClean="0"/>
              <a:pPr>
                <a:defRPr/>
              </a:pPr>
              <a:t>14</a:t>
            </a:fld>
            <a:endParaRPr lang="en-US"/>
          </a:p>
        </p:txBody>
      </p:sp>
      <p:pic>
        <p:nvPicPr>
          <p:cNvPr id="33798"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454" y="4419600"/>
            <a:ext cx="8382146" cy="205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dirty="0">
                <a:latin typeface="Tahoma" charset="0"/>
              </a:rPr>
              <a:t>The Progression Base Class</a:t>
            </a:r>
          </a:p>
        </p:txBody>
      </p:sp>
      <p:sp>
        <p:nvSpPr>
          <p:cNvPr id="5" name="Date Placeholder 4"/>
          <p:cNvSpPr>
            <a:spLocks noGrp="1"/>
          </p:cNvSpPr>
          <p:nvPr>
            <p:ph type="dt" sz="quarter" idx="10"/>
          </p:nvPr>
        </p:nvSpPr>
        <p:spPr/>
        <p:txBody>
          <a:bodyPr/>
          <a:lstStyle/>
          <a:p>
            <a:pPr>
              <a:defRPr/>
            </a:pPr>
            <a:r>
              <a:rPr lang="en-US"/>
              <a:t>© 2014 Goodrich, Tamassia, Goldwasser</a:t>
            </a:r>
            <a:endParaRPr lang="en-US" dirty="0"/>
          </a:p>
        </p:txBody>
      </p:sp>
      <p:sp>
        <p:nvSpPr>
          <p:cNvPr id="6" name="Footer Placeholder 5"/>
          <p:cNvSpPr>
            <a:spLocks noGrp="1"/>
          </p:cNvSpPr>
          <p:nvPr>
            <p:ph type="ftr" sz="quarter" idx="11"/>
          </p:nvPr>
        </p:nvSpPr>
        <p:spPr/>
        <p:txBody>
          <a:bodyPr/>
          <a:lstStyle/>
          <a:p>
            <a:pPr>
              <a:defRPr/>
            </a:pPr>
            <a:r>
              <a:rPr lang="en-US"/>
              <a:t>Object-Oriented Programming</a:t>
            </a:r>
          </a:p>
        </p:txBody>
      </p:sp>
      <p:sp>
        <p:nvSpPr>
          <p:cNvPr id="7" name="Slide Number Placeholder 6"/>
          <p:cNvSpPr>
            <a:spLocks noGrp="1"/>
          </p:cNvSpPr>
          <p:nvPr>
            <p:ph type="sldNum" sz="quarter" idx="12"/>
          </p:nvPr>
        </p:nvSpPr>
        <p:spPr/>
        <p:txBody>
          <a:bodyPr/>
          <a:lstStyle/>
          <a:p>
            <a:pPr>
              <a:defRPr/>
            </a:pPr>
            <a:fld id="{271AD758-4939-4D4C-891D-587B68364772}" type="slidenum">
              <a:rPr lang="en-US" smtClean="0"/>
              <a:pPr>
                <a:defRPr/>
              </a:pPr>
              <a:t>15</a:t>
            </a:fld>
            <a:endParaRPr lang="en-US"/>
          </a:p>
        </p:txBody>
      </p:sp>
      <p:pic>
        <p:nvPicPr>
          <p:cNvPr id="2" name="Picture 1"/>
          <p:cNvPicPr>
            <a:picLocks noChangeAspect="1"/>
          </p:cNvPicPr>
          <p:nvPr/>
        </p:nvPicPr>
        <p:blipFill>
          <a:blip r:embed="rId2"/>
          <a:stretch>
            <a:fillRect/>
          </a:stretch>
        </p:blipFill>
        <p:spPr>
          <a:xfrm>
            <a:off x="685800" y="1524000"/>
            <a:ext cx="8404790" cy="4724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charset="0"/>
              </a:rPr>
              <a:t>The Progression Base Class, 2</a:t>
            </a:r>
            <a:endParaRPr lang="en-US" dirty="0"/>
          </a:p>
        </p:txBody>
      </p:sp>
      <p:sp>
        <p:nvSpPr>
          <p:cNvPr id="5" name="Date Placeholder 4"/>
          <p:cNvSpPr>
            <a:spLocks noGrp="1"/>
          </p:cNvSpPr>
          <p:nvPr>
            <p:ph type="dt" sz="half" idx="10"/>
          </p:nvPr>
        </p:nvSpPr>
        <p:spPr/>
        <p:txBody>
          <a:bodyPr/>
          <a:lstStyle/>
          <a:p>
            <a:pPr>
              <a:defRPr/>
            </a:pPr>
            <a:r>
              <a:rPr lang="en-US"/>
              <a:t>© 2014 Goodrich, Tamassia, Goldwasser</a:t>
            </a:r>
            <a:endParaRPr lang="en-US" dirty="0"/>
          </a:p>
        </p:txBody>
      </p:sp>
      <p:sp>
        <p:nvSpPr>
          <p:cNvPr id="6" name="Footer Placeholder 5"/>
          <p:cNvSpPr>
            <a:spLocks noGrp="1"/>
          </p:cNvSpPr>
          <p:nvPr>
            <p:ph type="ftr" sz="quarter" idx="11"/>
          </p:nvPr>
        </p:nvSpPr>
        <p:spPr/>
        <p:txBody>
          <a:bodyPr/>
          <a:lstStyle/>
          <a:p>
            <a:pPr>
              <a:defRPr/>
            </a:pPr>
            <a:r>
              <a:rPr lang="en-US"/>
              <a:t>Object-Oriented Programming</a:t>
            </a:r>
          </a:p>
        </p:txBody>
      </p:sp>
      <p:sp>
        <p:nvSpPr>
          <p:cNvPr id="7" name="Slide Number Placeholder 6"/>
          <p:cNvSpPr>
            <a:spLocks noGrp="1"/>
          </p:cNvSpPr>
          <p:nvPr>
            <p:ph type="sldNum" sz="quarter" idx="12"/>
          </p:nvPr>
        </p:nvSpPr>
        <p:spPr/>
        <p:txBody>
          <a:bodyPr/>
          <a:lstStyle/>
          <a:p>
            <a:pPr>
              <a:defRPr/>
            </a:pPr>
            <a:fld id="{7762E011-1EF7-A540-B807-13C6E490E384}" type="slidenum">
              <a:rPr lang="en-US" smtClean="0"/>
              <a:pPr>
                <a:defRPr/>
              </a:pPr>
              <a:t>16</a:t>
            </a:fld>
            <a:endParaRPr lang="en-US"/>
          </a:p>
        </p:txBody>
      </p:sp>
      <p:pic>
        <p:nvPicPr>
          <p:cNvPr id="8" name="Picture 7"/>
          <p:cNvPicPr>
            <a:picLocks noChangeAspect="1"/>
          </p:cNvPicPr>
          <p:nvPr/>
        </p:nvPicPr>
        <p:blipFill>
          <a:blip r:embed="rId2"/>
          <a:stretch>
            <a:fillRect/>
          </a:stretch>
        </p:blipFill>
        <p:spPr>
          <a:xfrm>
            <a:off x="76200" y="1774604"/>
            <a:ext cx="9027707" cy="3940396"/>
          </a:xfrm>
          <a:prstGeom prst="rect">
            <a:avLst/>
          </a:prstGeom>
        </p:spPr>
      </p:pic>
    </p:spTree>
    <p:extLst>
      <p:ext uri="{BB962C8B-B14F-4D97-AF65-F5344CB8AC3E}">
        <p14:creationId xmlns:p14="http://schemas.microsoft.com/office/powerpoint/2010/main" val="3812579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609600" y="304800"/>
            <a:ext cx="8229600" cy="1143000"/>
          </a:xfrm>
        </p:spPr>
        <p:txBody>
          <a:bodyPr/>
          <a:lstStyle/>
          <a:p>
            <a:r>
              <a:rPr lang="en-US">
                <a:latin typeface="Tahoma" charset="0"/>
              </a:rPr>
              <a:t>ArithmeticProgression Subclass</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AF6DB1AF-70F2-B34B-BF5D-6BB4FB17C852}" type="slidenum">
              <a:rPr lang="en-US" smtClean="0"/>
              <a:pPr>
                <a:defRPr/>
              </a:pPr>
              <a:t>17</a:t>
            </a:fld>
            <a:endParaRPr lang="en-US"/>
          </a:p>
        </p:txBody>
      </p:sp>
      <p:pic>
        <p:nvPicPr>
          <p:cNvPr id="2" name="Picture 1"/>
          <p:cNvPicPr>
            <a:picLocks noChangeAspect="1"/>
          </p:cNvPicPr>
          <p:nvPr/>
        </p:nvPicPr>
        <p:blipFill>
          <a:blip r:embed="rId2"/>
          <a:stretch>
            <a:fillRect/>
          </a:stretch>
        </p:blipFill>
        <p:spPr>
          <a:xfrm>
            <a:off x="990600" y="1550765"/>
            <a:ext cx="7575807" cy="49148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90600" y="1524000"/>
            <a:ext cx="7543800" cy="4937587"/>
          </a:xfrm>
          <a:prstGeom prst="rect">
            <a:avLst/>
          </a:prstGeom>
        </p:spPr>
      </p:pic>
      <p:sp>
        <p:nvSpPr>
          <p:cNvPr id="36865" name="Title 1"/>
          <p:cNvSpPr>
            <a:spLocks noGrp="1"/>
          </p:cNvSpPr>
          <p:nvPr>
            <p:ph type="title"/>
          </p:nvPr>
        </p:nvSpPr>
        <p:spPr>
          <a:xfrm>
            <a:off x="609600" y="304800"/>
            <a:ext cx="8077200" cy="1143000"/>
          </a:xfrm>
        </p:spPr>
        <p:txBody>
          <a:bodyPr/>
          <a:lstStyle/>
          <a:p>
            <a:r>
              <a:rPr lang="en-US">
                <a:latin typeface="Tahoma" charset="0"/>
              </a:rPr>
              <a:t>GeometricProgression Subclass</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ABD12A99-13EC-3340-B2CC-27E6757058A2}"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atin typeface="Tahoma" charset="0"/>
              </a:rPr>
              <a:t>FibonacciProgression Subclass</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pic>
        <p:nvPicPr>
          <p:cNvPr id="2" name="Picture 1"/>
          <p:cNvPicPr>
            <a:picLocks noChangeAspect="1"/>
          </p:cNvPicPr>
          <p:nvPr/>
        </p:nvPicPr>
        <p:blipFill>
          <a:blip r:embed="rId2"/>
          <a:stretch>
            <a:fillRect/>
          </a:stretch>
        </p:blipFill>
        <p:spPr>
          <a:xfrm>
            <a:off x="803160" y="1524000"/>
            <a:ext cx="7121640" cy="4878373"/>
          </a:xfrm>
          <a:prstGeom prst="rect">
            <a:avLst/>
          </a:prstGeom>
        </p:spPr>
      </p:pic>
      <p:sp>
        <p:nvSpPr>
          <p:cNvPr id="6" name="Slide Number Placeholder 5"/>
          <p:cNvSpPr>
            <a:spLocks noGrp="1"/>
          </p:cNvSpPr>
          <p:nvPr>
            <p:ph type="sldNum" sz="quarter" idx="12"/>
          </p:nvPr>
        </p:nvSpPr>
        <p:spPr/>
        <p:txBody>
          <a:bodyPr/>
          <a:lstStyle/>
          <a:p>
            <a:pPr>
              <a:defRPr/>
            </a:pPr>
            <a:fld id="{78C9A11C-AE28-DD43-A1DB-886D19F3B471}"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Object-Oriented Programming</a:t>
            </a:r>
          </a:p>
        </p:txBody>
      </p:sp>
      <p:sp>
        <p:nvSpPr>
          <p:cNvPr id="11266"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4C61C57-2F60-8143-BFE5-BA22028103CB}" type="slidenum">
              <a:rPr lang="en-US" sz="1400"/>
              <a:pPr eaLnBrk="1" hangingPunct="1"/>
              <a:t>2</a:t>
            </a:fld>
            <a:endParaRPr lang="en-US" sz="1400"/>
          </a:p>
        </p:txBody>
      </p:sp>
      <p:sp>
        <p:nvSpPr>
          <p:cNvPr id="11267" name="Rectangle 2"/>
          <p:cNvSpPr>
            <a:spLocks noGrp="1" noChangeArrowheads="1"/>
          </p:cNvSpPr>
          <p:nvPr>
            <p:ph type="title"/>
          </p:nvPr>
        </p:nvSpPr>
        <p:spPr/>
        <p:txBody>
          <a:bodyPr/>
          <a:lstStyle/>
          <a:p>
            <a:pPr eaLnBrk="1" hangingPunct="1"/>
            <a:r>
              <a:rPr lang="en-US">
                <a:latin typeface="Tahoma" charset="0"/>
              </a:rPr>
              <a:t>Terminology</a:t>
            </a:r>
          </a:p>
        </p:txBody>
      </p:sp>
      <p:sp>
        <p:nvSpPr>
          <p:cNvPr id="11268" name="Rectangle 3" descr="Rectangle: Click to edit Master text styles&#10;Second level&#10;Third level&#10;Fourth level&#10;Fifth level"/>
          <p:cNvSpPr>
            <a:spLocks noGrp="1" noChangeArrowheads="1"/>
          </p:cNvSpPr>
          <p:nvPr>
            <p:ph type="body" sz="half" idx="1"/>
          </p:nvPr>
        </p:nvSpPr>
        <p:spPr>
          <a:xfrm>
            <a:off x="609600" y="1828800"/>
            <a:ext cx="7924800" cy="4648200"/>
          </a:xfrm>
        </p:spPr>
        <p:txBody>
          <a:bodyPr/>
          <a:lstStyle/>
          <a:p>
            <a:r>
              <a:rPr lang="en-US" sz="2400">
                <a:latin typeface="Tahoma" charset="0"/>
              </a:rPr>
              <a:t>Each </a:t>
            </a:r>
            <a:r>
              <a:rPr lang="en-US" sz="2400" b="1">
                <a:latin typeface="Tahoma" charset="0"/>
              </a:rPr>
              <a:t>object</a:t>
            </a:r>
            <a:r>
              <a:rPr lang="en-US" sz="2400">
                <a:latin typeface="Tahoma" charset="0"/>
              </a:rPr>
              <a:t> created in a program is an </a:t>
            </a:r>
            <a:r>
              <a:rPr lang="en-US" sz="2400" b="1">
                <a:latin typeface="Tahoma" charset="0"/>
              </a:rPr>
              <a:t>instance</a:t>
            </a:r>
            <a:r>
              <a:rPr lang="en-US" sz="2400">
                <a:latin typeface="Tahoma" charset="0"/>
              </a:rPr>
              <a:t> of a </a:t>
            </a:r>
            <a:r>
              <a:rPr lang="en-US" sz="2400" b="1">
                <a:latin typeface="Tahoma" charset="0"/>
              </a:rPr>
              <a:t>class</a:t>
            </a:r>
            <a:r>
              <a:rPr lang="en-US" sz="2400">
                <a:latin typeface="Tahoma" charset="0"/>
              </a:rPr>
              <a:t>. </a:t>
            </a:r>
          </a:p>
          <a:p>
            <a:r>
              <a:rPr lang="en-US" sz="2400">
                <a:latin typeface="Tahoma" charset="0"/>
              </a:rPr>
              <a:t>Each class presents to the outside world a concise and consistent view of the objects that are instances of this class, without going into too much unnecessary detail or giving others access to the inner workings of the objects. </a:t>
            </a:r>
          </a:p>
          <a:p>
            <a:r>
              <a:rPr lang="en-US" sz="2400">
                <a:latin typeface="Tahoma" charset="0"/>
              </a:rPr>
              <a:t>The class definition typically specifies </a:t>
            </a:r>
            <a:r>
              <a:rPr lang="en-US" sz="2400" b="1">
                <a:latin typeface="Tahoma" charset="0"/>
              </a:rPr>
              <a:t>instance variables</a:t>
            </a:r>
            <a:r>
              <a:rPr lang="en-US" sz="2400">
                <a:latin typeface="Tahoma" charset="0"/>
              </a:rPr>
              <a:t>, also known as </a:t>
            </a:r>
            <a:r>
              <a:rPr lang="en-US" sz="2400" b="1">
                <a:latin typeface="Tahoma" charset="0"/>
              </a:rPr>
              <a:t>data member</a:t>
            </a:r>
            <a:r>
              <a:rPr lang="en-US" sz="2400">
                <a:latin typeface="Tahoma" charset="0"/>
              </a:rPr>
              <a:t>s, that the object contains, as well as the </a:t>
            </a:r>
            <a:r>
              <a:rPr lang="en-US" sz="2400" b="1">
                <a:latin typeface="Tahoma" charset="0"/>
              </a:rPr>
              <a:t>methods</a:t>
            </a:r>
            <a:r>
              <a:rPr lang="en-US" sz="2400">
                <a:latin typeface="Tahoma" charset="0"/>
              </a:rPr>
              <a:t>, also known as </a:t>
            </a:r>
            <a:r>
              <a:rPr lang="en-US" sz="2400" b="1">
                <a:latin typeface="Tahoma" charset="0"/>
              </a:rPr>
              <a:t>member functions</a:t>
            </a:r>
            <a:r>
              <a:rPr lang="en-US" sz="2400">
                <a:latin typeface="Tahoma" charset="0"/>
              </a:rPr>
              <a:t>, that the object can execute. </a:t>
            </a:r>
          </a:p>
        </p:txBody>
      </p:sp>
      <p:sp>
        <p:nvSpPr>
          <p:cNvPr id="11269" name="Date Placeholder 6"/>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a:xfrm>
            <a:off x="609600" y="1524000"/>
            <a:ext cx="8305800" cy="4876800"/>
          </a:xfrm>
        </p:spPr>
        <p:txBody>
          <a:bodyPr/>
          <a:lstStyle/>
          <a:p>
            <a:r>
              <a:rPr lang="en-US" sz="2400" dirty="0"/>
              <a:t>Exceptions are unexpected events that occur during the execution of a program.</a:t>
            </a:r>
          </a:p>
          <a:p>
            <a:r>
              <a:rPr lang="en-US" sz="2400" dirty="0"/>
              <a:t>An exception might result due to an unavailable resource, unexpected input from a user, or simply a logical error on the part of the programmer. </a:t>
            </a:r>
          </a:p>
          <a:p>
            <a:r>
              <a:rPr lang="en-US" sz="2400" dirty="0"/>
              <a:t>In Java, exceptions are objects that can be </a:t>
            </a:r>
            <a:r>
              <a:rPr lang="en-US" sz="2400" b="1" dirty="0"/>
              <a:t>thrown</a:t>
            </a:r>
            <a:r>
              <a:rPr lang="en-US" sz="2400" dirty="0"/>
              <a:t> by code that encounters an unexpected situation. </a:t>
            </a:r>
          </a:p>
          <a:p>
            <a:r>
              <a:rPr lang="en-US" sz="2400" dirty="0"/>
              <a:t>An exception may also be </a:t>
            </a:r>
            <a:r>
              <a:rPr lang="en-US" sz="2400" b="1" dirty="0"/>
              <a:t>caught</a:t>
            </a:r>
            <a:r>
              <a:rPr lang="en-US" sz="2400" dirty="0"/>
              <a:t> by a surrounding block of code that “handles” the problem. </a:t>
            </a:r>
          </a:p>
          <a:p>
            <a:r>
              <a:rPr lang="en-US" sz="2400" dirty="0"/>
              <a:t>If uncaught, an exception causes the virtual machine to stop executing the program and to report an appropriate message to the console.</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20</a:t>
            </a:fld>
            <a:endParaRPr lang="en-US"/>
          </a:p>
        </p:txBody>
      </p:sp>
    </p:spTree>
    <p:extLst>
      <p:ext uri="{BB962C8B-B14F-4D97-AF65-F5344CB8AC3E}">
        <p14:creationId xmlns:p14="http://schemas.microsoft.com/office/powerpoint/2010/main" val="2517129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572000" y="1371599"/>
            <a:ext cx="4343400" cy="2697659"/>
          </a:xfrm>
          <a:prstGeom prst="rect">
            <a:avLst/>
          </a:prstGeom>
        </p:spPr>
      </p:pic>
      <p:sp>
        <p:nvSpPr>
          <p:cNvPr id="2" name="Title 1"/>
          <p:cNvSpPr>
            <a:spLocks noGrp="1"/>
          </p:cNvSpPr>
          <p:nvPr>
            <p:ph type="title"/>
          </p:nvPr>
        </p:nvSpPr>
        <p:spPr/>
        <p:txBody>
          <a:bodyPr/>
          <a:lstStyle/>
          <a:p>
            <a:r>
              <a:rPr lang="en-US" dirty="0"/>
              <a:t>Catching Exceptions</a:t>
            </a:r>
          </a:p>
        </p:txBody>
      </p:sp>
      <p:sp>
        <p:nvSpPr>
          <p:cNvPr id="3" name="Content Placeholder 2"/>
          <p:cNvSpPr>
            <a:spLocks noGrp="1"/>
          </p:cNvSpPr>
          <p:nvPr>
            <p:ph idx="1"/>
          </p:nvPr>
        </p:nvSpPr>
        <p:spPr>
          <a:xfrm>
            <a:off x="609600" y="1524000"/>
            <a:ext cx="7772400" cy="4495800"/>
          </a:xfrm>
        </p:spPr>
        <p:txBody>
          <a:bodyPr/>
          <a:lstStyle/>
          <a:p>
            <a:r>
              <a:rPr lang="en-US" sz="2400" dirty="0"/>
              <a:t>The general methodology </a:t>
            </a:r>
            <a:br>
              <a:rPr lang="en-US" sz="2400" dirty="0"/>
            </a:br>
            <a:r>
              <a:rPr lang="en-US" sz="2400" dirty="0"/>
              <a:t>for handling exceptions is </a:t>
            </a:r>
            <a:br>
              <a:rPr lang="en-US" sz="2400" dirty="0"/>
            </a:br>
            <a:r>
              <a:rPr lang="en-US" sz="2400" dirty="0"/>
              <a:t>a </a:t>
            </a:r>
            <a:r>
              <a:rPr lang="en-US" sz="2400" b="1" dirty="0"/>
              <a:t>try-catch </a:t>
            </a:r>
            <a:r>
              <a:rPr lang="en-US" sz="2400" dirty="0"/>
              <a:t>construct in </a:t>
            </a:r>
            <a:br>
              <a:rPr lang="en-US" sz="2400" dirty="0"/>
            </a:br>
            <a:r>
              <a:rPr lang="en-US" sz="2400" dirty="0"/>
              <a:t>which a guarded fragment </a:t>
            </a:r>
            <a:br>
              <a:rPr lang="en-US" sz="2400" dirty="0"/>
            </a:br>
            <a:r>
              <a:rPr lang="en-US" sz="2400" dirty="0"/>
              <a:t>of code that might throw </a:t>
            </a:r>
            <a:br>
              <a:rPr lang="en-US" sz="2400" dirty="0"/>
            </a:br>
            <a:r>
              <a:rPr lang="en-US" sz="2400" dirty="0"/>
              <a:t>an exception is executed. </a:t>
            </a:r>
          </a:p>
          <a:p>
            <a:r>
              <a:rPr lang="en-US" sz="2400" dirty="0"/>
              <a:t>If it </a:t>
            </a:r>
            <a:r>
              <a:rPr lang="en-US" sz="2400" b="1" dirty="0"/>
              <a:t>throws</a:t>
            </a:r>
            <a:r>
              <a:rPr lang="en-US" sz="2400" dirty="0"/>
              <a:t> an exception, then that exception is caught by having the flow of control jump to a predefined </a:t>
            </a:r>
            <a:r>
              <a:rPr lang="en-US" sz="2400" b="1" dirty="0"/>
              <a:t>catch</a:t>
            </a:r>
            <a:r>
              <a:rPr lang="en-US" sz="2400" dirty="0"/>
              <a:t> block that contains the code to apply an appropriate resolution. </a:t>
            </a:r>
          </a:p>
          <a:p>
            <a:r>
              <a:rPr lang="en-US" sz="2400" dirty="0"/>
              <a:t>If no exception occurs in the guarded code, all </a:t>
            </a:r>
            <a:r>
              <a:rPr lang="en-US" sz="2400" b="1" dirty="0"/>
              <a:t>catch</a:t>
            </a:r>
            <a:r>
              <a:rPr lang="en-US" sz="2400" dirty="0"/>
              <a:t> blocks are ignored.</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21</a:t>
            </a:fld>
            <a:endParaRPr lang="en-US"/>
          </a:p>
        </p:txBody>
      </p:sp>
    </p:spTree>
    <p:extLst>
      <p:ext uri="{BB962C8B-B14F-4D97-AF65-F5344CB8AC3E}">
        <p14:creationId xmlns:p14="http://schemas.microsoft.com/office/powerpoint/2010/main" val="4238892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Throwing Exceptions</a:t>
            </a:r>
          </a:p>
        </p:txBody>
      </p:sp>
      <p:sp>
        <p:nvSpPr>
          <p:cNvPr id="3" name="Content Placeholder 2"/>
          <p:cNvSpPr>
            <a:spLocks noGrp="1"/>
          </p:cNvSpPr>
          <p:nvPr>
            <p:ph idx="1"/>
          </p:nvPr>
        </p:nvSpPr>
        <p:spPr>
          <a:xfrm>
            <a:off x="685800" y="1600200"/>
            <a:ext cx="8077200" cy="4419600"/>
          </a:xfrm>
        </p:spPr>
        <p:txBody>
          <a:bodyPr/>
          <a:lstStyle/>
          <a:p>
            <a:r>
              <a:rPr lang="en-US" sz="2400" dirty="0"/>
              <a:t>Exceptions originate when a piece of Java code finds some sort of problem during execution and throws an exception object. </a:t>
            </a:r>
          </a:p>
          <a:p>
            <a:r>
              <a:rPr lang="en-US" sz="2400" dirty="0"/>
              <a:t>This is done by using the </a:t>
            </a:r>
            <a:r>
              <a:rPr lang="en-US" sz="2400" b="1" dirty="0"/>
              <a:t>throw</a:t>
            </a:r>
            <a:r>
              <a:rPr lang="en-US" sz="2400" dirty="0"/>
              <a:t> keyword followed by an instance of the exception type to be thrown. </a:t>
            </a:r>
          </a:p>
          <a:p>
            <a:r>
              <a:rPr lang="en-US" sz="2400" dirty="0"/>
              <a:t>It is often convenient to instantiate an exception object at the time the exception has to be thrown. Thus, a throw statement is typically written as follows:</a:t>
            </a:r>
          </a:p>
          <a:p>
            <a:pPr marL="0" indent="0">
              <a:buNone/>
            </a:pPr>
            <a:r>
              <a:rPr lang="en-US" sz="2400" dirty="0"/>
              <a:t>		</a:t>
            </a:r>
            <a:r>
              <a:rPr lang="en-US" sz="2400" b="1" dirty="0"/>
              <a:t>throw</a:t>
            </a:r>
            <a:r>
              <a:rPr lang="en-US" sz="2400" dirty="0"/>
              <a:t> </a:t>
            </a:r>
            <a:r>
              <a:rPr lang="en-US" sz="2400" b="1" dirty="0"/>
              <a:t>new</a:t>
            </a:r>
            <a:r>
              <a:rPr lang="en-US" sz="2400" dirty="0"/>
              <a:t> </a:t>
            </a:r>
            <a:r>
              <a:rPr lang="en-US" sz="2400" dirty="0" err="1"/>
              <a:t>exceptionType</a:t>
            </a:r>
            <a:r>
              <a:rPr lang="en-US" sz="2400" dirty="0"/>
              <a:t>(parameters);</a:t>
            </a:r>
          </a:p>
          <a:p>
            <a:pPr marL="0" indent="0">
              <a:buNone/>
            </a:pPr>
            <a:r>
              <a:rPr lang="en-US" sz="2400" dirty="0"/>
              <a:t>where </a:t>
            </a:r>
            <a:r>
              <a:rPr lang="en-US" sz="2400" dirty="0" err="1"/>
              <a:t>exceptionType</a:t>
            </a:r>
            <a:r>
              <a:rPr lang="en-US" sz="2400" dirty="0"/>
              <a:t> is the type of the exception and the parameters are sent to that type’s constructor.</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22</a:t>
            </a:fld>
            <a:endParaRPr lang="en-US"/>
          </a:p>
        </p:txBody>
      </p:sp>
    </p:spTree>
    <p:extLst>
      <p:ext uri="{BB962C8B-B14F-4D97-AF65-F5344CB8AC3E}">
        <p14:creationId xmlns:p14="http://schemas.microsoft.com/office/powerpoint/2010/main" val="786800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throws Clause</a:t>
            </a:r>
          </a:p>
        </p:txBody>
      </p:sp>
      <p:sp>
        <p:nvSpPr>
          <p:cNvPr id="3" name="Content Placeholder 2"/>
          <p:cNvSpPr>
            <a:spLocks noGrp="1"/>
          </p:cNvSpPr>
          <p:nvPr>
            <p:ph idx="1"/>
          </p:nvPr>
        </p:nvSpPr>
        <p:spPr>
          <a:xfrm>
            <a:off x="609600" y="1524000"/>
            <a:ext cx="8305800" cy="4495800"/>
          </a:xfrm>
        </p:spPr>
        <p:txBody>
          <a:bodyPr/>
          <a:lstStyle/>
          <a:p>
            <a:r>
              <a:rPr lang="en-US" sz="2400" dirty="0"/>
              <a:t>When a method is declared, it is possible to explicitly declare, as part of its signature, the possibility that a particular exception type may be thrown during a call to that method. </a:t>
            </a:r>
          </a:p>
          <a:p>
            <a:r>
              <a:rPr lang="en-US" sz="2400" dirty="0"/>
              <a:t>The syntax for declaring possible exceptions in a method signature relies on the keyword </a:t>
            </a:r>
            <a:r>
              <a:rPr lang="en-US" sz="2400" b="1" dirty="0"/>
              <a:t>throws</a:t>
            </a:r>
            <a:r>
              <a:rPr lang="en-US" sz="2400" dirty="0"/>
              <a:t> (not to be confused with an actual </a:t>
            </a:r>
            <a:r>
              <a:rPr lang="en-US" sz="2400" b="1" dirty="0"/>
              <a:t>throw</a:t>
            </a:r>
            <a:r>
              <a:rPr lang="en-US" sz="2400" dirty="0"/>
              <a:t> statement). </a:t>
            </a:r>
          </a:p>
          <a:p>
            <a:r>
              <a:rPr lang="en-US" sz="2400" dirty="0"/>
              <a:t>For example, the </a:t>
            </a:r>
            <a:r>
              <a:rPr lang="en-US" sz="2400" dirty="0" err="1"/>
              <a:t>parseInt</a:t>
            </a:r>
            <a:r>
              <a:rPr lang="en-US" sz="2400" dirty="0"/>
              <a:t> method of the Integer class has the following formal signature:</a:t>
            </a:r>
          </a:p>
          <a:p>
            <a:pPr marL="0" indent="0">
              <a:buNone/>
            </a:pPr>
            <a:r>
              <a:rPr lang="en-US" sz="2400" dirty="0"/>
              <a:t>      </a:t>
            </a:r>
            <a:r>
              <a:rPr lang="en-US" sz="2000" dirty="0"/>
              <a:t>public static </a:t>
            </a:r>
            <a:r>
              <a:rPr lang="en-US" sz="2000" dirty="0" err="1"/>
              <a:t>int</a:t>
            </a:r>
            <a:r>
              <a:rPr lang="en-US" sz="2000" dirty="0"/>
              <a:t> </a:t>
            </a:r>
            <a:r>
              <a:rPr lang="en-US" sz="2000" dirty="0" err="1"/>
              <a:t>parseInt</a:t>
            </a:r>
            <a:r>
              <a:rPr lang="en-US" sz="2000" dirty="0"/>
              <a:t>(String s) throws </a:t>
            </a:r>
            <a:r>
              <a:rPr lang="en-US" sz="2000" dirty="0" err="1"/>
              <a:t>NumberFormatException</a:t>
            </a:r>
            <a:r>
              <a:rPr lang="en-US" sz="2000" dirty="0"/>
              <a:t>;</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23</a:t>
            </a:fld>
            <a:endParaRPr lang="en-US" dirty="0"/>
          </a:p>
        </p:txBody>
      </p:sp>
    </p:spTree>
    <p:extLst>
      <p:ext uri="{BB962C8B-B14F-4D97-AF65-F5344CB8AC3E}">
        <p14:creationId xmlns:p14="http://schemas.microsoft.com/office/powerpoint/2010/main" val="4287310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a:xfrm>
            <a:off x="762000" y="1600200"/>
            <a:ext cx="8001000" cy="4343400"/>
          </a:xfrm>
        </p:spPr>
        <p:txBody>
          <a:bodyPr/>
          <a:lstStyle/>
          <a:p>
            <a:r>
              <a:rPr lang="en-US" sz="2800" dirty="0"/>
              <a:t>Casting with Objects allows for conversion between classes and subclasses.</a:t>
            </a:r>
          </a:p>
          <a:p>
            <a:r>
              <a:rPr lang="en-US" sz="2800" dirty="0"/>
              <a:t>A </a:t>
            </a:r>
            <a:r>
              <a:rPr lang="en-US" sz="2800" b="1" dirty="0"/>
              <a:t>widening conversion </a:t>
            </a:r>
            <a:r>
              <a:rPr lang="en-US" sz="2800" dirty="0"/>
              <a:t>occurs when a type T is converted into a “wider” type U:</a:t>
            </a:r>
          </a:p>
          <a:p>
            <a:pPr lvl="1"/>
            <a:r>
              <a:rPr lang="en-US" sz="2400" dirty="0"/>
              <a:t>T and U are class types and U is a superclass of T.</a:t>
            </a:r>
          </a:p>
          <a:p>
            <a:pPr lvl="1"/>
            <a:r>
              <a:rPr lang="en-US" sz="2400" dirty="0"/>
              <a:t>T and U are interface types and U is a </a:t>
            </a:r>
            <a:r>
              <a:rPr lang="en-US" sz="2400" dirty="0" err="1"/>
              <a:t>superinterface</a:t>
            </a:r>
            <a:r>
              <a:rPr lang="en-US" sz="2400" dirty="0"/>
              <a:t> of T.</a:t>
            </a:r>
          </a:p>
          <a:p>
            <a:pPr lvl="1"/>
            <a:r>
              <a:rPr lang="en-US" sz="2400" dirty="0"/>
              <a:t>T is a class that implements interface U.</a:t>
            </a:r>
          </a:p>
          <a:p>
            <a:r>
              <a:rPr lang="en-US" dirty="0"/>
              <a:t>Example:</a:t>
            </a:r>
          </a:p>
          <a:p>
            <a:pPr marL="0" indent="0">
              <a:buNone/>
            </a:pPr>
            <a:r>
              <a:rPr lang="en-US" dirty="0"/>
              <a:t>	</a:t>
            </a:r>
            <a:r>
              <a:rPr lang="en-US" sz="2400" dirty="0" err="1"/>
              <a:t>CreditCard</a:t>
            </a:r>
            <a:r>
              <a:rPr lang="en-US" sz="2400" dirty="0"/>
              <a:t> card = new </a:t>
            </a:r>
            <a:r>
              <a:rPr lang="en-US" sz="2400" dirty="0" err="1"/>
              <a:t>PredatoryCreditCard</a:t>
            </a:r>
            <a:r>
              <a:rPr lang="en-US" sz="2400" dirty="0"/>
              <a:t>(...);</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24</a:t>
            </a:fld>
            <a:endParaRPr lang="en-US"/>
          </a:p>
        </p:txBody>
      </p:sp>
    </p:spTree>
    <p:extLst>
      <p:ext uri="{BB962C8B-B14F-4D97-AF65-F5344CB8AC3E}">
        <p14:creationId xmlns:p14="http://schemas.microsoft.com/office/powerpoint/2010/main" val="2014097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Narrowing Conversions</a:t>
            </a:r>
          </a:p>
        </p:txBody>
      </p:sp>
      <p:sp>
        <p:nvSpPr>
          <p:cNvPr id="3" name="Content Placeholder 2"/>
          <p:cNvSpPr>
            <a:spLocks noGrp="1"/>
          </p:cNvSpPr>
          <p:nvPr>
            <p:ph idx="1"/>
          </p:nvPr>
        </p:nvSpPr>
        <p:spPr>
          <a:xfrm>
            <a:off x="838200" y="1752600"/>
            <a:ext cx="8001000" cy="4572000"/>
          </a:xfrm>
        </p:spPr>
        <p:txBody>
          <a:bodyPr/>
          <a:lstStyle/>
          <a:p>
            <a:r>
              <a:rPr lang="en-US" sz="2800" dirty="0"/>
              <a:t>A </a:t>
            </a:r>
            <a:r>
              <a:rPr lang="en-US" sz="2800" b="1" dirty="0"/>
              <a:t>narrowing conversion </a:t>
            </a:r>
            <a:r>
              <a:rPr lang="en-US" sz="2800" dirty="0"/>
              <a:t>occurs when a type T is converted into a “narrower” type S. </a:t>
            </a:r>
          </a:p>
          <a:p>
            <a:pPr lvl="1"/>
            <a:r>
              <a:rPr lang="en-US" sz="2400" dirty="0"/>
              <a:t>T and S are class types and S is a subclass of T.</a:t>
            </a:r>
          </a:p>
          <a:p>
            <a:pPr lvl="1"/>
            <a:r>
              <a:rPr lang="en-US" sz="2400" dirty="0"/>
              <a:t>T and S are interface types and S is a </a:t>
            </a:r>
            <a:r>
              <a:rPr lang="en-US" sz="2400" dirty="0" err="1"/>
              <a:t>subinterface</a:t>
            </a:r>
            <a:r>
              <a:rPr lang="en-US" sz="2400" dirty="0"/>
              <a:t> of T.</a:t>
            </a:r>
          </a:p>
          <a:p>
            <a:pPr lvl="1"/>
            <a:r>
              <a:rPr lang="en-US" sz="2400" dirty="0"/>
              <a:t>T is an interface implemented by class S.</a:t>
            </a:r>
          </a:p>
          <a:p>
            <a:r>
              <a:rPr lang="en-US" sz="2800" dirty="0"/>
              <a:t>In general, a narrowing conversion of reference types requires an explicit cast.</a:t>
            </a:r>
          </a:p>
          <a:p>
            <a:r>
              <a:rPr lang="en-US" sz="2800" dirty="0"/>
              <a:t>Example:</a:t>
            </a:r>
          </a:p>
          <a:p>
            <a:pPr marL="0" indent="0">
              <a:buNone/>
            </a:pPr>
            <a:r>
              <a:rPr lang="en-US" sz="2400" dirty="0"/>
              <a:t>     </a:t>
            </a:r>
            <a:r>
              <a:rPr lang="en-US" sz="2400" dirty="0" err="1"/>
              <a:t>PredatoryCreditCard</a:t>
            </a:r>
            <a:r>
              <a:rPr lang="en-US" sz="2400" dirty="0"/>
              <a:t> pc = (</a:t>
            </a:r>
            <a:r>
              <a:rPr lang="en-US" sz="2400" dirty="0" err="1"/>
              <a:t>PredatoryCreditCard</a:t>
            </a:r>
            <a:r>
              <a:rPr lang="en-US" sz="2400" dirty="0"/>
              <a:t>) card;</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25</a:t>
            </a:fld>
            <a:endParaRPr lang="en-US"/>
          </a:p>
        </p:txBody>
      </p:sp>
    </p:spTree>
    <p:extLst>
      <p:ext uri="{BB962C8B-B14F-4D97-AF65-F5344CB8AC3E}">
        <p14:creationId xmlns:p14="http://schemas.microsoft.com/office/powerpoint/2010/main" val="89759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Generics</a:t>
            </a:r>
          </a:p>
        </p:txBody>
      </p:sp>
      <p:sp>
        <p:nvSpPr>
          <p:cNvPr id="3" name="Content Placeholder 2"/>
          <p:cNvSpPr>
            <a:spLocks noGrp="1"/>
          </p:cNvSpPr>
          <p:nvPr>
            <p:ph idx="1"/>
          </p:nvPr>
        </p:nvSpPr>
        <p:spPr>
          <a:xfrm>
            <a:off x="838200" y="1676400"/>
            <a:ext cx="8001000" cy="4495800"/>
          </a:xfrm>
        </p:spPr>
        <p:txBody>
          <a:bodyPr/>
          <a:lstStyle/>
          <a:p>
            <a:r>
              <a:rPr lang="en-US" sz="2400" dirty="0"/>
              <a:t>Java includes support for writing generic classes and methods that can operate on a variety of data types while often avoiding the need for explicit casts. </a:t>
            </a:r>
          </a:p>
          <a:p>
            <a:r>
              <a:rPr lang="en-US" sz="2400" dirty="0"/>
              <a:t>The generics framework allows us to define a class in terms of a set of formal type parameters, which can then be used as the declared type for variables, parameters, and return values within the class definition. </a:t>
            </a:r>
          </a:p>
          <a:p>
            <a:r>
              <a:rPr lang="en-US" sz="2400" dirty="0"/>
              <a:t>Those formal type parameters are later specified when using the generic class as a type elsewhere in a program.</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26</a:t>
            </a:fld>
            <a:endParaRPr lang="en-US"/>
          </a:p>
        </p:txBody>
      </p:sp>
    </p:spTree>
    <p:extLst>
      <p:ext uri="{BB962C8B-B14F-4D97-AF65-F5344CB8AC3E}">
        <p14:creationId xmlns:p14="http://schemas.microsoft.com/office/powerpoint/2010/main" val="1904233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for Generics</a:t>
            </a:r>
          </a:p>
        </p:txBody>
      </p:sp>
      <p:sp>
        <p:nvSpPr>
          <p:cNvPr id="3" name="Content Placeholder 2"/>
          <p:cNvSpPr>
            <a:spLocks noGrp="1"/>
          </p:cNvSpPr>
          <p:nvPr>
            <p:ph idx="1"/>
          </p:nvPr>
        </p:nvSpPr>
        <p:spPr>
          <a:xfrm>
            <a:off x="838200" y="1600200"/>
            <a:ext cx="7772400" cy="4419600"/>
          </a:xfrm>
        </p:spPr>
        <p:txBody>
          <a:bodyPr/>
          <a:lstStyle/>
          <a:p>
            <a:r>
              <a:rPr lang="en-US" sz="2800" dirty="0"/>
              <a:t>Types can be declared using generic names:</a:t>
            </a:r>
          </a:p>
          <a:p>
            <a:endParaRPr lang="en-US" sz="2800" dirty="0"/>
          </a:p>
          <a:p>
            <a:endParaRPr lang="en-US" sz="2800" dirty="0"/>
          </a:p>
          <a:p>
            <a:endParaRPr lang="en-US" sz="2800" dirty="0"/>
          </a:p>
          <a:p>
            <a:endParaRPr lang="en-US" sz="2800" dirty="0"/>
          </a:p>
          <a:p>
            <a:endParaRPr lang="en-US" sz="2800" dirty="0"/>
          </a:p>
          <a:p>
            <a:endParaRPr lang="en-US" sz="2800" dirty="0"/>
          </a:p>
          <a:p>
            <a:r>
              <a:rPr lang="en-US" sz="2800" dirty="0"/>
              <a:t>They are then instantiated using actual types: </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27</a:t>
            </a:fld>
            <a:endParaRPr lang="en-US"/>
          </a:p>
        </p:txBody>
      </p:sp>
      <p:pic>
        <p:nvPicPr>
          <p:cNvPr id="7" name="Picture 6"/>
          <p:cNvPicPr>
            <a:picLocks noChangeAspect="1"/>
          </p:cNvPicPr>
          <p:nvPr/>
        </p:nvPicPr>
        <p:blipFill>
          <a:blip r:embed="rId2"/>
          <a:stretch>
            <a:fillRect/>
          </a:stretch>
        </p:blipFill>
        <p:spPr>
          <a:xfrm>
            <a:off x="1752598" y="2133600"/>
            <a:ext cx="6553201" cy="2876744"/>
          </a:xfrm>
          <a:prstGeom prst="rect">
            <a:avLst/>
          </a:prstGeom>
        </p:spPr>
      </p:pic>
      <p:pic>
        <p:nvPicPr>
          <p:cNvPr id="8" name="Picture 7"/>
          <p:cNvPicPr>
            <a:picLocks noChangeAspect="1"/>
          </p:cNvPicPr>
          <p:nvPr/>
        </p:nvPicPr>
        <p:blipFill>
          <a:blip r:embed="rId3"/>
          <a:stretch>
            <a:fillRect/>
          </a:stretch>
        </p:blipFill>
        <p:spPr>
          <a:xfrm>
            <a:off x="2743200" y="5744556"/>
            <a:ext cx="3111500" cy="656244"/>
          </a:xfrm>
          <a:prstGeom prst="rect">
            <a:avLst/>
          </a:prstGeom>
        </p:spPr>
      </p:pic>
    </p:spTree>
    <p:extLst>
      <p:ext uri="{BB962C8B-B14F-4D97-AF65-F5344CB8AC3E}">
        <p14:creationId xmlns:p14="http://schemas.microsoft.com/office/powerpoint/2010/main" val="2029046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Classes</a:t>
            </a:r>
          </a:p>
        </p:txBody>
      </p:sp>
      <p:sp>
        <p:nvSpPr>
          <p:cNvPr id="3" name="Content Placeholder 2"/>
          <p:cNvSpPr>
            <a:spLocks noGrp="1"/>
          </p:cNvSpPr>
          <p:nvPr>
            <p:ph idx="1"/>
          </p:nvPr>
        </p:nvSpPr>
        <p:spPr>
          <a:xfrm>
            <a:off x="838200" y="1676400"/>
            <a:ext cx="7772400" cy="4343400"/>
          </a:xfrm>
        </p:spPr>
        <p:txBody>
          <a:bodyPr/>
          <a:lstStyle/>
          <a:p>
            <a:r>
              <a:rPr lang="en-US" sz="2400" dirty="0"/>
              <a:t>Java allows a class definition to be nested inside the definition of another class.</a:t>
            </a:r>
          </a:p>
          <a:p>
            <a:r>
              <a:rPr lang="en-US" sz="2400" dirty="0"/>
              <a:t>The main use for nesting classes is when defining a class that is strongly affiliated with another class. </a:t>
            </a:r>
          </a:p>
          <a:p>
            <a:pPr lvl="1"/>
            <a:r>
              <a:rPr lang="en-US" sz="2000" dirty="0"/>
              <a:t>This can help increase encapsulation and reduce undesired name conflicts. </a:t>
            </a:r>
          </a:p>
          <a:p>
            <a:r>
              <a:rPr lang="en-US" sz="2400" dirty="0"/>
              <a:t>Nested classes are a valuable technique when implementing data structures, as an instance of a nested use can be used to represent a small portion of a larger data structure, or an auxiliary class that helps navigate a primary data structure.</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555513EE-617C-D445-B2E3-7E9431B71D5B}" type="slidenum">
              <a:rPr lang="en-US" smtClean="0"/>
              <a:pPr>
                <a:defRPr/>
              </a:pPr>
              <a:t>28</a:t>
            </a:fld>
            <a:endParaRPr lang="en-US"/>
          </a:p>
        </p:txBody>
      </p:sp>
    </p:spTree>
    <p:extLst>
      <p:ext uri="{BB962C8B-B14F-4D97-AF65-F5344CB8AC3E}">
        <p14:creationId xmlns:p14="http://schemas.microsoft.com/office/powerpoint/2010/main" val="218066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a:latin typeface="Tahoma" charset="0"/>
              </a:rPr>
              <a:t>Goals</a:t>
            </a:r>
          </a:p>
        </p:txBody>
      </p:sp>
      <p:sp>
        <p:nvSpPr>
          <p:cNvPr id="18434" name="Content Placeholder 2" descr="Rectangle: Click to edit Master text styles&#10;Second level&#10;Third level&#10;Fourth level&#10;Fifth level"/>
          <p:cNvSpPr>
            <a:spLocks noGrp="1"/>
          </p:cNvSpPr>
          <p:nvPr>
            <p:ph idx="1"/>
          </p:nvPr>
        </p:nvSpPr>
        <p:spPr>
          <a:xfrm>
            <a:off x="838200" y="1524000"/>
            <a:ext cx="7772400" cy="4800600"/>
          </a:xfrm>
        </p:spPr>
        <p:txBody>
          <a:bodyPr/>
          <a:lstStyle/>
          <a:p>
            <a:r>
              <a:rPr lang="en-US" sz="2800">
                <a:latin typeface="Tahoma" charset="0"/>
              </a:rPr>
              <a:t>Robustness</a:t>
            </a:r>
          </a:p>
          <a:p>
            <a:pPr lvl="1"/>
            <a:r>
              <a:rPr lang="en-US" sz="2400">
                <a:latin typeface="Tahoma" charset="0"/>
              </a:rPr>
              <a:t>We want software to be capable of handling unexpected inputs that are not explicitly defined for its application.</a:t>
            </a:r>
          </a:p>
          <a:p>
            <a:r>
              <a:rPr lang="en-US" sz="2800">
                <a:latin typeface="Tahoma" charset="0"/>
              </a:rPr>
              <a:t>Adaptability</a:t>
            </a:r>
          </a:p>
          <a:p>
            <a:pPr lvl="1"/>
            <a:r>
              <a:rPr lang="en-US" sz="2400">
                <a:latin typeface="Tahoma" charset="0"/>
              </a:rPr>
              <a:t>Software needs to be able to evolve over time in response to changing conditions in its environment.</a:t>
            </a:r>
          </a:p>
          <a:p>
            <a:r>
              <a:rPr lang="en-US" sz="2800">
                <a:latin typeface="Tahoma" charset="0"/>
              </a:rPr>
              <a:t>Reusability</a:t>
            </a:r>
          </a:p>
          <a:p>
            <a:pPr lvl="1"/>
            <a:r>
              <a:rPr lang="en-US" sz="2400">
                <a:latin typeface="Tahoma" charset="0"/>
              </a:rPr>
              <a:t>The same code should be usable as a component of different systems in various applications.</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A07FCB0E-80B4-3940-91F8-DD806D056C0B}" type="slidenum">
              <a:rPr lang="en-US" smtClean="0"/>
              <a:pPr>
                <a:defRPr/>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atin typeface="Tahoma" charset="0"/>
              </a:rPr>
              <a:t>Abstract Data Types</a:t>
            </a:r>
          </a:p>
        </p:txBody>
      </p:sp>
      <p:sp>
        <p:nvSpPr>
          <p:cNvPr id="12290" name="Content Placeholder 2" descr="Rectangle: Click to edit Master text styles&#10;Second level&#10;Third level&#10;Fourth level&#10;Fifth level"/>
          <p:cNvSpPr>
            <a:spLocks noGrp="1"/>
          </p:cNvSpPr>
          <p:nvPr>
            <p:ph idx="1"/>
          </p:nvPr>
        </p:nvSpPr>
        <p:spPr>
          <a:xfrm>
            <a:off x="685800" y="1600200"/>
            <a:ext cx="8153400" cy="4800600"/>
          </a:xfrm>
        </p:spPr>
        <p:txBody>
          <a:bodyPr/>
          <a:lstStyle/>
          <a:p>
            <a:r>
              <a:rPr lang="en-US" sz="2400" b="1">
                <a:latin typeface="Tahoma" charset="0"/>
              </a:rPr>
              <a:t>Abstraction</a:t>
            </a:r>
            <a:r>
              <a:rPr lang="en-US" sz="2400">
                <a:latin typeface="Tahoma" charset="0"/>
              </a:rPr>
              <a:t> is to distill a system to its most fundamental parts. </a:t>
            </a:r>
          </a:p>
          <a:p>
            <a:r>
              <a:rPr lang="en-US" sz="2400">
                <a:latin typeface="Tahoma" charset="0"/>
              </a:rPr>
              <a:t>Applying the abstraction paradigm to the design of data structures gives rise to </a:t>
            </a:r>
            <a:r>
              <a:rPr lang="en-US" sz="2400" b="1">
                <a:latin typeface="Tahoma" charset="0"/>
              </a:rPr>
              <a:t>abstract data types </a:t>
            </a:r>
            <a:r>
              <a:rPr lang="en-US" sz="2400">
                <a:latin typeface="Tahoma" charset="0"/>
              </a:rPr>
              <a:t>(ADTs). </a:t>
            </a:r>
          </a:p>
          <a:p>
            <a:r>
              <a:rPr lang="en-US" sz="2400">
                <a:latin typeface="Tahoma" charset="0"/>
              </a:rPr>
              <a:t>An ADT is a model of a data structure that specifies the </a:t>
            </a:r>
            <a:r>
              <a:rPr lang="en-US" sz="2400" b="1">
                <a:latin typeface="Tahoma" charset="0"/>
              </a:rPr>
              <a:t>type</a:t>
            </a:r>
            <a:r>
              <a:rPr lang="en-US" sz="2400">
                <a:latin typeface="Tahoma" charset="0"/>
              </a:rPr>
              <a:t> of data stored, the </a:t>
            </a:r>
            <a:r>
              <a:rPr lang="en-US" sz="2400" b="1">
                <a:latin typeface="Tahoma" charset="0"/>
              </a:rPr>
              <a:t>operations</a:t>
            </a:r>
            <a:r>
              <a:rPr lang="en-US" sz="2400">
                <a:latin typeface="Tahoma" charset="0"/>
              </a:rPr>
              <a:t> supported on them, and the types of parameters of the operations. </a:t>
            </a:r>
          </a:p>
          <a:p>
            <a:r>
              <a:rPr lang="en-US" sz="2400">
                <a:latin typeface="Tahoma" charset="0"/>
              </a:rPr>
              <a:t>An ADT specifies what each operation does, but not how it does it. </a:t>
            </a:r>
          </a:p>
          <a:p>
            <a:r>
              <a:rPr lang="en-US" sz="2400">
                <a:latin typeface="Tahoma" charset="0"/>
              </a:rPr>
              <a:t>The collective set of behaviors supported by an ADT is its </a:t>
            </a:r>
            <a:r>
              <a:rPr lang="en-US" sz="2400" b="1">
                <a:latin typeface="Tahoma" charset="0"/>
              </a:rPr>
              <a:t>public interface</a:t>
            </a:r>
            <a:r>
              <a:rPr lang="en-US" sz="2400">
                <a:latin typeface="Tahoma" charset="0"/>
              </a:rPr>
              <a:t>.</a:t>
            </a:r>
            <a:endParaRPr lang="en-US" sz="2400" b="1">
              <a:latin typeface="Tahoma" charset="0"/>
            </a:endParaRPr>
          </a:p>
        </p:txBody>
      </p:sp>
      <p:sp>
        <p:nvSpPr>
          <p:cNvPr id="1229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90045BB5-B9A2-8D42-80B1-8490E634C4DF}" type="slidenum">
              <a:rPr lang="en-US" sz="1400"/>
              <a:pPr eaLnBrk="1" hangingPunct="1"/>
              <a:t>4</a:t>
            </a:fld>
            <a:endParaRPr lang="en-US" sz="1400"/>
          </a:p>
        </p:txBody>
      </p:sp>
      <p:sp>
        <p:nvSpPr>
          <p:cNvPr id="12292"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6" name="Footer Placeholder 5"/>
          <p:cNvSpPr>
            <a:spLocks noGrp="1"/>
          </p:cNvSpPr>
          <p:nvPr>
            <p:ph type="ftr" sz="quarter" idx="11"/>
          </p:nvPr>
        </p:nvSpPr>
        <p:spPr/>
        <p:txBody>
          <a:bodyPr/>
          <a:lstStyle/>
          <a:p>
            <a:pPr>
              <a:defRPr/>
            </a:pPr>
            <a:r>
              <a:rPr lang="en-US"/>
              <a:t>Object-Oriented Programming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09600" y="304800"/>
            <a:ext cx="8305800" cy="1143000"/>
          </a:xfrm>
        </p:spPr>
        <p:txBody>
          <a:bodyPr>
            <a:normAutofit fontScale="90000"/>
          </a:bodyPr>
          <a:lstStyle/>
          <a:p>
            <a:r>
              <a:rPr lang="en-US" dirty="0">
                <a:latin typeface="Tahoma" charset="0"/>
              </a:rPr>
              <a:t>Object-Oriented Design Principles</a:t>
            </a:r>
          </a:p>
        </p:txBody>
      </p:sp>
      <p:sp>
        <p:nvSpPr>
          <p:cNvPr id="19458" name="Content Placeholder 2" descr="Rectangle: Click to edit Master text styles&#10;Second level&#10;Third level&#10;Fourth level&#10;Fifth level"/>
          <p:cNvSpPr>
            <a:spLocks noGrp="1"/>
          </p:cNvSpPr>
          <p:nvPr>
            <p:ph idx="1"/>
          </p:nvPr>
        </p:nvSpPr>
        <p:spPr>
          <a:xfrm>
            <a:off x="838200" y="1600200"/>
            <a:ext cx="7772400" cy="1981200"/>
          </a:xfrm>
        </p:spPr>
        <p:txBody>
          <a:bodyPr/>
          <a:lstStyle/>
          <a:p>
            <a:r>
              <a:rPr lang="en-US" dirty="0">
                <a:latin typeface="Tahoma" charset="0"/>
              </a:rPr>
              <a:t>Modularity</a:t>
            </a:r>
          </a:p>
          <a:p>
            <a:r>
              <a:rPr lang="en-US" dirty="0">
                <a:latin typeface="Tahoma" charset="0"/>
              </a:rPr>
              <a:t>Abstraction</a:t>
            </a:r>
          </a:p>
          <a:p>
            <a:r>
              <a:rPr lang="en-US" dirty="0">
                <a:latin typeface="Tahoma" charset="0"/>
              </a:rPr>
              <a:t>Encapsulation</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0AEF56DA-552C-2944-814E-E66300B2817D}" type="slidenum">
              <a:rPr lang="en-US" smtClean="0"/>
              <a:pPr>
                <a:defRPr/>
              </a:pPr>
              <a:t>5</a:t>
            </a:fld>
            <a:endParaRPr lang="en-US"/>
          </a:p>
        </p:txBody>
      </p:sp>
      <p:pic>
        <p:nvPicPr>
          <p:cNvPr id="1946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429000"/>
            <a:ext cx="8153400" cy="2678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a:xfrm>
            <a:off x="609600" y="304800"/>
            <a:ext cx="8305800" cy="838200"/>
          </a:xfrm>
        </p:spPr>
        <p:txBody>
          <a:bodyPr/>
          <a:lstStyle/>
          <a:p>
            <a:r>
              <a:rPr lang="en-US" dirty="0">
                <a:latin typeface="Tahoma" charset="0"/>
              </a:rPr>
              <a:t>Interfaces and Abstract Classes</a:t>
            </a:r>
          </a:p>
        </p:txBody>
      </p:sp>
      <p:sp>
        <p:nvSpPr>
          <p:cNvPr id="14338" name="Content Placeholder 2" descr="Rectangle: Click to edit Master text styles&#10;Second level&#10;Third level&#10;Fourth level&#10;Fifth level"/>
          <p:cNvSpPr>
            <a:spLocks noGrp="1"/>
          </p:cNvSpPr>
          <p:nvPr>
            <p:ph idx="1"/>
          </p:nvPr>
        </p:nvSpPr>
        <p:spPr>
          <a:xfrm>
            <a:off x="609600" y="1524000"/>
            <a:ext cx="8229600" cy="4876800"/>
          </a:xfrm>
        </p:spPr>
        <p:txBody>
          <a:bodyPr/>
          <a:lstStyle/>
          <a:p>
            <a:r>
              <a:rPr lang="en-US" sz="2400" dirty="0"/>
              <a:t>The main structural element in Java that enforces an application programming interface (API) is an </a:t>
            </a:r>
            <a:r>
              <a:rPr lang="en-US" sz="2400" b="1" dirty="0"/>
              <a:t>interface</a:t>
            </a:r>
            <a:r>
              <a:rPr lang="en-US" sz="2400" dirty="0"/>
              <a:t>. </a:t>
            </a:r>
          </a:p>
          <a:p>
            <a:r>
              <a:rPr lang="en-US" sz="2400" dirty="0"/>
              <a:t>An interface is a collection of method declarations with no data and no bodies. </a:t>
            </a:r>
          </a:p>
          <a:p>
            <a:r>
              <a:rPr lang="en-US" sz="2400" dirty="0"/>
              <a:t>Interfaces do not have constructors and they cannot be directly instantiated. </a:t>
            </a:r>
          </a:p>
          <a:p>
            <a:pPr lvl="1"/>
            <a:r>
              <a:rPr lang="en-US" sz="2000" dirty="0"/>
              <a:t>When a class </a:t>
            </a:r>
            <a:r>
              <a:rPr lang="en-US" sz="2000" b="1" dirty="0"/>
              <a:t>implements</a:t>
            </a:r>
            <a:r>
              <a:rPr lang="en-US" sz="2000" dirty="0"/>
              <a:t> an interface, it must implement all of the methods declared in the interface.</a:t>
            </a:r>
          </a:p>
          <a:p>
            <a:r>
              <a:rPr lang="en-US" sz="2400" dirty="0">
                <a:latin typeface="Tahoma" charset="0"/>
              </a:rPr>
              <a:t>An abstract class also cannot be instantiated, but it can define one or more common methods that all implementations of the abstraction will have.</a:t>
            </a:r>
          </a:p>
        </p:txBody>
      </p:sp>
      <p:sp>
        <p:nvSpPr>
          <p:cNvPr id="1433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BA49161-255A-0D43-8219-FC21DF66FA95}" type="slidenum">
              <a:rPr lang="en-US" sz="1400"/>
              <a:pPr eaLnBrk="1" hangingPunct="1"/>
              <a:t>6</a:t>
            </a:fld>
            <a:endParaRPr lang="en-US" sz="1400"/>
          </a:p>
        </p:txBody>
      </p:sp>
      <p:sp>
        <p:nvSpPr>
          <p:cNvPr id="14340"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6" name="Footer Placeholder 5"/>
          <p:cNvSpPr>
            <a:spLocks noGrp="1"/>
          </p:cNvSpPr>
          <p:nvPr>
            <p:ph type="ftr" sz="quarter" idx="11"/>
          </p:nvPr>
        </p:nvSpPr>
        <p:spPr/>
        <p:txBody>
          <a:bodyPr/>
          <a:lstStyle/>
          <a:p>
            <a:pPr>
              <a:defRPr/>
            </a:pPr>
            <a:r>
              <a:rPr lang="en-US"/>
              <a:t>Object-Oriented Programming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a:latin typeface="Tahoma" charset="0"/>
              </a:rPr>
              <a:t>Design Patterns</a:t>
            </a:r>
          </a:p>
        </p:txBody>
      </p:sp>
      <p:sp>
        <p:nvSpPr>
          <p:cNvPr id="16386" name="Content Placeholder 2" descr="Rectangle: Click to edit Master text styles&#10;Second level&#10;Third level&#10;Fourth level&#10;Fifth level"/>
          <p:cNvSpPr>
            <a:spLocks noGrp="1"/>
          </p:cNvSpPr>
          <p:nvPr>
            <p:ph sz="half" idx="1"/>
          </p:nvPr>
        </p:nvSpPr>
        <p:spPr>
          <a:xfrm>
            <a:off x="838200" y="1524000"/>
            <a:ext cx="3810000" cy="4495800"/>
          </a:xfrm>
        </p:spPr>
        <p:txBody>
          <a:bodyPr/>
          <a:lstStyle/>
          <a:p>
            <a:r>
              <a:rPr lang="en-US" sz="2400" b="1">
                <a:latin typeface="Tahoma" charset="0"/>
              </a:rPr>
              <a:t>Algorithmic patterns:</a:t>
            </a:r>
          </a:p>
          <a:p>
            <a:r>
              <a:rPr lang="en-US" sz="2400">
                <a:latin typeface="Tahoma" charset="0"/>
              </a:rPr>
              <a:t>Recursion </a:t>
            </a:r>
          </a:p>
          <a:p>
            <a:r>
              <a:rPr lang="en-US" sz="2400">
                <a:latin typeface="Tahoma" charset="0"/>
              </a:rPr>
              <a:t>Amortization</a:t>
            </a:r>
          </a:p>
          <a:p>
            <a:r>
              <a:rPr lang="en-US" sz="2400">
                <a:latin typeface="Tahoma" charset="0"/>
              </a:rPr>
              <a:t>Divide-and-conquer </a:t>
            </a:r>
          </a:p>
          <a:p>
            <a:r>
              <a:rPr lang="en-US" sz="2400">
                <a:latin typeface="Tahoma" charset="0"/>
              </a:rPr>
              <a:t>Prune-and-search</a:t>
            </a:r>
          </a:p>
          <a:p>
            <a:r>
              <a:rPr lang="en-US" sz="2400">
                <a:latin typeface="Tahoma" charset="0"/>
              </a:rPr>
              <a:t>Brute force</a:t>
            </a:r>
          </a:p>
          <a:p>
            <a:r>
              <a:rPr lang="en-US" sz="2400">
                <a:latin typeface="Tahoma" charset="0"/>
              </a:rPr>
              <a:t>Dynamic programming </a:t>
            </a:r>
          </a:p>
          <a:p>
            <a:r>
              <a:rPr lang="en-US" sz="2400">
                <a:latin typeface="Tahoma" charset="0"/>
              </a:rPr>
              <a:t>The greedy method</a:t>
            </a:r>
          </a:p>
        </p:txBody>
      </p:sp>
      <p:sp>
        <p:nvSpPr>
          <p:cNvPr id="16387" name="Content Placeholder 1" descr="Rectangle: Click to edit Master text styles&#10;Second level&#10;Third level&#10;Fourth level&#10;Fifth level"/>
          <p:cNvSpPr>
            <a:spLocks noGrp="1"/>
          </p:cNvSpPr>
          <p:nvPr>
            <p:ph sz="half" idx="2"/>
          </p:nvPr>
        </p:nvSpPr>
        <p:spPr>
          <a:xfrm>
            <a:off x="4800600" y="1524000"/>
            <a:ext cx="3810000" cy="4495800"/>
          </a:xfrm>
        </p:spPr>
        <p:txBody>
          <a:bodyPr/>
          <a:lstStyle/>
          <a:p>
            <a:r>
              <a:rPr lang="en-US" sz="2400" b="1">
                <a:latin typeface="Tahoma" charset="0"/>
              </a:rPr>
              <a:t>Software design patterns:</a:t>
            </a:r>
          </a:p>
          <a:p>
            <a:r>
              <a:rPr lang="en-US" sz="2400">
                <a:latin typeface="Tahoma" charset="0"/>
              </a:rPr>
              <a:t>Iterator </a:t>
            </a:r>
          </a:p>
          <a:p>
            <a:r>
              <a:rPr lang="en-US" sz="2400">
                <a:latin typeface="Tahoma" charset="0"/>
              </a:rPr>
              <a:t>Adapter </a:t>
            </a:r>
          </a:p>
          <a:p>
            <a:r>
              <a:rPr lang="en-US" sz="2400">
                <a:latin typeface="Tahoma" charset="0"/>
              </a:rPr>
              <a:t>Position </a:t>
            </a:r>
          </a:p>
          <a:p>
            <a:r>
              <a:rPr lang="en-US" sz="2400">
                <a:latin typeface="Tahoma" charset="0"/>
              </a:rPr>
              <a:t>Composition </a:t>
            </a:r>
          </a:p>
          <a:p>
            <a:r>
              <a:rPr lang="en-US" sz="2400">
                <a:latin typeface="Tahoma" charset="0"/>
              </a:rPr>
              <a:t>Template method </a:t>
            </a:r>
          </a:p>
          <a:p>
            <a:r>
              <a:rPr lang="en-US" sz="2400">
                <a:latin typeface="Tahoma" charset="0"/>
              </a:rPr>
              <a:t>Locator </a:t>
            </a:r>
          </a:p>
          <a:p>
            <a:r>
              <a:rPr lang="en-US" sz="2400">
                <a:latin typeface="Tahoma" charset="0"/>
              </a:rPr>
              <a:t>Factory method</a:t>
            </a:r>
          </a:p>
        </p:txBody>
      </p:sp>
      <p:sp>
        <p:nvSpPr>
          <p:cNvPr id="16388"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6" name="Footer Placeholder 5"/>
          <p:cNvSpPr>
            <a:spLocks noGrp="1"/>
          </p:cNvSpPr>
          <p:nvPr>
            <p:ph type="ftr" sz="quarter" idx="11"/>
          </p:nvPr>
        </p:nvSpPr>
        <p:spPr/>
        <p:txBody>
          <a:bodyPr/>
          <a:lstStyle/>
          <a:p>
            <a:pPr>
              <a:defRPr/>
            </a:pPr>
            <a:r>
              <a:rPr lang="en-US"/>
              <a:t>Object-Oriented Programming</a:t>
            </a:r>
          </a:p>
        </p:txBody>
      </p:sp>
      <p:sp>
        <p:nvSpPr>
          <p:cNvPr id="16390"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F39D972-B8ED-8B43-9EF1-F49E60067AA4}" type="slidenum">
              <a:rPr lang="en-US" sz="1400"/>
              <a:pPr eaLnBrk="1" hangingPunct="1"/>
              <a:t>7</a:t>
            </a:fld>
            <a:endParaRPr lang="en-US" sz="1400"/>
          </a:p>
        </p:txBody>
      </p:sp>
      <p:pic>
        <p:nvPicPr>
          <p:cNvPr id="16391" name="Picture 3" descr="BU009509.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76200"/>
            <a:ext cx="2265363" cy="1544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normAutofit fontScale="90000"/>
          </a:bodyPr>
          <a:lstStyle/>
          <a:p>
            <a:r>
              <a:rPr lang="en-US" dirty="0">
                <a:latin typeface="Tahoma" charset="0"/>
              </a:rPr>
              <a:t>Object-Oriented Software Design</a:t>
            </a:r>
          </a:p>
        </p:txBody>
      </p:sp>
      <p:sp>
        <p:nvSpPr>
          <p:cNvPr id="20482" name="Content Placeholder 2" descr="Rectangle: Click to edit Master text styles&#10;Second level&#10;Third level&#10;Fourth level&#10;Fifth level"/>
          <p:cNvSpPr>
            <a:spLocks noGrp="1"/>
          </p:cNvSpPr>
          <p:nvPr>
            <p:ph idx="1"/>
          </p:nvPr>
        </p:nvSpPr>
        <p:spPr>
          <a:xfrm>
            <a:off x="609600" y="1828800"/>
            <a:ext cx="8305800" cy="4191000"/>
          </a:xfrm>
        </p:spPr>
        <p:txBody>
          <a:bodyPr/>
          <a:lstStyle/>
          <a:p>
            <a:r>
              <a:rPr lang="en-US" sz="2800" b="1" dirty="0">
                <a:latin typeface="Tahoma" charset="0"/>
              </a:rPr>
              <a:t>Responsibilities</a:t>
            </a:r>
            <a:r>
              <a:rPr lang="en-US" sz="2800" dirty="0">
                <a:latin typeface="Tahoma" charset="0"/>
              </a:rPr>
              <a:t>: Divide the work into different actors, each with a different responsibility.</a:t>
            </a:r>
          </a:p>
          <a:p>
            <a:r>
              <a:rPr lang="en-US" sz="2800" b="1" dirty="0">
                <a:latin typeface="Tahoma" charset="0"/>
              </a:rPr>
              <a:t>Independence</a:t>
            </a:r>
            <a:r>
              <a:rPr lang="en-US" sz="2800" dirty="0">
                <a:latin typeface="Tahoma" charset="0"/>
              </a:rPr>
              <a:t>: Define the work for each class to be as independent from other classes as possible.</a:t>
            </a:r>
          </a:p>
          <a:p>
            <a:r>
              <a:rPr lang="en-US" sz="2800" b="1" dirty="0">
                <a:latin typeface="Tahoma" charset="0"/>
              </a:rPr>
              <a:t>Behaviors</a:t>
            </a:r>
            <a:r>
              <a:rPr lang="en-US" sz="2800" dirty="0">
                <a:latin typeface="Tahoma" charset="0"/>
              </a:rPr>
              <a:t>: Define the behaviors for each class carefully and precisely, so that the consequences of each action performed by a class will be well understood by other classes that interact with it.</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28FAC3C1-4758-644B-B335-C9354BEDE079}"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76200" y="3429001"/>
            <a:ext cx="8981438" cy="2971800"/>
          </a:xfrm>
          <a:prstGeom prst="rect">
            <a:avLst/>
          </a:prstGeom>
        </p:spPr>
      </p:pic>
      <p:sp>
        <p:nvSpPr>
          <p:cNvPr id="21505" name="Title 1"/>
          <p:cNvSpPr>
            <a:spLocks noGrp="1"/>
          </p:cNvSpPr>
          <p:nvPr>
            <p:ph type="title"/>
          </p:nvPr>
        </p:nvSpPr>
        <p:spPr/>
        <p:txBody>
          <a:bodyPr>
            <a:normAutofit fontScale="90000"/>
          </a:bodyPr>
          <a:lstStyle/>
          <a:p>
            <a:r>
              <a:rPr lang="en-US" dirty="0">
                <a:latin typeface="Tahoma" charset="0"/>
              </a:rPr>
              <a:t>Unified Modeling Language (UML)</a:t>
            </a:r>
          </a:p>
        </p:txBody>
      </p:sp>
      <p:sp>
        <p:nvSpPr>
          <p:cNvPr id="3" name="Content Placeholder 2" descr="Rectangle: Click to edit Master text styles&#10;Second level&#10;Third level&#10;Fourth level&#10;Fifth level"/>
          <p:cNvSpPr>
            <a:spLocks noGrp="1"/>
          </p:cNvSpPr>
          <p:nvPr>
            <p:ph idx="1"/>
          </p:nvPr>
        </p:nvSpPr>
        <p:spPr>
          <a:xfrm>
            <a:off x="685800" y="1524000"/>
            <a:ext cx="8153400" cy="4495800"/>
          </a:xfrm>
        </p:spPr>
        <p:txBody>
          <a:bodyPr/>
          <a:lstStyle/>
          <a:p>
            <a:pPr marL="0" indent="0">
              <a:buFont typeface="Wingdings" charset="0"/>
              <a:buNone/>
              <a:defRPr/>
            </a:pPr>
            <a:r>
              <a:rPr lang="en-US" sz="2800" dirty="0"/>
              <a:t>A </a:t>
            </a:r>
            <a:r>
              <a:rPr lang="en-US" sz="2800" b="1" dirty="0"/>
              <a:t>class diagram</a:t>
            </a:r>
            <a:r>
              <a:rPr lang="en-US" sz="2800" dirty="0"/>
              <a:t> has three portions.</a:t>
            </a:r>
          </a:p>
          <a:p>
            <a:pPr marL="514350" indent="-514350">
              <a:buFont typeface="+mj-lt"/>
              <a:buAutoNum type="arabicPeriod"/>
              <a:defRPr/>
            </a:pPr>
            <a:r>
              <a:rPr lang="en-US" sz="2800" dirty="0"/>
              <a:t>The name of the class</a:t>
            </a:r>
          </a:p>
          <a:p>
            <a:pPr marL="514350" indent="-514350">
              <a:buFont typeface="+mj-lt"/>
              <a:buAutoNum type="arabicPeriod"/>
              <a:defRPr/>
            </a:pPr>
            <a:r>
              <a:rPr lang="en-US" sz="2800" dirty="0"/>
              <a:t>The recommended instance variables</a:t>
            </a:r>
          </a:p>
          <a:p>
            <a:pPr marL="514350" indent="-514350">
              <a:buFont typeface="+mj-lt"/>
              <a:buAutoNum type="arabicPeriod"/>
              <a:defRPr/>
            </a:pPr>
            <a:r>
              <a:rPr lang="en-US" sz="2800" dirty="0"/>
              <a:t>The recommended methods of the class.</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Object-Oriented Programming</a:t>
            </a:r>
          </a:p>
        </p:txBody>
      </p:sp>
      <p:sp>
        <p:nvSpPr>
          <p:cNvPr id="6" name="Slide Number Placeholder 5"/>
          <p:cNvSpPr>
            <a:spLocks noGrp="1"/>
          </p:cNvSpPr>
          <p:nvPr>
            <p:ph type="sldNum" sz="quarter" idx="12"/>
          </p:nvPr>
        </p:nvSpPr>
        <p:spPr/>
        <p:txBody>
          <a:bodyPr/>
          <a:lstStyle/>
          <a:p>
            <a:pPr>
              <a:defRPr/>
            </a:pPr>
            <a:fld id="{E65829B4-10EB-564F-BFDC-5B4783050C43}"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5838</TotalTime>
  <Words>2212</Words>
  <Application>Microsoft Macintosh PowerPoint</Application>
  <PresentationFormat>On-screen Show (4:3)</PresentationFormat>
  <Paragraphs>244</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Google Sans</vt:lpstr>
      <vt:lpstr>Nunito</vt:lpstr>
      <vt:lpstr>Open sans</vt:lpstr>
      <vt:lpstr>Tahoma</vt:lpstr>
      <vt:lpstr>Times New Roman</vt:lpstr>
      <vt:lpstr>Verdana</vt:lpstr>
      <vt:lpstr>Wingdings</vt:lpstr>
      <vt:lpstr>Blueprint</vt:lpstr>
      <vt:lpstr>Object-Oriented Programming</vt:lpstr>
      <vt:lpstr>Terminology</vt:lpstr>
      <vt:lpstr>Goals</vt:lpstr>
      <vt:lpstr>Abstract Data Types</vt:lpstr>
      <vt:lpstr>Object-Oriented Design Principles</vt:lpstr>
      <vt:lpstr>Interfaces and Abstract Classes</vt:lpstr>
      <vt:lpstr>Design Patterns</vt:lpstr>
      <vt:lpstr>Object-Oriented Software Design</vt:lpstr>
      <vt:lpstr>Unified Modeling Language (UML)</vt:lpstr>
      <vt:lpstr>Class Definitions</vt:lpstr>
      <vt:lpstr>Constructors</vt:lpstr>
      <vt:lpstr>Inheritance</vt:lpstr>
      <vt:lpstr>Inheritance and Constructors</vt:lpstr>
      <vt:lpstr>An Extended Example</vt:lpstr>
      <vt:lpstr>The Progression Base Class</vt:lpstr>
      <vt:lpstr>The Progression Base Class, 2</vt:lpstr>
      <vt:lpstr>ArithmeticProgression Subclass</vt:lpstr>
      <vt:lpstr>GeometricProgression Subclass</vt:lpstr>
      <vt:lpstr>FibonacciProgression Subclass</vt:lpstr>
      <vt:lpstr>Exceptions</vt:lpstr>
      <vt:lpstr>Catching Exceptions</vt:lpstr>
      <vt:lpstr>Throwing Exceptions</vt:lpstr>
      <vt:lpstr>The throws Clause</vt:lpstr>
      <vt:lpstr>Casting</vt:lpstr>
      <vt:lpstr>Narrowing Conversions</vt:lpstr>
      <vt:lpstr>Generics</vt:lpstr>
      <vt:lpstr>Syntax for Generics</vt:lpstr>
      <vt:lpstr>Nested Classes</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cavidan yakupoglu</cp:lastModifiedBy>
  <cp:revision>193</cp:revision>
  <cp:lastPrinted>2014-03-19T01:56:51Z</cp:lastPrinted>
  <dcterms:created xsi:type="dcterms:W3CDTF">2002-01-21T02:22:10Z</dcterms:created>
  <dcterms:modified xsi:type="dcterms:W3CDTF">2023-10-10T11:59:43Z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