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
  </p:notesMasterIdLst>
  <p:handoutMasterIdLst>
    <p:handoutMasterId r:id="rId15"/>
  </p:handoutMasterIdLst>
  <p:sldIdLst>
    <p:sldId id="256" r:id="rId2"/>
    <p:sldId id="284" r:id="rId3"/>
    <p:sldId id="312" r:id="rId4"/>
    <p:sldId id="313" r:id="rId5"/>
    <p:sldId id="314" r:id="rId6"/>
    <p:sldId id="308" r:id="rId7"/>
    <p:sldId id="311" r:id="rId8"/>
    <p:sldId id="315" r:id="rId9"/>
    <p:sldId id="300" r:id="rId10"/>
    <p:sldId id="316" r:id="rId11"/>
    <p:sldId id="302" r:id="rId12"/>
    <p:sldId id="317" r:id="rId13"/>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674F6"/>
    <a:srgbClr val="6289F8"/>
    <a:srgbClr val="8097F8"/>
    <a:srgbClr val="2C61F6"/>
    <a:srgbClr val="F8F0D0"/>
    <a:srgbClr val="F2E4AA"/>
    <a:srgbClr val="8DA88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18" autoAdjust="0"/>
  </p:normalViewPr>
  <p:slideViewPr>
    <p:cSldViewPr>
      <p:cViewPr varScale="1">
        <p:scale>
          <a:sx n="61" d="100"/>
          <a:sy n="61" d="100"/>
        </p:scale>
        <p:origin x="2074"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3.xml"/><Relationship Id="rId1" Type="http://schemas.openxmlformats.org/officeDocument/2006/relationships/slide" Target="slides/slide2.xml"/><Relationship Id="rId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a:t>Vectors</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cs typeface="+mn-cs"/>
              </a:defRPr>
            </a:lvl1pPr>
          </a:lstStyle>
          <a:p>
            <a:pPr>
              <a:defRPr/>
            </a:pPr>
            <a:fld id="{6F7136FB-31BA-CB4A-87AA-32DC01BCFB65}" type="datetime8">
              <a:rPr lang="en-US"/>
              <a:pPr>
                <a:defRPr/>
              </a:pPr>
              <a:t>9/21/2019 12:23 PM</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5FE6B67F-00B3-B149-874A-00497CB71D66}" type="slidenum">
              <a:rPr lang="en-US"/>
              <a:pPr>
                <a:defRPr/>
              </a:pPr>
              <a:t>‹#›</a:t>
            </a:fld>
            <a:endParaRPr lang="en-US"/>
          </a:p>
        </p:txBody>
      </p:sp>
    </p:spTree>
    <p:extLst>
      <p:ext uri="{BB962C8B-B14F-4D97-AF65-F5344CB8AC3E}">
        <p14:creationId xmlns:p14="http://schemas.microsoft.com/office/powerpoint/2010/main" val="16777676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a:t>Vectors</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cs typeface="+mn-cs"/>
              </a:defRPr>
            </a:lvl1pPr>
          </a:lstStyle>
          <a:p>
            <a:pPr>
              <a:defRPr/>
            </a:pPr>
            <a:fld id="{FBD3F05B-BFAD-2148-B44F-1714043EEFDE}" type="datetime8">
              <a:rPr lang="en-US"/>
              <a:pPr>
                <a:defRPr/>
              </a:pPr>
              <a:t>9/21/2019 12:23 PM</a:t>
            </a:fld>
            <a:endParaRPr lang="en-US"/>
          </a:p>
        </p:txBody>
      </p:sp>
      <p:sp>
        <p:nvSpPr>
          <p:cNvPr id="614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3AB91E9F-D7EE-9A4D-ACD8-4A8E862AC874}" type="slidenum">
              <a:rPr lang="en-US"/>
              <a:pPr>
                <a:defRPr/>
              </a:pPr>
              <a:t>‹#›</a:t>
            </a:fld>
            <a:endParaRPr lang="en-US"/>
          </a:p>
        </p:txBody>
      </p:sp>
    </p:spTree>
    <p:extLst>
      <p:ext uri="{BB962C8B-B14F-4D97-AF65-F5344CB8AC3E}">
        <p14:creationId xmlns:p14="http://schemas.microsoft.com/office/powerpoint/2010/main" val="2759960896"/>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Vectors</a:t>
            </a:r>
          </a:p>
        </p:txBody>
      </p:sp>
      <p:sp>
        <p:nvSpPr>
          <p:cNvPr id="8194" name="Rectangle 3"/>
          <p:cNvSpPr>
            <a:spLocks noGrp="1" noChangeArrowheads="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390EDE6-56C7-CB48-87F9-FBBCCB6EEE5A}" type="datetime8">
              <a:rPr lang="en-US" sz="1300"/>
              <a:pPr eaLnBrk="1" hangingPunct="1"/>
              <a:t>9/21/2019 12:23 PM</a:t>
            </a:fld>
            <a:endParaRPr lang="en-US" sz="1300"/>
          </a:p>
        </p:txBody>
      </p:sp>
      <p:sp>
        <p:nvSpPr>
          <p:cNvPr id="819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cs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3313437-112A-0242-93B8-76B11281F174}" type="slidenum">
              <a:rPr lang="en-US" sz="1300"/>
              <a:pPr eaLnBrk="1" hangingPunct="1"/>
              <a:t>1</a:t>
            </a:fld>
            <a:endParaRPr lang="en-US" sz="1300"/>
          </a:p>
        </p:txBody>
      </p:sp>
      <p:sp>
        <p:nvSpPr>
          <p:cNvPr id="8196" name="Rectangle 2"/>
          <p:cNvSpPr>
            <a:spLocks noGrp="1" noRot="1" noChangeAspect="1" noChangeArrowheads="1" noTextEdit="1"/>
          </p:cNvSpPr>
          <p:nvPr>
            <p:ph type="sldImg"/>
          </p:nvPr>
        </p:nvSpPr>
        <p:spPr>
          <a:ln/>
        </p:spPr>
      </p:sp>
      <p:sp>
        <p:nvSpPr>
          <p:cNvPr id="819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t>a data structure is a systematic way of organizing and accessing data.</a:t>
            </a:r>
            <a:endParaRPr lang="en-US" dirty="0">
              <a:latin typeface="Times New Roman" charset="0"/>
            </a:endParaRPr>
          </a:p>
          <a:p>
            <a:pPr eaLnBrk="1" hangingPunct="1"/>
            <a:endParaRPr lang="en-US" dirty="0">
              <a:latin typeface="Times New Roman" charset="0"/>
            </a:endParaRPr>
          </a:p>
          <a:p>
            <a:pPr eaLnBrk="1" hangingPunct="1"/>
            <a:r>
              <a:rPr lang="en-US" dirty="0">
                <a:latin typeface="Times New Roman" charset="0"/>
              </a:rPr>
              <a:t>How many ways of data storage are there in a computer?</a:t>
            </a:r>
          </a:p>
          <a:p>
            <a:pPr eaLnBrk="1" hangingPunct="1"/>
            <a:endParaRPr lang="en-US" dirty="0">
              <a:latin typeface="Times New Roman" charset="0"/>
            </a:endParaRPr>
          </a:p>
          <a:p>
            <a:pPr eaLnBrk="1" hangingPunct="1"/>
            <a:r>
              <a:rPr lang="en-US" dirty="0">
                <a:latin typeface="Times New Roman" charset="0"/>
              </a:rPr>
              <a:t>In what manner do we store data in a computer?</a:t>
            </a:r>
          </a:p>
          <a:p>
            <a:pPr eaLnBrk="1" hangingPunct="1"/>
            <a:endParaRPr lang="en-US" dirty="0">
              <a:latin typeface="Times New Roman" charset="0"/>
            </a:endParaRPr>
          </a:p>
          <a:p>
            <a:pPr eaLnBrk="1" hangingPunct="1"/>
            <a:r>
              <a:rPr lang="en-US" dirty="0">
                <a:latin typeface="Times New Roman" charset="0"/>
              </a:rPr>
              <a:t>What data do we structure?</a:t>
            </a:r>
          </a:p>
          <a:p>
            <a:pPr eaLnBrk="1" hangingPunct="1"/>
            <a:endParaRPr lang="en-US" dirty="0">
              <a:latin typeface="Times New Roman" charset="0"/>
            </a:endParaRPr>
          </a:p>
          <a:p>
            <a:pPr eaLnBrk="1" hangingPunct="1"/>
            <a:r>
              <a:rPr lang="en-US" dirty="0">
                <a:latin typeface="Times New Roman" charset="0"/>
              </a:rPr>
              <a:t>Why do we need to structure data?</a:t>
            </a:r>
          </a:p>
          <a:p>
            <a:pPr eaLnBrk="1" hangingPunct="1"/>
            <a:endParaRPr lang="en-US" dirty="0">
              <a:latin typeface="Times New Roman" charset="0"/>
            </a:endParaRPr>
          </a:p>
          <a:p>
            <a:pPr eaLnBrk="1" hangingPunct="1"/>
            <a:r>
              <a:rPr lang="en-US" dirty="0">
                <a:latin typeface="Times New Roman" charset="0"/>
              </a:rPr>
              <a:t>Where do we structure data?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a:lvl1pPr>
          </a:lstStyle>
          <a:p>
            <a:pPr>
              <a:defRPr/>
            </a:pPr>
            <a:r>
              <a:rPr lang="en-US"/>
              <a:t>© 2014 Goodrich, Tamassia, Goldwasser</a:t>
            </a:r>
          </a:p>
        </p:txBody>
      </p:sp>
      <p:sp>
        <p:nvSpPr>
          <p:cNvPr id="70" name="Slide Number Placeholder 73"/>
          <p:cNvSpPr>
            <a:spLocks noGrp="1"/>
          </p:cNvSpPr>
          <p:nvPr>
            <p:ph type="sldNum" sz="quarter" idx="11"/>
          </p:nvPr>
        </p:nvSpPr>
        <p:spPr/>
        <p:txBody>
          <a:bodyPr/>
          <a:lstStyle>
            <a:lvl1pPr>
              <a:defRPr/>
            </a:lvl1pPr>
          </a:lstStyle>
          <a:p>
            <a:pPr>
              <a:defRPr/>
            </a:pPr>
            <a:fld id="{BD945FF4-3F27-514E-98CB-674D4A2BD054}" type="slidenum">
              <a:rPr lang="en-US"/>
              <a:pPr>
                <a:defRPr/>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Arrays</a:t>
            </a:r>
          </a:p>
        </p:txBody>
      </p:sp>
    </p:spTree>
    <p:extLst>
      <p:ext uri="{BB962C8B-B14F-4D97-AF65-F5344CB8AC3E}">
        <p14:creationId xmlns:p14="http://schemas.microsoft.com/office/powerpoint/2010/main" val="410848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r>
              <a:rPr lang="en-US"/>
              <a:t>© 2014 Goodrich, Tamassia, Goldwasser</a:t>
            </a:r>
          </a:p>
        </p:txBody>
      </p:sp>
      <p:sp>
        <p:nvSpPr>
          <p:cNvPr id="5" name="Rectangle 66"/>
          <p:cNvSpPr>
            <a:spLocks noGrp="1" noChangeArrowheads="1"/>
          </p:cNvSpPr>
          <p:nvPr>
            <p:ph type="ftr" sz="quarter" idx="11"/>
          </p:nvPr>
        </p:nvSpPr>
        <p:spPr>
          <a:ln/>
        </p:spPr>
        <p:txBody>
          <a:bodyPr/>
          <a:lstStyle>
            <a:lvl1pPr>
              <a:defRPr/>
            </a:lvl1pPr>
          </a:lstStyle>
          <a:p>
            <a:pPr>
              <a:defRPr/>
            </a:pPr>
            <a:r>
              <a:rPr lang="en-US"/>
              <a:t>Arrays</a:t>
            </a:r>
          </a:p>
        </p:txBody>
      </p:sp>
      <p:sp>
        <p:nvSpPr>
          <p:cNvPr id="6" name="Rectangle 67"/>
          <p:cNvSpPr>
            <a:spLocks noGrp="1" noChangeArrowheads="1"/>
          </p:cNvSpPr>
          <p:nvPr>
            <p:ph type="sldNum" sz="quarter" idx="12"/>
          </p:nvPr>
        </p:nvSpPr>
        <p:spPr>
          <a:ln/>
        </p:spPr>
        <p:txBody>
          <a:bodyPr/>
          <a:lstStyle>
            <a:lvl1pPr>
              <a:defRPr/>
            </a:lvl1pPr>
          </a:lstStyle>
          <a:p>
            <a:pPr>
              <a:defRPr/>
            </a:pPr>
            <a:fld id="{29D621E6-FCEB-7C4E-BF29-3B284E7491F6}" type="slidenum">
              <a:rPr lang="en-US"/>
              <a:pPr>
                <a:defRPr/>
              </a:pPr>
              <a:t>‹#›</a:t>
            </a:fld>
            <a:endParaRPr lang="en-US"/>
          </a:p>
        </p:txBody>
      </p:sp>
    </p:spTree>
    <p:extLst>
      <p:ext uri="{BB962C8B-B14F-4D97-AF65-F5344CB8AC3E}">
        <p14:creationId xmlns:p14="http://schemas.microsoft.com/office/powerpoint/2010/main" val="124084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800600" y="1600200"/>
            <a:ext cx="39624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Arrays</a:t>
            </a:r>
          </a:p>
        </p:txBody>
      </p:sp>
      <p:sp>
        <p:nvSpPr>
          <p:cNvPr id="7" name="Rectangle 67"/>
          <p:cNvSpPr>
            <a:spLocks noGrp="1" noChangeArrowheads="1"/>
          </p:cNvSpPr>
          <p:nvPr>
            <p:ph type="sldNum" sz="quarter" idx="12"/>
          </p:nvPr>
        </p:nvSpPr>
        <p:spPr>
          <a:ln/>
        </p:spPr>
        <p:txBody>
          <a:bodyPr/>
          <a:lstStyle>
            <a:lvl1pPr>
              <a:defRPr/>
            </a:lvl1pPr>
          </a:lstStyle>
          <a:p>
            <a:pPr>
              <a:defRPr/>
            </a:pPr>
            <a:fld id="{688C68DF-F770-834A-BF12-D11772B28412}" type="slidenum">
              <a:rPr lang="en-US"/>
              <a:pPr>
                <a:defRPr/>
              </a:pPr>
              <a:t>‹#›</a:t>
            </a:fld>
            <a:endParaRPr lang="en-US"/>
          </a:p>
        </p:txBody>
      </p:sp>
    </p:spTree>
    <p:extLst>
      <p:ext uri="{BB962C8B-B14F-4D97-AF65-F5344CB8AC3E}">
        <p14:creationId xmlns:p14="http://schemas.microsoft.com/office/powerpoint/2010/main" val="30762171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1 w 43195"/>
                  <a:gd name="T1" fmla="*/ 0 h 43200"/>
                  <a:gd name="T2" fmla="*/ 0 w 43195"/>
                  <a:gd name="T3" fmla="*/ 1 h 43200"/>
                  <a:gd name="T4" fmla="*/ 1 w 43195"/>
                  <a:gd name="T5" fmla="*/ 1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85800" y="304800"/>
            <a:ext cx="7924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685800" y="1600200"/>
            <a:ext cx="7924800"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76200" y="6248400"/>
            <a:ext cx="3429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cs typeface="+mn-cs"/>
              </a:defRPr>
            </a:lvl1pPr>
          </a:lstStyle>
          <a:p>
            <a:pPr>
              <a:defRPr/>
            </a:pPr>
            <a:r>
              <a:rPr lang="en-US"/>
              <a:t>© 2014 Goodrich, Tamassia, Goldwasser</a:t>
            </a:r>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ea typeface="+mn-ea"/>
                <a:cs typeface="+mn-cs"/>
              </a:defRPr>
            </a:lvl1pPr>
          </a:lstStyle>
          <a:p>
            <a:pPr>
              <a:defRPr/>
            </a:pPr>
            <a:r>
              <a:rPr lang="en-US"/>
              <a:t>Arrays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cs typeface="+mn-cs"/>
              </a:defRPr>
            </a:lvl1pPr>
          </a:lstStyle>
          <a:p>
            <a:pPr>
              <a:defRPr/>
            </a:pPr>
            <a:fld id="{B3DA4AD3-EC00-9240-B975-D0E14B21FC3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3" r:id="rId2"/>
    <p:sldLayoutId id="2147483664" r:id="rId3"/>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0"/>
          <p:cNvSpPr>
            <a:spLocks noGrp="1" noChangeArrowheads="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Arrays</a:t>
            </a:r>
          </a:p>
        </p:txBody>
      </p:sp>
      <p:sp>
        <p:nvSpPr>
          <p:cNvPr id="7170" name="Rectangle 71"/>
          <p:cNvSpPr>
            <a:spLocks noGrp="1" noChangeArrowheads="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DB98D5-CAC9-9C42-8985-CEE899BACA0D}" type="slidenum">
              <a:rPr lang="en-US" sz="1400"/>
              <a:pPr eaLnBrk="1" hangingPunct="1"/>
              <a:t>1</a:t>
            </a:fld>
            <a:endParaRPr lang="en-US" sz="1400"/>
          </a:p>
        </p:txBody>
      </p:sp>
      <p:sp>
        <p:nvSpPr>
          <p:cNvPr id="7171" name="Rectangle 2"/>
          <p:cNvSpPr>
            <a:spLocks noGrp="1" noChangeArrowheads="1"/>
          </p:cNvSpPr>
          <p:nvPr>
            <p:ph type="ctrTitle"/>
          </p:nvPr>
        </p:nvSpPr>
        <p:spPr>
          <a:xfrm>
            <a:off x="914400" y="1676400"/>
            <a:ext cx="7772400" cy="1066800"/>
          </a:xfrm>
        </p:spPr>
        <p:txBody>
          <a:bodyPr/>
          <a:lstStyle/>
          <a:p>
            <a:pPr eaLnBrk="1" hangingPunct="1"/>
            <a:r>
              <a:rPr lang="en-US" dirty="0">
                <a:latin typeface="Tahoma" charset="0"/>
              </a:rPr>
              <a:t>Arrays</a:t>
            </a:r>
          </a:p>
        </p:txBody>
      </p:sp>
      <p:sp>
        <p:nvSpPr>
          <p:cNvPr id="7172" name="Date Placeholder 5"/>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pic>
        <p:nvPicPr>
          <p:cNvPr id="2" name="Picture 1"/>
          <p:cNvPicPr>
            <a:picLocks noChangeAspect="1"/>
          </p:cNvPicPr>
          <p:nvPr/>
        </p:nvPicPr>
        <p:blipFill>
          <a:blip r:embed="rId3"/>
          <a:stretch>
            <a:fillRect/>
          </a:stretch>
        </p:blipFill>
        <p:spPr>
          <a:xfrm>
            <a:off x="5638800" y="2057400"/>
            <a:ext cx="2228088" cy="3123488"/>
          </a:xfrm>
          <a:prstGeom prst="rect">
            <a:avLst/>
          </a:prstGeom>
        </p:spPr>
      </p:pic>
      <p:sp>
        <p:nvSpPr>
          <p:cNvPr id="7"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dirty="0">
                <a:latin typeface="Tahoma" charset="0"/>
              </a:rPr>
              <a:t>Java Example</a:t>
            </a:r>
          </a:p>
        </p:txBody>
      </p:sp>
      <p:sp>
        <p:nvSpPr>
          <p:cNvPr id="4" name="Date Placeholder 3"/>
          <p:cNvSpPr>
            <a:spLocks noGrp="1"/>
          </p:cNvSpPr>
          <p:nvPr>
            <p:ph type="dt" sz="quarter" idx="10"/>
          </p:nvPr>
        </p:nvSpPr>
        <p:spPr/>
        <p:txBody>
          <a:bodyPr/>
          <a:lstStyle/>
          <a:p>
            <a:pPr>
              <a:defRPr/>
            </a:pPr>
            <a:r>
              <a:rPr lang="en-US"/>
              <a:t>© 2014 Goodrich, Tamassia, Goldwasser</a:t>
            </a:r>
          </a:p>
        </p:txBody>
      </p:sp>
      <p:sp>
        <p:nvSpPr>
          <p:cNvPr id="5" name="Footer Placeholder 4"/>
          <p:cNvSpPr>
            <a:spLocks noGrp="1"/>
          </p:cNvSpPr>
          <p:nvPr>
            <p:ph type="ftr" sz="quarter" idx="11"/>
          </p:nvPr>
        </p:nvSpPr>
        <p:spPr/>
        <p:txBody>
          <a:bodyPr/>
          <a:lstStyle/>
          <a:p>
            <a:pPr>
              <a:defRPr/>
            </a:pPr>
            <a:r>
              <a:rPr lang="en-US"/>
              <a:t>Arrays</a:t>
            </a:r>
          </a:p>
        </p:txBody>
      </p:sp>
      <p:sp>
        <p:nvSpPr>
          <p:cNvPr id="6" name="Slide Number Placeholder 5"/>
          <p:cNvSpPr>
            <a:spLocks noGrp="1"/>
          </p:cNvSpPr>
          <p:nvPr>
            <p:ph type="sldNum" sz="quarter" idx="12"/>
          </p:nvPr>
        </p:nvSpPr>
        <p:spPr/>
        <p:txBody>
          <a:bodyPr/>
          <a:lstStyle/>
          <a:p>
            <a:pPr>
              <a:defRPr/>
            </a:pPr>
            <a:fld id="{D06B892B-653F-8642-98BD-2CC6242338DE}" type="slidenum">
              <a:rPr lang="en-US" smtClean="0"/>
              <a:pPr>
                <a:defRPr/>
              </a:pPr>
              <a:t>10</a:t>
            </a:fld>
            <a:endParaRPr lang="en-US"/>
          </a:p>
        </p:txBody>
      </p:sp>
      <p:pic>
        <p:nvPicPr>
          <p:cNvPr id="2" name="Picture 1"/>
          <p:cNvPicPr>
            <a:picLocks noChangeAspect="1"/>
          </p:cNvPicPr>
          <p:nvPr/>
        </p:nvPicPr>
        <p:blipFill>
          <a:blip r:embed="rId2"/>
          <a:stretch>
            <a:fillRect/>
          </a:stretch>
        </p:blipFill>
        <p:spPr>
          <a:xfrm>
            <a:off x="762000" y="1676400"/>
            <a:ext cx="7924800" cy="4077810"/>
          </a:xfrm>
          <a:prstGeom prst="rect">
            <a:avLst/>
          </a:prstGeom>
        </p:spPr>
      </p:pic>
    </p:spTree>
    <p:extLst>
      <p:ext uri="{BB962C8B-B14F-4D97-AF65-F5344CB8AC3E}">
        <p14:creationId xmlns:p14="http://schemas.microsoft.com/office/powerpoint/2010/main" val="356937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Arrays</a:t>
            </a:r>
          </a:p>
        </p:txBody>
      </p:sp>
      <p:sp>
        <p:nvSpPr>
          <p:cNvPr id="11266"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8395B9E-DB1A-9A4D-8B28-853AA4693EB7}" type="slidenum">
              <a:rPr lang="en-US" sz="1400"/>
              <a:pPr eaLnBrk="1" hangingPunct="1"/>
              <a:t>11</a:t>
            </a:fld>
            <a:endParaRPr lang="en-US" sz="1400"/>
          </a:p>
        </p:txBody>
      </p:sp>
      <p:sp>
        <p:nvSpPr>
          <p:cNvPr id="11267" name="Rectangle 2"/>
          <p:cNvSpPr>
            <a:spLocks noGrp="1" noChangeArrowheads="1"/>
          </p:cNvSpPr>
          <p:nvPr>
            <p:ph type="title"/>
          </p:nvPr>
        </p:nvSpPr>
        <p:spPr/>
        <p:txBody>
          <a:bodyPr/>
          <a:lstStyle/>
          <a:p>
            <a:pPr eaLnBrk="1" hangingPunct="1"/>
            <a:r>
              <a:rPr lang="en-US" dirty="0">
                <a:latin typeface="Tahoma" charset="0"/>
              </a:rPr>
              <a:t>Removing an Entry</a:t>
            </a:r>
          </a:p>
        </p:txBody>
      </p:sp>
      <p:sp>
        <p:nvSpPr>
          <p:cNvPr id="11268" name="Rectangle 3" descr="Rectangle: Click to edit Master text styles&#10;Second level&#10;Third level&#10;Fourth level&#10;Fifth level"/>
          <p:cNvSpPr>
            <a:spLocks noGrp="1" noChangeArrowheads="1"/>
          </p:cNvSpPr>
          <p:nvPr>
            <p:ph type="body" idx="1"/>
          </p:nvPr>
        </p:nvSpPr>
        <p:spPr>
          <a:xfrm>
            <a:off x="685800" y="1676400"/>
            <a:ext cx="8229600" cy="1600200"/>
          </a:xfrm>
        </p:spPr>
        <p:txBody>
          <a:bodyPr/>
          <a:lstStyle/>
          <a:p>
            <a:pPr eaLnBrk="1" hangingPunct="1">
              <a:lnSpc>
                <a:spcPct val="90000"/>
              </a:lnSpc>
            </a:pPr>
            <a:r>
              <a:rPr lang="en-US" sz="2400" dirty="0">
                <a:latin typeface="Tahoma" charset="0"/>
              </a:rPr>
              <a:t>To remove the entry e at index </a:t>
            </a:r>
            <a:r>
              <a:rPr lang="en-US" sz="2400" dirty="0" err="1">
                <a:latin typeface="Tahoma" charset="0"/>
              </a:rPr>
              <a:t>i</a:t>
            </a:r>
            <a:r>
              <a:rPr lang="en-US" sz="2400" dirty="0">
                <a:latin typeface="Tahoma" charset="0"/>
              </a:rPr>
              <a:t>, we need to fill the hole left by e by shifting backward the </a:t>
            </a:r>
            <a:r>
              <a:rPr lang="en-US" sz="2400" b="1" i="1" dirty="0">
                <a:latin typeface="Times New Roman" charset="0"/>
              </a:rPr>
              <a:t>n </a:t>
            </a:r>
            <a:r>
              <a:rPr lang="en-US" sz="2400" dirty="0">
                <a:latin typeface="Symbol" charset="0"/>
              </a:rPr>
              <a:t>-</a:t>
            </a:r>
            <a:r>
              <a:rPr lang="en-US" sz="2400" b="1" i="1" dirty="0">
                <a:latin typeface="Times New Roman" charset="0"/>
              </a:rPr>
              <a:t> </a:t>
            </a:r>
            <a:r>
              <a:rPr lang="en-US" sz="2400" b="1" i="1" dirty="0" err="1">
                <a:latin typeface="Times New Roman" charset="0"/>
              </a:rPr>
              <a:t>i</a:t>
            </a:r>
            <a:r>
              <a:rPr lang="en-US" sz="2400" b="1" i="1" dirty="0">
                <a:latin typeface="Times New Roman" charset="0"/>
              </a:rPr>
              <a:t> </a:t>
            </a:r>
            <a:r>
              <a:rPr lang="en-US" sz="2400" dirty="0">
                <a:latin typeface="Symbol" charset="0"/>
              </a:rPr>
              <a:t>-</a:t>
            </a:r>
            <a:r>
              <a:rPr lang="en-US" sz="2400" b="1" i="1" dirty="0">
                <a:latin typeface="Times New Roman" charset="0"/>
              </a:rPr>
              <a:t> </a:t>
            </a:r>
            <a:r>
              <a:rPr lang="en-US" sz="2400" dirty="0">
                <a:latin typeface="Times New Roman" charset="0"/>
              </a:rPr>
              <a:t>1</a:t>
            </a:r>
            <a:r>
              <a:rPr lang="en-US" sz="2400" dirty="0">
                <a:latin typeface="Tahoma" charset="0"/>
              </a:rPr>
              <a:t> elements </a:t>
            </a:r>
            <a:r>
              <a:rPr lang="en-US" sz="2400" b="1" i="1" dirty="0">
                <a:latin typeface="Times New Roman" charset="0"/>
              </a:rPr>
              <a:t>board</a:t>
            </a:r>
            <a:r>
              <a:rPr lang="en-US" sz="2400" dirty="0">
                <a:latin typeface="Times New Roman" charset="0"/>
              </a:rPr>
              <a:t>[</a:t>
            </a:r>
            <a:r>
              <a:rPr lang="en-US" sz="2400" b="1" i="1" dirty="0" err="1">
                <a:latin typeface="Times New Roman" charset="0"/>
              </a:rPr>
              <a:t>i</a:t>
            </a:r>
            <a:r>
              <a:rPr lang="en-US" sz="2400" b="1" i="1" dirty="0">
                <a:latin typeface="Times New Roman" charset="0"/>
              </a:rPr>
              <a:t> </a:t>
            </a:r>
            <a:r>
              <a:rPr lang="en-US" sz="2400" dirty="0">
                <a:latin typeface="Symbol" charset="0"/>
              </a:rPr>
              <a:t>+</a:t>
            </a:r>
            <a:r>
              <a:rPr lang="en-US" sz="2400" b="1" i="1" dirty="0">
                <a:latin typeface="Times New Roman" charset="0"/>
              </a:rPr>
              <a:t> </a:t>
            </a:r>
            <a:r>
              <a:rPr lang="en-US" sz="2400" dirty="0">
                <a:latin typeface="Times New Roman" charset="0"/>
              </a:rPr>
              <a:t>1], …, </a:t>
            </a:r>
            <a:r>
              <a:rPr lang="en-US" sz="2400" b="1" i="1" dirty="0">
                <a:latin typeface="Times New Roman" charset="0"/>
              </a:rPr>
              <a:t>board</a:t>
            </a:r>
            <a:r>
              <a:rPr lang="en-US" sz="2400" dirty="0">
                <a:latin typeface="Times New Roman" charset="0"/>
              </a:rPr>
              <a:t>[</a:t>
            </a:r>
            <a:r>
              <a:rPr lang="en-US" sz="2400" b="1" i="1">
                <a:latin typeface="Times New Roman" charset="0"/>
              </a:rPr>
              <a:t>n </a:t>
            </a:r>
            <a:r>
              <a:rPr lang="en-US" sz="2400" b="1" i="1" dirty="0">
                <a:latin typeface="Symbol" charset="0"/>
              </a:rPr>
              <a:t>-</a:t>
            </a:r>
            <a:r>
              <a:rPr lang="en-US" sz="2400" b="1" i="1">
                <a:latin typeface="Times New Roman" charset="0"/>
              </a:rPr>
              <a:t> </a:t>
            </a:r>
            <a:r>
              <a:rPr lang="en-US" sz="2400" dirty="0">
                <a:latin typeface="Times New Roman" charset="0"/>
              </a:rPr>
              <a:t>1]</a:t>
            </a:r>
          </a:p>
        </p:txBody>
      </p:sp>
      <p:sp>
        <p:nvSpPr>
          <p:cNvPr id="11325" name="Rectangle 5"/>
          <p:cNvSpPr>
            <a:spLocks noChangeArrowheads="1"/>
          </p:cNvSpPr>
          <p:nvPr/>
        </p:nvSpPr>
        <p:spPr bwMode="auto">
          <a:xfrm>
            <a:off x="2514600" y="54181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0</a:t>
            </a:r>
            <a:endParaRPr lang="en-US">
              <a:solidFill>
                <a:schemeClr val="accent2"/>
              </a:solidFill>
            </a:endParaRPr>
          </a:p>
        </p:txBody>
      </p:sp>
      <p:sp>
        <p:nvSpPr>
          <p:cNvPr id="11326" name="Rectangle 6"/>
          <p:cNvSpPr>
            <a:spLocks noChangeArrowheads="1"/>
          </p:cNvSpPr>
          <p:nvPr/>
        </p:nvSpPr>
        <p:spPr bwMode="auto">
          <a:xfrm>
            <a:off x="2819400" y="54181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1</a:t>
            </a:r>
            <a:endParaRPr lang="en-US">
              <a:solidFill>
                <a:schemeClr val="accent2"/>
              </a:solidFill>
            </a:endParaRPr>
          </a:p>
        </p:txBody>
      </p:sp>
      <p:sp>
        <p:nvSpPr>
          <p:cNvPr id="11327" name="Rectangle 7"/>
          <p:cNvSpPr>
            <a:spLocks noChangeArrowheads="1"/>
          </p:cNvSpPr>
          <p:nvPr/>
        </p:nvSpPr>
        <p:spPr bwMode="auto">
          <a:xfrm>
            <a:off x="3124200" y="54181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2</a:t>
            </a:r>
            <a:endParaRPr lang="en-US">
              <a:solidFill>
                <a:schemeClr val="accent2"/>
              </a:solidFill>
            </a:endParaRPr>
          </a:p>
        </p:txBody>
      </p:sp>
      <p:sp>
        <p:nvSpPr>
          <p:cNvPr id="11328" name="Rectangle 8"/>
          <p:cNvSpPr>
            <a:spLocks noChangeArrowheads="1"/>
          </p:cNvSpPr>
          <p:nvPr/>
        </p:nvSpPr>
        <p:spPr bwMode="auto">
          <a:xfrm>
            <a:off x="5791200" y="5418138"/>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n</a:t>
            </a:r>
            <a:endParaRPr lang="en-US" b="1">
              <a:solidFill>
                <a:schemeClr val="accent2"/>
              </a:solidFill>
            </a:endParaRPr>
          </a:p>
        </p:txBody>
      </p:sp>
      <p:sp>
        <p:nvSpPr>
          <p:cNvPr id="11329" name="Rectangle 9"/>
          <p:cNvSpPr>
            <a:spLocks noChangeArrowheads="1"/>
          </p:cNvSpPr>
          <p:nvPr/>
        </p:nvSpPr>
        <p:spPr bwMode="auto">
          <a:xfrm>
            <a:off x="2438400" y="5105400"/>
            <a:ext cx="304800" cy="304800"/>
          </a:xfrm>
          <a:prstGeom prst="rect">
            <a:avLst/>
          </a:prstGeom>
          <a:solidFill>
            <a:srgbClr val="F8F0D0"/>
          </a:solidFill>
          <a:ln w="38100">
            <a:solidFill>
              <a:schemeClr val="tx1"/>
            </a:solidFill>
            <a:miter lim="800000"/>
            <a:headEnd/>
            <a:tailEnd/>
          </a:ln>
        </p:spPr>
        <p:txBody>
          <a:bodyPr wrap="none" anchor="ctr"/>
          <a:lstStyle/>
          <a:p>
            <a:pPr algn="ctr"/>
            <a:endParaRPr lang="en-US"/>
          </a:p>
        </p:txBody>
      </p:sp>
      <p:sp>
        <p:nvSpPr>
          <p:cNvPr id="11330" name="Rectangle 10"/>
          <p:cNvSpPr>
            <a:spLocks noChangeArrowheads="1"/>
          </p:cNvSpPr>
          <p:nvPr/>
        </p:nvSpPr>
        <p:spPr bwMode="auto">
          <a:xfrm>
            <a:off x="2743200" y="51054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331" name="Rectangle 11"/>
          <p:cNvSpPr>
            <a:spLocks noChangeArrowheads="1"/>
          </p:cNvSpPr>
          <p:nvPr/>
        </p:nvSpPr>
        <p:spPr bwMode="auto">
          <a:xfrm>
            <a:off x="3048000" y="51054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332" name="Rectangle 12"/>
          <p:cNvSpPr>
            <a:spLocks noChangeArrowheads="1"/>
          </p:cNvSpPr>
          <p:nvPr/>
        </p:nvSpPr>
        <p:spPr bwMode="auto">
          <a:xfrm>
            <a:off x="3352800" y="51054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333" name="Rectangle 13"/>
          <p:cNvSpPr>
            <a:spLocks noChangeArrowheads="1"/>
          </p:cNvSpPr>
          <p:nvPr/>
        </p:nvSpPr>
        <p:spPr bwMode="auto">
          <a:xfrm>
            <a:off x="3657600" y="51054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334" name="Rectangle 14"/>
          <p:cNvSpPr>
            <a:spLocks noChangeArrowheads="1"/>
          </p:cNvSpPr>
          <p:nvPr/>
        </p:nvSpPr>
        <p:spPr bwMode="auto">
          <a:xfrm>
            <a:off x="3962400" y="51054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335" name="Rectangle 15"/>
          <p:cNvSpPr>
            <a:spLocks noChangeArrowheads="1"/>
          </p:cNvSpPr>
          <p:nvPr/>
        </p:nvSpPr>
        <p:spPr bwMode="auto">
          <a:xfrm>
            <a:off x="4267200" y="5105400"/>
            <a:ext cx="304800" cy="304800"/>
          </a:xfrm>
          <a:prstGeom prst="rect">
            <a:avLst/>
          </a:prstGeom>
          <a:solidFill>
            <a:schemeClr val="accent1"/>
          </a:solidFill>
          <a:ln w="38100">
            <a:solidFill>
              <a:schemeClr val="tx1"/>
            </a:solidFill>
            <a:miter lim="800000"/>
            <a:headEnd/>
            <a:tailEnd/>
          </a:ln>
        </p:spPr>
        <p:txBody>
          <a:bodyPr wrap="none" anchor="ctr"/>
          <a:lstStyle/>
          <a:p>
            <a:pPr algn="ctr"/>
            <a:endParaRPr lang="en-US"/>
          </a:p>
        </p:txBody>
      </p:sp>
      <p:sp>
        <p:nvSpPr>
          <p:cNvPr id="11336" name="Rectangle 16"/>
          <p:cNvSpPr>
            <a:spLocks noChangeArrowheads="1"/>
          </p:cNvSpPr>
          <p:nvPr/>
        </p:nvSpPr>
        <p:spPr bwMode="auto">
          <a:xfrm>
            <a:off x="4572000" y="51054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337" name="Rectangle 17"/>
          <p:cNvSpPr>
            <a:spLocks noChangeArrowheads="1"/>
          </p:cNvSpPr>
          <p:nvPr/>
        </p:nvSpPr>
        <p:spPr bwMode="auto">
          <a:xfrm>
            <a:off x="4876800" y="51054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338" name="Rectangle 18"/>
          <p:cNvSpPr>
            <a:spLocks noChangeArrowheads="1"/>
          </p:cNvSpPr>
          <p:nvPr/>
        </p:nvSpPr>
        <p:spPr bwMode="auto">
          <a:xfrm>
            <a:off x="5181600" y="51054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339" name="Rectangle 19"/>
          <p:cNvSpPr>
            <a:spLocks noChangeArrowheads="1"/>
          </p:cNvSpPr>
          <p:nvPr/>
        </p:nvSpPr>
        <p:spPr bwMode="auto">
          <a:xfrm>
            <a:off x="5486400" y="51054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340" name="Rectangle 20"/>
          <p:cNvSpPr>
            <a:spLocks noChangeArrowheads="1"/>
          </p:cNvSpPr>
          <p:nvPr/>
        </p:nvSpPr>
        <p:spPr bwMode="auto">
          <a:xfrm>
            <a:off x="5791200" y="51054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341" name="Rectangle 21"/>
          <p:cNvSpPr>
            <a:spLocks noChangeArrowheads="1"/>
          </p:cNvSpPr>
          <p:nvPr/>
        </p:nvSpPr>
        <p:spPr bwMode="auto">
          <a:xfrm>
            <a:off x="6096000" y="51054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342" name="Rectangle 22"/>
          <p:cNvSpPr>
            <a:spLocks noChangeArrowheads="1"/>
          </p:cNvSpPr>
          <p:nvPr/>
        </p:nvSpPr>
        <p:spPr bwMode="auto">
          <a:xfrm>
            <a:off x="6400800" y="51054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343" name="Rectangle 23"/>
          <p:cNvSpPr>
            <a:spLocks noChangeArrowheads="1"/>
          </p:cNvSpPr>
          <p:nvPr/>
        </p:nvSpPr>
        <p:spPr bwMode="auto">
          <a:xfrm>
            <a:off x="6705600" y="51054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344" name="Rectangle 24"/>
          <p:cNvSpPr>
            <a:spLocks noChangeArrowheads="1"/>
          </p:cNvSpPr>
          <p:nvPr/>
        </p:nvSpPr>
        <p:spPr bwMode="auto">
          <a:xfrm>
            <a:off x="7010400" y="51054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345" name="Rectangle 25"/>
          <p:cNvSpPr>
            <a:spLocks noChangeArrowheads="1"/>
          </p:cNvSpPr>
          <p:nvPr/>
        </p:nvSpPr>
        <p:spPr bwMode="auto">
          <a:xfrm>
            <a:off x="7315200" y="51054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346" name="Rectangle 26"/>
          <p:cNvSpPr>
            <a:spLocks noChangeArrowheads="1"/>
          </p:cNvSpPr>
          <p:nvPr/>
        </p:nvSpPr>
        <p:spPr bwMode="auto">
          <a:xfrm>
            <a:off x="4267200" y="5426075"/>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i</a:t>
            </a:r>
            <a:endParaRPr lang="en-US" b="1">
              <a:solidFill>
                <a:schemeClr val="accent2"/>
              </a:solidFill>
            </a:endParaRPr>
          </a:p>
        </p:txBody>
      </p:sp>
      <p:sp>
        <p:nvSpPr>
          <p:cNvPr id="11302" name="Rectangle 51"/>
          <p:cNvSpPr>
            <a:spLocks noChangeArrowheads="1"/>
          </p:cNvSpPr>
          <p:nvPr/>
        </p:nvSpPr>
        <p:spPr bwMode="auto">
          <a:xfrm>
            <a:off x="2514600" y="35893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0</a:t>
            </a:r>
            <a:endParaRPr lang="en-US">
              <a:solidFill>
                <a:schemeClr val="accent2"/>
              </a:solidFill>
            </a:endParaRPr>
          </a:p>
        </p:txBody>
      </p:sp>
      <p:sp>
        <p:nvSpPr>
          <p:cNvPr id="11303" name="Rectangle 52"/>
          <p:cNvSpPr>
            <a:spLocks noChangeArrowheads="1"/>
          </p:cNvSpPr>
          <p:nvPr/>
        </p:nvSpPr>
        <p:spPr bwMode="auto">
          <a:xfrm>
            <a:off x="2819400" y="35893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1</a:t>
            </a:r>
            <a:endParaRPr lang="en-US">
              <a:solidFill>
                <a:schemeClr val="accent2"/>
              </a:solidFill>
            </a:endParaRPr>
          </a:p>
        </p:txBody>
      </p:sp>
      <p:sp>
        <p:nvSpPr>
          <p:cNvPr id="11304" name="Rectangle 53"/>
          <p:cNvSpPr>
            <a:spLocks noChangeArrowheads="1"/>
          </p:cNvSpPr>
          <p:nvPr/>
        </p:nvSpPr>
        <p:spPr bwMode="auto">
          <a:xfrm>
            <a:off x="3124200" y="35893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2</a:t>
            </a:r>
            <a:endParaRPr lang="en-US">
              <a:solidFill>
                <a:schemeClr val="accent2"/>
              </a:solidFill>
            </a:endParaRPr>
          </a:p>
        </p:txBody>
      </p:sp>
      <p:sp>
        <p:nvSpPr>
          <p:cNvPr id="11305" name="Rectangle 54"/>
          <p:cNvSpPr>
            <a:spLocks noChangeArrowheads="1"/>
          </p:cNvSpPr>
          <p:nvPr/>
        </p:nvSpPr>
        <p:spPr bwMode="auto">
          <a:xfrm>
            <a:off x="6121400" y="3589338"/>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n</a:t>
            </a:r>
            <a:endParaRPr lang="en-US" b="1">
              <a:solidFill>
                <a:schemeClr val="accent2"/>
              </a:solidFill>
            </a:endParaRPr>
          </a:p>
        </p:txBody>
      </p:sp>
      <p:sp>
        <p:nvSpPr>
          <p:cNvPr id="11306" name="Rectangle 55"/>
          <p:cNvSpPr>
            <a:spLocks noChangeArrowheads="1"/>
          </p:cNvSpPr>
          <p:nvPr/>
        </p:nvSpPr>
        <p:spPr bwMode="auto">
          <a:xfrm>
            <a:off x="2438400" y="3276600"/>
            <a:ext cx="304800" cy="304800"/>
          </a:xfrm>
          <a:prstGeom prst="rect">
            <a:avLst/>
          </a:prstGeom>
          <a:solidFill>
            <a:srgbClr val="F8F0D0"/>
          </a:solidFill>
          <a:ln w="38100">
            <a:solidFill>
              <a:schemeClr val="tx1"/>
            </a:solidFill>
            <a:miter lim="800000"/>
            <a:headEnd/>
            <a:tailEnd/>
          </a:ln>
        </p:spPr>
        <p:txBody>
          <a:bodyPr wrap="none" anchor="ctr"/>
          <a:lstStyle/>
          <a:p>
            <a:pPr algn="ctr"/>
            <a:endParaRPr lang="en-US"/>
          </a:p>
        </p:txBody>
      </p:sp>
      <p:sp>
        <p:nvSpPr>
          <p:cNvPr id="11307" name="Rectangle 56"/>
          <p:cNvSpPr>
            <a:spLocks noChangeArrowheads="1"/>
          </p:cNvSpPr>
          <p:nvPr/>
        </p:nvSpPr>
        <p:spPr bwMode="auto">
          <a:xfrm>
            <a:off x="2743200" y="32766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308" name="Rectangle 57"/>
          <p:cNvSpPr>
            <a:spLocks noChangeArrowheads="1"/>
          </p:cNvSpPr>
          <p:nvPr/>
        </p:nvSpPr>
        <p:spPr bwMode="auto">
          <a:xfrm>
            <a:off x="3048000" y="32766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309" name="Rectangle 58"/>
          <p:cNvSpPr>
            <a:spLocks noChangeArrowheads="1"/>
          </p:cNvSpPr>
          <p:nvPr/>
        </p:nvSpPr>
        <p:spPr bwMode="auto">
          <a:xfrm>
            <a:off x="3352800" y="32766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310" name="Rectangle 59"/>
          <p:cNvSpPr>
            <a:spLocks noChangeArrowheads="1"/>
          </p:cNvSpPr>
          <p:nvPr/>
        </p:nvSpPr>
        <p:spPr bwMode="auto">
          <a:xfrm>
            <a:off x="3657600" y="32766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311" name="Rectangle 60"/>
          <p:cNvSpPr>
            <a:spLocks noChangeArrowheads="1"/>
          </p:cNvSpPr>
          <p:nvPr/>
        </p:nvSpPr>
        <p:spPr bwMode="auto">
          <a:xfrm>
            <a:off x="3962400" y="32766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312" name="Rectangle 61"/>
          <p:cNvSpPr>
            <a:spLocks noChangeArrowheads="1"/>
          </p:cNvSpPr>
          <p:nvPr/>
        </p:nvSpPr>
        <p:spPr bwMode="auto">
          <a:xfrm>
            <a:off x="4267200" y="3276600"/>
            <a:ext cx="304800" cy="304800"/>
          </a:xfrm>
          <a:prstGeom prst="rect">
            <a:avLst/>
          </a:prstGeom>
          <a:solidFill>
            <a:schemeClr val="bg2"/>
          </a:solidFill>
          <a:ln w="38100">
            <a:solidFill>
              <a:schemeClr val="tx1"/>
            </a:solidFill>
            <a:miter lim="800000"/>
            <a:headEnd/>
            <a:tailEnd/>
          </a:ln>
        </p:spPr>
        <p:txBody>
          <a:bodyPr wrap="none" anchor="ctr"/>
          <a:lstStyle/>
          <a:p>
            <a:pPr algn="ctr"/>
            <a:r>
              <a:rPr lang="en-US" b="1" i="1" dirty="0">
                <a:latin typeface="Times New Roman" charset="0"/>
              </a:rPr>
              <a:t>e</a:t>
            </a:r>
          </a:p>
        </p:txBody>
      </p:sp>
      <p:sp>
        <p:nvSpPr>
          <p:cNvPr id="11313" name="Rectangle 62"/>
          <p:cNvSpPr>
            <a:spLocks noChangeArrowheads="1"/>
          </p:cNvSpPr>
          <p:nvPr/>
        </p:nvSpPr>
        <p:spPr bwMode="auto">
          <a:xfrm>
            <a:off x="4572000" y="32766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314" name="Rectangle 63"/>
          <p:cNvSpPr>
            <a:spLocks noChangeArrowheads="1"/>
          </p:cNvSpPr>
          <p:nvPr/>
        </p:nvSpPr>
        <p:spPr bwMode="auto">
          <a:xfrm>
            <a:off x="4876800" y="32766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315" name="Rectangle 64"/>
          <p:cNvSpPr>
            <a:spLocks noChangeArrowheads="1"/>
          </p:cNvSpPr>
          <p:nvPr/>
        </p:nvSpPr>
        <p:spPr bwMode="auto">
          <a:xfrm>
            <a:off x="5181600" y="32766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316" name="Rectangle 65"/>
          <p:cNvSpPr>
            <a:spLocks noChangeArrowheads="1"/>
          </p:cNvSpPr>
          <p:nvPr/>
        </p:nvSpPr>
        <p:spPr bwMode="auto">
          <a:xfrm>
            <a:off x="5486400" y="32766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317" name="Rectangle 66"/>
          <p:cNvSpPr>
            <a:spLocks noChangeArrowheads="1"/>
          </p:cNvSpPr>
          <p:nvPr/>
        </p:nvSpPr>
        <p:spPr bwMode="auto">
          <a:xfrm>
            <a:off x="5791200" y="32766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318" name="Rectangle 67"/>
          <p:cNvSpPr>
            <a:spLocks noChangeArrowheads="1"/>
          </p:cNvSpPr>
          <p:nvPr/>
        </p:nvSpPr>
        <p:spPr bwMode="auto">
          <a:xfrm>
            <a:off x="6096000" y="32766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319" name="Rectangle 68"/>
          <p:cNvSpPr>
            <a:spLocks noChangeArrowheads="1"/>
          </p:cNvSpPr>
          <p:nvPr/>
        </p:nvSpPr>
        <p:spPr bwMode="auto">
          <a:xfrm>
            <a:off x="6400800" y="32766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320" name="Rectangle 69"/>
          <p:cNvSpPr>
            <a:spLocks noChangeArrowheads="1"/>
          </p:cNvSpPr>
          <p:nvPr/>
        </p:nvSpPr>
        <p:spPr bwMode="auto">
          <a:xfrm>
            <a:off x="6705600" y="32766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321" name="Rectangle 70"/>
          <p:cNvSpPr>
            <a:spLocks noChangeArrowheads="1"/>
          </p:cNvSpPr>
          <p:nvPr/>
        </p:nvSpPr>
        <p:spPr bwMode="auto">
          <a:xfrm>
            <a:off x="7010400" y="32766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322" name="Rectangle 71"/>
          <p:cNvSpPr>
            <a:spLocks noChangeArrowheads="1"/>
          </p:cNvSpPr>
          <p:nvPr/>
        </p:nvSpPr>
        <p:spPr bwMode="auto">
          <a:xfrm>
            <a:off x="7315200" y="32766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323" name="Rectangle 72"/>
          <p:cNvSpPr>
            <a:spLocks noChangeArrowheads="1"/>
          </p:cNvSpPr>
          <p:nvPr/>
        </p:nvSpPr>
        <p:spPr bwMode="auto">
          <a:xfrm>
            <a:off x="4267200" y="3597275"/>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i</a:t>
            </a:r>
            <a:endParaRPr lang="en-US" b="1">
              <a:solidFill>
                <a:schemeClr val="accent2"/>
              </a:solidFill>
            </a:endParaRPr>
          </a:p>
        </p:txBody>
      </p:sp>
      <p:sp>
        <p:nvSpPr>
          <p:cNvPr id="11274" name="Rectangle 28"/>
          <p:cNvSpPr>
            <a:spLocks noChangeArrowheads="1"/>
          </p:cNvSpPr>
          <p:nvPr/>
        </p:nvSpPr>
        <p:spPr bwMode="auto">
          <a:xfrm>
            <a:off x="2514600" y="45037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0</a:t>
            </a:r>
            <a:endParaRPr lang="en-US">
              <a:solidFill>
                <a:schemeClr val="accent2"/>
              </a:solidFill>
            </a:endParaRPr>
          </a:p>
        </p:txBody>
      </p:sp>
      <p:sp>
        <p:nvSpPr>
          <p:cNvPr id="11275" name="Rectangle 29"/>
          <p:cNvSpPr>
            <a:spLocks noChangeArrowheads="1"/>
          </p:cNvSpPr>
          <p:nvPr/>
        </p:nvSpPr>
        <p:spPr bwMode="auto">
          <a:xfrm>
            <a:off x="2819400" y="45037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1</a:t>
            </a:r>
            <a:endParaRPr lang="en-US">
              <a:solidFill>
                <a:schemeClr val="accent2"/>
              </a:solidFill>
            </a:endParaRPr>
          </a:p>
        </p:txBody>
      </p:sp>
      <p:sp>
        <p:nvSpPr>
          <p:cNvPr id="11276" name="Rectangle 30"/>
          <p:cNvSpPr>
            <a:spLocks noChangeArrowheads="1"/>
          </p:cNvSpPr>
          <p:nvPr/>
        </p:nvSpPr>
        <p:spPr bwMode="auto">
          <a:xfrm>
            <a:off x="3124200" y="45037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2</a:t>
            </a:r>
            <a:endParaRPr lang="en-US">
              <a:solidFill>
                <a:schemeClr val="accent2"/>
              </a:solidFill>
            </a:endParaRPr>
          </a:p>
        </p:txBody>
      </p:sp>
      <p:sp>
        <p:nvSpPr>
          <p:cNvPr id="11277" name="Rectangle 31"/>
          <p:cNvSpPr>
            <a:spLocks noChangeArrowheads="1"/>
          </p:cNvSpPr>
          <p:nvPr/>
        </p:nvSpPr>
        <p:spPr bwMode="auto">
          <a:xfrm>
            <a:off x="6105525" y="4503738"/>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n</a:t>
            </a:r>
            <a:endParaRPr lang="en-US" b="1">
              <a:solidFill>
                <a:schemeClr val="accent2"/>
              </a:solidFill>
            </a:endParaRPr>
          </a:p>
        </p:txBody>
      </p:sp>
      <p:sp>
        <p:nvSpPr>
          <p:cNvPr id="11278" name="Rectangle 32"/>
          <p:cNvSpPr>
            <a:spLocks noChangeArrowheads="1"/>
          </p:cNvSpPr>
          <p:nvPr/>
        </p:nvSpPr>
        <p:spPr bwMode="auto">
          <a:xfrm>
            <a:off x="2438400" y="4191000"/>
            <a:ext cx="304800" cy="304800"/>
          </a:xfrm>
          <a:prstGeom prst="rect">
            <a:avLst/>
          </a:prstGeom>
          <a:solidFill>
            <a:srgbClr val="F8F0D0"/>
          </a:solidFill>
          <a:ln w="38100">
            <a:solidFill>
              <a:schemeClr val="tx1"/>
            </a:solidFill>
            <a:miter lim="800000"/>
            <a:headEnd/>
            <a:tailEnd/>
          </a:ln>
        </p:spPr>
        <p:txBody>
          <a:bodyPr wrap="none" anchor="ctr"/>
          <a:lstStyle/>
          <a:p>
            <a:pPr algn="ctr"/>
            <a:endParaRPr lang="en-US"/>
          </a:p>
        </p:txBody>
      </p:sp>
      <p:sp>
        <p:nvSpPr>
          <p:cNvPr id="11279" name="Rectangle 33"/>
          <p:cNvSpPr>
            <a:spLocks noChangeArrowheads="1"/>
          </p:cNvSpPr>
          <p:nvPr/>
        </p:nvSpPr>
        <p:spPr bwMode="auto">
          <a:xfrm>
            <a:off x="2743200" y="41910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280" name="Rectangle 34"/>
          <p:cNvSpPr>
            <a:spLocks noChangeArrowheads="1"/>
          </p:cNvSpPr>
          <p:nvPr/>
        </p:nvSpPr>
        <p:spPr bwMode="auto">
          <a:xfrm>
            <a:off x="3048000" y="41910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281" name="Rectangle 35"/>
          <p:cNvSpPr>
            <a:spLocks noChangeArrowheads="1"/>
          </p:cNvSpPr>
          <p:nvPr/>
        </p:nvSpPr>
        <p:spPr bwMode="auto">
          <a:xfrm>
            <a:off x="3352800" y="41910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282" name="Rectangle 36"/>
          <p:cNvSpPr>
            <a:spLocks noChangeArrowheads="1"/>
          </p:cNvSpPr>
          <p:nvPr/>
        </p:nvSpPr>
        <p:spPr bwMode="auto">
          <a:xfrm>
            <a:off x="3657600" y="41910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283" name="Rectangle 37"/>
          <p:cNvSpPr>
            <a:spLocks noChangeArrowheads="1"/>
          </p:cNvSpPr>
          <p:nvPr/>
        </p:nvSpPr>
        <p:spPr bwMode="auto">
          <a:xfrm>
            <a:off x="3962400" y="4191000"/>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1284" name="Rectangle 38"/>
          <p:cNvSpPr>
            <a:spLocks noChangeArrowheads="1"/>
          </p:cNvSpPr>
          <p:nvPr/>
        </p:nvSpPr>
        <p:spPr bwMode="auto">
          <a:xfrm>
            <a:off x="4267200" y="4191000"/>
            <a:ext cx="304800" cy="304800"/>
          </a:xfrm>
          <a:prstGeom prst="rect">
            <a:avLst/>
          </a:prstGeom>
          <a:solidFill>
            <a:schemeClr val="bg1"/>
          </a:solidFill>
          <a:ln w="38100">
            <a:solidFill>
              <a:schemeClr val="tx1"/>
            </a:solidFill>
            <a:miter lim="800000"/>
            <a:headEnd/>
            <a:tailEnd/>
          </a:ln>
        </p:spPr>
        <p:txBody>
          <a:bodyPr wrap="none" anchor="ctr"/>
          <a:lstStyle/>
          <a:p>
            <a:pPr algn="ctr"/>
            <a:endParaRPr lang="en-US"/>
          </a:p>
        </p:txBody>
      </p:sp>
      <p:sp>
        <p:nvSpPr>
          <p:cNvPr id="11285" name="Rectangle 39"/>
          <p:cNvSpPr>
            <a:spLocks noChangeArrowheads="1"/>
          </p:cNvSpPr>
          <p:nvPr/>
        </p:nvSpPr>
        <p:spPr bwMode="auto">
          <a:xfrm>
            <a:off x="4572000" y="41910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286" name="Rectangle 40"/>
          <p:cNvSpPr>
            <a:spLocks noChangeArrowheads="1"/>
          </p:cNvSpPr>
          <p:nvPr/>
        </p:nvSpPr>
        <p:spPr bwMode="auto">
          <a:xfrm>
            <a:off x="4876800" y="41910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287" name="Rectangle 41"/>
          <p:cNvSpPr>
            <a:spLocks noChangeArrowheads="1"/>
          </p:cNvSpPr>
          <p:nvPr/>
        </p:nvSpPr>
        <p:spPr bwMode="auto">
          <a:xfrm>
            <a:off x="5181600" y="41910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288" name="Rectangle 42"/>
          <p:cNvSpPr>
            <a:spLocks noChangeArrowheads="1"/>
          </p:cNvSpPr>
          <p:nvPr/>
        </p:nvSpPr>
        <p:spPr bwMode="auto">
          <a:xfrm>
            <a:off x="5486400" y="41910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289" name="Rectangle 43"/>
          <p:cNvSpPr>
            <a:spLocks noChangeArrowheads="1"/>
          </p:cNvSpPr>
          <p:nvPr/>
        </p:nvSpPr>
        <p:spPr bwMode="auto">
          <a:xfrm>
            <a:off x="5791200" y="41910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1290" name="Rectangle 44"/>
          <p:cNvSpPr>
            <a:spLocks noChangeArrowheads="1"/>
          </p:cNvSpPr>
          <p:nvPr/>
        </p:nvSpPr>
        <p:spPr bwMode="auto">
          <a:xfrm>
            <a:off x="6096000" y="41910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291" name="Rectangle 45"/>
          <p:cNvSpPr>
            <a:spLocks noChangeArrowheads="1"/>
          </p:cNvSpPr>
          <p:nvPr/>
        </p:nvSpPr>
        <p:spPr bwMode="auto">
          <a:xfrm>
            <a:off x="6400800" y="41910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292" name="Rectangle 46"/>
          <p:cNvSpPr>
            <a:spLocks noChangeArrowheads="1"/>
          </p:cNvSpPr>
          <p:nvPr/>
        </p:nvSpPr>
        <p:spPr bwMode="auto">
          <a:xfrm>
            <a:off x="6705600" y="41910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293" name="Rectangle 47"/>
          <p:cNvSpPr>
            <a:spLocks noChangeArrowheads="1"/>
          </p:cNvSpPr>
          <p:nvPr/>
        </p:nvSpPr>
        <p:spPr bwMode="auto">
          <a:xfrm>
            <a:off x="7010400" y="41910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294" name="Rectangle 48"/>
          <p:cNvSpPr>
            <a:spLocks noChangeArrowheads="1"/>
          </p:cNvSpPr>
          <p:nvPr/>
        </p:nvSpPr>
        <p:spPr bwMode="auto">
          <a:xfrm>
            <a:off x="7315200" y="41910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1295" name="Rectangle 49"/>
          <p:cNvSpPr>
            <a:spLocks noChangeArrowheads="1"/>
          </p:cNvSpPr>
          <p:nvPr/>
        </p:nvSpPr>
        <p:spPr bwMode="auto">
          <a:xfrm>
            <a:off x="4267200" y="4511675"/>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i</a:t>
            </a:r>
            <a:endParaRPr lang="en-US" b="1">
              <a:solidFill>
                <a:schemeClr val="accent2"/>
              </a:solidFill>
            </a:endParaRPr>
          </a:p>
        </p:txBody>
      </p:sp>
      <p:cxnSp>
        <p:nvCxnSpPr>
          <p:cNvPr id="11296" name="AutoShape 73"/>
          <p:cNvCxnSpPr>
            <a:cxnSpLocks noChangeShapeType="1"/>
            <a:stCxn id="11284" idx="0"/>
            <a:endCxn id="11285" idx="0"/>
          </p:cNvCxnSpPr>
          <p:nvPr/>
        </p:nvCxnSpPr>
        <p:spPr bwMode="auto">
          <a:xfrm rot="5400000" flipV="1">
            <a:off x="4570413" y="4021138"/>
            <a:ext cx="1588" cy="304800"/>
          </a:xfrm>
          <a:prstGeom prst="curvedConnector3">
            <a:avLst>
              <a:gd name="adj1" fmla="val -13200005"/>
            </a:avLst>
          </a:prstGeom>
          <a:noFill/>
          <a:ln w="28575">
            <a:solidFill>
              <a:schemeClr val="tx1"/>
            </a:solidFill>
            <a:round/>
            <a:headEnd type="triangle" w="med" len="med"/>
            <a:tailEnd/>
          </a:ln>
          <a:extLst>
            <a:ext uri="{909E8E84-426E-40dd-AFC4-6F175D3DCCD1}">
              <a14:hiddenFill xmlns:a14="http://schemas.microsoft.com/office/drawing/2010/main" xmlns="">
                <a:noFill/>
              </a14:hiddenFill>
            </a:ext>
          </a:extLst>
        </p:spPr>
      </p:cxnSp>
      <p:cxnSp>
        <p:nvCxnSpPr>
          <p:cNvPr id="11297" name="AutoShape 74"/>
          <p:cNvCxnSpPr>
            <a:cxnSpLocks noChangeShapeType="1"/>
          </p:cNvCxnSpPr>
          <p:nvPr/>
        </p:nvCxnSpPr>
        <p:spPr bwMode="auto">
          <a:xfrm rot="5400000" flipV="1">
            <a:off x="4875213" y="4040188"/>
            <a:ext cx="1588" cy="304800"/>
          </a:xfrm>
          <a:prstGeom prst="curvedConnector3">
            <a:avLst>
              <a:gd name="adj1" fmla="val -13200005"/>
            </a:avLst>
          </a:prstGeom>
          <a:noFill/>
          <a:ln w="28575">
            <a:solidFill>
              <a:schemeClr val="tx1"/>
            </a:solidFill>
            <a:round/>
            <a:headEnd type="triangle" w="med" len="med"/>
            <a:tailEnd/>
          </a:ln>
          <a:extLst>
            <a:ext uri="{909E8E84-426E-40dd-AFC4-6F175D3DCCD1}">
              <a14:hiddenFill xmlns:a14="http://schemas.microsoft.com/office/drawing/2010/main" xmlns="">
                <a:noFill/>
              </a14:hiddenFill>
            </a:ext>
          </a:extLst>
        </p:spPr>
      </p:cxnSp>
      <p:cxnSp>
        <p:nvCxnSpPr>
          <p:cNvPr id="11298" name="AutoShape 75"/>
          <p:cNvCxnSpPr>
            <a:cxnSpLocks noChangeShapeType="1"/>
          </p:cNvCxnSpPr>
          <p:nvPr/>
        </p:nvCxnSpPr>
        <p:spPr bwMode="auto">
          <a:xfrm rot="5400000" flipV="1">
            <a:off x="5180013" y="4040188"/>
            <a:ext cx="1588" cy="304800"/>
          </a:xfrm>
          <a:prstGeom prst="curvedConnector3">
            <a:avLst>
              <a:gd name="adj1" fmla="val -13200005"/>
            </a:avLst>
          </a:prstGeom>
          <a:noFill/>
          <a:ln w="28575">
            <a:solidFill>
              <a:schemeClr val="tx1"/>
            </a:solidFill>
            <a:round/>
            <a:headEnd type="triangle" w="med" len="med"/>
            <a:tailEnd/>
          </a:ln>
          <a:extLst>
            <a:ext uri="{909E8E84-426E-40dd-AFC4-6F175D3DCCD1}">
              <a14:hiddenFill xmlns:a14="http://schemas.microsoft.com/office/drawing/2010/main" xmlns="">
                <a:noFill/>
              </a14:hiddenFill>
            </a:ext>
          </a:extLst>
        </p:spPr>
      </p:cxnSp>
      <p:cxnSp>
        <p:nvCxnSpPr>
          <p:cNvPr id="11299" name="AutoShape 76"/>
          <p:cNvCxnSpPr>
            <a:cxnSpLocks noChangeShapeType="1"/>
          </p:cNvCxnSpPr>
          <p:nvPr/>
        </p:nvCxnSpPr>
        <p:spPr bwMode="auto">
          <a:xfrm rot="5400000" flipV="1">
            <a:off x="5484813" y="4040188"/>
            <a:ext cx="1588" cy="304800"/>
          </a:xfrm>
          <a:prstGeom prst="curvedConnector3">
            <a:avLst>
              <a:gd name="adj1" fmla="val -13200005"/>
            </a:avLst>
          </a:prstGeom>
          <a:noFill/>
          <a:ln w="28575">
            <a:solidFill>
              <a:schemeClr val="tx1"/>
            </a:solidFill>
            <a:round/>
            <a:headEnd type="triangle" w="med" len="med"/>
            <a:tailEnd/>
          </a:ln>
          <a:extLst>
            <a:ext uri="{909E8E84-426E-40dd-AFC4-6F175D3DCCD1}">
              <a14:hiddenFill xmlns:a14="http://schemas.microsoft.com/office/drawing/2010/main" xmlns="">
                <a:noFill/>
              </a14:hiddenFill>
            </a:ext>
          </a:extLst>
        </p:spPr>
      </p:cxnSp>
      <p:cxnSp>
        <p:nvCxnSpPr>
          <p:cNvPr id="11300" name="AutoShape 77"/>
          <p:cNvCxnSpPr>
            <a:cxnSpLocks noChangeShapeType="1"/>
          </p:cNvCxnSpPr>
          <p:nvPr/>
        </p:nvCxnSpPr>
        <p:spPr bwMode="auto">
          <a:xfrm rot="5400000" flipV="1">
            <a:off x="5789613" y="4040188"/>
            <a:ext cx="1588" cy="304800"/>
          </a:xfrm>
          <a:prstGeom prst="curvedConnector3">
            <a:avLst>
              <a:gd name="adj1" fmla="val -13200005"/>
            </a:avLst>
          </a:prstGeom>
          <a:noFill/>
          <a:ln w="28575">
            <a:solidFill>
              <a:schemeClr val="tx1"/>
            </a:solidFill>
            <a:round/>
            <a:headEnd type="triangle" w="med" len="med"/>
            <a:tailEnd/>
          </a:ln>
          <a:extLst>
            <a:ext uri="{909E8E84-426E-40dd-AFC4-6F175D3DCCD1}">
              <a14:hiddenFill xmlns:a14="http://schemas.microsoft.com/office/drawing/2010/main" xmlns="">
                <a:noFill/>
              </a14:hiddenFill>
            </a:ext>
          </a:extLst>
        </p:spPr>
      </p:cxnSp>
      <p:sp>
        <p:nvSpPr>
          <p:cNvPr id="11272" name="Date Placeholder 82"/>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84" name="Rectangle 55"/>
          <p:cNvSpPr>
            <a:spLocks noChangeArrowheads="1"/>
          </p:cNvSpPr>
          <p:nvPr/>
        </p:nvSpPr>
        <p:spPr bwMode="auto">
          <a:xfrm>
            <a:off x="1150937" y="3200400"/>
            <a:ext cx="11350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b="1" i="1" dirty="0">
                <a:solidFill>
                  <a:schemeClr val="accent2"/>
                </a:solidFill>
                <a:latin typeface="Times New Roman" charset="0"/>
              </a:rPr>
              <a:t>board</a:t>
            </a:r>
            <a:endParaRPr lang="en-US" b="1" dirty="0">
              <a:solidFill>
                <a:schemeClr val="accent2"/>
              </a:solidFill>
            </a:endParaRPr>
          </a:p>
        </p:txBody>
      </p:sp>
      <p:sp>
        <p:nvSpPr>
          <p:cNvPr id="85" name="Rectangle 78"/>
          <p:cNvSpPr>
            <a:spLocks noChangeArrowheads="1"/>
          </p:cNvSpPr>
          <p:nvPr/>
        </p:nvSpPr>
        <p:spPr bwMode="auto">
          <a:xfrm>
            <a:off x="1143000" y="4114801"/>
            <a:ext cx="11350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b="1" i="1" dirty="0">
                <a:solidFill>
                  <a:schemeClr val="accent2"/>
                </a:solidFill>
                <a:latin typeface="Times New Roman" charset="0"/>
              </a:rPr>
              <a:t>board</a:t>
            </a:r>
            <a:endParaRPr lang="en-US" b="1" dirty="0">
              <a:solidFill>
                <a:schemeClr val="accent2"/>
              </a:solidFill>
            </a:endParaRPr>
          </a:p>
        </p:txBody>
      </p:sp>
      <p:sp>
        <p:nvSpPr>
          <p:cNvPr id="86" name="Rectangle 78"/>
          <p:cNvSpPr>
            <a:spLocks noChangeArrowheads="1"/>
          </p:cNvSpPr>
          <p:nvPr/>
        </p:nvSpPr>
        <p:spPr bwMode="auto">
          <a:xfrm>
            <a:off x="1143000" y="5105400"/>
            <a:ext cx="11350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b="1" i="1" dirty="0">
                <a:solidFill>
                  <a:schemeClr val="accent2"/>
                </a:solidFill>
                <a:latin typeface="Times New Roman" charset="0"/>
              </a:rPr>
              <a:t>board</a:t>
            </a:r>
            <a:endParaRPr lang="en-US" b="1"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dirty="0">
                <a:latin typeface="Tahoma" charset="0"/>
              </a:rPr>
              <a:t>Java Example</a:t>
            </a:r>
          </a:p>
        </p:txBody>
      </p:sp>
      <p:sp>
        <p:nvSpPr>
          <p:cNvPr id="4" name="Date Placeholder 3"/>
          <p:cNvSpPr>
            <a:spLocks noGrp="1"/>
          </p:cNvSpPr>
          <p:nvPr>
            <p:ph type="dt" sz="quarter" idx="10"/>
          </p:nvPr>
        </p:nvSpPr>
        <p:spPr/>
        <p:txBody>
          <a:bodyPr/>
          <a:lstStyle/>
          <a:p>
            <a:pPr>
              <a:defRPr/>
            </a:pPr>
            <a:r>
              <a:rPr lang="en-US"/>
              <a:t>© 2014 Goodrich, Tamassia, Goldwasser</a:t>
            </a:r>
          </a:p>
        </p:txBody>
      </p:sp>
      <p:sp>
        <p:nvSpPr>
          <p:cNvPr id="5" name="Footer Placeholder 4"/>
          <p:cNvSpPr>
            <a:spLocks noGrp="1"/>
          </p:cNvSpPr>
          <p:nvPr>
            <p:ph type="ftr" sz="quarter" idx="11"/>
          </p:nvPr>
        </p:nvSpPr>
        <p:spPr/>
        <p:txBody>
          <a:bodyPr/>
          <a:lstStyle/>
          <a:p>
            <a:pPr>
              <a:defRPr/>
            </a:pPr>
            <a:r>
              <a:rPr lang="en-US"/>
              <a:t>Arrays</a:t>
            </a:r>
          </a:p>
        </p:txBody>
      </p:sp>
      <p:sp>
        <p:nvSpPr>
          <p:cNvPr id="6" name="Slide Number Placeholder 5"/>
          <p:cNvSpPr>
            <a:spLocks noGrp="1"/>
          </p:cNvSpPr>
          <p:nvPr>
            <p:ph type="sldNum" sz="quarter" idx="12"/>
          </p:nvPr>
        </p:nvSpPr>
        <p:spPr/>
        <p:txBody>
          <a:bodyPr/>
          <a:lstStyle/>
          <a:p>
            <a:pPr>
              <a:defRPr/>
            </a:pPr>
            <a:fld id="{D06B892B-653F-8642-98BD-2CC6242338DE}" type="slidenum">
              <a:rPr lang="en-US" smtClean="0"/>
              <a:pPr>
                <a:defRPr/>
              </a:pPr>
              <a:t>12</a:t>
            </a:fld>
            <a:endParaRPr lang="en-US"/>
          </a:p>
        </p:txBody>
      </p:sp>
      <p:pic>
        <p:nvPicPr>
          <p:cNvPr id="3" name="Picture 2"/>
          <p:cNvPicPr>
            <a:picLocks noChangeAspect="1"/>
          </p:cNvPicPr>
          <p:nvPr/>
        </p:nvPicPr>
        <p:blipFill>
          <a:blip r:embed="rId2"/>
          <a:stretch>
            <a:fillRect/>
          </a:stretch>
        </p:blipFill>
        <p:spPr>
          <a:xfrm>
            <a:off x="683921" y="1905000"/>
            <a:ext cx="8155279" cy="2895600"/>
          </a:xfrm>
          <a:prstGeom prst="rect">
            <a:avLst/>
          </a:prstGeom>
        </p:spPr>
      </p:pic>
    </p:spTree>
    <p:extLst>
      <p:ext uri="{BB962C8B-B14F-4D97-AF65-F5344CB8AC3E}">
        <p14:creationId xmlns:p14="http://schemas.microsoft.com/office/powerpoint/2010/main" val="59445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Arrays</a:t>
            </a:r>
          </a:p>
        </p:txBody>
      </p:sp>
      <p:sp>
        <p:nvSpPr>
          <p:cNvPr id="921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9A9F579-00BF-2B4E-9163-685D08097BE3}" type="slidenum">
              <a:rPr lang="en-US" sz="1400"/>
              <a:pPr eaLnBrk="1" hangingPunct="1"/>
              <a:t>2</a:t>
            </a:fld>
            <a:endParaRPr lang="en-US" sz="1400"/>
          </a:p>
        </p:txBody>
      </p:sp>
      <p:sp>
        <p:nvSpPr>
          <p:cNvPr id="9219" name="Rectangle 2"/>
          <p:cNvSpPr>
            <a:spLocks noGrp="1" noChangeArrowheads="1"/>
          </p:cNvSpPr>
          <p:nvPr>
            <p:ph type="title"/>
          </p:nvPr>
        </p:nvSpPr>
        <p:spPr/>
        <p:txBody>
          <a:bodyPr/>
          <a:lstStyle/>
          <a:p>
            <a:pPr eaLnBrk="1" hangingPunct="1"/>
            <a:r>
              <a:rPr lang="en-US" dirty="0">
                <a:latin typeface="Tahoma" charset="0"/>
              </a:rPr>
              <a:t>Array Definition</a:t>
            </a:r>
          </a:p>
        </p:txBody>
      </p:sp>
      <p:sp>
        <p:nvSpPr>
          <p:cNvPr id="9220" name="Rectangle 3" descr="Rectangle: Click to edit Master text styles&#10;Second level&#10;Third level&#10;Fourth level&#10;Fifth level"/>
          <p:cNvSpPr>
            <a:spLocks noGrp="1" noChangeArrowheads="1"/>
          </p:cNvSpPr>
          <p:nvPr>
            <p:ph type="body" sz="half" idx="1"/>
          </p:nvPr>
        </p:nvSpPr>
        <p:spPr>
          <a:xfrm>
            <a:off x="838200" y="1524000"/>
            <a:ext cx="7543800" cy="3581400"/>
          </a:xfrm>
        </p:spPr>
        <p:txBody>
          <a:bodyPr/>
          <a:lstStyle/>
          <a:p>
            <a:pPr eaLnBrk="1" hangingPunct="1"/>
            <a:r>
              <a:rPr lang="en-US" dirty="0"/>
              <a:t>An </a:t>
            </a:r>
            <a:r>
              <a:rPr lang="en-US" b="1" i="1" dirty="0"/>
              <a:t>array</a:t>
            </a:r>
            <a:r>
              <a:rPr lang="en-US" dirty="0"/>
              <a:t> is a sequenced collection of variables all of the same type. Each variable, or </a:t>
            </a:r>
            <a:r>
              <a:rPr lang="en-US" b="1" i="1" dirty="0"/>
              <a:t>cell</a:t>
            </a:r>
            <a:r>
              <a:rPr lang="en-US" dirty="0"/>
              <a:t>, in an array has an </a:t>
            </a:r>
            <a:r>
              <a:rPr lang="en-US" b="1" i="1" dirty="0"/>
              <a:t>index</a:t>
            </a:r>
            <a:r>
              <a:rPr lang="en-US" dirty="0"/>
              <a:t>, which uniquely refers to the value stored in that cell. The cells of an array, A, are numbered 0, 1, 2, and so on. </a:t>
            </a:r>
          </a:p>
          <a:p>
            <a:pPr eaLnBrk="1" hangingPunct="1"/>
            <a:r>
              <a:rPr lang="en-US" dirty="0"/>
              <a:t>Each value stored in an array is often called an </a:t>
            </a:r>
            <a:r>
              <a:rPr lang="en-US" b="1" i="1" dirty="0"/>
              <a:t>element </a:t>
            </a:r>
            <a:r>
              <a:rPr lang="en-US" dirty="0"/>
              <a:t>of that array. </a:t>
            </a:r>
          </a:p>
          <a:p>
            <a:pPr eaLnBrk="1" hangingPunct="1"/>
            <a:endParaRPr lang="en-US" dirty="0">
              <a:latin typeface="Times New Roman" charset="0"/>
            </a:endParaRPr>
          </a:p>
        </p:txBody>
      </p:sp>
      <p:sp>
        <p:nvSpPr>
          <p:cNvPr id="9221" name="Rectangle 58"/>
          <p:cNvSpPr>
            <a:spLocks noChangeArrowheads="1"/>
          </p:cNvSpPr>
          <p:nvPr/>
        </p:nvSpPr>
        <p:spPr bwMode="auto">
          <a:xfrm>
            <a:off x="1524000" y="5334000"/>
            <a:ext cx="296863"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A</a:t>
            </a:r>
            <a:endParaRPr lang="en-US" b="1">
              <a:solidFill>
                <a:schemeClr val="accent2"/>
              </a:solidFill>
            </a:endParaRPr>
          </a:p>
        </p:txBody>
      </p:sp>
      <p:sp>
        <p:nvSpPr>
          <p:cNvPr id="9222" name="Rectangle 59"/>
          <p:cNvSpPr>
            <a:spLocks noChangeArrowheads="1"/>
          </p:cNvSpPr>
          <p:nvPr/>
        </p:nvSpPr>
        <p:spPr bwMode="auto">
          <a:xfrm>
            <a:off x="2057400" y="57229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0</a:t>
            </a:r>
            <a:endParaRPr lang="en-US">
              <a:solidFill>
                <a:schemeClr val="accent2"/>
              </a:solidFill>
            </a:endParaRPr>
          </a:p>
        </p:txBody>
      </p:sp>
      <p:sp>
        <p:nvSpPr>
          <p:cNvPr id="9223" name="Rectangle 60"/>
          <p:cNvSpPr>
            <a:spLocks noChangeArrowheads="1"/>
          </p:cNvSpPr>
          <p:nvPr/>
        </p:nvSpPr>
        <p:spPr bwMode="auto">
          <a:xfrm>
            <a:off x="2362200" y="57229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1</a:t>
            </a:r>
            <a:endParaRPr lang="en-US">
              <a:solidFill>
                <a:schemeClr val="accent2"/>
              </a:solidFill>
            </a:endParaRPr>
          </a:p>
        </p:txBody>
      </p:sp>
      <p:sp>
        <p:nvSpPr>
          <p:cNvPr id="9224" name="Rectangle 61"/>
          <p:cNvSpPr>
            <a:spLocks noChangeArrowheads="1"/>
          </p:cNvSpPr>
          <p:nvPr/>
        </p:nvSpPr>
        <p:spPr bwMode="auto">
          <a:xfrm>
            <a:off x="2667000" y="57229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2</a:t>
            </a:r>
            <a:endParaRPr lang="en-US">
              <a:solidFill>
                <a:schemeClr val="accent2"/>
              </a:solidFill>
            </a:endParaRPr>
          </a:p>
        </p:txBody>
      </p:sp>
      <p:sp>
        <p:nvSpPr>
          <p:cNvPr id="9225" name="Rectangle 65"/>
          <p:cNvSpPr>
            <a:spLocks noChangeArrowheads="1"/>
          </p:cNvSpPr>
          <p:nvPr/>
        </p:nvSpPr>
        <p:spPr bwMode="auto">
          <a:xfrm>
            <a:off x="5334000" y="5722938"/>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n</a:t>
            </a:r>
            <a:endParaRPr lang="en-US" b="1">
              <a:solidFill>
                <a:schemeClr val="accent2"/>
              </a:solidFill>
            </a:endParaRPr>
          </a:p>
        </p:txBody>
      </p:sp>
      <p:sp>
        <p:nvSpPr>
          <p:cNvPr id="9226" name="Rectangle 82"/>
          <p:cNvSpPr>
            <a:spLocks noChangeArrowheads="1"/>
          </p:cNvSpPr>
          <p:nvPr/>
        </p:nvSpPr>
        <p:spPr bwMode="auto">
          <a:xfrm>
            <a:off x="1981200" y="5410200"/>
            <a:ext cx="304800" cy="304800"/>
          </a:xfrm>
          <a:prstGeom prst="rect">
            <a:avLst/>
          </a:prstGeom>
          <a:solidFill>
            <a:schemeClr val="accent1"/>
          </a:solidFill>
          <a:ln w="38100">
            <a:solidFill>
              <a:schemeClr val="tx1"/>
            </a:solidFill>
            <a:miter lim="800000"/>
            <a:headEnd/>
            <a:tailEnd/>
          </a:ln>
        </p:spPr>
        <p:txBody>
          <a:bodyPr wrap="none" anchor="ctr"/>
          <a:lstStyle/>
          <a:p>
            <a:pPr algn="ctr"/>
            <a:endParaRPr lang="en-US"/>
          </a:p>
        </p:txBody>
      </p:sp>
      <p:sp>
        <p:nvSpPr>
          <p:cNvPr id="9227" name="Rectangle 83"/>
          <p:cNvSpPr>
            <a:spLocks noChangeArrowheads="1"/>
          </p:cNvSpPr>
          <p:nvPr/>
        </p:nvSpPr>
        <p:spPr bwMode="auto">
          <a:xfrm>
            <a:off x="22860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28" name="Rectangle 84"/>
          <p:cNvSpPr>
            <a:spLocks noChangeArrowheads="1"/>
          </p:cNvSpPr>
          <p:nvPr/>
        </p:nvSpPr>
        <p:spPr bwMode="auto">
          <a:xfrm>
            <a:off x="25908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29" name="Rectangle 85"/>
          <p:cNvSpPr>
            <a:spLocks noChangeArrowheads="1"/>
          </p:cNvSpPr>
          <p:nvPr/>
        </p:nvSpPr>
        <p:spPr bwMode="auto">
          <a:xfrm>
            <a:off x="28956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0" name="Rectangle 86"/>
          <p:cNvSpPr>
            <a:spLocks noChangeArrowheads="1"/>
          </p:cNvSpPr>
          <p:nvPr/>
        </p:nvSpPr>
        <p:spPr bwMode="auto">
          <a:xfrm>
            <a:off x="32004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1" name="Rectangle 87"/>
          <p:cNvSpPr>
            <a:spLocks noChangeArrowheads="1"/>
          </p:cNvSpPr>
          <p:nvPr/>
        </p:nvSpPr>
        <p:spPr bwMode="auto">
          <a:xfrm>
            <a:off x="35052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2" name="Rectangle 88"/>
          <p:cNvSpPr>
            <a:spLocks noChangeArrowheads="1"/>
          </p:cNvSpPr>
          <p:nvPr/>
        </p:nvSpPr>
        <p:spPr bwMode="auto">
          <a:xfrm>
            <a:off x="3810000" y="5410200"/>
            <a:ext cx="304800" cy="304800"/>
          </a:xfrm>
          <a:prstGeom prst="rect">
            <a:avLst/>
          </a:prstGeom>
          <a:solidFill>
            <a:schemeClr val="bg2"/>
          </a:solidFill>
          <a:ln w="38100">
            <a:solidFill>
              <a:schemeClr val="tx1"/>
            </a:solidFill>
            <a:miter lim="800000"/>
            <a:headEnd/>
            <a:tailEnd/>
          </a:ln>
        </p:spPr>
        <p:txBody>
          <a:bodyPr wrap="none" anchor="ctr"/>
          <a:lstStyle/>
          <a:p>
            <a:pPr algn="ctr"/>
            <a:endParaRPr lang="en-US"/>
          </a:p>
        </p:txBody>
      </p:sp>
      <p:sp>
        <p:nvSpPr>
          <p:cNvPr id="9233" name="Rectangle 89"/>
          <p:cNvSpPr>
            <a:spLocks noChangeArrowheads="1"/>
          </p:cNvSpPr>
          <p:nvPr/>
        </p:nvSpPr>
        <p:spPr bwMode="auto">
          <a:xfrm>
            <a:off x="41148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4" name="Rectangle 90"/>
          <p:cNvSpPr>
            <a:spLocks noChangeArrowheads="1"/>
          </p:cNvSpPr>
          <p:nvPr/>
        </p:nvSpPr>
        <p:spPr bwMode="auto">
          <a:xfrm>
            <a:off x="44196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5" name="Rectangle 91"/>
          <p:cNvSpPr>
            <a:spLocks noChangeArrowheads="1"/>
          </p:cNvSpPr>
          <p:nvPr/>
        </p:nvSpPr>
        <p:spPr bwMode="auto">
          <a:xfrm>
            <a:off x="47244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6" name="Rectangle 92"/>
          <p:cNvSpPr>
            <a:spLocks noChangeArrowheads="1"/>
          </p:cNvSpPr>
          <p:nvPr/>
        </p:nvSpPr>
        <p:spPr bwMode="auto">
          <a:xfrm>
            <a:off x="50292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7" name="Rectangle 93"/>
          <p:cNvSpPr>
            <a:spLocks noChangeArrowheads="1"/>
          </p:cNvSpPr>
          <p:nvPr/>
        </p:nvSpPr>
        <p:spPr bwMode="auto">
          <a:xfrm>
            <a:off x="53340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38" name="Rectangle 94"/>
          <p:cNvSpPr>
            <a:spLocks noChangeArrowheads="1"/>
          </p:cNvSpPr>
          <p:nvPr/>
        </p:nvSpPr>
        <p:spPr bwMode="auto">
          <a:xfrm>
            <a:off x="56388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39" name="Rectangle 95"/>
          <p:cNvSpPr>
            <a:spLocks noChangeArrowheads="1"/>
          </p:cNvSpPr>
          <p:nvPr/>
        </p:nvSpPr>
        <p:spPr bwMode="auto">
          <a:xfrm>
            <a:off x="59436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40" name="Rectangle 96"/>
          <p:cNvSpPr>
            <a:spLocks noChangeArrowheads="1"/>
          </p:cNvSpPr>
          <p:nvPr/>
        </p:nvSpPr>
        <p:spPr bwMode="auto">
          <a:xfrm>
            <a:off x="62484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41" name="Rectangle 97"/>
          <p:cNvSpPr>
            <a:spLocks noChangeArrowheads="1"/>
          </p:cNvSpPr>
          <p:nvPr/>
        </p:nvSpPr>
        <p:spPr bwMode="auto">
          <a:xfrm>
            <a:off x="65532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42" name="Rectangle 98"/>
          <p:cNvSpPr>
            <a:spLocks noChangeArrowheads="1"/>
          </p:cNvSpPr>
          <p:nvPr/>
        </p:nvSpPr>
        <p:spPr bwMode="auto">
          <a:xfrm>
            <a:off x="68580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43" name="Rectangle 130"/>
          <p:cNvSpPr>
            <a:spLocks noChangeArrowheads="1"/>
          </p:cNvSpPr>
          <p:nvPr/>
        </p:nvSpPr>
        <p:spPr bwMode="auto">
          <a:xfrm>
            <a:off x="3810000" y="5730875"/>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i</a:t>
            </a:r>
            <a:endParaRPr lang="en-US" b="1">
              <a:solidFill>
                <a:schemeClr val="accent2"/>
              </a:solidFill>
            </a:endParaRPr>
          </a:p>
        </p:txBody>
      </p:sp>
      <p:sp>
        <p:nvSpPr>
          <p:cNvPr id="9244" name="Date Placeholder 28"/>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Arrays</a:t>
            </a:r>
          </a:p>
        </p:txBody>
      </p:sp>
      <p:sp>
        <p:nvSpPr>
          <p:cNvPr id="9218"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9A9F579-00BF-2B4E-9163-685D08097BE3}" type="slidenum">
              <a:rPr lang="en-US" sz="1400"/>
              <a:pPr eaLnBrk="1" hangingPunct="1"/>
              <a:t>3</a:t>
            </a:fld>
            <a:endParaRPr lang="en-US" sz="1400"/>
          </a:p>
        </p:txBody>
      </p:sp>
      <p:sp>
        <p:nvSpPr>
          <p:cNvPr id="9219" name="Rectangle 2"/>
          <p:cNvSpPr>
            <a:spLocks noGrp="1" noChangeArrowheads="1"/>
          </p:cNvSpPr>
          <p:nvPr>
            <p:ph type="title"/>
          </p:nvPr>
        </p:nvSpPr>
        <p:spPr/>
        <p:txBody>
          <a:bodyPr/>
          <a:lstStyle/>
          <a:p>
            <a:pPr eaLnBrk="1" hangingPunct="1"/>
            <a:r>
              <a:rPr lang="en-US" dirty="0">
                <a:latin typeface="Tahoma" charset="0"/>
              </a:rPr>
              <a:t>Array Length and Capacity</a:t>
            </a:r>
          </a:p>
        </p:txBody>
      </p:sp>
      <p:sp>
        <p:nvSpPr>
          <p:cNvPr id="9220" name="Rectangle 3" descr="Rectangle: Click to edit Master text styles&#10;Second level&#10;Third level&#10;Fourth level&#10;Fifth level"/>
          <p:cNvSpPr>
            <a:spLocks noGrp="1" noChangeArrowheads="1"/>
          </p:cNvSpPr>
          <p:nvPr>
            <p:ph type="body" sz="half" idx="1"/>
          </p:nvPr>
        </p:nvSpPr>
        <p:spPr>
          <a:xfrm>
            <a:off x="838200" y="1752600"/>
            <a:ext cx="7543800" cy="3352800"/>
          </a:xfrm>
        </p:spPr>
        <p:txBody>
          <a:bodyPr/>
          <a:lstStyle/>
          <a:p>
            <a:pPr eaLnBrk="1" hangingPunct="1"/>
            <a:r>
              <a:rPr lang="en-US" sz="2400" dirty="0"/>
              <a:t>Since the length of an array determines the maximum number of things that can be stored in the array, we will sometimes refer to the length of an array as its </a:t>
            </a:r>
            <a:r>
              <a:rPr lang="en-US" sz="2400" b="1" i="1" dirty="0"/>
              <a:t>capacity</a:t>
            </a:r>
            <a:r>
              <a:rPr lang="en-US" sz="2400" dirty="0"/>
              <a:t>. </a:t>
            </a:r>
          </a:p>
          <a:p>
            <a:pPr eaLnBrk="1" hangingPunct="1"/>
            <a:r>
              <a:rPr lang="en-US" sz="2400" dirty="0"/>
              <a:t>In Java, the length of an array named </a:t>
            </a:r>
            <a:r>
              <a:rPr lang="en-US" sz="2400" i="1" dirty="0"/>
              <a:t>a </a:t>
            </a:r>
            <a:r>
              <a:rPr lang="en-US" sz="2400" dirty="0"/>
              <a:t>can be accessed using the syntax </a:t>
            </a:r>
            <a:r>
              <a:rPr lang="en-US" sz="2400" i="1" dirty="0" err="1"/>
              <a:t>a</a:t>
            </a:r>
            <a:r>
              <a:rPr lang="en-US" sz="2400" dirty="0" err="1"/>
              <a:t>.length</a:t>
            </a:r>
            <a:r>
              <a:rPr lang="en-US" sz="2400" dirty="0"/>
              <a:t>. Thus, the cells of an array, </a:t>
            </a:r>
            <a:r>
              <a:rPr lang="en-US" sz="2400" i="1" dirty="0"/>
              <a:t>a</a:t>
            </a:r>
            <a:r>
              <a:rPr lang="en-US" sz="2400" dirty="0"/>
              <a:t>,</a:t>
            </a:r>
            <a:r>
              <a:rPr lang="en-US" sz="2400" i="1" dirty="0"/>
              <a:t> </a:t>
            </a:r>
            <a:r>
              <a:rPr lang="en-US" sz="2400" dirty="0"/>
              <a:t>are numbered 0, 1, 2, and so on, up through </a:t>
            </a:r>
            <a:r>
              <a:rPr lang="en-US" sz="2400" i="1" dirty="0"/>
              <a:t>a</a:t>
            </a:r>
            <a:r>
              <a:rPr lang="en-US" sz="2400" dirty="0"/>
              <a:t>.length−1, and the cell with index </a:t>
            </a:r>
            <a:r>
              <a:rPr lang="en-US" sz="2400" i="1" dirty="0"/>
              <a:t>k </a:t>
            </a:r>
            <a:r>
              <a:rPr lang="en-US" sz="2400" dirty="0"/>
              <a:t>can be accessed with syntax </a:t>
            </a:r>
            <a:r>
              <a:rPr lang="en-US" sz="2400" i="1" dirty="0"/>
              <a:t>a</a:t>
            </a:r>
            <a:r>
              <a:rPr lang="en-US" sz="2400" dirty="0"/>
              <a:t>[</a:t>
            </a:r>
            <a:r>
              <a:rPr lang="en-US" sz="2400" i="1" dirty="0"/>
              <a:t>k</a:t>
            </a:r>
            <a:r>
              <a:rPr lang="en-US" sz="2400" dirty="0"/>
              <a:t>]. </a:t>
            </a:r>
          </a:p>
          <a:p>
            <a:pPr eaLnBrk="1" hangingPunct="1"/>
            <a:endParaRPr lang="en-US" sz="2400" dirty="0">
              <a:latin typeface="Times New Roman" charset="0"/>
            </a:endParaRPr>
          </a:p>
        </p:txBody>
      </p:sp>
      <p:sp>
        <p:nvSpPr>
          <p:cNvPr id="9221" name="Rectangle 58"/>
          <p:cNvSpPr>
            <a:spLocks noChangeArrowheads="1"/>
          </p:cNvSpPr>
          <p:nvPr/>
        </p:nvSpPr>
        <p:spPr bwMode="auto">
          <a:xfrm>
            <a:off x="1524000" y="5334000"/>
            <a:ext cx="2968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dirty="0">
                <a:solidFill>
                  <a:schemeClr val="accent2"/>
                </a:solidFill>
                <a:latin typeface="Times New Roman" charset="0"/>
              </a:rPr>
              <a:t>a</a:t>
            </a:r>
            <a:endParaRPr lang="en-US" b="1" dirty="0">
              <a:solidFill>
                <a:schemeClr val="accent2"/>
              </a:solidFill>
            </a:endParaRPr>
          </a:p>
        </p:txBody>
      </p:sp>
      <p:sp>
        <p:nvSpPr>
          <p:cNvPr id="9222" name="Rectangle 59"/>
          <p:cNvSpPr>
            <a:spLocks noChangeArrowheads="1"/>
          </p:cNvSpPr>
          <p:nvPr/>
        </p:nvSpPr>
        <p:spPr bwMode="auto">
          <a:xfrm>
            <a:off x="2057400" y="57229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0</a:t>
            </a:r>
            <a:endParaRPr lang="en-US">
              <a:solidFill>
                <a:schemeClr val="accent2"/>
              </a:solidFill>
            </a:endParaRPr>
          </a:p>
        </p:txBody>
      </p:sp>
      <p:sp>
        <p:nvSpPr>
          <p:cNvPr id="9223" name="Rectangle 60"/>
          <p:cNvSpPr>
            <a:spLocks noChangeArrowheads="1"/>
          </p:cNvSpPr>
          <p:nvPr/>
        </p:nvSpPr>
        <p:spPr bwMode="auto">
          <a:xfrm>
            <a:off x="2362200" y="57229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1</a:t>
            </a:r>
            <a:endParaRPr lang="en-US">
              <a:solidFill>
                <a:schemeClr val="accent2"/>
              </a:solidFill>
            </a:endParaRPr>
          </a:p>
        </p:txBody>
      </p:sp>
      <p:sp>
        <p:nvSpPr>
          <p:cNvPr id="9224" name="Rectangle 61"/>
          <p:cNvSpPr>
            <a:spLocks noChangeArrowheads="1"/>
          </p:cNvSpPr>
          <p:nvPr/>
        </p:nvSpPr>
        <p:spPr bwMode="auto">
          <a:xfrm>
            <a:off x="2667000" y="5722938"/>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2</a:t>
            </a:r>
            <a:endParaRPr lang="en-US">
              <a:solidFill>
                <a:schemeClr val="accent2"/>
              </a:solidFill>
            </a:endParaRPr>
          </a:p>
        </p:txBody>
      </p:sp>
      <p:sp>
        <p:nvSpPr>
          <p:cNvPr id="9225" name="Rectangle 65"/>
          <p:cNvSpPr>
            <a:spLocks noChangeArrowheads="1"/>
          </p:cNvSpPr>
          <p:nvPr/>
        </p:nvSpPr>
        <p:spPr bwMode="auto">
          <a:xfrm>
            <a:off x="5334000" y="5722938"/>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n</a:t>
            </a:r>
            <a:endParaRPr lang="en-US" b="1">
              <a:solidFill>
                <a:schemeClr val="accent2"/>
              </a:solidFill>
            </a:endParaRPr>
          </a:p>
        </p:txBody>
      </p:sp>
      <p:sp>
        <p:nvSpPr>
          <p:cNvPr id="9226" name="Rectangle 82"/>
          <p:cNvSpPr>
            <a:spLocks noChangeArrowheads="1"/>
          </p:cNvSpPr>
          <p:nvPr/>
        </p:nvSpPr>
        <p:spPr bwMode="auto">
          <a:xfrm>
            <a:off x="1981200" y="5410200"/>
            <a:ext cx="304800" cy="304800"/>
          </a:xfrm>
          <a:prstGeom prst="rect">
            <a:avLst/>
          </a:prstGeom>
          <a:solidFill>
            <a:schemeClr val="accent1"/>
          </a:solidFill>
          <a:ln w="38100">
            <a:solidFill>
              <a:schemeClr val="tx1"/>
            </a:solidFill>
            <a:miter lim="800000"/>
            <a:headEnd/>
            <a:tailEnd/>
          </a:ln>
        </p:spPr>
        <p:txBody>
          <a:bodyPr wrap="none" anchor="ctr"/>
          <a:lstStyle/>
          <a:p>
            <a:pPr algn="ctr"/>
            <a:endParaRPr lang="en-US"/>
          </a:p>
        </p:txBody>
      </p:sp>
      <p:sp>
        <p:nvSpPr>
          <p:cNvPr id="9227" name="Rectangle 83"/>
          <p:cNvSpPr>
            <a:spLocks noChangeArrowheads="1"/>
          </p:cNvSpPr>
          <p:nvPr/>
        </p:nvSpPr>
        <p:spPr bwMode="auto">
          <a:xfrm>
            <a:off x="22860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28" name="Rectangle 84"/>
          <p:cNvSpPr>
            <a:spLocks noChangeArrowheads="1"/>
          </p:cNvSpPr>
          <p:nvPr/>
        </p:nvSpPr>
        <p:spPr bwMode="auto">
          <a:xfrm>
            <a:off x="25908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29" name="Rectangle 85"/>
          <p:cNvSpPr>
            <a:spLocks noChangeArrowheads="1"/>
          </p:cNvSpPr>
          <p:nvPr/>
        </p:nvSpPr>
        <p:spPr bwMode="auto">
          <a:xfrm>
            <a:off x="28956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0" name="Rectangle 86"/>
          <p:cNvSpPr>
            <a:spLocks noChangeArrowheads="1"/>
          </p:cNvSpPr>
          <p:nvPr/>
        </p:nvSpPr>
        <p:spPr bwMode="auto">
          <a:xfrm>
            <a:off x="32004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1" name="Rectangle 87"/>
          <p:cNvSpPr>
            <a:spLocks noChangeArrowheads="1"/>
          </p:cNvSpPr>
          <p:nvPr/>
        </p:nvSpPr>
        <p:spPr bwMode="auto">
          <a:xfrm>
            <a:off x="35052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2" name="Rectangle 88"/>
          <p:cNvSpPr>
            <a:spLocks noChangeArrowheads="1"/>
          </p:cNvSpPr>
          <p:nvPr/>
        </p:nvSpPr>
        <p:spPr bwMode="auto">
          <a:xfrm>
            <a:off x="3810000" y="5410200"/>
            <a:ext cx="304800" cy="304800"/>
          </a:xfrm>
          <a:prstGeom prst="rect">
            <a:avLst/>
          </a:prstGeom>
          <a:solidFill>
            <a:schemeClr val="bg2"/>
          </a:solidFill>
          <a:ln w="38100">
            <a:solidFill>
              <a:schemeClr val="tx1"/>
            </a:solidFill>
            <a:miter lim="800000"/>
            <a:headEnd/>
            <a:tailEnd/>
          </a:ln>
        </p:spPr>
        <p:txBody>
          <a:bodyPr wrap="none" anchor="ctr"/>
          <a:lstStyle/>
          <a:p>
            <a:pPr algn="ctr"/>
            <a:endParaRPr lang="en-US"/>
          </a:p>
        </p:txBody>
      </p:sp>
      <p:sp>
        <p:nvSpPr>
          <p:cNvPr id="9233" name="Rectangle 89"/>
          <p:cNvSpPr>
            <a:spLocks noChangeArrowheads="1"/>
          </p:cNvSpPr>
          <p:nvPr/>
        </p:nvSpPr>
        <p:spPr bwMode="auto">
          <a:xfrm>
            <a:off x="41148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4" name="Rectangle 90"/>
          <p:cNvSpPr>
            <a:spLocks noChangeArrowheads="1"/>
          </p:cNvSpPr>
          <p:nvPr/>
        </p:nvSpPr>
        <p:spPr bwMode="auto">
          <a:xfrm>
            <a:off x="44196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5" name="Rectangle 91"/>
          <p:cNvSpPr>
            <a:spLocks noChangeArrowheads="1"/>
          </p:cNvSpPr>
          <p:nvPr/>
        </p:nvSpPr>
        <p:spPr bwMode="auto">
          <a:xfrm>
            <a:off x="47244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6" name="Rectangle 92"/>
          <p:cNvSpPr>
            <a:spLocks noChangeArrowheads="1"/>
          </p:cNvSpPr>
          <p:nvPr/>
        </p:nvSpPr>
        <p:spPr bwMode="auto">
          <a:xfrm>
            <a:off x="5029200" y="5410200"/>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9237" name="Rectangle 93"/>
          <p:cNvSpPr>
            <a:spLocks noChangeArrowheads="1"/>
          </p:cNvSpPr>
          <p:nvPr/>
        </p:nvSpPr>
        <p:spPr bwMode="auto">
          <a:xfrm>
            <a:off x="53340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38" name="Rectangle 94"/>
          <p:cNvSpPr>
            <a:spLocks noChangeArrowheads="1"/>
          </p:cNvSpPr>
          <p:nvPr/>
        </p:nvSpPr>
        <p:spPr bwMode="auto">
          <a:xfrm>
            <a:off x="56388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39" name="Rectangle 95"/>
          <p:cNvSpPr>
            <a:spLocks noChangeArrowheads="1"/>
          </p:cNvSpPr>
          <p:nvPr/>
        </p:nvSpPr>
        <p:spPr bwMode="auto">
          <a:xfrm>
            <a:off x="59436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40" name="Rectangle 96"/>
          <p:cNvSpPr>
            <a:spLocks noChangeArrowheads="1"/>
          </p:cNvSpPr>
          <p:nvPr/>
        </p:nvSpPr>
        <p:spPr bwMode="auto">
          <a:xfrm>
            <a:off x="62484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41" name="Rectangle 97"/>
          <p:cNvSpPr>
            <a:spLocks noChangeArrowheads="1"/>
          </p:cNvSpPr>
          <p:nvPr/>
        </p:nvSpPr>
        <p:spPr bwMode="auto">
          <a:xfrm>
            <a:off x="65532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42" name="Rectangle 98"/>
          <p:cNvSpPr>
            <a:spLocks noChangeArrowheads="1"/>
          </p:cNvSpPr>
          <p:nvPr/>
        </p:nvSpPr>
        <p:spPr bwMode="auto">
          <a:xfrm>
            <a:off x="6858000" y="5410200"/>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9243" name="Rectangle 130"/>
          <p:cNvSpPr>
            <a:spLocks noChangeArrowheads="1"/>
          </p:cNvSpPr>
          <p:nvPr/>
        </p:nvSpPr>
        <p:spPr bwMode="auto">
          <a:xfrm>
            <a:off x="3810000" y="5730875"/>
            <a:ext cx="2825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dirty="0">
                <a:solidFill>
                  <a:schemeClr val="accent2"/>
                </a:solidFill>
                <a:latin typeface="Times New Roman" charset="0"/>
              </a:rPr>
              <a:t>k</a:t>
            </a:r>
            <a:endParaRPr lang="en-US" b="1" dirty="0">
              <a:solidFill>
                <a:schemeClr val="accent2"/>
              </a:solidFill>
            </a:endParaRPr>
          </a:p>
        </p:txBody>
      </p:sp>
      <p:sp>
        <p:nvSpPr>
          <p:cNvPr id="9244" name="Date Placeholder 28"/>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extLst>
      <p:ext uri="{BB962C8B-B14F-4D97-AF65-F5344CB8AC3E}">
        <p14:creationId xmlns:p14="http://schemas.microsoft.com/office/powerpoint/2010/main" val="233170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Arrays (first way)</a:t>
            </a:r>
          </a:p>
        </p:txBody>
      </p:sp>
      <p:sp>
        <p:nvSpPr>
          <p:cNvPr id="3" name="Content Placeholder 2"/>
          <p:cNvSpPr>
            <a:spLocks noGrp="1"/>
          </p:cNvSpPr>
          <p:nvPr>
            <p:ph idx="1"/>
          </p:nvPr>
        </p:nvSpPr>
        <p:spPr/>
        <p:txBody>
          <a:bodyPr/>
          <a:lstStyle/>
          <a:p>
            <a:r>
              <a:rPr lang="en-US" sz="2400" dirty="0"/>
              <a:t>The first way to create an array is to use an assignment to a literal form when initially declaring the array, using a syntax as: </a:t>
            </a:r>
          </a:p>
          <a:p>
            <a:endParaRPr lang="en-US" sz="2400" dirty="0"/>
          </a:p>
          <a:p>
            <a:endParaRPr lang="en-US" sz="2400" dirty="0"/>
          </a:p>
          <a:p>
            <a:r>
              <a:rPr lang="en-US" sz="2400" dirty="0"/>
              <a:t>The </a:t>
            </a:r>
            <a:r>
              <a:rPr lang="en-US" sz="2400" i="1" dirty="0" err="1"/>
              <a:t>elementType</a:t>
            </a:r>
            <a:r>
              <a:rPr lang="en-US" sz="2400" i="1" dirty="0"/>
              <a:t> </a:t>
            </a:r>
            <a:r>
              <a:rPr lang="en-US" sz="2400" dirty="0"/>
              <a:t>can be any Java base type or class name, and </a:t>
            </a:r>
            <a:r>
              <a:rPr lang="en-US" sz="2400" i="1" dirty="0" err="1"/>
              <a:t>arrayName</a:t>
            </a:r>
            <a:r>
              <a:rPr lang="en-US" sz="2400" i="1" dirty="0"/>
              <a:t> </a:t>
            </a:r>
            <a:r>
              <a:rPr lang="en-US" sz="2400" dirty="0"/>
              <a:t>can be any valid Java identifier. The initial values must be of the same type as the array. </a:t>
            </a:r>
          </a:p>
          <a:p>
            <a:endParaRPr lang="en-US" sz="2400" dirty="0"/>
          </a:p>
        </p:txBody>
      </p:sp>
      <p:sp>
        <p:nvSpPr>
          <p:cNvPr id="4" name="Date Placeholder 3"/>
          <p:cNvSpPr>
            <a:spLocks noGrp="1"/>
          </p:cNvSpPr>
          <p:nvPr>
            <p:ph type="dt" sz="half" idx="10"/>
          </p:nvPr>
        </p:nvSpPr>
        <p:spPr/>
        <p:txBody>
          <a:bodyPr/>
          <a:lstStyle/>
          <a:p>
            <a:pPr>
              <a:defRPr/>
            </a:pPr>
            <a:r>
              <a:rPr lang="en-US"/>
              <a:t>© 2014 Goodrich, Tamassia, Goldwasser</a:t>
            </a:r>
          </a:p>
        </p:txBody>
      </p:sp>
      <p:sp>
        <p:nvSpPr>
          <p:cNvPr id="5" name="Footer Placeholder 4"/>
          <p:cNvSpPr>
            <a:spLocks noGrp="1"/>
          </p:cNvSpPr>
          <p:nvPr>
            <p:ph type="ftr" sz="quarter" idx="11"/>
          </p:nvPr>
        </p:nvSpPr>
        <p:spPr/>
        <p:txBody>
          <a:bodyPr/>
          <a:lstStyle/>
          <a:p>
            <a:pPr>
              <a:defRPr/>
            </a:pPr>
            <a:r>
              <a:rPr lang="en-US"/>
              <a:t>Arrays</a:t>
            </a:r>
          </a:p>
        </p:txBody>
      </p:sp>
      <p:sp>
        <p:nvSpPr>
          <p:cNvPr id="6" name="Slide Number Placeholder 5"/>
          <p:cNvSpPr>
            <a:spLocks noGrp="1"/>
          </p:cNvSpPr>
          <p:nvPr>
            <p:ph type="sldNum" sz="quarter" idx="12"/>
          </p:nvPr>
        </p:nvSpPr>
        <p:spPr/>
        <p:txBody>
          <a:bodyPr/>
          <a:lstStyle/>
          <a:p>
            <a:pPr>
              <a:defRPr/>
            </a:pPr>
            <a:fld id="{29D621E6-FCEB-7C4E-BF29-3B284E7491F6}" type="slidenum">
              <a:rPr lang="en-US" smtClean="0"/>
              <a:pPr>
                <a:defRPr/>
              </a:pPr>
              <a:t>4</a:t>
            </a:fld>
            <a:endParaRPr lang="en-US"/>
          </a:p>
        </p:txBody>
      </p:sp>
      <p:pic>
        <p:nvPicPr>
          <p:cNvPr id="7" name="Picture 6"/>
          <p:cNvPicPr>
            <a:picLocks noChangeAspect="1"/>
          </p:cNvPicPr>
          <p:nvPr/>
        </p:nvPicPr>
        <p:blipFill>
          <a:blip r:embed="rId2"/>
          <a:stretch>
            <a:fillRect/>
          </a:stretch>
        </p:blipFill>
        <p:spPr>
          <a:xfrm>
            <a:off x="990600" y="2971800"/>
            <a:ext cx="7543800" cy="513075"/>
          </a:xfrm>
          <a:prstGeom prst="rect">
            <a:avLst/>
          </a:prstGeom>
        </p:spPr>
      </p:pic>
    </p:spTree>
    <p:extLst>
      <p:ext uri="{BB962C8B-B14F-4D97-AF65-F5344CB8AC3E}">
        <p14:creationId xmlns:p14="http://schemas.microsoft.com/office/powerpoint/2010/main" val="411551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Arrays (second way)</a:t>
            </a:r>
          </a:p>
        </p:txBody>
      </p:sp>
      <p:sp>
        <p:nvSpPr>
          <p:cNvPr id="3" name="Content Placeholder 2"/>
          <p:cNvSpPr>
            <a:spLocks noGrp="1"/>
          </p:cNvSpPr>
          <p:nvPr>
            <p:ph idx="1"/>
          </p:nvPr>
        </p:nvSpPr>
        <p:spPr>
          <a:xfrm>
            <a:off x="685800" y="1447800"/>
            <a:ext cx="7924800" cy="4495800"/>
          </a:xfrm>
        </p:spPr>
        <p:txBody>
          <a:bodyPr/>
          <a:lstStyle/>
          <a:p>
            <a:r>
              <a:rPr lang="en-US" sz="2800" dirty="0"/>
              <a:t>The second way to create an array is to use the </a:t>
            </a:r>
            <a:r>
              <a:rPr lang="en-US" sz="2800" b="1" dirty="0"/>
              <a:t>new</a:t>
            </a:r>
            <a:r>
              <a:rPr lang="en-US" sz="2800" dirty="0"/>
              <a:t> operator. </a:t>
            </a:r>
          </a:p>
          <a:p>
            <a:pPr lvl="1"/>
            <a:r>
              <a:rPr lang="en-US" sz="2400" dirty="0"/>
              <a:t>However, because an array is not an instance of a class, we do not use a typical constructor. Instead we use the syntax: </a:t>
            </a:r>
          </a:p>
          <a:p>
            <a:pPr marL="0" indent="0">
              <a:buNone/>
            </a:pPr>
            <a:r>
              <a:rPr lang="en-US" sz="2800" b="1" dirty="0"/>
              <a:t>		new </a:t>
            </a:r>
            <a:r>
              <a:rPr lang="en-US" sz="2800" i="1" dirty="0" err="1"/>
              <a:t>elementType</a:t>
            </a:r>
            <a:r>
              <a:rPr lang="en-US" sz="2800" dirty="0"/>
              <a:t>[</a:t>
            </a:r>
            <a:r>
              <a:rPr lang="en-US" sz="2800" i="1" dirty="0"/>
              <a:t>length</a:t>
            </a:r>
            <a:r>
              <a:rPr lang="en-US" sz="2800" dirty="0"/>
              <a:t>] </a:t>
            </a:r>
          </a:p>
          <a:p>
            <a:r>
              <a:rPr lang="en-US" sz="2800" i="1" dirty="0"/>
              <a:t>length </a:t>
            </a:r>
            <a:r>
              <a:rPr lang="en-US" sz="2800" dirty="0"/>
              <a:t>is a positive integer denoting the length of the new array. </a:t>
            </a:r>
          </a:p>
          <a:p>
            <a:r>
              <a:rPr lang="en-US" sz="2800" dirty="0"/>
              <a:t>The </a:t>
            </a:r>
            <a:r>
              <a:rPr lang="en-US" sz="2800" b="1" dirty="0"/>
              <a:t>new</a:t>
            </a:r>
            <a:r>
              <a:rPr lang="en-US" sz="2800" dirty="0"/>
              <a:t> operator returns a reference to the new array, and typically this would be assigned to an array variable. </a:t>
            </a:r>
          </a:p>
          <a:p>
            <a:endParaRPr lang="en-US" sz="2800" dirty="0"/>
          </a:p>
        </p:txBody>
      </p:sp>
      <p:sp>
        <p:nvSpPr>
          <p:cNvPr id="4" name="Date Placeholder 3"/>
          <p:cNvSpPr>
            <a:spLocks noGrp="1"/>
          </p:cNvSpPr>
          <p:nvPr>
            <p:ph type="dt" sz="half" idx="10"/>
          </p:nvPr>
        </p:nvSpPr>
        <p:spPr/>
        <p:txBody>
          <a:bodyPr/>
          <a:lstStyle/>
          <a:p>
            <a:pPr>
              <a:defRPr/>
            </a:pPr>
            <a:r>
              <a:rPr lang="en-US"/>
              <a:t>© 2014 Goodrich, Tamassia, Goldwasser</a:t>
            </a:r>
          </a:p>
        </p:txBody>
      </p:sp>
      <p:sp>
        <p:nvSpPr>
          <p:cNvPr id="5" name="Footer Placeholder 4"/>
          <p:cNvSpPr>
            <a:spLocks noGrp="1"/>
          </p:cNvSpPr>
          <p:nvPr>
            <p:ph type="ftr" sz="quarter" idx="11"/>
          </p:nvPr>
        </p:nvSpPr>
        <p:spPr/>
        <p:txBody>
          <a:bodyPr/>
          <a:lstStyle/>
          <a:p>
            <a:pPr>
              <a:defRPr/>
            </a:pPr>
            <a:r>
              <a:rPr lang="en-US"/>
              <a:t>Arrays</a:t>
            </a:r>
          </a:p>
        </p:txBody>
      </p:sp>
      <p:sp>
        <p:nvSpPr>
          <p:cNvPr id="6" name="Slide Number Placeholder 5"/>
          <p:cNvSpPr>
            <a:spLocks noGrp="1"/>
          </p:cNvSpPr>
          <p:nvPr>
            <p:ph type="sldNum" sz="quarter" idx="12"/>
          </p:nvPr>
        </p:nvSpPr>
        <p:spPr/>
        <p:txBody>
          <a:bodyPr/>
          <a:lstStyle/>
          <a:p>
            <a:pPr>
              <a:defRPr/>
            </a:pPr>
            <a:fld id="{29D621E6-FCEB-7C4E-BF29-3B284E7491F6}" type="slidenum">
              <a:rPr lang="en-US" smtClean="0"/>
              <a:pPr>
                <a:defRPr/>
              </a:pPr>
              <a:t>5</a:t>
            </a:fld>
            <a:endParaRPr lang="en-US"/>
          </a:p>
        </p:txBody>
      </p:sp>
    </p:spTree>
    <p:extLst>
      <p:ext uri="{BB962C8B-B14F-4D97-AF65-F5344CB8AC3E}">
        <p14:creationId xmlns:p14="http://schemas.microsoft.com/office/powerpoint/2010/main" val="82547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85800" y="304800"/>
            <a:ext cx="7239000" cy="1143000"/>
          </a:xfrm>
        </p:spPr>
        <p:txBody>
          <a:bodyPr/>
          <a:lstStyle/>
          <a:p>
            <a:r>
              <a:rPr lang="en-US">
                <a:latin typeface="Tahoma" charset="0"/>
              </a:rPr>
              <a:t>Arrays of Characters or Object References</a:t>
            </a:r>
          </a:p>
        </p:txBody>
      </p:sp>
      <p:sp>
        <p:nvSpPr>
          <p:cNvPr id="18434" name="Content Placeholder 2" descr="Rectangle: Click to edit Master text styles&#10;Second level&#10;Third level&#10;Fourth level&#10;Fifth level"/>
          <p:cNvSpPr>
            <a:spLocks noGrp="1"/>
          </p:cNvSpPr>
          <p:nvPr>
            <p:ph idx="1"/>
          </p:nvPr>
        </p:nvSpPr>
        <p:spPr/>
        <p:txBody>
          <a:bodyPr/>
          <a:lstStyle/>
          <a:p>
            <a:r>
              <a:rPr lang="en-US" sz="2800" dirty="0">
                <a:latin typeface="Tahoma" charset="0"/>
              </a:rPr>
              <a:t>An array can store primitive elements, such as characters</a:t>
            </a:r>
            <a:r>
              <a:rPr lang="en-US" sz="2800" b="1" dirty="0">
                <a:latin typeface="Tahoma" charset="0"/>
              </a:rPr>
              <a:t>.</a:t>
            </a:r>
          </a:p>
          <a:p>
            <a:endParaRPr lang="en-US" sz="2800" dirty="0">
              <a:latin typeface="Tahoma" charset="0"/>
            </a:endParaRPr>
          </a:p>
          <a:p>
            <a:endParaRPr lang="en-US" sz="2800" dirty="0">
              <a:latin typeface="Tahoma" charset="0"/>
            </a:endParaRPr>
          </a:p>
          <a:p>
            <a:r>
              <a:rPr lang="en-US" sz="2800" dirty="0">
                <a:latin typeface="Tahoma" charset="0"/>
              </a:rPr>
              <a:t>An array can also store references to objects.</a:t>
            </a:r>
          </a:p>
        </p:txBody>
      </p:sp>
      <p:sp>
        <p:nvSpPr>
          <p:cNvPr id="4" name="Date Placeholder 3"/>
          <p:cNvSpPr>
            <a:spLocks noGrp="1"/>
          </p:cNvSpPr>
          <p:nvPr>
            <p:ph type="dt" sz="quarter" idx="10"/>
          </p:nvPr>
        </p:nvSpPr>
        <p:spPr/>
        <p:txBody>
          <a:bodyPr/>
          <a:lstStyle/>
          <a:p>
            <a:pPr>
              <a:defRPr/>
            </a:pPr>
            <a:r>
              <a:rPr lang="en-US"/>
              <a:t>© 2014 Goodrich, Tamassia, Goldwasser</a:t>
            </a:r>
          </a:p>
        </p:txBody>
      </p:sp>
      <p:sp>
        <p:nvSpPr>
          <p:cNvPr id="5" name="Footer Placeholder 4"/>
          <p:cNvSpPr>
            <a:spLocks noGrp="1"/>
          </p:cNvSpPr>
          <p:nvPr>
            <p:ph type="ftr" sz="quarter" idx="11"/>
          </p:nvPr>
        </p:nvSpPr>
        <p:spPr/>
        <p:txBody>
          <a:bodyPr/>
          <a:lstStyle/>
          <a:p>
            <a:pPr>
              <a:defRPr/>
            </a:pPr>
            <a:r>
              <a:rPr lang="en-US"/>
              <a:t>Arrays</a:t>
            </a:r>
          </a:p>
        </p:txBody>
      </p:sp>
      <p:sp>
        <p:nvSpPr>
          <p:cNvPr id="6" name="Slide Number Placeholder 5"/>
          <p:cNvSpPr>
            <a:spLocks noGrp="1"/>
          </p:cNvSpPr>
          <p:nvPr>
            <p:ph type="sldNum" sz="quarter" idx="12"/>
          </p:nvPr>
        </p:nvSpPr>
        <p:spPr/>
        <p:txBody>
          <a:bodyPr/>
          <a:lstStyle/>
          <a:p>
            <a:pPr>
              <a:defRPr/>
            </a:pPr>
            <a:fld id="{F315465A-8C0E-4645-9685-A2C113D4DA40}" type="slidenum">
              <a:rPr lang="en-US" smtClean="0"/>
              <a:pPr>
                <a:defRPr/>
              </a:pPr>
              <a:t>6</a:t>
            </a:fld>
            <a:endParaRPr lang="en-US"/>
          </a:p>
        </p:txBody>
      </p:sp>
      <p:pic>
        <p:nvPicPr>
          <p:cNvPr id="18438"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95600" y="2514600"/>
            <a:ext cx="2971800" cy="1135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9" name="Picture 7"/>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39938" y="4114800"/>
            <a:ext cx="59817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685800" y="304800"/>
            <a:ext cx="7924800" cy="1143000"/>
          </a:xfrm>
        </p:spPr>
        <p:txBody>
          <a:bodyPr/>
          <a:lstStyle/>
          <a:p>
            <a:r>
              <a:rPr lang="en-US" dirty="0">
                <a:latin typeface="Tahoma" charset="0"/>
              </a:rPr>
              <a:t>Java Example: Game Entries</a:t>
            </a:r>
          </a:p>
        </p:txBody>
      </p:sp>
      <p:sp>
        <p:nvSpPr>
          <p:cNvPr id="3" name="Content Placeholder 2"/>
          <p:cNvSpPr>
            <a:spLocks noGrp="1"/>
          </p:cNvSpPr>
          <p:nvPr>
            <p:ph idx="1"/>
          </p:nvPr>
        </p:nvSpPr>
        <p:spPr>
          <a:xfrm>
            <a:off x="685800" y="1600200"/>
            <a:ext cx="7924800" cy="457200"/>
          </a:xfrm>
        </p:spPr>
        <p:txBody>
          <a:bodyPr>
            <a:noAutofit/>
          </a:bodyPr>
          <a:lstStyle/>
          <a:p>
            <a:pPr>
              <a:lnSpc>
                <a:spcPct val="120000"/>
              </a:lnSpc>
            </a:pPr>
            <a:r>
              <a:rPr lang="en-US" sz="1600" dirty="0"/>
              <a:t>A game entry stores the name of a player and her best score so far in a game</a:t>
            </a:r>
          </a:p>
        </p:txBody>
      </p:sp>
      <p:sp>
        <p:nvSpPr>
          <p:cNvPr id="4" name="Date Placeholder 3"/>
          <p:cNvSpPr>
            <a:spLocks noGrp="1"/>
          </p:cNvSpPr>
          <p:nvPr>
            <p:ph type="dt" sz="half" idx="10"/>
          </p:nvPr>
        </p:nvSpPr>
        <p:spPr/>
        <p:txBody>
          <a:bodyPr/>
          <a:lstStyle/>
          <a:p>
            <a:pPr>
              <a:defRPr/>
            </a:pPr>
            <a:r>
              <a:rPr lang="en-US"/>
              <a:t>© 2014 Goodrich, Tamassia, Goldwasser</a:t>
            </a:r>
          </a:p>
        </p:txBody>
      </p:sp>
      <p:sp>
        <p:nvSpPr>
          <p:cNvPr id="5" name="Footer Placeholder 4"/>
          <p:cNvSpPr>
            <a:spLocks noGrp="1"/>
          </p:cNvSpPr>
          <p:nvPr>
            <p:ph type="ftr" sz="quarter" idx="11"/>
          </p:nvPr>
        </p:nvSpPr>
        <p:spPr/>
        <p:txBody>
          <a:bodyPr/>
          <a:lstStyle/>
          <a:p>
            <a:pPr>
              <a:defRPr/>
            </a:pPr>
            <a:r>
              <a:rPr lang="en-US"/>
              <a:t>Arrays</a:t>
            </a:r>
          </a:p>
        </p:txBody>
      </p:sp>
      <p:pic>
        <p:nvPicPr>
          <p:cNvPr id="2" name="Picture 1"/>
          <p:cNvPicPr>
            <a:picLocks noChangeAspect="1"/>
          </p:cNvPicPr>
          <p:nvPr/>
        </p:nvPicPr>
        <p:blipFill>
          <a:blip r:embed="rId2"/>
          <a:stretch>
            <a:fillRect/>
          </a:stretch>
        </p:blipFill>
        <p:spPr>
          <a:xfrm>
            <a:off x="762000" y="2133600"/>
            <a:ext cx="7620000" cy="4134653"/>
          </a:xfrm>
          <a:prstGeom prst="rect">
            <a:avLst/>
          </a:prstGeom>
        </p:spPr>
      </p:pic>
      <p:sp>
        <p:nvSpPr>
          <p:cNvPr id="6" name="Slide Number Placeholder 5"/>
          <p:cNvSpPr>
            <a:spLocks noGrp="1"/>
          </p:cNvSpPr>
          <p:nvPr>
            <p:ph type="sldNum" sz="quarter" idx="12"/>
          </p:nvPr>
        </p:nvSpPr>
        <p:spPr/>
        <p:txBody>
          <a:bodyPr/>
          <a:lstStyle/>
          <a:p>
            <a:pPr>
              <a:defRPr/>
            </a:pPr>
            <a:fld id="{D06B892B-653F-8642-98BD-2CC6242338DE}"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dirty="0">
                <a:latin typeface="Tahoma" charset="0"/>
              </a:rPr>
              <a:t>Java Example: Scoreboard</a:t>
            </a:r>
          </a:p>
        </p:txBody>
      </p:sp>
      <p:sp>
        <p:nvSpPr>
          <p:cNvPr id="4" name="Date Placeholder 3"/>
          <p:cNvSpPr>
            <a:spLocks noGrp="1"/>
          </p:cNvSpPr>
          <p:nvPr>
            <p:ph type="dt" sz="quarter" idx="10"/>
          </p:nvPr>
        </p:nvSpPr>
        <p:spPr/>
        <p:txBody>
          <a:bodyPr/>
          <a:lstStyle/>
          <a:p>
            <a:pPr>
              <a:defRPr/>
            </a:pPr>
            <a:r>
              <a:rPr lang="en-US"/>
              <a:t>© 2014 Goodrich, Tamassia, Goldwasser</a:t>
            </a:r>
          </a:p>
        </p:txBody>
      </p:sp>
      <p:sp>
        <p:nvSpPr>
          <p:cNvPr id="5" name="Footer Placeholder 4"/>
          <p:cNvSpPr>
            <a:spLocks noGrp="1"/>
          </p:cNvSpPr>
          <p:nvPr>
            <p:ph type="ftr" sz="quarter" idx="11"/>
          </p:nvPr>
        </p:nvSpPr>
        <p:spPr/>
        <p:txBody>
          <a:bodyPr/>
          <a:lstStyle/>
          <a:p>
            <a:pPr>
              <a:defRPr/>
            </a:pPr>
            <a:r>
              <a:rPr lang="en-US"/>
              <a:t>Arrays</a:t>
            </a:r>
          </a:p>
        </p:txBody>
      </p:sp>
      <p:sp>
        <p:nvSpPr>
          <p:cNvPr id="6" name="Slide Number Placeholder 5"/>
          <p:cNvSpPr>
            <a:spLocks noGrp="1"/>
          </p:cNvSpPr>
          <p:nvPr>
            <p:ph type="sldNum" sz="quarter" idx="12"/>
          </p:nvPr>
        </p:nvSpPr>
        <p:spPr/>
        <p:txBody>
          <a:bodyPr/>
          <a:lstStyle/>
          <a:p>
            <a:pPr>
              <a:defRPr/>
            </a:pPr>
            <a:fld id="{D06B892B-653F-8642-98BD-2CC6242338DE}" type="slidenum">
              <a:rPr lang="en-US" smtClean="0"/>
              <a:pPr>
                <a:defRPr/>
              </a:pPr>
              <a:t>8</a:t>
            </a:fld>
            <a:endParaRPr lang="en-US" dirty="0"/>
          </a:p>
        </p:txBody>
      </p:sp>
      <p:pic>
        <p:nvPicPr>
          <p:cNvPr id="3" name="Picture 2"/>
          <p:cNvPicPr>
            <a:picLocks noChangeAspect="1"/>
          </p:cNvPicPr>
          <p:nvPr/>
        </p:nvPicPr>
        <p:blipFill>
          <a:blip r:embed="rId2"/>
          <a:stretch>
            <a:fillRect/>
          </a:stretch>
        </p:blipFill>
        <p:spPr>
          <a:xfrm>
            <a:off x="838200" y="3110514"/>
            <a:ext cx="8080184" cy="2604486"/>
          </a:xfrm>
          <a:prstGeom prst="rect">
            <a:avLst/>
          </a:prstGeom>
        </p:spPr>
      </p:pic>
      <p:sp>
        <p:nvSpPr>
          <p:cNvPr id="7" name="Content Placeholder 2"/>
          <p:cNvSpPr>
            <a:spLocks noGrp="1"/>
          </p:cNvSpPr>
          <p:nvPr>
            <p:ph idx="1"/>
          </p:nvPr>
        </p:nvSpPr>
        <p:spPr>
          <a:xfrm>
            <a:off x="685800" y="1600200"/>
            <a:ext cx="7924800" cy="1295400"/>
          </a:xfrm>
        </p:spPr>
        <p:txBody>
          <a:bodyPr>
            <a:noAutofit/>
          </a:bodyPr>
          <a:lstStyle/>
          <a:p>
            <a:pPr>
              <a:lnSpc>
                <a:spcPct val="120000"/>
              </a:lnSpc>
            </a:pPr>
            <a:r>
              <a:rPr lang="en-US" sz="2000" dirty="0"/>
              <a:t>Keep track of  players and their best scores in an array, board</a:t>
            </a:r>
          </a:p>
          <a:p>
            <a:pPr lvl="1">
              <a:lnSpc>
                <a:spcPct val="120000"/>
              </a:lnSpc>
            </a:pPr>
            <a:r>
              <a:rPr lang="en-US" sz="1800" dirty="0"/>
              <a:t>The elements of board are objects of class </a:t>
            </a:r>
            <a:r>
              <a:rPr lang="en-US" sz="1800" dirty="0" err="1"/>
              <a:t>GameEntry</a:t>
            </a:r>
            <a:endParaRPr lang="en-US" sz="1800" dirty="0"/>
          </a:p>
          <a:p>
            <a:pPr lvl="1">
              <a:lnSpc>
                <a:spcPct val="120000"/>
              </a:lnSpc>
            </a:pPr>
            <a:r>
              <a:rPr lang="en-US" sz="1800" dirty="0"/>
              <a:t>Array board is sorted by score</a:t>
            </a:r>
          </a:p>
          <a:p>
            <a:pPr lvl="1">
              <a:lnSpc>
                <a:spcPct val="120000"/>
              </a:lnSpc>
            </a:pPr>
            <a:endParaRPr lang="en-US" sz="1600" dirty="0"/>
          </a:p>
        </p:txBody>
      </p:sp>
    </p:spTree>
    <p:extLst>
      <p:ext uri="{BB962C8B-B14F-4D97-AF65-F5344CB8AC3E}">
        <p14:creationId xmlns:p14="http://schemas.microsoft.com/office/powerpoint/2010/main" val="638070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dirty="0"/>
              <a:t>Arrays</a:t>
            </a:r>
          </a:p>
        </p:txBody>
      </p:sp>
      <p:sp>
        <p:nvSpPr>
          <p:cNvPr id="10242" name="Slide Number Placeholder 5"/>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4884CDC-1E26-0C42-9EF2-C23C976FBF5F}" type="slidenum">
              <a:rPr lang="en-US" sz="1400"/>
              <a:pPr eaLnBrk="1" hangingPunct="1"/>
              <a:t>9</a:t>
            </a:fld>
            <a:endParaRPr lang="en-US" sz="1400"/>
          </a:p>
        </p:txBody>
      </p:sp>
      <p:sp>
        <p:nvSpPr>
          <p:cNvPr id="10243" name="Rectangle 2"/>
          <p:cNvSpPr>
            <a:spLocks noGrp="1" noChangeArrowheads="1"/>
          </p:cNvSpPr>
          <p:nvPr>
            <p:ph type="title"/>
          </p:nvPr>
        </p:nvSpPr>
        <p:spPr/>
        <p:txBody>
          <a:bodyPr/>
          <a:lstStyle/>
          <a:p>
            <a:pPr eaLnBrk="1" hangingPunct="1"/>
            <a:r>
              <a:rPr lang="en-US" dirty="0">
                <a:latin typeface="Tahoma" charset="0"/>
              </a:rPr>
              <a:t>Adding an Entry</a:t>
            </a:r>
          </a:p>
        </p:txBody>
      </p:sp>
      <p:sp>
        <p:nvSpPr>
          <p:cNvPr id="10244" name="Rectangle 3" descr="Rectangle: Click to edit Master text styles&#10;Second level&#10;Third level&#10;Fourth level&#10;Fifth level"/>
          <p:cNvSpPr>
            <a:spLocks noGrp="1" noChangeArrowheads="1"/>
          </p:cNvSpPr>
          <p:nvPr>
            <p:ph type="body" idx="1"/>
          </p:nvPr>
        </p:nvSpPr>
        <p:spPr>
          <a:xfrm>
            <a:off x="914400" y="1676400"/>
            <a:ext cx="7239000" cy="1524000"/>
          </a:xfrm>
        </p:spPr>
        <p:txBody>
          <a:bodyPr/>
          <a:lstStyle/>
          <a:p>
            <a:pPr eaLnBrk="1" hangingPunct="1">
              <a:lnSpc>
                <a:spcPct val="90000"/>
              </a:lnSpc>
            </a:pPr>
            <a:r>
              <a:rPr lang="en-US" sz="2400" dirty="0">
                <a:latin typeface="Tahoma" charset="0"/>
              </a:rPr>
              <a:t>To add an entry e into array board at index </a:t>
            </a:r>
            <a:r>
              <a:rPr lang="en-US" sz="2400" dirty="0" err="1">
                <a:latin typeface="Tahoma" charset="0"/>
              </a:rPr>
              <a:t>i</a:t>
            </a:r>
            <a:r>
              <a:rPr lang="en-US" sz="2400" dirty="0">
                <a:latin typeface="Tahoma" charset="0"/>
              </a:rPr>
              <a:t>, we need to make room for it by shifting forward the </a:t>
            </a:r>
            <a:r>
              <a:rPr lang="en-US" sz="2400" b="1" i="1" dirty="0">
                <a:latin typeface="Times New Roman" charset="0"/>
              </a:rPr>
              <a:t>n </a:t>
            </a:r>
            <a:r>
              <a:rPr lang="en-US" sz="2400" dirty="0">
                <a:latin typeface="Symbol" charset="0"/>
              </a:rPr>
              <a:t>-</a:t>
            </a:r>
            <a:r>
              <a:rPr lang="en-US" sz="2400" b="1" i="1" dirty="0">
                <a:latin typeface="Times New Roman" charset="0"/>
              </a:rPr>
              <a:t> </a:t>
            </a:r>
            <a:r>
              <a:rPr lang="en-US" sz="2400" b="1" i="1" dirty="0" err="1">
                <a:latin typeface="Times New Roman" charset="0"/>
              </a:rPr>
              <a:t>i</a:t>
            </a:r>
            <a:r>
              <a:rPr lang="en-US" sz="2400" dirty="0">
                <a:latin typeface="Tahoma" charset="0"/>
              </a:rPr>
              <a:t> entries </a:t>
            </a:r>
            <a:r>
              <a:rPr lang="en-US" sz="2400" b="1" i="1" dirty="0">
                <a:latin typeface="Times New Roman" charset="0"/>
              </a:rPr>
              <a:t>board</a:t>
            </a:r>
            <a:r>
              <a:rPr lang="en-US" sz="2400" dirty="0">
                <a:latin typeface="Times New Roman" charset="0"/>
              </a:rPr>
              <a:t>[</a:t>
            </a:r>
            <a:r>
              <a:rPr lang="en-US" sz="2400" b="1" i="1" dirty="0" err="1">
                <a:latin typeface="Times New Roman" charset="0"/>
              </a:rPr>
              <a:t>i</a:t>
            </a:r>
            <a:r>
              <a:rPr lang="en-US" sz="2400" dirty="0">
                <a:latin typeface="Times New Roman" charset="0"/>
              </a:rPr>
              <a:t>], …, </a:t>
            </a:r>
            <a:r>
              <a:rPr lang="en-US" sz="2400" b="1" i="1" dirty="0">
                <a:latin typeface="Times New Roman" charset="0"/>
              </a:rPr>
              <a:t>board</a:t>
            </a:r>
            <a:r>
              <a:rPr lang="en-US" sz="2400" dirty="0">
                <a:latin typeface="Times New Roman" charset="0"/>
              </a:rPr>
              <a:t>[</a:t>
            </a:r>
            <a:r>
              <a:rPr lang="en-US" sz="2400" b="1" i="1" dirty="0">
                <a:latin typeface="Times New Roman" charset="0"/>
              </a:rPr>
              <a:t>n </a:t>
            </a:r>
            <a:r>
              <a:rPr lang="en-US" sz="2400" b="1" i="1" dirty="0">
                <a:latin typeface="Symbol" charset="0"/>
              </a:rPr>
              <a:t>-</a:t>
            </a:r>
            <a:r>
              <a:rPr lang="en-US" sz="2400" b="1" i="1" dirty="0">
                <a:latin typeface="Times New Roman" charset="0"/>
              </a:rPr>
              <a:t> </a:t>
            </a:r>
            <a:r>
              <a:rPr lang="en-US" sz="2400" dirty="0">
                <a:latin typeface="Times New Roman" charset="0"/>
              </a:rPr>
              <a:t>1]</a:t>
            </a:r>
          </a:p>
        </p:txBody>
      </p:sp>
      <p:sp>
        <p:nvSpPr>
          <p:cNvPr id="10245" name="Rectangle 55"/>
          <p:cNvSpPr>
            <a:spLocks noChangeArrowheads="1"/>
          </p:cNvSpPr>
          <p:nvPr/>
        </p:nvSpPr>
        <p:spPr bwMode="auto">
          <a:xfrm>
            <a:off x="1227137" y="3048000"/>
            <a:ext cx="11350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b="1" i="1" dirty="0">
                <a:solidFill>
                  <a:schemeClr val="accent2"/>
                </a:solidFill>
                <a:latin typeface="Times New Roman" charset="0"/>
              </a:rPr>
              <a:t>board</a:t>
            </a:r>
            <a:endParaRPr lang="en-US" b="1" dirty="0">
              <a:solidFill>
                <a:schemeClr val="accent2"/>
              </a:solidFill>
            </a:endParaRPr>
          </a:p>
        </p:txBody>
      </p:sp>
      <p:sp>
        <p:nvSpPr>
          <p:cNvPr id="10246" name="Rectangle 56"/>
          <p:cNvSpPr>
            <a:spLocks noChangeArrowheads="1"/>
          </p:cNvSpPr>
          <p:nvPr/>
        </p:nvSpPr>
        <p:spPr bwMode="auto">
          <a:xfrm>
            <a:off x="2514600" y="3425270"/>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0</a:t>
            </a:r>
            <a:endParaRPr lang="en-US">
              <a:solidFill>
                <a:schemeClr val="accent2"/>
              </a:solidFill>
            </a:endParaRPr>
          </a:p>
        </p:txBody>
      </p:sp>
      <p:sp>
        <p:nvSpPr>
          <p:cNvPr id="10247" name="Rectangle 57"/>
          <p:cNvSpPr>
            <a:spLocks noChangeArrowheads="1"/>
          </p:cNvSpPr>
          <p:nvPr/>
        </p:nvSpPr>
        <p:spPr bwMode="auto">
          <a:xfrm>
            <a:off x="2819400" y="3425270"/>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1</a:t>
            </a:r>
            <a:endParaRPr lang="en-US">
              <a:solidFill>
                <a:schemeClr val="accent2"/>
              </a:solidFill>
            </a:endParaRPr>
          </a:p>
        </p:txBody>
      </p:sp>
      <p:sp>
        <p:nvSpPr>
          <p:cNvPr id="10248" name="Rectangle 58"/>
          <p:cNvSpPr>
            <a:spLocks noChangeArrowheads="1"/>
          </p:cNvSpPr>
          <p:nvPr/>
        </p:nvSpPr>
        <p:spPr bwMode="auto">
          <a:xfrm>
            <a:off x="3124200" y="3425270"/>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2</a:t>
            </a:r>
            <a:endParaRPr lang="en-US">
              <a:solidFill>
                <a:schemeClr val="accent2"/>
              </a:solidFill>
            </a:endParaRPr>
          </a:p>
        </p:txBody>
      </p:sp>
      <p:sp>
        <p:nvSpPr>
          <p:cNvPr id="10249" name="Rectangle 59"/>
          <p:cNvSpPr>
            <a:spLocks noChangeArrowheads="1"/>
          </p:cNvSpPr>
          <p:nvPr/>
        </p:nvSpPr>
        <p:spPr bwMode="auto">
          <a:xfrm>
            <a:off x="5791200" y="3425270"/>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n</a:t>
            </a:r>
            <a:endParaRPr lang="en-US" b="1">
              <a:solidFill>
                <a:schemeClr val="accent2"/>
              </a:solidFill>
            </a:endParaRPr>
          </a:p>
        </p:txBody>
      </p:sp>
      <p:sp>
        <p:nvSpPr>
          <p:cNvPr id="10250" name="Rectangle 60"/>
          <p:cNvSpPr>
            <a:spLocks noChangeArrowheads="1"/>
          </p:cNvSpPr>
          <p:nvPr/>
        </p:nvSpPr>
        <p:spPr bwMode="auto">
          <a:xfrm>
            <a:off x="2438400" y="3112532"/>
            <a:ext cx="304800" cy="304800"/>
          </a:xfrm>
          <a:prstGeom prst="rect">
            <a:avLst/>
          </a:prstGeom>
          <a:solidFill>
            <a:srgbClr val="F8F0D0"/>
          </a:solidFill>
          <a:ln w="38100">
            <a:solidFill>
              <a:schemeClr val="tx1"/>
            </a:solidFill>
            <a:miter lim="800000"/>
            <a:headEnd/>
            <a:tailEnd/>
          </a:ln>
        </p:spPr>
        <p:txBody>
          <a:bodyPr wrap="none" anchor="ctr"/>
          <a:lstStyle/>
          <a:p>
            <a:pPr algn="ctr"/>
            <a:endParaRPr lang="en-US"/>
          </a:p>
        </p:txBody>
      </p:sp>
      <p:sp>
        <p:nvSpPr>
          <p:cNvPr id="10251" name="Rectangle 61"/>
          <p:cNvSpPr>
            <a:spLocks noChangeArrowheads="1"/>
          </p:cNvSpPr>
          <p:nvPr/>
        </p:nvSpPr>
        <p:spPr bwMode="auto">
          <a:xfrm>
            <a:off x="2743200" y="31125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52" name="Rectangle 62"/>
          <p:cNvSpPr>
            <a:spLocks noChangeArrowheads="1"/>
          </p:cNvSpPr>
          <p:nvPr/>
        </p:nvSpPr>
        <p:spPr bwMode="auto">
          <a:xfrm>
            <a:off x="3048000" y="31125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53" name="Rectangle 63"/>
          <p:cNvSpPr>
            <a:spLocks noChangeArrowheads="1"/>
          </p:cNvSpPr>
          <p:nvPr/>
        </p:nvSpPr>
        <p:spPr bwMode="auto">
          <a:xfrm>
            <a:off x="3352800" y="31125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54" name="Rectangle 64"/>
          <p:cNvSpPr>
            <a:spLocks noChangeArrowheads="1"/>
          </p:cNvSpPr>
          <p:nvPr/>
        </p:nvSpPr>
        <p:spPr bwMode="auto">
          <a:xfrm>
            <a:off x="3657600" y="31125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55" name="Rectangle 65"/>
          <p:cNvSpPr>
            <a:spLocks noChangeArrowheads="1"/>
          </p:cNvSpPr>
          <p:nvPr/>
        </p:nvSpPr>
        <p:spPr bwMode="auto">
          <a:xfrm>
            <a:off x="3962400" y="31125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56" name="Rectangle 66"/>
          <p:cNvSpPr>
            <a:spLocks noChangeArrowheads="1"/>
          </p:cNvSpPr>
          <p:nvPr/>
        </p:nvSpPr>
        <p:spPr bwMode="auto">
          <a:xfrm>
            <a:off x="4267200" y="3112532"/>
            <a:ext cx="304800" cy="304800"/>
          </a:xfrm>
          <a:prstGeom prst="rect">
            <a:avLst/>
          </a:prstGeom>
          <a:solidFill>
            <a:schemeClr val="accent1"/>
          </a:solidFill>
          <a:ln w="38100">
            <a:solidFill>
              <a:schemeClr val="tx1"/>
            </a:solidFill>
            <a:miter lim="800000"/>
            <a:headEnd/>
            <a:tailEnd/>
          </a:ln>
        </p:spPr>
        <p:txBody>
          <a:bodyPr wrap="none" anchor="ctr"/>
          <a:lstStyle/>
          <a:p>
            <a:pPr algn="ctr"/>
            <a:endParaRPr lang="en-US"/>
          </a:p>
        </p:txBody>
      </p:sp>
      <p:sp>
        <p:nvSpPr>
          <p:cNvPr id="10257" name="Rectangle 67"/>
          <p:cNvSpPr>
            <a:spLocks noChangeArrowheads="1"/>
          </p:cNvSpPr>
          <p:nvPr/>
        </p:nvSpPr>
        <p:spPr bwMode="auto">
          <a:xfrm>
            <a:off x="4572000" y="31125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258" name="Rectangle 68"/>
          <p:cNvSpPr>
            <a:spLocks noChangeArrowheads="1"/>
          </p:cNvSpPr>
          <p:nvPr/>
        </p:nvSpPr>
        <p:spPr bwMode="auto">
          <a:xfrm>
            <a:off x="4876800" y="31125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259" name="Rectangle 69"/>
          <p:cNvSpPr>
            <a:spLocks noChangeArrowheads="1"/>
          </p:cNvSpPr>
          <p:nvPr/>
        </p:nvSpPr>
        <p:spPr bwMode="auto">
          <a:xfrm>
            <a:off x="5181600" y="31125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260" name="Rectangle 70"/>
          <p:cNvSpPr>
            <a:spLocks noChangeArrowheads="1"/>
          </p:cNvSpPr>
          <p:nvPr/>
        </p:nvSpPr>
        <p:spPr bwMode="auto">
          <a:xfrm>
            <a:off x="5486400" y="31125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261" name="Rectangle 71"/>
          <p:cNvSpPr>
            <a:spLocks noChangeArrowheads="1"/>
          </p:cNvSpPr>
          <p:nvPr/>
        </p:nvSpPr>
        <p:spPr bwMode="auto">
          <a:xfrm>
            <a:off x="5791200" y="31125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262" name="Rectangle 72"/>
          <p:cNvSpPr>
            <a:spLocks noChangeArrowheads="1"/>
          </p:cNvSpPr>
          <p:nvPr/>
        </p:nvSpPr>
        <p:spPr bwMode="auto">
          <a:xfrm>
            <a:off x="6096000" y="31125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263" name="Rectangle 73"/>
          <p:cNvSpPr>
            <a:spLocks noChangeArrowheads="1"/>
          </p:cNvSpPr>
          <p:nvPr/>
        </p:nvSpPr>
        <p:spPr bwMode="auto">
          <a:xfrm>
            <a:off x="6400800" y="31125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264" name="Rectangle 74"/>
          <p:cNvSpPr>
            <a:spLocks noChangeArrowheads="1"/>
          </p:cNvSpPr>
          <p:nvPr/>
        </p:nvSpPr>
        <p:spPr bwMode="auto">
          <a:xfrm>
            <a:off x="6705600" y="31125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265" name="Rectangle 75"/>
          <p:cNvSpPr>
            <a:spLocks noChangeArrowheads="1"/>
          </p:cNvSpPr>
          <p:nvPr/>
        </p:nvSpPr>
        <p:spPr bwMode="auto">
          <a:xfrm>
            <a:off x="7010400" y="31125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266" name="Rectangle 76"/>
          <p:cNvSpPr>
            <a:spLocks noChangeArrowheads="1"/>
          </p:cNvSpPr>
          <p:nvPr/>
        </p:nvSpPr>
        <p:spPr bwMode="auto">
          <a:xfrm>
            <a:off x="7315200" y="31125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267" name="Rectangle 77"/>
          <p:cNvSpPr>
            <a:spLocks noChangeArrowheads="1"/>
          </p:cNvSpPr>
          <p:nvPr/>
        </p:nvSpPr>
        <p:spPr bwMode="auto">
          <a:xfrm>
            <a:off x="4267200" y="3433207"/>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i</a:t>
            </a:r>
            <a:endParaRPr lang="en-US" b="1">
              <a:solidFill>
                <a:schemeClr val="accent2"/>
              </a:solidFill>
            </a:endParaRPr>
          </a:p>
        </p:txBody>
      </p:sp>
      <p:sp>
        <p:nvSpPr>
          <p:cNvPr id="10268" name="Rectangle 78"/>
          <p:cNvSpPr>
            <a:spLocks noChangeArrowheads="1"/>
          </p:cNvSpPr>
          <p:nvPr/>
        </p:nvSpPr>
        <p:spPr bwMode="auto">
          <a:xfrm>
            <a:off x="1227137" y="3962401"/>
            <a:ext cx="11350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b="1" i="1" dirty="0">
                <a:solidFill>
                  <a:schemeClr val="accent2"/>
                </a:solidFill>
                <a:latin typeface="Times New Roman" charset="0"/>
              </a:rPr>
              <a:t>board</a:t>
            </a:r>
            <a:endParaRPr lang="en-US" b="1" dirty="0">
              <a:solidFill>
                <a:schemeClr val="accent2"/>
              </a:solidFill>
            </a:endParaRPr>
          </a:p>
        </p:txBody>
      </p:sp>
      <p:sp>
        <p:nvSpPr>
          <p:cNvPr id="10269" name="Rectangle 79"/>
          <p:cNvSpPr>
            <a:spLocks noChangeArrowheads="1"/>
          </p:cNvSpPr>
          <p:nvPr/>
        </p:nvSpPr>
        <p:spPr bwMode="auto">
          <a:xfrm>
            <a:off x="2514600" y="4339670"/>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0</a:t>
            </a:r>
            <a:endParaRPr lang="en-US">
              <a:solidFill>
                <a:schemeClr val="accent2"/>
              </a:solidFill>
            </a:endParaRPr>
          </a:p>
        </p:txBody>
      </p:sp>
      <p:sp>
        <p:nvSpPr>
          <p:cNvPr id="10270" name="Rectangle 80"/>
          <p:cNvSpPr>
            <a:spLocks noChangeArrowheads="1"/>
          </p:cNvSpPr>
          <p:nvPr/>
        </p:nvSpPr>
        <p:spPr bwMode="auto">
          <a:xfrm>
            <a:off x="2819400" y="4339670"/>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1</a:t>
            </a:r>
            <a:endParaRPr lang="en-US">
              <a:solidFill>
                <a:schemeClr val="accent2"/>
              </a:solidFill>
            </a:endParaRPr>
          </a:p>
        </p:txBody>
      </p:sp>
      <p:sp>
        <p:nvSpPr>
          <p:cNvPr id="10271" name="Rectangle 81"/>
          <p:cNvSpPr>
            <a:spLocks noChangeArrowheads="1"/>
          </p:cNvSpPr>
          <p:nvPr/>
        </p:nvSpPr>
        <p:spPr bwMode="auto">
          <a:xfrm>
            <a:off x="3124200" y="4339670"/>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2</a:t>
            </a:r>
            <a:endParaRPr lang="en-US">
              <a:solidFill>
                <a:schemeClr val="accent2"/>
              </a:solidFill>
            </a:endParaRPr>
          </a:p>
        </p:txBody>
      </p:sp>
      <p:sp>
        <p:nvSpPr>
          <p:cNvPr id="10272" name="Rectangle 82"/>
          <p:cNvSpPr>
            <a:spLocks noChangeArrowheads="1"/>
          </p:cNvSpPr>
          <p:nvPr/>
        </p:nvSpPr>
        <p:spPr bwMode="auto">
          <a:xfrm>
            <a:off x="5791200" y="4339670"/>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n</a:t>
            </a:r>
            <a:endParaRPr lang="en-US" b="1">
              <a:solidFill>
                <a:schemeClr val="accent2"/>
              </a:solidFill>
            </a:endParaRPr>
          </a:p>
        </p:txBody>
      </p:sp>
      <p:sp>
        <p:nvSpPr>
          <p:cNvPr id="10273" name="Rectangle 83"/>
          <p:cNvSpPr>
            <a:spLocks noChangeArrowheads="1"/>
          </p:cNvSpPr>
          <p:nvPr/>
        </p:nvSpPr>
        <p:spPr bwMode="auto">
          <a:xfrm>
            <a:off x="2438400" y="4026932"/>
            <a:ext cx="304800" cy="304800"/>
          </a:xfrm>
          <a:prstGeom prst="rect">
            <a:avLst/>
          </a:prstGeom>
          <a:solidFill>
            <a:srgbClr val="F8F0D0"/>
          </a:solidFill>
          <a:ln w="38100">
            <a:solidFill>
              <a:schemeClr val="tx1"/>
            </a:solidFill>
            <a:miter lim="800000"/>
            <a:headEnd/>
            <a:tailEnd/>
          </a:ln>
        </p:spPr>
        <p:txBody>
          <a:bodyPr wrap="none" anchor="ctr"/>
          <a:lstStyle/>
          <a:p>
            <a:pPr algn="ctr"/>
            <a:endParaRPr lang="en-US"/>
          </a:p>
        </p:txBody>
      </p:sp>
      <p:sp>
        <p:nvSpPr>
          <p:cNvPr id="10274" name="Rectangle 84"/>
          <p:cNvSpPr>
            <a:spLocks noChangeArrowheads="1"/>
          </p:cNvSpPr>
          <p:nvPr/>
        </p:nvSpPr>
        <p:spPr bwMode="auto">
          <a:xfrm>
            <a:off x="2743200" y="40269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75" name="Rectangle 85"/>
          <p:cNvSpPr>
            <a:spLocks noChangeArrowheads="1"/>
          </p:cNvSpPr>
          <p:nvPr/>
        </p:nvSpPr>
        <p:spPr bwMode="auto">
          <a:xfrm>
            <a:off x="3048000" y="40269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76" name="Rectangle 86"/>
          <p:cNvSpPr>
            <a:spLocks noChangeArrowheads="1"/>
          </p:cNvSpPr>
          <p:nvPr/>
        </p:nvSpPr>
        <p:spPr bwMode="auto">
          <a:xfrm>
            <a:off x="3352800" y="40269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77" name="Rectangle 87"/>
          <p:cNvSpPr>
            <a:spLocks noChangeArrowheads="1"/>
          </p:cNvSpPr>
          <p:nvPr/>
        </p:nvSpPr>
        <p:spPr bwMode="auto">
          <a:xfrm>
            <a:off x="3657600" y="40269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78" name="Rectangle 88"/>
          <p:cNvSpPr>
            <a:spLocks noChangeArrowheads="1"/>
          </p:cNvSpPr>
          <p:nvPr/>
        </p:nvSpPr>
        <p:spPr bwMode="auto">
          <a:xfrm>
            <a:off x="3962400" y="40269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79" name="Rectangle 89"/>
          <p:cNvSpPr>
            <a:spLocks noChangeArrowheads="1"/>
          </p:cNvSpPr>
          <p:nvPr/>
        </p:nvSpPr>
        <p:spPr bwMode="auto">
          <a:xfrm>
            <a:off x="4267200" y="4026932"/>
            <a:ext cx="304800" cy="304800"/>
          </a:xfrm>
          <a:prstGeom prst="rect">
            <a:avLst/>
          </a:prstGeom>
          <a:solidFill>
            <a:schemeClr val="bg1"/>
          </a:solidFill>
          <a:ln w="38100">
            <a:solidFill>
              <a:schemeClr val="tx1"/>
            </a:solidFill>
            <a:miter lim="800000"/>
            <a:headEnd/>
            <a:tailEnd/>
          </a:ln>
        </p:spPr>
        <p:txBody>
          <a:bodyPr wrap="none" anchor="ctr"/>
          <a:lstStyle/>
          <a:p>
            <a:pPr algn="ctr"/>
            <a:endParaRPr lang="en-US"/>
          </a:p>
        </p:txBody>
      </p:sp>
      <p:sp>
        <p:nvSpPr>
          <p:cNvPr id="10280" name="Rectangle 90"/>
          <p:cNvSpPr>
            <a:spLocks noChangeArrowheads="1"/>
          </p:cNvSpPr>
          <p:nvPr/>
        </p:nvSpPr>
        <p:spPr bwMode="auto">
          <a:xfrm>
            <a:off x="4572000" y="40269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281" name="Rectangle 91"/>
          <p:cNvSpPr>
            <a:spLocks noChangeArrowheads="1"/>
          </p:cNvSpPr>
          <p:nvPr/>
        </p:nvSpPr>
        <p:spPr bwMode="auto">
          <a:xfrm>
            <a:off x="4876800" y="40269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282" name="Rectangle 92"/>
          <p:cNvSpPr>
            <a:spLocks noChangeArrowheads="1"/>
          </p:cNvSpPr>
          <p:nvPr/>
        </p:nvSpPr>
        <p:spPr bwMode="auto">
          <a:xfrm>
            <a:off x="5181600" y="40269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283" name="Rectangle 93"/>
          <p:cNvSpPr>
            <a:spLocks noChangeArrowheads="1"/>
          </p:cNvSpPr>
          <p:nvPr/>
        </p:nvSpPr>
        <p:spPr bwMode="auto">
          <a:xfrm>
            <a:off x="5486400" y="40269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284" name="Rectangle 94"/>
          <p:cNvSpPr>
            <a:spLocks noChangeArrowheads="1"/>
          </p:cNvSpPr>
          <p:nvPr/>
        </p:nvSpPr>
        <p:spPr bwMode="auto">
          <a:xfrm>
            <a:off x="5791200" y="40269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285" name="Rectangle 95"/>
          <p:cNvSpPr>
            <a:spLocks noChangeArrowheads="1"/>
          </p:cNvSpPr>
          <p:nvPr/>
        </p:nvSpPr>
        <p:spPr bwMode="auto">
          <a:xfrm>
            <a:off x="6096000" y="40269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286" name="Rectangle 96"/>
          <p:cNvSpPr>
            <a:spLocks noChangeArrowheads="1"/>
          </p:cNvSpPr>
          <p:nvPr/>
        </p:nvSpPr>
        <p:spPr bwMode="auto">
          <a:xfrm>
            <a:off x="6400800" y="40269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287" name="Rectangle 97"/>
          <p:cNvSpPr>
            <a:spLocks noChangeArrowheads="1"/>
          </p:cNvSpPr>
          <p:nvPr/>
        </p:nvSpPr>
        <p:spPr bwMode="auto">
          <a:xfrm>
            <a:off x="6705600" y="40269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288" name="Rectangle 98"/>
          <p:cNvSpPr>
            <a:spLocks noChangeArrowheads="1"/>
          </p:cNvSpPr>
          <p:nvPr/>
        </p:nvSpPr>
        <p:spPr bwMode="auto">
          <a:xfrm>
            <a:off x="7010400" y="40269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289" name="Rectangle 99"/>
          <p:cNvSpPr>
            <a:spLocks noChangeArrowheads="1"/>
          </p:cNvSpPr>
          <p:nvPr/>
        </p:nvSpPr>
        <p:spPr bwMode="auto">
          <a:xfrm>
            <a:off x="7315200" y="40269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290" name="Rectangle 100"/>
          <p:cNvSpPr>
            <a:spLocks noChangeArrowheads="1"/>
          </p:cNvSpPr>
          <p:nvPr/>
        </p:nvSpPr>
        <p:spPr bwMode="auto">
          <a:xfrm>
            <a:off x="4267200" y="4347607"/>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i</a:t>
            </a:r>
            <a:endParaRPr lang="en-US" b="1">
              <a:solidFill>
                <a:schemeClr val="accent2"/>
              </a:solidFill>
            </a:endParaRPr>
          </a:p>
        </p:txBody>
      </p:sp>
      <p:sp>
        <p:nvSpPr>
          <p:cNvPr id="10292" name="Rectangle 102"/>
          <p:cNvSpPr>
            <a:spLocks noChangeArrowheads="1"/>
          </p:cNvSpPr>
          <p:nvPr/>
        </p:nvSpPr>
        <p:spPr bwMode="auto">
          <a:xfrm>
            <a:off x="2514600" y="5254070"/>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0</a:t>
            </a:r>
            <a:endParaRPr lang="en-US">
              <a:solidFill>
                <a:schemeClr val="accent2"/>
              </a:solidFill>
            </a:endParaRPr>
          </a:p>
        </p:txBody>
      </p:sp>
      <p:sp>
        <p:nvSpPr>
          <p:cNvPr id="10293" name="Rectangle 103"/>
          <p:cNvSpPr>
            <a:spLocks noChangeArrowheads="1"/>
          </p:cNvSpPr>
          <p:nvPr/>
        </p:nvSpPr>
        <p:spPr bwMode="auto">
          <a:xfrm>
            <a:off x="2819400" y="5254070"/>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1</a:t>
            </a:r>
            <a:endParaRPr lang="en-US">
              <a:solidFill>
                <a:schemeClr val="accent2"/>
              </a:solidFill>
            </a:endParaRPr>
          </a:p>
        </p:txBody>
      </p:sp>
      <p:sp>
        <p:nvSpPr>
          <p:cNvPr id="10294" name="Rectangle 104"/>
          <p:cNvSpPr>
            <a:spLocks noChangeArrowheads="1"/>
          </p:cNvSpPr>
          <p:nvPr/>
        </p:nvSpPr>
        <p:spPr bwMode="auto">
          <a:xfrm>
            <a:off x="3124200" y="5254070"/>
            <a:ext cx="152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a:solidFill>
                  <a:schemeClr val="accent2"/>
                </a:solidFill>
                <a:latin typeface="Times New Roman" charset="0"/>
              </a:rPr>
              <a:t>2</a:t>
            </a:r>
            <a:endParaRPr lang="en-US">
              <a:solidFill>
                <a:schemeClr val="accent2"/>
              </a:solidFill>
            </a:endParaRPr>
          </a:p>
        </p:txBody>
      </p:sp>
      <p:sp>
        <p:nvSpPr>
          <p:cNvPr id="10295" name="Rectangle 105"/>
          <p:cNvSpPr>
            <a:spLocks noChangeArrowheads="1"/>
          </p:cNvSpPr>
          <p:nvPr/>
        </p:nvSpPr>
        <p:spPr bwMode="auto">
          <a:xfrm>
            <a:off x="6121400" y="5254070"/>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n</a:t>
            </a:r>
            <a:endParaRPr lang="en-US" b="1">
              <a:solidFill>
                <a:schemeClr val="accent2"/>
              </a:solidFill>
            </a:endParaRPr>
          </a:p>
        </p:txBody>
      </p:sp>
      <p:sp>
        <p:nvSpPr>
          <p:cNvPr id="10296" name="Rectangle 106"/>
          <p:cNvSpPr>
            <a:spLocks noChangeArrowheads="1"/>
          </p:cNvSpPr>
          <p:nvPr/>
        </p:nvSpPr>
        <p:spPr bwMode="auto">
          <a:xfrm>
            <a:off x="2438400" y="4941332"/>
            <a:ext cx="304800" cy="304800"/>
          </a:xfrm>
          <a:prstGeom prst="rect">
            <a:avLst/>
          </a:prstGeom>
          <a:solidFill>
            <a:srgbClr val="F8F0D0"/>
          </a:solidFill>
          <a:ln w="38100">
            <a:solidFill>
              <a:schemeClr val="tx1"/>
            </a:solidFill>
            <a:miter lim="800000"/>
            <a:headEnd/>
            <a:tailEnd/>
          </a:ln>
        </p:spPr>
        <p:txBody>
          <a:bodyPr wrap="none" anchor="ctr"/>
          <a:lstStyle/>
          <a:p>
            <a:pPr algn="ctr"/>
            <a:endParaRPr lang="en-US"/>
          </a:p>
        </p:txBody>
      </p:sp>
      <p:sp>
        <p:nvSpPr>
          <p:cNvPr id="10297" name="Rectangle 107"/>
          <p:cNvSpPr>
            <a:spLocks noChangeArrowheads="1"/>
          </p:cNvSpPr>
          <p:nvPr/>
        </p:nvSpPr>
        <p:spPr bwMode="auto">
          <a:xfrm>
            <a:off x="2743200" y="49413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98" name="Rectangle 108"/>
          <p:cNvSpPr>
            <a:spLocks noChangeArrowheads="1"/>
          </p:cNvSpPr>
          <p:nvPr/>
        </p:nvSpPr>
        <p:spPr bwMode="auto">
          <a:xfrm>
            <a:off x="3048000" y="49413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299" name="Rectangle 109"/>
          <p:cNvSpPr>
            <a:spLocks noChangeArrowheads="1"/>
          </p:cNvSpPr>
          <p:nvPr/>
        </p:nvSpPr>
        <p:spPr bwMode="auto">
          <a:xfrm>
            <a:off x="3352800" y="49413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300" name="Rectangle 110"/>
          <p:cNvSpPr>
            <a:spLocks noChangeArrowheads="1"/>
          </p:cNvSpPr>
          <p:nvPr/>
        </p:nvSpPr>
        <p:spPr bwMode="auto">
          <a:xfrm>
            <a:off x="3657600" y="49413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301" name="Rectangle 111"/>
          <p:cNvSpPr>
            <a:spLocks noChangeArrowheads="1"/>
          </p:cNvSpPr>
          <p:nvPr/>
        </p:nvSpPr>
        <p:spPr bwMode="auto">
          <a:xfrm>
            <a:off x="3962400" y="4941332"/>
            <a:ext cx="304800" cy="304800"/>
          </a:xfrm>
          <a:prstGeom prst="rect">
            <a:avLst/>
          </a:prstGeom>
          <a:solidFill>
            <a:srgbClr val="F8F0D0"/>
          </a:solidFill>
          <a:ln w="38100">
            <a:solidFill>
              <a:schemeClr val="tx1"/>
            </a:solidFill>
            <a:miter lim="800000"/>
            <a:headEnd/>
            <a:tailEnd/>
          </a:ln>
        </p:spPr>
        <p:txBody>
          <a:bodyPr wrap="none" anchor="ctr"/>
          <a:lstStyle/>
          <a:p>
            <a:endParaRPr lang="en-US"/>
          </a:p>
        </p:txBody>
      </p:sp>
      <p:sp>
        <p:nvSpPr>
          <p:cNvPr id="10302" name="Rectangle 112"/>
          <p:cNvSpPr>
            <a:spLocks noChangeArrowheads="1"/>
          </p:cNvSpPr>
          <p:nvPr/>
        </p:nvSpPr>
        <p:spPr bwMode="auto">
          <a:xfrm>
            <a:off x="4267200" y="4941332"/>
            <a:ext cx="304800" cy="304800"/>
          </a:xfrm>
          <a:prstGeom prst="rect">
            <a:avLst/>
          </a:prstGeom>
          <a:solidFill>
            <a:schemeClr val="bg2"/>
          </a:solidFill>
          <a:ln w="38100">
            <a:solidFill>
              <a:schemeClr val="tx1"/>
            </a:solidFill>
            <a:miter lim="800000"/>
            <a:headEnd/>
            <a:tailEnd/>
          </a:ln>
        </p:spPr>
        <p:txBody>
          <a:bodyPr wrap="none" anchor="ctr"/>
          <a:lstStyle/>
          <a:p>
            <a:pPr algn="ctr"/>
            <a:r>
              <a:rPr lang="en-US" b="1" i="1" dirty="0">
                <a:latin typeface="Times New Roman" charset="0"/>
              </a:rPr>
              <a:t>e</a:t>
            </a:r>
          </a:p>
        </p:txBody>
      </p:sp>
      <p:sp>
        <p:nvSpPr>
          <p:cNvPr id="10303" name="Rectangle 113"/>
          <p:cNvSpPr>
            <a:spLocks noChangeArrowheads="1"/>
          </p:cNvSpPr>
          <p:nvPr/>
        </p:nvSpPr>
        <p:spPr bwMode="auto">
          <a:xfrm>
            <a:off x="4572000" y="49413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304" name="Rectangle 114"/>
          <p:cNvSpPr>
            <a:spLocks noChangeArrowheads="1"/>
          </p:cNvSpPr>
          <p:nvPr/>
        </p:nvSpPr>
        <p:spPr bwMode="auto">
          <a:xfrm>
            <a:off x="4876800" y="49413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305" name="Rectangle 115"/>
          <p:cNvSpPr>
            <a:spLocks noChangeArrowheads="1"/>
          </p:cNvSpPr>
          <p:nvPr/>
        </p:nvSpPr>
        <p:spPr bwMode="auto">
          <a:xfrm>
            <a:off x="5181600" y="49413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306" name="Rectangle 116"/>
          <p:cNvSpPr>
            <a:spLocks noChangeArrowheads="1"/>
          </p:cNvSpPr>
          <p:nvPr/>
        </p:nvSpPr>
        <p:spPr bwMode="auto">
          <a:xfrm>
            <a:off x="5486400" y="49413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307" name="Rectangle 117"/>
          <p:cNvSpPr>
            <a:spLocks noChangeArrowheads="1"/>
          </p:cNvSpPr>
          <p:nvPr/>
        </p:nvSpPr>
        <p:spPr bwMode="auto">
          <a:xfrm>
            <a:off x="5791200" y="4941332"/>
            <a:ext cx="304800" cy="304800"/>
          </a:xfrm>
          <a:prstGeom prst="rect">
            <a:avLst/>
          </a:prstGeom>
          <a:solidFill>
            <a:schemeClr val="accent1"/>
          </a:solidFill>
          <a:ln w="38100">
            <a:solidFill>
              <a:schemeClr val="tx1"/>
            </a:solidFill>
            <a:miter lim="800000"/>
            <a:headEnd/>
            <a:tailEnd/>
          </a:ln>
        </p:spPr>
        <p:txBody>
          <a:bodyPr wrap="none" anchor="ctr"/>
          <a:lstStyle/>
          <a:p>
            <a:endParaRPr lang="en-US"/>
          </a:p>
        </p:txBody>
      </p:sp>
      <p:sp>
        <p:nvSpPr>
          <p:cNvPr id="10308" name="Rectangle 118"/>
          <p:cNvSpPr>
            <a:spLocks noChangeArrowheads="1"/>
          </p:cNvSpPr>
          <p:nvPr/>
        </p:nvSpPr>
        <p:spPr bwMode="auto">
          <a:xfrm>
            <a:off x="6096000" y="49413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309" name="Rectangle 119"/>
          <p:cNvSpPr>
            <a:spLocks noChangeArrowheads="1"/>
          </p:cNvSpPr>
          <p:nvPr/>
        </p:nvSpPr>
        <p:spPr bwMode="auto">
          <a:xfrm>
            <a:off x="6400800" y="49413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310" name="Rectangle 120"/>
          <p:cNvSpPr>
            <a:spLocks noChangeArrowheads="1"/>
          </p:cNvSpPr>
          <p:nvPr/>
        </p:nvSpPr>
        <p:spPr bwMode="auto">
          <a:xfrm>
            <a:off x="6705600" y="49413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311" name="Rectangle 121"/>
          <p:cNvSpPr>
            <a:spLocks noChangeArrowheads="1"/>
          </p:cNvSpPr>
          <p:nvPr/>
        </p:nvSpPr>
        <p:spPr bwMode="auto">
          <a:xfrm>
            <a:off x="7010400" y="49413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312" name="Rectangle 122"/>
          <p:cNvSpPr>
            <a:spLocks noChangeArrowheads="1"/>
          </p:cNvSpPr>
          <p:nvPr/>
        </p:nvSpPr>
        <p:spPr bwMode="auto">
          <a:xfrm>
            <a:off x="7315200" y="4941332"/>
            <a:ext cx="304800" cy="30480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10313" name="Rectangle 123"/>
          <p:cNvSpPr>
            <a:spLocks noChangeArrowheads="1"/>
          </p:cNvSpPr>
          <p:nvPr/>
        </p:nvSpPr>
        <p:spPr bwMode="auto">
          <a:xfrm>
            <a:off x="4267200" y="5262007"/>
            <a:ext cx="2825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pPr algn="ctr"/>
            <a:r>
              <a:rPr lang="en-US" b="1" i="1">
                <a:solidFill>
                  <a:schemeClr val="accent2"/>
                </a:solidFill>
                <a:latin typeface="Times New Roman" charset="0"/>
              </a:rPr>
              <a:t>i</a:t>
            </a:r>
            <a:endParaRPr lang="en-US" b="1">
              <a:solidFill>
                <a:schemeClr val="accent2"/>
              </a:solidFill>
            </a:endParaRPr>
          </a:p>
        </p:txBody>
      </p:sp>
      <p:cxnSp>
        <p:nvCxnSpPr>
          <p:cNvPr id="10314" name="AutoShape 124"/>
          <p:cNvCxnSpPr>
            <a:cxnSpLocks noChangeShapeType="1"/>
            <a:stCxn id="10279" idx="0"/>
            <a:endCxn id="10280" idx="0"/>
          </p:cNvCxnSpPr>
          <p:nvPr/>
        </p:nvCxnSpPr>
        <p:spPr bwMode="auto">
          <a:xfrm rot="5400000" flipV="1">
            <a:off x="4571206" y="3856276"/>
            <a:ext cx="1588" cy="304800"/>
          </a:xfrm>
          <a:prstGeom prst="curvedConnector3">
            <a:avLst>
              <a:gd name="adj1" fmla="val -13200005"/>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315" name="AutoShape 126"/>
          <p:cNvCxnSpPr>
            <a:cxnSpLocks noChangeShapeType="1"/>
          </p:cNvCxnSpPr>
          <p:nvPr/>
        </p:nvCxnSpPr>
        <p:spPr bwMode="auto">
          <a:xfrm rot="5400000" flipV="1">
            <a:off x="4876006" y="3875326"/>
            <a:ext cx="1588" cy="304800"/>
          </a:xfrm>
          <a:prstGeom prst="curvedConnector3">
            <a:avLst>
              <a:gd name="adj1" fmla="val -13200005"/>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316" name="AutoShape 127"/>
          <p:cNvCxnSpPr>
            <a:cxnSpLocks noChangeShapeType="1"/>
          </p:cNvCxnSpPr>
          <p:nvPr/>
        </p:nvCxnSpPr>
        <p:spPr bwMode="auto">
          <a:xfrm rot="5400000" flipV="1">
            <a:off x="5180806" y="3875326"/>
            <a:ext cx="1588" cy="304800"/>
          </a:xfrm>
          <a:prstGeom prst="curvedConnector3">
            <a:avLst>
              <a:gd name="adj1" fmla="val -13200005"/>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317" name="AutoShape 128"/>
          <p:cNvCxnSpPr>
            <a:cxnSpLocks noChangeShapeType="1"/>
          </p:cNvCxnSpPr>
          <p:nvPr/>
        </p:nvCxnSpPr>
        <p:spPr bwMode="auto">
          <a:xfrm rot="5400000" flipV="1">
            <a:off x="5485606" y="3875326"/>
            <a:ext cx="1588" cy="304800"/>
          </a:xfrm>
          <a:prstGeom prst="curvedConnector3">
            <a:avLst>
              <a:gd name="adj1" fmla="val -13200005"/>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0318" name="AutoShape 129"/>
          <p:cNvCxnSpPr>
            <a:cxnSpLocks noChangeShapeType="1"/>
          </p:cNvCxnSpPr>
          <p:nvPr/>
        </p:nvCxnSpPr>
        <p:spPr bwMode="auto">
          <a:xfrm rot="5400000" flipV="1">
            <a:off x="5790406" y="3875326"/>
            <a:ext cx="1588" cy="304800"/>
          </a:xfrm>
          <a:prstGeom prst="curvedConnector3">
            <a:avLst>
              <a:gd name="adj1" fmla="val -13200005"/>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0319" name="Date Placeholder 79"/>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81" name="Rectangle 78"/>
          <p:cNvSpPr>
            <a:spLocks noChangeArrowheads="1"/>
          </p:cNvSpPr>
          <p:nvPr/>
        </p:nvSpPr>
        <p:spPr bwMode="auto">
          <a:xfrm>
            <a:off x="1227137" y="4953000"/>
            <a:ext cx="11350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b="1" i="1" dirty="0">
                <a:solidFill>
                  <a:schemeClr val="accent2"/>
                </a:solidFill>
                <a:latin typeface="Times New Roman" charset="0"/>
              </a:rPr>
              <a:t>board</a:t>
            </a:r>
            <a:endParaRPr lang="en-US" b="1" dirty="0">
              <a:solidFill>
                <a:schemeClr val="accent2"/>
              </a:solidFill>
            </a:endParaRPr>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2083</TotalTime>
  <Words>717</Words>
  <Application>Microsoft Office PowerPoint</Application>
  <PresentationFormat>On-screen Show (4:3)</PresentationFormat>
  <Paragraphs>136</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Symbol</vt:lpstr>
      <vt:lpstr>Tahoma</vt:lpstr>
      <vt:lpstr>Times New Roman</vt:lpstr>
      <vt:lpstr>Wingdings</vt:lpstr>
      <vt:lpstr>Blueprint</vt:lpstr>
      <vt:lpstr>Arrays</vt:lpstr>
      <vt:lpstr>Array Definition</vt:lpstr>
      <vt:lpstr>Array Length and Capacity</vt:lpstr>
      <vt:lpstr>Declaring Arrays (first way)</vt:lpstr>
      <vt:lpstr>Declaring Arrays (second way)</vt:lpstr>
      <vt:lpstr>Arrays of Characters or Object References</vt:lpstr>
      <vt:lpstr>Java Example: Game Entries</vt:lpstr>
      <vt:lpstr>Java Example: Scoreboard</vt:lpstr>
      <vt:lpstr>Adding an Entry</vt:lpstr>
      <vt:lpstr>Java Example</vt:lpstr>
      <vt:lpstr>Removing an Entry</vt:lpstr>
      <vt:lpstr>Java Example</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Samet Tonyalı</cp:lastModifiedBy>
  <cp:revision>323</cp:revision>
  <dcterms:created xsi:type="dcterms:W3CDTF">2002-01-21T02:22:10Z</dcterms:created>
  <dcterms:modified xsi:type="dcterms:W3CDTF">2019-09-21T09:23:48Z</dcterms:modified>
</cp:coreProperties>
</file>