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0" r:id="rId3"/>
    <p:sldId id="305" r:id="rId4"/>
    <p:sldId id="306" r:id="rId5"/>
    <p:sldId id="307" r:id="rId6"/>
    <p:sldId id="314" r:id="rId7"/>
    <p:sldId id="315" r:id="rId8"/>
    <p:sldId id="316" r:id="rId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50" autoAdjust="0"/>
  </p:normalViewPr>
  <p:slideViewPr>
    <p:cSldViewPr>
      <p:cViewPr varScale="1">
        <p:scale>
          <a:sx n="69" d="100"/>
          <a:sy n="69" d="100"/>
        </p:scale>
        <p:origin x="185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5FB5F45B-F86B-6F4E-8A04-C143C970573B}" type="datetime1">
              <a:rPr lang="en-US" smtClean="0"/>
              <a:t>9/19/2019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3503887E-D70C-A644-AE7A-F3E92D03C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121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C3CBFF25-FC62-534D-97CB-93F8EDE607C5}" type="datetime1">
              <a:rPr lang="en-US" smtClean="0"/>
              <a:t>9/19/2019</a:t>
            </a:fld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cs typeface="+mn-cs"/>
              </a:defRPr>
            </a:lvl1pPr>
          </a:lstStyle>
          <a:p>
            <a:pPr>
              <a:defRPr/>
            </a:pPr>
            <a:fld id="{FD36FF11-681D-C542-A460-737553A27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2590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Doubly Linked Lists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72C0F8-6A70-B348-9C63-C4AD92192651}" type="datetime1">
              <a:rPr lang="en-US" sz="1300" smtClean="0"/>
              <a:t>9/19/2019</a:t>
            </a:fld>
            <a:endParaRPr lang="en-US" sz="1300"/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A475498-EA57-584B-9D21-A1EADAABE828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we are unable to efficiently delete a node at the tail of a singly linked list.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provide greater symmetry, we define a linked list in which each node keeps an explicit reference to the node before it and a reference to the node after it. Such a structure is known as a doubly linked list.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C3CBFF25-FC62-534D-97CB-93F8EDE607C5}" type="datetime1">
              <a:rPr lang="en-US" smtClean="0"/>
              <a:t>9/19/2019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36FF11-681D-C542-A460-737553A273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77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T0" fmla="*/ 76 w 43195"/>
                  <a:gd name="T1" fmla="*/ 0 h 43200"/>
                  <a:gd name="T2" fmla="*/ 0 w 43195"/>
                  <a:gd name="T3" fmla="*/ 80 h 43200"/>
                  <a:gd name="T4" fmla="*/ 78 w 43195"/>
                  <a:gd name="T5" fmla="*/ 79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1D96E5-AE84-F84E-B88C-5B72E29F7F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Doubly Linked Lists</a:t>
            </a:r>
          </a:p>
        </p:txBody>
      </p:sp>
    </p:spTree>
    <p:extLst>
      <p:ext uri="{BB962C8B-B14F-4D97-AF65-F5344CB8AC3E}">
        <p14:creationId xmlns:p14="http://schemas.microsoft.com/office/powerpoint/2010/main" val="90249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042C76-55C3-2D42-8A0C-81F2A2B75E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86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864E26-D715-5649-B071-7165240999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6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70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4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5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6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7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8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9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0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1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41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3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T0" fmla="*/ 116 w 43195"/>
                  <a:gd name="T1" fmla="*/ 0 h 43200"/>
                  <a:gd name="T2" fmla="*/ 0 w 43195"/>
                  <a:gd name="T3" fmla="*/ 123 h 43200"/>
                  <a:gd name="T4" fmla="*/ 119 w 43195"/>
                  <a:gd name="T5" fmla="*/ 12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76400"/>
            <a:ext cx="7924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cs typeface="+mn-cs"/>
              </a:defRPr>
            </a:lvl1pPr>
          </a:lstStyle>
          <a:p>
            <a:pPr>
              <a:defRPr/>
            </a:pPr>
            <a:fld id="{ACF34273-6FC6-E34C-8066-EEDF4B4A59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Doubly Linked Lists</a:t>
            </a:r>
          </a:p>
        </p:txBody>
      </p:sp>
      <p:sp>
        <p:nvSpPr>
          <p:cNvPr id="7170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BA87F7A-33ED-C146-BB5C-09ADACD24834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Doubly Linked Lists</a:t>
            </a:r>
          </a:p>
        </p:txBody>
      </p:sp>
      <p:pic>
        <p:nvPicPr>
          <p:cNvPr id="7172" name="Picture 251" descr="j010057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48000"/>
            <a:ext cx="309721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Doubly Linked Lists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65BC970-4288-3B44-B6CB-E537D340CEAB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Doubly Linked List</a:t>
            </a:r>
            <a:endParaRPr lang="en-US" dirty="0">
              <a:latin typeface="Tahoma" charset="0"/>
              <a:cs typeface="Tahoma" charset="0"/>
            </a:endParaRPr>
          </a:p>
        </p:txBody>
      </p:sp>
      <p:sp>
        <p:nvSpPr>
          <p:cNvPr id="92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876800" cy="24384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doubly linked list can be traversed forward and backward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Nodes store: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previous node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link to the next node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Special trailer and header nodes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635952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6858000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6"/>
          <p:cNvSpPr>
            <a:spLocks noChangeArrowheads="1"/>
          </p:cNvSpPr>
          <p:nvPr/>
        </p:nvSpPr>
        <p:spPr bwMode="auto">
          <a:xfrm>
            <a:off x="7356475" y="2209800"/>
            <a:ext cx="498475" cy="4984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4" name="AutoShape 10"/>
          <p:cNvCxnSpPr>
            <a:cxnSpLocks noChangeShapeType="1"/>
          </p:cNvCxnSpPr>
          <p:nvPr/>
        </p:nvCxnSpPr>
        <p:spPr bwMode="auto">
          <a:xfrm rot="10800000">
            <a:off x="5861050" y="2085975"/>
            <a:ext cx="747713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5" name="AutoShape 12"/>
          <p:cNvCxnSpPr>
            <a:cxnSpLocks noChangeShapeType="1"/>
          </p:cNvCxnSpPr>
          <p:nvPr/>
        </p:nvCxnSpPr>
        <p:spPr bwMode="auto">
          <a:xfrm flipV="1">
            <a:off x="7605713" y="2085975"/>
            <a:ext cx="747712" cy="373063"/>
          </a:xfrm>
          <a:prstGeom prst="curvedConnector3">
            <a:avLst>
              <a:gd name="adj1" fmla="val 49894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13"/>
          <p:cNvCxnSpPr>
            <a:cxnSpLocks noChangeShapeType="1"/>
            <a:endCxn id="9229" idx="0"/>
          </p:cNvCxnSpPr>
          <p:nvPr/>
        </p:nvCxnSpPr>
        <p:spPr bwMode="auto">
          <a:xfrm rot="16200000" flipH="1">
            <a:off x="6841728" y="2726134"/>
            <a:ext cx="539750" cy="555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227" name="Text Box 14"/>
          <p:cNvSpPr txBox="1">
            <a:spLocks noChangeArrowheads="1"/>
          </p:cNvSpPr>
          <p:nvPr/>
        </p:nvSpPr>
        <p:spPr bwMode="auto">
          <a:xfrm>
            <a:off x="5776913" y="1689100"/>
            <a:ext cx="676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prev</a:t>
            </a:r>
          </a:p>
        </p:txBody>
      </p:sp>
      <p:sp>
        <p:nvSpPr>
          <p:cNvPr id="9228" name="Text Box 15"/>
          <p:cNvSpPr txBox="1">
            <a:spLocks noChangeArrowheads="1"/>
          </p:cNvSpPr>
          <p:nvPr/>
        </p:nvSpPr>
        <p:spPr bwMode="auto">
          <a:xfrm>
            <a:off x="7708900" y="1689100"/>
            <a:ext cx="66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next</a:t>
            </a:r>
          </a:p>
        </p:txBody>
      </p:sp>
      <p:sp>
        <p:nvSpPr>
          <p:cNvPr id="9229" name="Text Box 16"/>
          <p:cNvSpPr txBox="1">
            <a:spLocks noChangeArrowheads="1"/>
          </p:cNvSpPr>
          <p:nvPr/>
        </p:nvSpPr>
        <p:spPr bwMode="auto">
          <a:xfrm>
            <a:off x="6566796" y="2998788"/>
            <a:ext cx="109517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>
                <a:solidFill>
                  <a:schemeClr val="tx2"/>
                </a:solidFill>
              </a:rPr>
              <a:t>element</a:t>
            </a:r>
          </a:p>
        </p:txBody>
      </p:sp>
      <p:sp>
        <p:nvSpPr>
          <p:cNvPr id="9230" name="Rectangle 17"/>
          <p:cNvSpPr>
            <a:spLocks noChangeArrowheads="1"/>
          </p:cNvSpPr>
          <p:nvPr/>
        </p:nvSpPr>
        <p:spPr bwMode="auto">
          <a:xfrm>
            <a:off x="1905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2209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2514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Freeform 40"/>
          <p:cNvSpPr>
            <a:spLocks/>
          </p:cNvSpPr>
          <p:nvPr/>
        </p:nvSpPr>
        <p:spPr bwMode="auto">
          <a:xfrm>
            <a:off x="2667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4" name="Rectangle 44"/>
          <p:cNvSpPr>
            <a:spLocks noChangeArrowheads="1"/>
          </p:cNvSpPr>
          <p:nvPr/>
        </p:nvSpPr>
        <p:spPr bwMode="auto">
          <a:xfrm>
            <a:off x="3429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45"/>
          <p:cNvSpPr>
            <a:spLocks noChangeArrowheads="1"/>
          </p:cNvSpPr>
          <p:nvPr/>
        </p:nvSpPr>
        <p:spPr bwMode="auto">
          <a:xfrm>
            <a:off x="3733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46"/>
          <p:cNvSpPr>
            <a:spLocks noChangeArrowheads="1"/>
          </p:cNvSpPr>
          <p:nvPr/>
        </p:nvSpPr>
        <p:spPr bwMode="auto">
          <a:xfrm>
            <a:off x="4038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Freeform 47"/>
          <p:cNvSpPr>
            <a:spLocks/>
          </p:cNvSpPr>
          <p:nvPr/>
        </p:nvSpPr>
        <p:spPr bwMode="auto">
          <a:xfrm>
            <a:off x="4191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38" name="Rectangle 50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51"/>
          <p:cNvSpPr>
            <a:spLocks noChangeArrowheads="1"/>
          </p:cNvSpPr>
          <p:nvPr/>
        </p:nvSpPr>
        <p:spPr bwMode="auto">
          <a:xfrm>
            <a:off x="5257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Rectangle 52"/>
          <p:cNvSpPr>
            <a:spLocks noChangeArrowheads="1"/>
          </p:cNvSpPr>
          <p:nvPr/>
        </p:nvSpPr>
        <p:spPr bwMode="auto">
          <a:xfrm>
            <a:off x="5562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Freeform 53"/>
          <p:cNvSpPr>
            <a:spLocks/>
          </p:cNvSpPr>
          <p:nvPr/>
        </p:nvSpPr>
        <p:spPr bwMode="auto">
          <a:xfrm>
            <a:off x="5715000" y="4586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2" name="Rectangle 56"/>
          <p:cNvSpPr>
            <a:spLocks noChangeArrowheads="1"/>
          </p:cNvSpPr>
          <p:nvPr/>
        </p:nvSpPr>
        <p:spPr bwMode="auto">
          <a:xfrm>
            <a:off x="6477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Rectangle 57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Rectangle 58"/>
          <p:cNvSpPr>
            <a:spLocks noChangeArrowheads="1"/>
          </p:cNvSpPr>
          <p:nvPr/>
        </p:nvSpPr>
        <p:spPr bwMode="auto">
          <a:xfrm>
            <a:off x="7086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Freeform 41"/>
          <p:cNvSpPr>
            <a:spLocks/>
          </p:cNvSpPr>
          <p:nvPr/>
        </p:nvSpPr>
        <p:spPr bwMode="auto">
          <a:xfrm rot="10800000">
            <a:off x="2819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6" name="Freeform 48"/>
          <p:cNvSpPr>
            <a:spLocks/>
          </p:cNvSpPr>
          <p:nvPr/>
        </p:nvSpPr>
        <p:spPr bwMode="auto">
          <a:xfrm rot="10800000">
            <a:off x="4343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7" name="Freeform 54"/>
          <p:cNvSpPr>
            <a:spLocks/>
          </p:cNvSpPr>
          <p:nvPr/>
        </p:nvSpPr>
        <p:spPr bwMode="auto">
          <a:xfrm rot="10800000">
            <a:off x="5867400" y="4738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8" name="Freeform 63"/>
          <p:cNvSpPr>
            <a:spLocks/>
          </p:cNvSpPr>
          <p:nvPr/>
        </p:nvSpPr>
        <p:spPr bwMode="auto">
          <a:xfrm>
            <a:off x="228917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49" name="Freeform 64"/>
          <p:cNvSpPr>
            <a:spLocks/>
          </p:cNvSpPr>
          <p:nvPr/>
        </p:nvSpPr>
        <p:spPr bwMode="auto">
          <a:xfrm>
            <a:off x="381000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0" name="Freeform 65"/>
          <p:cNvSpPr>
            <a:spLocks/>
          </p:cNvSpPr>
          <p:nvPr/>
        </p:nvSpPr>
        <p:spPr bwMode="auto">
          <a:xfrm>
            <a:off x="5330825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1" name="Freeform 66"/>
          <p:cNvSpPr>
            <a:spLocks/>
          </p:cNvSpPr>
          <p:nvPr/>
        </p:nvSpPr>
        <p:spPr bwMode="auto">
          <a:xfrm>
            <a:off x="6851650" y="4724400"/>
            <a:ext cx="168275" cy="552450"/>
          </a:xfrm>
          <a:custGeom>
            <a:avLst/>
            <a:gdLst>
              <a:gd name="T0" fmla="*/ 73025 w 106"/>
              <a:gd name="T1" fmla="*/ 0 h 348"/>
              <a:gd name="T2" fmla="*/ 15875 w 106"/>
              <a:gd name="T3" fmla="*/ 295275 h 348"/>
              <a:gd name="T4" fmla="*/ 168275 w 106"/>
              <a:gd name="T5" fmla="*/ 55245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252" name="Picture 6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30860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3" name="Picture 6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0" y="530860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4" name="Picture 6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0860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9255" name="Picture 7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30860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9256" name="Rectangle 72"/>
          <p:cNvSpPr>
            <a:spLocks noChangeArrowheads="1"/>
          </p:cNvSpPr>
          <p:nvPr/>
        </p:nvSpPr>
        <p:spPr bwMode="auto">
          <a:xfrm>
            <a:off x="80010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7" name="Rectangle 73"/>
          <p:cNvSpPr>
            <a:spLocks noChangeArrowheads="1"/>
          </p:cNvSpPr>
          <p:nvPr/>
        </p:nvSpPr>
        <p:spPr bwMode="auto">
          <a:xfrm>
            <a:off x="990600" y="4572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Freeform 74"/>
          <p:cNvSpPr>
            <a:spLocks/>
          </p:cNvSpPr>
          <p:nvPr/>
        </p:nvSpPr>
        <p:spPr bwMode="auto">
          <a:xfrm>
            <a:off x="7239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59" name="Freeform 75"/>
          <p:cNvSpPr>
            <a:spLocks/>
          </p:cNvSpPr>
          <p:nvPr/>
        </p:nvSpPr>
        <p:spPr bwMode="auto">
          <a:xfrm rot="10800000">
            <a:off x="7391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0" name="Freeform 76"/>
          <p:cNvSpPr>
            <a:spLocks/>
          </p:cNvSpPr>
          <p:nvPr/>
        </p:nvSpPr>
        <p:spPr bwMode="auto">
          <a:xfrm>
            <a:off x="1143000" y="4572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1" name="Freeform 77"/>
          <p:cNvSpPr>
            <a:spLocks/>
          </p:cNvSpPr>
          <p:nvPr/>
        </p:nvSpPr>
        <p:spPr bwMode="auto">
          <a:xfrm rot="10800000">
            <a:off x="1295400" y="4724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262" name="Text Box 78"/>
          <p:cNvSpPr txBox="1">
            <a:spLocks noChangeArrowheads="1"/>
          </p:cNvSpPr>
          <p:nvPr/>
        </p:nvSpPr>
        <p:spPr bwMode="auto">
          <a:xfrm>
            <a:off x="7693025" y="41148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trailer</a:t>
            </a:r>
          </a:p>
        </p:txBody>
      </p:sp>
      <p:sp>
        <p:nvSpPr>
          <p:cNvPr id="9263" name="Text Box 79"/>
          <p:cNvSpPr txBox="1">
            <a:spLocks noChangeArrowheads="1"/>
          </p:cNvSpPr>
          <p:nvPr/>
        </p:nvSpPr>
        <p:spPr bwMode="auto">
          <a:xfrm>
            <a:off x="625475" y="41910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header</a:t>
            </a:r>
          </a:p>
        </p:txBody>
      </p:sp>
      <p:sp>
        <p:nvSpPr>
          <p:cNvPr id="9264" name="AutoShape 82"/>
          <p:cNvSpPr>
            <a:spLocks noChangeArrowheads="1"/>
          </p:cNvSpPr>
          <p:nvPr/>
        </p:nvSpPr>
        <p:spPr bwMode="auto">
          <a:xfrm>
            <a:off x="1676400" y="4191000"/>
            <a:ext cx="5867400" cy="838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Text Box 83"/>
          <p:cNvSpPr txBox="1">
            <a:spLocks noChangeArrowheads="1"/>
          </p:cNvSpPr>
          <p:nvPr/>
        </p:nvSpPr>
        <p:spPr bwMode="auto">
          <a:xfrm>
            <a:off x="5611813" y="4175125"/>
            <a:ext cx="1931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nodes/positions</a:t>
            </a:r>
          </a:p>
        </p:txBody>
      </p:sp>
      <p:sp>
        <p:nvSpPr>
          <p:cNvPr id="9266" name="AutoShape 84"/>
          <p:cNvSpPr>
            <a:spLocks noChangeArrowheads="1"/>
          </p:cNvSpPr>
          <p:nvPr/>
        </p:nvSpPr>
        <p:spPr bwMode="auto">
          <a:xfrm>
            <a:off x="1905000" y="5181600"/>
            <a:ext cx="56388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Text Box 85"/>
          <p:cNvSpPr txBox="1">
            <a:spLocks noChangeArrowheads="1"/>
          </p:cNvSpPr>
          <p:nvPr/>
        </p:nvSpPr>
        <p:spPr bwMode="auto">
          <a:xfrm>
            <a:off x="6348413" y="5943600"/>
            <a:ext cx="1195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>
                <a:solidFill>
                  <a:schemeClr val="tx2"/>
                </a:solidFill>
              </a:rPr>
              <a:t>elements</a:t>
            </a:r>
          </a:p>
        </p:txBody>
      </p:sp>
      <p:sp>
        <p:nvSpPr>
          <p:cNvPr id="9268" name="Text Box 87"/>
          <p:cNvSpPr txBox="1">
            <a:spLocks noChangeArrowheads="1"/>
          </p:cNvSpPr>
          <p:nvPr/>
        </p:nvSpPr>
        <p:spPr bwMode="auto">
          <a:xfrm>
            <a:off x="7924800" y="3048000"/>
            <a:ext cx="73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node</a:t>
            </a:r>
          </a:p>
        </p:txBody>
      </p:sp>
      <p:sp>
        <p:nvSpPr>
          <p:cNvPr id="9269" name="AutoShape 88"/>
          <p:cNvSpPr>
            <a:spLocks noChangeArrowheads="1"/>
          </p:cNvSpPr>
          <p:nvPr/>
        </p:nvSpPr>
        <p:spPr bwMode="auto">
          <a:xfrm>
            <a:off x="5486400" y="1600200"/>
            <a:ext cx="3200400" cy="1905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0" name="Date Placeholder 5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Doubly Linked Lists</a:t>
            </a:r>
          </a:p>
        </p:txBody>
      </p:sp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EA5C6D3-621D-CD44-B8C4-4FB4970A5120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43" name="AutoShape 157"/>
          <p:cNvSpPr>
            <a:spLocks noChangeArrowheads="1"/>
          </p:cNvSpPr>
          <p:nvPr/>
        </p:nvSpPr>
        <p:spPr bwMode="auto">
          <a:xfrm>
            <a:off x="4800600" y="4038600"/>
            <a:ext cx="1752600" cy="9906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609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Insert a new node, q, between p and its successor.</a:t>
            </a:r>
          </a:p>
        </p:txBody>
      </p:sp>
      <p:sp>
        <p:nvSpPr>
          <p:cNvPr id="10246" name="Rectangle 50"/>
          <p:cNvSpPr>
            <a:spLocks noChangeArrowheads="1"/>
          </p:cNvSpPr>
          <p:nvPr/>
        </p:nvSpPr>
        <p:spPr bwMode="auto">
          <a:xfrm>
            <a:off x="2133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51"/>
          <p:cNvSpPr>
            <a:spLocks noChangeArrowheads="1"/>
          </p:cNvSpPr>
          <p:nvPr/>
        </p:nvSpPr>
        <p:spPr bwMode="auto">
          <a:xfrm>
            <a:off x="2438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52"/>
          <p:cNvSpPr>
            <a:spLocks noChangeArrowheads="1"/>
          </p:cNvSpPr>
          <p:nvPr/>
        </p:nvSpPr>
        <p:spPr bwMode="auto">
          <a:xfrm>
            <a:off x="2743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Freeform 53"/>
          <p:cNvSpPr>
            <a:spLocks/>
          </p:cNvSpPr>
          <p:nvPr/>
        </p:nvSpPr>
        <p:spPr bwMode="auto">
          <a:xfrm>
            <a:off x="2895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0" name="Rectangle 54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55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56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Freeform 57"/>
          <p:cNvSpPr>
            <a:spLocks/>
          </p:cNvSpPr>
          <p:nvPr/>
        </p:nvSpPr>
        <p:spPr bwMode="auto">
          <a:xfrm>
            <a:off x="4419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4" name="Rectangle 58"/>
          <p:cNvSpPr>
            <a:spLocks noChangeArrowheads="1"/>
          </p:cNvSpPr>
          <p:nvPr/>
        </p:nvSpPr>
        <p:spPr bwMode="auto">
          <a:xfrm>
            <a:off x="5181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59"/>
          <p:cNvSpPr>
            <a:spLocks noChangeArrowheads="1"/>
          </p:cNvSpPr>
          <p:nvPr/>
        </p:nvSpPr>
        <p:spPr bwMode="auto">
          <a:xfrm>
            <a:off x="5486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60"/>
          <p:cNvSpPr>
            <a:spLocks noChangeArrowheads="1"/>
          </p:cNvSpPr>
          <p:nvPr/>
        </p:nvSpPr>
        <p:spPr bwMode="auto">
          <a:xfrm>
            <a:off x="5791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Freeform 6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58" name="Rectangle 62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63"/>
          <p:cNvSpPr>
            <a:spLocks noChangeArrowheads="1"/>
          </p:cNvSpPr>
          <p:nvPr/>
        </p:nvSpPr>
        <p:spPr bwMode="auto">
          <a:xfrm>
            <a:off x="70104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0" name="Rectangle 64"/>
          <p:cNvSpPr>
            <a:spLocks noChangeArrowheads="1"/>
          </p:cNvSpPr>
          <p:nvPr/>
        </p:nvSpPr>
        <p:spPr bwMode="auto">
          <a:xfrm>
            <a:off x="7315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Freeform 65"/>
          <p:cNvSpPr>
            <a:spLocks/>
          </p:cNvSpPr>
          <p:nvPr/>
        </p:nvSpPr>
        <p:spPr bwMode="auto">
          <a:xfrm rot="10800000">
            <a:off x="3048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2" name="Freeform 66"/>
          <p:cNvSpPr>
            <a:spLocks/>
          </p:cNvSpPr>
          <p:nvPr/>
        </p:nvSpPr>
        <p:spPr bwMode="auto">
          <a:xfrm rot="10800000">
            <a:off x="4572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3" name="Freeform 67"/>
          <p:cNvSpPr>
            <a:spLocks/>
          </p:cNvSpPr>
          <p:nvPr/>
        </p:nvSpPr>
        <p:spPr bwMode="auto">
          <a:xfrm rot="10800000">
            <a:off x="6096000" y="56530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4" name="Freeform 68"/>
          <p:cNvSpPr>
            <a:spLocks/>
          </p:cNvSpPr>
          <p:nvPr/>
        </p:nvSpPr>
        <p:spPr bwMode="auto">
          <a:xfrm>
            <a:off x="251777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5" name="Freeform 69"/>
          <p:cNvSpPr>
            <a:spLocks/>
          </p:cNvSpPr>
          <p:nvPr/>
        </p:nvSpPr>
        <p:spPr bwMode="auto">
          <a:xfrm>
            <a:off x="403860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6" name="Freeform 70"/>
          <p:cNvSpPr>
            <a:spLocks/>
          </p:cNvSpPr>
          <p:nvPr/>
        </p:nvSpPr>
        <p:spPr bwMode="auto">
          <a:xfrm>
            <a:off x="5559425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7" name="Freeform 71"/>
          <p:cNvSpPr>
            <a:spLocks/>
          </p:cNvSpPr>
          <p:nvPr/>
        </p:nvSpPr>
        <p:spPr bwMode="auto">
          <a:xfrm>
            <a:off x="7080250" y="56388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68" name="Rectangle 72"/>
          <p:cNvSpPr>
            <a:spLocks noChangeArrowheads="1"/>
          </p:cNvSpPr>
          <p:nvPr/>
        </p:nvSpPr>
        <p:spPr bwMode="auto">
          <a:xfrm>
            <a:off x="82296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73"/>
          <p:cNvSpPr>
            <a:spLocks noChangeArrowheads="1"/>
          </p:cNvSpPr>
          <p:nvPr/>
        </p:nvSpPr>
        <p:spPr bwMode="auto">
          <a:xfrm>
            <a:off x="1219200" y="54864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Freeform 74"/>
          <p:cNvSpPr>
            <a:spLocks/>
          </p:cNvSpPr>
          <p:nvPr/>
        </p:nvSpPr>
        <p:spPr bwMode="auto">
          <a:xfrm>
            <a:off x="7467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1" name="Freeform 75"/>
          <p:cNvSpPr>
            <a:spLocks/>
          </p:cNvSpPr>
          <p:nvPr/>
        </p:nvSpPr>
        <p:spPr bwMode="auto">
          <a:xfrm rot="10800000">
            <a:off x="7620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2" name="Freeform 76"/>
          <p:cNvSpPr>
            <a:spLocks/>
          </p:cNvSpPr>
          <p:nvPr/>
        </p:nvSpPr>
        <p:spPr bwMode="auto">
          <a:xfrm>
            <a:off x="1371600" y="5486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3" name="Freeform 77"/>
          <p:cNvSpPr>
            <a:spLocks/>
          </p:cNvSpPr>
          <p:nvPr/>
        </p:nvSpPr>
        <p:spPr bwMode="auto">
          <a:xfrm rot="10800000">
            <a:off x="1524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74" name="Text Box 78"/>
          <p:cNvSpPr txBox="1">
            <a:spLocks noChangeArrowheads="1"/>
          </p:cNvSpPr>
          <p:nvPr/>
        </p:nvSpPr>
        <p:spPr bwMode="auto">
          <a:xfrm>
            <a:off x="2667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75" name="Text Box 79"/>
          <p:cNvSpPr txBox="1">
            <a:spLocks noChangeArrowheads="1"/>
          </p:cNvSpPr>
          <p:nvPr/>
        </p:nvSpPr>
        <p:spPr bwMode="auto">
          <a:xfrm>
            <a:off x="4191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276" name="Text Box 80"/>
          <p:cNvSpPr txBox="1">
            <a:spLocks noChangeArrowheads="1"/>
          </p:cNvSpPr>
          <p:nvPr/>
        </p:nvSpPr>
        <p:spPr bwMode="auto">
          <a:xfrm>
            <a:off x="5715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277" name="Text Box 81"/>
          <p:cNvSpPr txBox="1">
            <a:spLocks noChangeArrowheads="1"/>
          </p:cNvSpPr>
          <p:nvPr/>
        </p:nvSpPr>
        <p:spPr bwMode="auto">
          <a:xfrm>
            <a:off x="7239000" y="5867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278" name="Rectangle 4"/>
          <p:cNvSpPr>
            <a:spLocks noChangeArrowheads="1"/>
          </p:cNvSpPr>
          <p:nvPr/>
        </p:nvSpPr>
        <p:spPr bwMode="auto">
          <a:xfrm>
            <a:off x="2133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79" name="Rectangle 5"/>
          <p:cNvSpPr>
            <a:spLocks noChangeArrowheads="1"/>
          </p:cNvSpPr>
          <p:nvPr/>
        </p:nvSpPr>
        <p:spPr bwMode="auto">
          <a:xfrm>
            <a:off x="2438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6"/>
          <p:cNvSpPr>
            <a:spLocks noChangeArrowheads="1"/>
          </p:cNvSpPr>
          <p:nvPr/>
        </p:nvSpPr>
        <p:spPr bwMode="auto">
          <a:xfrm>
            <a:off x="2743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1" name="Freeform 7"/>
          <p:cNvSpPr>
            <a:spLocks/>
          </p:cNvSpPr>
          <p:nvPr/>
        </p:nvSpPr>
        <p:spPr bwMode="auto">
          <a:xfrm>
            <a:off x="2895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2" name="Rectangle 8"/>
          <p:cNvSpPr>
            <a:spLocks noChangeArrowheads="1"/>
          </p:cNvSpPr>
          <p:nvPr/>
        </p:nvSpPr>
        <p:spPr bwMode="auto">
          <a:xfrm>
            <a:off x="3657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9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4" name="Rectangle 10"/>
          <p:cNvSpPr>
            <a:spLocks noChangeArrowheads="1"/>
          </p:cNvSpPr>
          <p:nvPr/>
        </p:nvSpPr>
        <p:spPr bwMode="auto">
          <a:xfrm>
            <a:off x="4267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85" name="Freeform 11"/>
          <p:cNvSpPr>
            <a:spLocks/>
          </p:cNvSpPr>
          <p:nvPr/>
        </p:nvSpPr>
        <p:spPr bwMode="auto">
          <a:xfrm>
            <a:off x="4419600" y="2300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286" name="Group 117"/>
          <p:cNvGrpSpPr>
            <a:grpSpLocks/>
          </p:cNvGrpSpPr>
          <p:nvPr/>
        </p:nvGrpSpPr>
        <p:grpSpPr bwMode="auto">
          <a:xfrm>
            <a:off x="5181600" y="2286000"/>
            <a:ext cx="914400" cy="304800"/>
            <a:chOff x="4224" y="1728"/>
            <a:chExt cx="576" cy="192"/>
          </a:xfrm>
        </p:grpSpPr>
        <p:sp>
          <p:nvSpPr>
            <p:cNvPr id="10340" name="Rectangle 16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1" name="Rectangle 17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2" name="Rectangle 18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87" name="Freeform 19"/>
          <p:cNvSpPr>
            <a:spLocks/>
          </p:cNvSpPr>
          <p:nvPr/>
        </p:nvSpPr>
        <p:spPr bwMode="auto">
          <a:xfrm rot="10800000">
            <a:off x="3048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8" name="Freeform 20"/>
          <p:cNvSpPr>
            <a:spLocks/>
          </p:cNvSpPr>
          <p:nvPr/>
        </p:nvSpPr>
        <p:spPr bwMode="auto">
          <a:xfrm rot="10800000">
            <a:off x="4572000" y="2452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89" name="Freeform 22"/>
          <p:cNvSpPr>
            <a:spLocks/>
          </p:cNvSpPr>
          <p:nvPr/>
        </p:nvSpPr>
        <p:spPr bwMode="auto">
          <a:xfrm>
            <a:off x="2517775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0" name="Freeform 23"/>
          <p:cNvSpPr>
            <a:spLocks/>
          </p:cNvSpPr>
          <p:nvPr/>
        </p:nvSpPr>
        <p:spPr bwMode="auto">
          <a:xfrm>
            <a:off x="403860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1" name="Freeform 25"/>
          <p:cNvSpPr>
            <a:spLocks/>
          </p:cNvSpPr>
          <p:nvPr/>
        </p:nvSpPr>
        <p:spPr bwMode="auto">
          <a:xfrm>
            <a:off x="5556250" y="2438400"/>
            <a:ext cx="158750" cy="457200"/>
          </a:xfrm>
          <a:custGeom>
            <a:avLst/>
            <a:gdLst>
              <a:gd name="T0" fmla="*/ 68892 w 106"/>
              <a:gd name="T1" fmla="*/ 0 h 348"/>
              <a:gd name="T2" fmla="*/ 14976 w 106"/>
              <a:gd name="T3" fmla="*/ 244366 h 348"/>
              <a:gd name="T4" fmla="*/ 158750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2" name="Rectangle 30"/>
          <p:cNvSpPr>
            <a:spLocks noChangeArrowheads="1"/>
          </p:cNvSpPr>
          <p:nvPr/>
        </p:nvSpPr>
        <p:spPr bwMode="auto">
          <a:xfrm>
            <a:off x="67056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3" name="Rectangle 31"/>
          <p:cNvSpPr>
            <a:spLocks noChangeArrowheads="1"/>
          </p:cNvSpPr>
          <p:nvPr/>
        </p:nvSpPr>
        <p:spPr bwMode="auto">
          <a:xfrm>
            <a:off x="1219200" y="2286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4" name="Freeform 32"/>
          <p:cNvSpPr>
            <a:spLocks/>
          </p:cNvSpPr>
          <p:nvPr/>
        </p:nvSpPr>
        <p:spPr bwMode="auto">
          <a:xfrm>
            <a:off x="5943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5" name="Freeform 33"/>
          <p:cNvSpPr>
            <a:spLocks/>
          </p:cNvSpPr>
          <p:nvPr/>
        </p:nvSpPr>
        <p:spPr bwMode="auto">
          <a:xfrm rot="10800000">
            <a:off x="6096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6" name="Freeform 34"/>
          <p:cNvSpPr>
            <a:spLocks/>
          </p:cNvSpPr>
          <p:nvPr/>
        </p:nvSpPr>
        <p:spPr bwMode="auto">
          <a:xfrm>
            <a:off x="1371600" y="2286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7" name="Freeform 35"/>
          <p:cNvSpPr>
            <a:spLocks/>
          </p:cNvSpPr>
          <p:nvPr/>
        </p:nvSpPr>
        <p:spPr bwMode="auto">
          <a:xfrm rot="10800000">
            <a:off x="1524000" y="24384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8" name="Text Box 43"/>
          <p:cNvSpPr txBox="1">
            <a:spLocks noChangeArrowheads="1"/>
          </p:cNvSpPr>
          <p:nvPr/>
        </p:nvSpPr>
        <p:spPr bwMode="auto">
          <a:xfrm>
            <a:off x="2667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299" name="Text Box 45"/>
          <p:cNvSpPr txBox="1">
            <a:spLocks noChangeArrowheads="1"/>
          </p:cNvSpPr>
          <p:nvPr/>
        </p:nvSpPr>
        <p:spPr bwMode="auto">
          <a:xfrm>
            <a:off x="4191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00" name="Text Box 47"/>
          <p:cNvSpPr txBox="1">
            <a:spLocks noChangeArrowheads="1"/>
          </p:cNvSpPr>
          <p:nvPr/>
        </p:nvSpPr>
        <p:spPr bwMode="auto">
          <a:xfrm>
            <a:off x="5715000" y="26670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01" name="Text Box 115"/>
          <p:cNvSpPr txBox="1">
            <a:spLocks noChangeArrowheads="1"/>
          </p:cNvSpPr>
          <p:nvPr/>
        </p:nvSpPr>
        <p:spPr bwMode="auto">
          <a:xfrm>
            <a:off x="3962400" y="18288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02" name="Rectangle 120"/>
          <p:cNvSpPr>
            <a:spLocks noChangeArrowheads="1"/>
          </p:cNvSpPr>
          <p:nvPr/>
        </p:nvSpPr>
        <p:spPr bwMode="auto">
          <a:xfrm>
            <a:off x="2133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3" name="Rectangle 121"/>
          <p:cNvSpPr>
            <a:spLocks noChangeArrowheads="1"/>
          </p:cNvSpPr>
          <p:nvPr/>
        </p:nvSpPr>
        <p:spPr bwMode="auto">
          <a:xfrm>
            <a:off x="2438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4" name="Rectangle 122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5" name="Freeform 123"/>
          <p:cNvSpPr>
            <a:spLocks/>
          </p:cNvSpPr>
          <p:nvPr/>
        </p:nvSpPr>
        <p:spPr bwMode="auto">
          <a:xfrm>
            <a:off x="2895600" y="36718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06" name="Rectangle 124"/>
          <p:cNvSpPr>
            <a:spLocks noChangeArrowheads="1"/>
          </p:cNvSpPr>
          <p:nvPr/>
        </p:nvSpPr>
        <p:spPr bwMode="auto">
          <a:xfrm>
            <a:off x="3657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7" name="Rectangle 125"/>
          <p:cNvSpPr>
            <a:spLocks noChangeArrowheads="1"/>
          </p:cNvSpPr>
          <p:nvPr/>
        </p:nvSpPr>
        <p:spPr bwMode="auto">
          <a:xfrm>
            <a:off x="3962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8" name="Rectangle 126"/>
          <p:cNvSpPr>
            <a:spLocks noChangeArrowheads="1"/>
          </p:cNvSpPr>
          <p:nvPr/>
        </p:nvSpPr>
        <p:spPr bwMode="auto">
          <a:xfrm>
            <a:off x="4267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9" name="Freeform 127"/>
          <p:cNvSpPr>
            <a:spLocks/>
          </p:cNvSpPr>
          <p:nvPr/>
        </p:nvSpPr>
        <p:spPr bwMode="auto">
          <a:xfrm>
            <a:off x="4419600" y="3638550"/>
            <a:ext cx="2286000" cy="171450"/>
          </a:xfrm>
          <a:custGeom>
            <a:avLst/>
            <a:gdLst>
              <a:gd name="T0" fmla="*/ 0 w 1440"/>
              <a:gd name="T1" fmla="*/ 169863 h 108"/>
              <a:gd name="T2" fmla="*/ 1238250 w 1440"/>
              <a:gd name="T3" fmla="*/ 0 h 108"/>
              <a:gd name="T4" fmla="*/ 2286000 w 1440"/>
              <a:gd name="T5" fmla="*/ 171450 h 108"/>
              <a:gd name="T6" fmla="*/ 0 60000 65536"/>
              <a:gd name="T7" fmla="*/ 0 60000 65536"/>
              <a:gd name="T8" fmla="*/ 0 60000 65536"/>
              <a:gd name="T9" fmla="*/ 0 w 1440"/>
              <a:gd name="T10" fmla="*/ 0 h 108"/>
              <a:gd name="T11" fmla="*/ 1440 w 1440"/>
              <a:gd name="T12" fmla="*/ 108 h 1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8">
                <a:moveTo>
                  <a:pt x="0" y="107"/>
                </a:moveTo>
                <a:cubicBezTo>
                  <a:pt x="130" y="89"/>
                  <a:pt x="540" y="0"/>
                  <a:pt x="780" y="0"/>
                </a:cubicBezTo>
                <a:cubicBezTo>
                  <a:pt x="1020" y="0"/>
                  <a:pt x="1303" y="86"/>
                  <a:pt x="1440" y="10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10" name="Group 128"/>
          <p:cNvGrpSpPr>
            <a:grpSpLocks/>
          </p:cNvGrpSpPr>
          <p:nvPr/>
        </p:nvGrpSpPr>
        <p:grpSpPr bwMode="auto">
          <a:xfrm>
            <a:off x="6705600" y="3657600"/>
            <a:ext cx="914400" cy="304800"/>
            <a:chOff x="4224" y="1728"/>
            <a:chExt cx="576" cy="192"/>
          </a:xfrm>
        </p:grpSpPr>
        <p:sp>
          <p:nvSpPr>
            <p:cNvPr id="10337" name="Rectangle 129"/>
            <p:cNvSpPr>
              <a:spLocks noChangeArrowheads="1"/>
            </p:cNvSpPr>
            <p:nvPr/>
          </p:nvSpPr>
          <p:spPr bwMode="auto">
            <a:xfrm>
              <a:off x="4224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8" name="Rectangle 130"/>
            <p:cNvSpPr>
              <a:spLocks noChangeArrowheads="1"/>
            </p:cNvSpPr>
            <p:nvPr/>
          </p:nvSpPr>
          <p:spPr bwMode="auto">
            <a:xfrm>
              <a:off x="4416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9" name="Rectangle 131"/>
            <p:cNvSpPr>
              <a:spLocks noChangeArrowheads="1"/>
            </p:cNvSpPr>
            <p:nvPr/>
          </p:nvSpPr>
          <p:spPr bwMode="auto">
            <a:xfrm>
              <a:off x="4608" y="1728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11" name="Freeform 132"/>
          <p:cNvSpPr>
            <a:spLocks/>
          </p:cNvSpPr>
          <p:nvPr/>
        </p:nvSpPr>
        <p:spPr bwMode="auto">
          <a:xfrm rot="10800000">
            <a:off x="3048000" y="38242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2" name="Freeform 133"/>
          <p:cNvSpPr>
            <a:spLocks/>
          </p:cNvSpPr>
          <p:nvPr/>
        </p:nvSpPr>
        <p:spPr bwMode="auto">
          <a:xfrm>
            <a:off x="4570413" y="3810000"/>
            <a:ext cx="2286000" cy="161925"/>
          </a:xfrm>
          <a:custGeom>
            <a:avLst/>
            <a:gdLst>
              <a:gd name="T0" fmla="*/ 2286000 w 1440"/>
              <a:gd name="T1" fmla="*/ 1588 h 102"/>
              <a:gd name="T2" fmla="*/ 1077913 w 1440"/>
              <a:gd name="T3" fmla="*/ 161925 h 102"/>
              <a:gd name="T4" fmla="*/ 0 w 1440"/>
              <a:gd name="T5" fmla="*/ 0 h 102"/>
              <a:gd name="T6" fmla="*/ 0 60000 65536"/>
              <a:gd name="T7" fmla="*/ 0 60000 65536"/>
              <a:gd name="T8" fmla="*/ 0 60000 65536"/>
              <a:gd name="T9" fmla="*/ 0 w 1440"/>
              <a:gd name="T10" fmla="*/ 0 h 102"/>
              <a:gd name="T11" fmla="*/ 1440 w 1440"/>
              <a:gd name="T12" fmla="*/ 102 h 10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02">
                <a:moveTo>
                  <a:pt x="1440" y="1"/>
                </a:moveTo>
                <a:cubicBezTo>
                  <a:pt x="1313" y="18"/>
                  <a:pt x="919" y="102"/>
                  <a:pt x="679" y="102"/>
                </a:cubicBezTo>
                <a:cubicBezTo>
                  <a:pt x="439" y="102"/>
                  <a:pt x="141" y="21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3" name="Freeform 134"/>
          <p:cNvSpPr>
            <a:spLocks/>
          </p:cNvSpPr>
          <p:nvPr/>
        </p:nvSpPr>
        <p:spPr bwMode="auto">
          <a:xfrm>
            <a:off x="2517775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4" name="Freeform 135"/>
          <p:cNvSpPr>
            <a:spLocks/>
          </p:cNvSpPr>
          <p:nvPr/>
        </p:nvSpPr>
        <p:spPr bwMode="auto">
          <a:xfrm>
            <a:off x="403860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5" name="Freeform 136"/>
          <p:cNvSpPr>
            <a:spLocks/>
          </p:cNvSpPr>
          <p:nvPr/>
        </p:nvSpPr>
        <p:spPr bwMode="auto">
          <a:xfrm>
            <a:off x="7080250" y="38100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6" name="Rectangle 137"/>
          <p:cNvSpPr>
            <a:spLocks noChangeArrowheads="1"/>
          </p:cNvSpPr>
          <p:nvPr/>
        </p:nvSpPr>
        <p:spPr bwMode="auto">
          <a:xfrm>
            <a:off x="8229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7" name="Rectangle 138"/>
          <p:cNvSpPr>
            <a:spLocks noChangeArrowheads="1"/>
          </p:cNvSpPr>
          <p:nvPr/>
        </p:nvSpPr>
        <p:spPr bwMode="auto">
          <a:xfrm>
            <a:off x="1219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8" name="Freeform 139"/>
          <p:cNvSpPr>
            <a:spLocks/>
          </p:cNvSpPr>
          <p:nvPr/>
        </p:nvSpPr>
        <p:spPr bwMode="auto">
          <a:xfrm>
            <a:off x="7467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19" name="Freeform 140"/>
          <p:cNvSpPr>
            <a:spLocks/>
          </p:cNvSpPr>
          <p:nvPr/>
        </p:nvSpPr>
        <p:spPr bwMode="auto">
          <a:xfrm rot="10800000">
            <a:off x="7620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0" name="Freeform 141"/>
          <p:cNvSpPr>
            <a:spLocks/>
          </p:cNvSpPr>
          <p:nvPr/>
        </p:nvSpPr>
        <p:spPr bwMode="auto">
          <a:xfrm>
            <a:off x="1371600" y="36576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1" name="Freeform 142"/>
          <p:cNvSpPr>
            <a:spLocks/>
          </p:cNvSpPr>
          <p:nvPr/>
        </p:nvSpPr>
        <p:spPr bwMode="auto">
          <a:xfrm rot="10800000">
            <a:off x="1524000" y="38100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22" name="Text Box 143"/>
          <p:cNvSpPr txBox="1">
            <a:spLocks noChangeArrowheads="1"/>
          </p:cNvSpPr>
          <p:nvPr/>
        </p:nvSpPr>
        <p:spPr bwMode="auto">
          <a:xfrm>
            <a:off x="2667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0323" name="Text Box 144"/>
          <p:cNvSpPr txBox="1">
            <a:spLocks noChangeArrowheads="1"/>
          </p:cNvSpPr>
          <p:nvPr/>
        </p:nvSpPr>
        <p:spPr bwMode="auto">
          <a:xfrm>
            <a:off x="4191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0324" name="Text Box 145"/>
          <p:cNvSpPr txBox="1">
            <a:spLocks noChangeArrowheads="1"/>
          </p:cNvSpPr>
          <p:nvPr/>
        </p:nvSpPr>
        <p:spPr bwMode="auto">
          <a:xfrm>
            <a:off x="7239000" y="40386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0325" name="Text Box 146"/>
          <p:cNvSpPr txBox="1">
            <a:spLocks noChangeArrowheads="1"/>
          </p:cNvSpPr>
          <p:nvPr/>
        </p:nvSpPr>
        <p:spPr bwMode="auto">
          <a:xfrm>
            <a:off x="3962400" y="3200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26" name="Rectangle 147"/>
          <p:cNvSpPr>
            <a:spLocks noChangeArrowheads="1"/>
          </p:cNvSpPr>
          <p:nvPr/>
        </p:nvSpPr>
        <p:spPr bwMode="auto">
          <a:xfrm>
            <a:off x="51816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7" name="Rectangle 148"/>
          <p:cNvSpPr>
            <a:spLocks noChangeArrowheads="1"/>
          </p:cNvSpPr>
          <p:nvPr/>
        </p:nvSpPr>
        <p:spPr bwMode="auto">
          <a:xfrm>
            <a:off x="54864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8" name="Rectangle 149"/>
          <p:cNvSpPr>
            <a:spLocks noChangeArrowheads="1"/>
          </p:cNvSpPr>
          <p:nvPr/>
        </p:nvSpPr>
        <p:spPr bwMode="auto">
          <a:xfrm>
            <a:off x="5791200" y="42672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9" name="Freeform 150"/>
          <p:cNvSpPr>
            <a:spLocks/>
          </p:cNvSpPr>
          <p:nvPr/>
        </p:nvSpPr>
        <p:spPr bwMode="auto">
          <a:xfrm>
            <a:off x="5559425" y="4419600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0" name="Text Box 151"/>
          <p:cNvSpPr txBox="1">
            <a:spLocks noChangeArrowheads="1"/>
          </p:cNvSpPr>
          <p:nvPr/>
        </p:nvSpPr>
        <p:spPr bwMode="auto">
          <a:xfrm>
            <a:off x="5715000" y="4648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31" name="Freeform 152"/>
          <p:cNvSpPr>
            <a:spLocks/>
          </p:cNvSpPr>
          <p:nvPr/>
        </p:nvSpPr>
        <p:spPr bwMode="auto">
          <a:xfrm>
            <a:off x="4419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2" name="Freeform 153"/>
          <p:cNvSpPr>
            <a:spLocks/>
          </p:cNvSpPr>
          <p:nvPr/>
        </p:nvSpPr>
        <p:spPr bwMode="auto">
          <a:xfrm flipH="1">
            <a:off x="5943600" y="3962400"/>
            <a:ext cx="914400" cy="457200"/>
          </a:xfrm>
          <a:custGeom>
            <a:avLst/>
            <a:gdLst>
              <a:gd name="T0" fmla="*/ 914400 w 497"/>
              <a:gd name="T1" fmla="*/ 457200 h 276"/>
              <a:gd name="T2" fmla="*/ 408444 w 497"/>
              <a:gd name="T3" fmla="*/ 37768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33" name="Text Box 154"/>
          <p:cNvSpPr txBox="1">
            <a:spLocks noChangeArrowheads="1"/>
          </p:cNvSpPr>
          <p:nvPr/>
        </p:nvSpPr>
        <p:spPr bwMode="auto">
          <a:xfrm>
            <a:off x="6096000" y="39624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4" name="Text Box 155"/>
          <p:cNvSpPr txBox="1">
            <a:spLocks noChangeArrowheads="1"/>
          </p:cNvSpPr>
          <p:nvPr/>
        </p:nvSpPr>
        <p:spPr bwMode="auto">
          <a:xfrm>
            <a:off x="3962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0335" name="Text Box 156"/>
          <p:cNvSpPr txBox="1">
            <a:spLocks noChangeArrowheads="1"/>
          </p:cNvSpPr>
          <p:nvPr/>
        </p:nvSpPr>
        <p:spPr bwMode="auto">
          <a:xfrm>
            <a:off x="5486400" y="5029200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q</a:t>
            </a:r>
          </a:p>
        </p:txBody>
      </p:sp>
      <p:sp>
        <p:nvSpPr>
          <p:cNvPr id="10336" name="Date Placeholder 10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Doubly Linked Lists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75789A4-199A-D34A-9400-4C392C785C61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Deletion</a:t>
            </a:r>
          </a:p>
        </p:txBody>
      </p:sp>
      <p:sp>
        <p:nvSpPr>
          <p:cNvPr id="1126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45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Remove a node, p, from a doubly linked list.</a:t>
            </a:r>
            <a:endParaRPr lang="en-US" sz="2800" dirty="0">
              <a:latin typeface="Tahoma" charset="0"/>
            </a:endParaRPr>
          </a:p>
        </p:txBody>
      </p:sp>
      <p:grpSp>
        <p:nvGrpSpPr>
          <p:cNvPr id="11269" name="Group 101"/>
          <p:cNvGrpSpPr>
            <a:grpSpLocks/>
          </p:cNvGrpSpPr>
          <p:nvPr/>
        </p:nvGrpSpPr>
        <p:grpSpPr bwMode="auto">
          <a:xfrm>
            <a:off x="1219200" y="1752600"/>
            <a:ext cx="7315200" cy="1371600"/>
            <a:chOff x="768" y="1296"/>
            <a:chExt cx="4608" cy="864"/>
          </a:xfrm>
        </p:grpSpPr>
        <p:sp>
          <p:nvSpPr>
            <p:cNvPr id="11330" name="AutoShape 4"/>
            <p:cNvSpPr>
              <a:spLocks noChangeArrowheads="1"/>
            </p:cNvSpPr>
            <p:nvPr/>
          </p:nvSpPr>
          <p:spPr bwMode="auto">
            <a:xfrm>
              <a:off x="3960" y="1344"/>
              <a:ext cx="1104" cy="816"/>
            </a:xfrm>
            <a:prstGeom prst="roundRect">
              <a:avLst>
                <a:gd name="adj" fmla="val 30130"/>
              </a:avLst>
            </a:prstGeom>
            <a:solidFill>
              <a:srgbClr val="ECF1FE"/>
            </a:solidFill>
            <a:ln w="19050" cap="rnd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5"/>
            <p:cNvSpPr>
              <a:spLocks noChangeArrowheads="1"/>
            </p:cNvSpPr>
            <p:nvPr/>
          </p:nvSpPr>
          <p:spPr bwMode="auto">
            <a:xfrm>
              <a:off x="134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7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Freeform 8"/>
            <p:cNvSpPr>
              <a:spLocks/>
            </p:cNvSpPr>
            <p:nvPr/>
          </p:nvSpPr>
          <p:spPr bwMode="auto">
            <a:xfrm>
              <a:off x="182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5" name="Rectangle 9"/>
            <p:cNvSpPr>
              <a:spLocks noChangeArrowheads="1"/>
            </p:cNvSpPr>
            <p:nvPr/>
          </p:nvSpPr>
          <p:spPr bwMode="auto">
            <a:xfrm>
              <a:off x="230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10"/>
            <p:cNvSpPr>
              <a:spLocks noChangeArrowheads="1"/>
            </p:cNvSpPr>
            <p:nvPr/>
          </p:nvSpPr>
          <p:spPr bwMode="auto">
            <a:xfrm>
              <a:off x="249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" name="Rectangle 11"/>
            <p:cNvSpPr>
              <a:spLocks noChangeArrowheads="1"/>
            </p:cNvSpPr>
            <p:nvPr/>
          </p:nvSpPr>
          <p:spPr bwMode="auto">
            <a:xfrm>
              <a:off x="268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8" name="Freeform 12"/>
            <p:cNvSpPr>
              <a:spLocks/>
            </p:cNvSpPr>
            <p:nvPr/>
          </p:nvSpPr>
          <p:spPr bwMode="auto">
            <a:xfrm>
              <a:off x="278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Rectangle 13"/>
            <p:cNvSpPr>
              <a:spLocks noChangeArrowheads="1"/>
            </p:cNvSpPr>
            <p:nvPr/>
          </p:nvSpPr>
          <p:spPr bwMode="auto">
            <a:xfrm>
              <a:off x="326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14"/>
            <p:cNvSpPr>
              <a:spLocks noChangeArrowheads="1"/>
            </p:cNvSpPr>
            <p:nvPr/>
          </p:nvSpPr>
          <p:spPr bwMode="auto">
            <a:xfrm>
              <a:off x="345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15"/>
            <p:cNvSpPr>
              <a:spLocks noChangeArrowheads="1"/>
            </p:cNvSpPr>
            <p:nvPr/>
          </p:nvSpPr>
          <p:spPr bwMode="auto">
            <a:xfrm>
              <a:off x="364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Freeform 16"/>
            <p:cNvSpPr>
              <a:spLocks/>
            </p:cNvSpPr>
            <p:nvPr/>
          </p:nvSpPr>
          <p:spPr bwMode="auto">
            <a:xfrm>
              <a:off x="3744" y="1641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3" name="Rectangle 17"/>
            <p:cNvSpPr>
              <a:spLocks noChangeArrowheads="1"/>
            </p:cNvSpPr>
            <p:nvPr/>
          </p:nvSpPr>
          <p:spPr bwMode="auto">
            <a:xfrm>
              <a:off x="422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18"/>
            <p:cNvSpPr>
              <a:spLocks noChangeArrowheads="1"/>
            </p:cNvSpPr>
            <p:nvPr/>
          </p:nvSpPr>
          <p:spPr bwMode="auto">
            <a:xfrm>
              <a:off x="4416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19"/>
            <p:cNvSpPr>
              <a:spLocks noChangeArrowheads="1"/>
            </p:cNvSpPr>
            <p:nvPr/>
          </p:nvSpPr>
          <p:spPr bwMode="auto">
            <a:xfrm>
              <a:off x="460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Freeform 20"/>
            <p:cNvSpPr>
              <a:spLocks/>
            </p:cNvSpPr>
            <p:nvPr/>
          </p:nvSpPr>
          <p:spPr bwMode="auto">
            <a:xfrm rot="10800000">
              <a:off x="192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7" name="Freeform 21"/>
            <p:cNvSpPr>
              <a:spLocks/>
            </p:cNvSpPr>
            <p:nvPr/>
          </p:nvSpPr>
          <p:spPr bwMode="auto">
            <a:xfrm rot="10800000">
              <a:off x="288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8" name="Freeform 22"/>
            <p:cNvSpPr>
              <a:spLocks/>
            </p:cNvSpPr>
            <p:nvPr/>
          </p:nvSpPr>
          <p:spPr bwMode="auto">
            <a:xfrm rot="10800000">
              <a:off x="3840" y="1737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9" name="Freeform 23"/>
            <p:cNvSpPr>
              <a:spLocks/>
            </p:cNvSpPr>
            <p:nvPr/>
          </p:nvSpPr>
          <p:spPr bwMode="auto">
            <a:xfrm>
              <a:off x="1586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0" name="Freeform 24"/>
            <p:cNvSpPr>
              <a:spLocks/>
            </p:cNvSpPr>
            <p:nvPr/>
          </p:nvSpPr>
          <p:spPr bwMode="auto">
            <a:xfrm>
              <a:off x="2544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1" name="Freeform 25"/>
            <p:cNvSpPr>
              <a:spLocks/>
            </p:cNvSpPr>
            <p:nvPr/>
          </p:nvSpPr>
          <p:spPr bwMode="auto">
            <a:xfrm>
              <a:off x="3502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2" name="Freeform 26"/>
            <p:cNvSpPr>
              <a:spLocks/>
            </p:cNvSpPr>
            <p:nvPr/>
          </p:nvSpPr>
          <p:spPr bwMode="auto">
            <a:xfrm>
              <a:off x="4460" y="1728"/>
              <a:ext cx="94" cy="288"/>
            </a:xfrm>
            <a:custGeom>
              <a:avLst/>
              <a:gdLst>
                <a:gd name="T0" fmla="*/ 41 w 106"/>
                <a:gd name="T1" fmla="*/ 0 h 348"/>
                <a:gd name="T2" fmla="*/ 9 w 106"/>
                <a:gd name="T3" fmla="*/ 154 h 348"/>
                <a:gd name="T4" fmla="*/ 94 w 106"/>
                <a:gd name="T5" fmla="*/ 288 h 348"/>
                <a:gd name="T6" fmla="*/ 0 60000 65536"/>
                <a:gd name="T7" fmla="*/ 0 60000 65536"/>
                <a:gd name="T8" fmla="*/ 0 60000 65536"/>
                <a:gd name="T9" fmla="*/ 0 w 106"/>
                <a:gd name="T10" fmla="*/ 0 h 348"/>
                <a:gd name="T11" fmla="*/ 106 w 106"/>
                <a:gd name="T12" fmla="*/ 348 h 3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6" h="348">
                  <a:moveTo>
                    <a:pt x="46" y="0"/>
                  </a:moveTo>
                  <a:cubicBezTo>
                    <a:pt x="40" y="31"/>
                    <a:pt x="0" y="128"/>
                    <a:pt x="10" y="186"/>
                  </a:cubicBezTo>
                  <a:cubicBezTo>
                    <a:pt x="20" y="244"/>
                    <a:pt x="86" y="314"/>
                    <a:pt x="106" y="348"/>
                  </a:cubicBez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3" name="Rectangle 27"/>
            <p:cNvSpPr>
              <a:spLocks noChangeArrowheads="1"/>
            </p:cNvSpPr>
            <p:nvPr/>
          </p:nvSpPr>
          <p:spPr bwMode="auto">
            <a:xfrm>
              <a:off x="5184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28"/>
            <p:cNvSpPr>
              <a:spLocks noChangeArrowheads="1"/>
            </p:cNvSpPr>
            <p:nvPr/>
          </p:nvSpPr>
          <p:spPr bwMode="auto">
            <a:xfrm>
              <a:off x="768" y="1632"/>
              <a:ext cx="192" cy="192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5" name="Freeform 29"/>
            <p:cNvSpPr>
              <a:spLocks/>
            </p:cNvSpPr>
            <p:nvPr/>
          </p:nvSpPr>
          <p:spPr bwMode="auto">
            <a:xfrm>
              <a:off x="470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6" name="Freeform 30"/>
            <p:cNvSpPr>
              <a:spLocks/>
            </p:cNvSpPr>
            <p:nvPr/>
          </p:nvSpPr>
          <p:spPr bwMode="auto">
            <a:xfrm rot="10800000">
              <a:off x="480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7" name="Freeform 31"/>
            <p:cNvSpPr>
              <a:spLocks/>
            </p:cNvSpPr>
            <p:nvPr/>
          </p:nvSpPr>
          <p:spPr bwMode="auto">
            <a:xfrm>
              <a:off x="864" y="1632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8" name="Freeform 32"/>
            <p:cNvSpPr>
              <a:spLocks/>
            </p:cNvSpPr>
            <p:nvPr/>
          </p:nvSpPr>
          <p:spPr bwMode="auto">
            <a:xfrm rot="10800000">
              <a:off x="960" y="1728"/>
              <a:ext cx="480" cy="88"/>
            </a:xfrm>
            <a:custGeom>
              <a:avLst/>
              <a:gdLst>
                <a:gd name="T0" fmla="*/ 0 w 480"/>
                <a:gd name="T1" fmla="*/ 87 h 88"/>
                <a:gd name="T2" fmla="*/ 237 w 480"/>
                <a:gd name="T3" fmla="*/ 0 h 88"/>
                <a:gd name="T4" fmla="*/ 480 w 480"/>
                <a:gd name="T5" fmla="*/ 88 h 88"/>
                <a:gd name="T6" fmla="*/ 0 60000 65536"/>
                <a:gd name="T7" fmla="*/ 0 60000 65536"/>
                <a:gd name="T8" fmla="*/ 0 60000 65536"/>
                <a:gd name="T9" fmla="*/ 0 w 480"/>
                <a:gd name="T10" fmla="*/ 0 h 88"/>
                <a:gd name="T11" fmla="*/ 480 w 48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88">
                  <a:moveTo>
                    <a:pt x="0" y="87"/>
                  </a:moveTo>
                  <a:cubicBezTo>
                    <a:pt x="39" y="73"/>
                    <a:pt x="157" y="0"/>
                    <a:pt x="237" y="0"/>
                  </a:cubicBezTo>
                  <a:cubicBezTo>
                    <a:pt x="317" y="0"/>
                    <a:pt x="430" y="70"/>
                    <a:pt x="480" y="88"/>
                  </a:cubicBezTo>
                </a:path>
              </a:pathLst>
            </a:custGeom>
            <a:noFill/>
            <a:ln w="19050" cmpd="sng">
              <a:solidFill>
                <a:schemeClr val="tx1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59" name="Text Box 33"/>
            <p:cNvSpPr txBox="1">
              <a:spLocks noChangeArrowheads="1"/>
            </p:cNvSpPr>
            <p:nvPr/>
          </p:nvSpPr>
          <p:spPr bwMode="auto">
            <a:xfrm>
              <a:off x="168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11360" name="Text Box 34"/>
            <p:cNvSpPr txBox="1">
              <a:spLocks noChangeArrowheads="1"/>
            </p:cNvSpPr>
            <p:nvPr/>
          </p:nvSpPr>
          <p:spPr bwMode="auto">
            <a:xfrm>
              <a:off x="264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1136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11362" name="Text Box 36"/>
            <p:cNvSpPr txBox="1">
              <a:spLocks noChangeArrowheads="1"/>
            </p:cNvSpPr>
            <p:nvPr/>
          </p:nvSpPr>
          <p:spPr bwMode="auto">
            <a:xfrm>
              <a:off x="4560" y="1872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11363" name="Text Box 99"/>
            <p:cNvSpPr txBox="1">
              <a:spLocks noChangeArrowheads="1"/>
            </p:cNvSpPr>
            <p:nvPr/>
          </p:nvSpPr>
          <p:spPr bwMode="auto">
            <a:xfrm>
              <a:off x="4392" y="1296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p</a:t>
              </a:r>
            </a:p>
          </p:txBody>
        </p:sp>
      </p:grpSp>
      <p:sp>
        <p:nvSpPr>
          <p:cNvPr id="11270" name="AutoShape 103"/>
          <p:cNvSpPr>
            <a:spLocks noChangeArrowheads="1"/>
          </p:cNvSpPr>
          <p:nvPr/>
        </p:nvSpPr>
        <p:spPr bwMode="auto">
          <a:xfrm>
            <a:off x="6286500" y="3910013"/>
            <a:ext cx="1752600" cy="1295400"/>
          </a:xfrm>
          <a:prstGeom prst="roundRect">
            <a:avLst>
              <a:gd name="adj" fmla="val 30130"/>
            </a:avLst>
          </a:prstGeom>
          <a:solidFill>
            <a:srgbClr val="ECF1FE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04"/>
          <p:cNvSpPr>
            <a:spLocks noChangeArrowheads="1"/>
          </p:cNvSpPr>
          <p:nvPr/>
        </p:nvSpPr>
        <p:spPr bwMode="auto">
          <a:xfrm>
            <a:off x="2133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Rectangle 105"/>
          <p:cNvSpPr>
            <a:spLocks noChangeArrowheads="1"/>
          </p:cNvSpPr>
          <p:nvPr/>
        </p:nvSpPr>
        <p:spPr bwMode="auto">
          <a:xfrm>
            <a:off x="2438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106"/>
          <p:cNvSpPr>
            <a:spLocks noChangeArrowheads="1"/>
          </p:cNvSpPr>
          <p:nvPr/>
        </p:nvSpPr>
        <p:spPr bwMode="auto">
          <a:xfrm>
            <a:off x="2743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Freeform 107"/>
          <p:cNvSpPr>
            <a:spLocks/>
          </p:cNvSpPr>
          <p:nvPr/>
        </p:nvSpPr>
        <p:spPr bwMode="auto">
          <a:xfrm>
            <a:off x="2895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5" name="Rectangle 108"/>
          <p:cNvSpPr>
            <a:spLocks noChangeArrowheads="1"/>
          </p:cNvSpPr>
          <p:nvPr/>
        </p:nvSpPr>
        <p:spPr bwMode="auto">
          <a:xfrm>
            <a:off x="3657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09"/>
          <p:cNvSpPr>
            <a:spLocks noChangeArrowheads="1"/>
          </p:cNvSpPr>
          <p:nvPr/>
        </p:nvSpPr>
        <p:spPr bwMode="auto">
          <a:xfrm>
            <a:off x="3962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10"/>
          <p:cNvSpPr>
            <a:spLocks noChangeArrowheads="1"/>
          </p:cNvSpPr>
          <p:nvPr/>
        </p:nvSpPr>
        <p:spPr bwMode="auto">
          <a:xfrm>
            <a:off x="4267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Freeform 111"/>
          <p:cNvSpPr>
            <a:spLocks/>
          </p:cNvSpPr>
          <p:nvPr/>
        </p:nvSpPr>
        <p:spPr bwMode="auto">
          <a:xfrm>
            <a:off x="4419600" y="33909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79" name="Rectangle 112"/>
          <p:cNvSpPr>
            <a:spLocks noChangeArrowheads="1"/>
          </p:cNvSpPr>
          <p:nvPr/>
        </p:nvSpPr>
        <p:spPr bwMode="auto">
          <a:xfrm>
            <a:off x="5181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113"/>
          <p:cNvSpPr>
            <a:spLocks noChangeArrowheads="1"/>
          </p:cNvSpPr>
          <p:nvPr/>
        </p:nvSpPr>
        <p:spPr bwMode="auto">
          <a:xfrm>
            <a:off x="54864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14"/>
          <p:cNvSpPr>
            <a:spLocks noChangeArrowheads="1"/>
          </p:cNvSpPr>
          <p:nvPr/>
        </p:nvSpPr>
        <p:spPr bwMode="auto">
          <a:xfrm>
            <a:off x="5791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Freeform 115"/>
          <p:cNvSpPr>
            <a:spLocks/>
          </p:cNvSpPr>
          <p:nvPr/>
        </p:nvSpPr>
        <p:spPr bwMode="auto">
          <a:xfrm>
            <a:off x="5943600" y="3340100"/>
            <a:ext cx="2286000" cy="188913"/>
          </a:xfrm>
          <a:custGeom>
            <a:avLst/>
            <a:gdLst>
              <a:gd name="T0" fmla="*/ 0 w 1440"/>
              <a:gd name="T1" fmla="*/ 188913 h 119"/>
              <a:gd name="T2" fmla="*/ 1231900 w 1440"/>
              <a:gd name="T3" fmla="*/ 11113 h 119"/>
              <a:gd name="T4" fmla="*/ 2286000 w 1440"/>
              <a:gd name="T5" fmla="*/ 125413 h 119"/>
              <a:gd name="T6" fmla="*/ 0 60000 65536"/>
              <a:gd name="T7" fmla="*/ 0 60000 65536"/>
              <a:gd name="T8" fmla="*/ 0 60000 65536"/>
              <a:gd name="T9" fmla="*/ 0 w 1440"/>
              <a:gd name="T10" fmla="*/ 0 h 119"/>
              <a:gd name="T11" fmla="*/ 1440 w 1440"/>
              <a:gd name="T12" fmla="*/ 119 h 11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119">
                <a:moveTo>
                  <a:pt x="0" y="119"/>
                </a:moveTo>
                <a:cubicBezTo>
                  <a:pt x="129" y="100"/>
                  <a:pt x="536" y="14"/>
                  <a:pt x="776" y="7"/>
                </a:cubicBezTo>
                <a:cubicBezTo>
                  <a:pt x="1016" y="0"/>
                  <a:pt x="1302" y="64"/>
                  <a:pt x="1440" y="79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3" name="Rectangle 116"/>
          <p:cNvSpPr>
            <a:spLocks noChangeArrowheads="1"/>
          </p:cNvSpPr>
          <p:nvPr/>
        </p:nvSpPr>
        <p:spPr bwMode="auto">
          <a:xfrm>
            <a:off x="67056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117"/>
          <p:cNvSpPr>
            <a:spLocks noChangeArrowheads="1"/>
          </p:cNvSpPr>
          <p:nvPr/>
        </p:nvSpPr>
        <p:spPr bwMode="auto">
          <a:xfrm>
            <a:off x="70104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118"/>
          <p:cNvSpPr>
            <a:spLocks noChangeArrowheads="1"/>
          </p:cNvSpPr>
          <p:nvPr/>
        </p:nvSpPr>
        <p:spPr bwMode="auto">
          <a:xfrm>
            <a:off x="7315200" y="43672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Freeform 119"/>
          <p:cNvSpPr>
            <a:spLocks/>
          </p:cNvSpPr>
          <p:nvPr/>
        </p:nvSpPr>
        <p:spPr bwMode="auto">
          <a:xfrm rot="10800000">
            <a:off x="3048000" y="35433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7" name="Freeform 120"/>
          <p:cNvSpPr>
            <a:spLocks/>
          </p:cNvSpPr>
          <p:nvPr/>
        </p:nvSpPr>
        <p:spPr bwMode="auto">
          <a:xfrm rot="10800000">
            <a:off x="4572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8" name="Freeform 121"/>
          <p:cNvSpPr>
            <a:spLocks/>
          </p:cNvSpPr>
          <p:nvPr/>
        </p:nvSpPr>
        <p:spPr bwMode="auto">
          <a:xfrm>
            <a:off x="6108700" y="3617913"/>
            <a:ext cx="749300" cy="863600"/>
          </a:xfrm>
          <a:custGeom>
            <a:avLst/>
            <a:gdLst>
              <a:gd name="T0" fmla="*/ 749300 w 472"/>
              <a:gd name="T1" fmla="*/ 863600 h 544"/>
              <a:gd name="T2" fmla="*/ 609600 w 472"/>
              <a:gd name="T3" fmla="*/ 241300 h 544"/>
              <a:gd name="T4" fmla="*/ 0 w 472"/>
              <a:gd name="T5" fmla="*/ 0 h 544"/>
              <a:gd name="T6" fmla="*/ 0 60000 65536"/>
              <a:gd name="T7" fmla="*/ 0 60000 65536"/>
              <a:gd name="T8" fmla="*/ 0 60000 65536"/>
              <a:gd name="T9" fmla="*/ 0 w 472"/>
              <a:gd name="T10" fmla="*/ 0 h 544"/>
              <a:gd name="T11" fmla="*/ 472 w 472"/>
              <a:gd name="T12" fmla="*/ 544 h 5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2" h="544">
                <a:moveTo>
                  <a:pt x="472" y="544"/>
                </a:moveTo>
                <a:cubicBezTo>
                  <a:pt x="457" y="479"/>
                  <a:pt x="463" y="243"/>
                  <a:pt x="384" y="152"/>
                </a:cubicBezTo>
                <a:cubicBezTo>
                  <a:pt x="305" y="61"/>
                  <a:pt x="80" y="32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89" name="Freeform 122"/>
          <p:cNvSpPr>
            <a:spLocks/>
          </p:cNvSpPr>
          <p:nvPr/>
        </p:nvSpPr>
        <p:spPr bwMode="auto">
          <a:xfrm>
            <a:off x="251777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0" name="Freeform 123"/>
          <p:cNvSpPr>
            <a:spLocks/>
          </p:cNvSpPr>
          <p:nvPr/>
        </p:nvSpPr>
        <p:spPr bwMode="auto">
          <a:xfrm>
            <a:off x="4038600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1" name="Freeform 124"/>
          <p:cNvSpPr>
            <a:spLocks/>
          </p:cNvSpPr>
          <p:nvPr/>
        </p:nvSpPr>
        <p:spPr bwMode="auto">
          <a:xfrm>
            <a:off x="5559425" y="35290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2" name="Freeform 125"/>
          <p:cNvSpPr>
            <a:spLocks/>
          </p:cNvSpPr>
          <p:nvPr/>
        </p:nvSpPr>
        <p:spPr bwMode="auto">
          <a:xfrm>
            <a:off x="7080250" y="45196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3" name="Rectangle 126"/>
          <p:cNvSpPr>
            <a:spLocks noChangeArrowheads="1"/>
          </p:cNvSpPr>
          <p:nvPr/>
        </p:nvSpPr>
        <p:spPr bwMode="auto">
          <a:xfrm>
            <a:off x="82296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Rectangle 127"/>
          <p:cNvSpPr>
            <a:spLocks noChangeArrowheads="1"/>
          </p:cNvSpPr>
          <p:nvPr/>
        </p:nvSpPr>
        <p:spPr bwMode="auto">
          <a:xfrm>
            <a:off x="1219200" y="33766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Freeform 128"/>
          <p:cNvSpPr>
            <a:spLocks/>
          </p:cNvSpPr>
          <p:nvPr/>
        </p:nvSpPr>
        <p:spPr bwMode="auto">
          <a:xfrm>
            <a:off x="7480300" y="3654425"/>
            <a:ext cx="736600" cy="852488"/>
          </a:xfrm>
          <a:custGeom>
            <a:avLst/>
            <a:gdLst>
              <a:gd name="T0" fmla="*/ 0 w 464"/>
              <a:gd name="T1" fmla="*/ 852488 h 537"/>
              <a:gd name="T2" fmla="*/ 152400 w 464"/>
              <a:gd name="T3" fmla="*/ 141288 h 537"/>
              <a:gd name="T4" fmla="*/ 736600 w 464"/>
              <a:gd name="T5" fmla="*/ 1588 h 537"/>
              <a:gd name="T6" fmla="*/ 0 60000 65536"/>
              <a:gd name="T7" fmla="*/ 0 60000 65536"/>
              <a:gd name="T8" fmla="*/ 0 60000 65536"/>
              <a:gd name="T9" fmla="*/ 0 w 464"/>
              <a:gd name="T10" fmla="*/ 0 h 537"/>
              <a:gd name="T11" fmla="*/ 464 w 464"/>
              <a:gd name="T12" fmla="*/ 537 h 53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64" h="537">
                <a:moveTo>
                  <a:pt x="0" y="537"/>
                </a:moveTo>
                <a:cubicBezTo>
                  <a:pt x="16" y="462"/>
                  <a:pt x="19" y="178"/>
                  <a:pt x="96" y="89"/>
                </a:cubicBezTo>
                <a:cubicBezTo>
                  <a:pt x="173" y="0"/>
                  <a:pt x="387" y="19"/>
                  <a:pt x="464" y="1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6" name="Freeform 129"/>
          <p:cNvSpPr>
            <a:spLocks/>
          </p:cNvSpPr>
          <p:nvPr/>
        </p:nvSpPr>
        <p:spPr bwMode="auto">
          <a:xfrm>
            <a:off x="6108700" y="3529013"/>
            <a:ext cx="2271713" cy="177800"/>
          </a:xfrm>
          <a:custGeom>
            <a:avLst/>
            <a:gdLst>
              <a:gd name="T0" fmla="*/ 2271713 w 1431"/>
              <a:gd name="T1" fmla="*/ 0 h 112"/>
              <a:gd name="T2" fmla="*/ 1079500 w 1431"/>
              <a:gd name="T3" fmla="*/ 177800 h 112"/>
              <a:gd name="T4" fmla="*/ 0 w 1431"/>
              <a:gd name="T5" fmla="*/ 0 h 112"/>
              <a:gd name="T6" fmla="*/ 0 60000 65536"/>
              <a:gd name="T7" fmla="*/ 0 60000 65536"/>
              <a:gd name="T8" fmla="*/ 0 60000 65536"/>
              <a:gd name="T9" fmla="*/ 0 w 1431"/>
              <a:gd name="T10" fmla="*/ 0 h 112"/>
              <a:gd name="T11" fmla="*/ 1431 w 1431"/>
              <a:gd name="T12" fmla="*/ 112 h 1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1" h="112">
                <a:moveTo>
                  <a:pt x="1431" y="0"/>
                </a:moveTo>
                <a:cubicBezTo>
                  <a:pt x="1306" y="19"/>
                  <a:pt x="918" y="112"/>
                  <a:pt x="680" y="112"/>
                </a:cubicBezTo>
                <a:cubicBezTo>
                  <a:pt x="442" y="112"/>
                  <a:pt x="142" y="23"/>
                  <a:pt x="0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7" name="Freeform 130"/>
          <p:cNvSpPr>
            <a:spLocks/>
          </p:cNvSpPr>
          <p:nvPr/>
        </p:nvSpPr>
        <p:spPr bwMode="auto">
          <a:xfrm>
            <a:off x="1371600" y="33766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8" name="Freeform 131"/>
          <p:cNvSpPr>
            <a:spLocks/>
          </p:cNvSpPr>
          <p:nvPr/>
        </p:nvSpPr>
        <p:spPr bwMode="auto">
          <a:xfrm rot="10800000">
            <a:off x="1524000" y="35290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99" name="Text Box 132"/>
          <p:cNvSpPr txBox="1">
            <a:spLocks noChangeArrowheads="1"/>
          </p:cNvSpPr>
          <p:nvPr/>
        </p:nvSpPr>
        <p:spPr bwMode="auto">
          <a:xfrm>
            <a:off x="2667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00" name="Text Box 133"/>
          <p:cNvSpPr txBox="1">
            <a:spLocks noChangeArrowheads="1"/>
          </p:cNvSpPr>
          <p:nvPr/>
        </p:nvSpPr>
        <p:spPr bwMode="auto">
          <a:xfrm>
            <a:off x="4191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01" name="Text Box 134"/>
          <p:cNvSpPr txBox="1">
            <a:spLocks noChangeArrowheads="1"/>
          </p:cNvSpPr>
          <p:nvPr/>
        </p:nvSpPr>
        <p:spPr bwMode="auto">
          <a:xfrm>
            <a:off x="5715000" y="37576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02" name="Text Box 135"/>
          <p:cNvSpPr txBox="1">
            <a:spLocks noChangeArrowheads="1"/>
          </p:cNvSpPr>
          <p:nvPr/>
        </p:nvSpPr>
        <p:spPr bwMode="auto">
          <a:xfrm>
            <a:off x="7239000" y="47482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1303" name="Text Box 136"/>
          <p:cNvSpPr txBox="1">
            <a:spLocks noChangeArrowheads="1"/>
          </p:cNvSpPr>
          <p:nvPr/>
        </p:nvSpPr>
        <p:spPr bwMode="auto">
          <a:xfrm>
            <a:off x="6972300" y="3833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</a:t>
            </a:r>
          </a:p>
        </p:txBody>
      </p:sp>
      <p:sp>
        <p:nvSpPr>
          <p:cNvPr id="11304" name="Rectangle 138"/>
          <p:cNvSpPr>
            <a:spLocks noChangeArrowheads="1"/>
          </p:cNvSpPr>
          <p:nvPr/>
        </p:nvSpPr>
        <p:spPr bwMode="auto">
          <a:xfrm>
            <a:off x="2133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139"/>
          <p:cNvSpPr>
            <a:spLocks noChangeArrowheads="1"/>
          </p:cNvSpPr>
          <p:nvPr/>
        </p:nvSpPr>
        <p:spPr bwMode="auto">
          <a:xfrm>
            <a:off x="2438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Rectangle 140"/>
          <p:cNvSpPr>
            <a:spLocks noChangeArrowheads="1"/>
          </p:cNvSpPr>
          <p:nvPr/>
        </p:nvSpPr>
        <p:spPr bwMode="auto">
          <a:xfrm>
            <a:off x="2743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Freeform 141"/>
          <p:cNvSpPr>
            <a:spLocks/>
          </p:cNvSpPr>
          <p:nvPr/>
        </p:nvSpPr>
        <p:spPr bwMode="auto">
          <a:xfrm>
            <a:off x="2895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08" name="Rectangle 142"/>
          <p:cNvSpPr>
            <a:spLocks noChangeArrowheads="1"/>
          </p:cNvSpPr>
          <p:nvPr/>
        </p:nvSpPr>
        <p:spPr bwMode="auto">
          <a:xfrm>
            <a:off x="3657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143"/>
          <p:cNvSpPr>
            <a:spLocks noChangeArrowheads="1"/>
          </p:cNvSpPr>
          <p:nvPr/>
        </p:nvSpPr>
        <p:spPr bwMode="auto">
          <a:xfrm>
            <a:off x="3962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0" name="Rectangle 144"/>
          <p:cNvSpPr>
            <a:spLocks noChangeArrowheads="1"/>
          </p:cNvSpPr>
          <p:nvPr/>
        </p:nvSpPr>
        <p:spPr bwMode="auto">
          <a:xfrm>
            <a:off x="4267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1" name="Freeform 145"/>
          <p:cNvSpPr>
            <a:spLocks/>
          </p:cNvSpPr>
          <p:nvPr/>
        </p:nvSpPr>
        <p:spPr bwMode="auto">
          <a:xfrm>
            <a:off x="4419600" y="54991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2" name="Rectangle 146"/>
          <p:cNvSpPr>
            <a:spLocks noChangeArrowheads="1"/>
          </p:cNvSpPr>
          <p:nvPr/>
        </p:nvSpPr>
        <p:spPr bwMode="auto">
          <a:xfrm>
            <a:off x="51816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Rectangle 147"/>
          <p:cNvSpPr>
            <a:spLocks noChangeArrowheads="1"/>
          </p:cNvSpPr>
          <p:nvPr/>
        </p:nvSpPr>
        <p:spPr bwMode="auto">
          <a:xfrm>
            <a:off x="54864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Rectangle 148"/>
          <p:cNvSpPr>
            <a:spLocks noChangeArrowheads="1"/>
          </p:cNvSpPr>
          <p:nvPr/>
        </p:nvSpPr>
        <p:spPr bwMode="auto">
          <a:xfrm>
            <a:off x="5791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Freeform 153"/>
          <p:cNvSpPr>
            <a:spLocks/>
          </p:cNvSpPr>
          <p:nvPr/>
        </p:nvSpPr>
        <p:spPr bwMode="auto">
          <a:xfrm rot="10800000">
            <a:off x="3048000" y="56515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6" name="Freeform 154"/>
          <p:cNvSpPr>
            <a:spLocks/>
          </p:cNvSpPr>
          <p:nvPr/>
        </p:nvSpPr>
        <p:spPr bwMode="auto">
          <a:xfrm rot="10800000">
            <a:off x="4572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7" name="Freeform 156"/>
          <p:cNvSpPr>
            <a:spLocks/>
          </p:cNvSpPr>
          <p:nvPr/>
        </p:nvSpPr>
        <p:spPr bwMode="auto">
          <a:xfrm>
            <a:off x="251777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8" name="Freeform 157"/>
          <p:cNvSpPr>
            <a:spLocks/>
          </p:cNvSpPr>
          <p:nvPr/>
        </p:nvSpPr>
        <p:spPr bwMode="auto">
          <a:xfrm>
            <a:off x="4038600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19" name="Freeform 158"/>
          <p:cNvSpPr>
            <a:spLocks/>
          </p:cNvSpPr>
          <p:nvPr/>
        </p:nvSpPr>
        <p:spPr bwMode="auto">
          <a:xfrm>
            <a:off x="5559425" y="5637213"/>
            <a:ext cx="149225" cy="457200"/>
          </a:xfrm>
          <a:custGeom>
            <a:avLst/>
            <a:gdLst>
              <a:gd name="T0" fmla="*/ 64758 w 106"/>
              <a:gd name="T1" fmla="*/ 0 h 348"/>
              <a:gd name="T2" fmla="*/ 14078 w 106"/>
              <a:gd name="T3" fmla="*/ 244366 h 348"/>
              <a:gd name="T4" fmla="*/ 149225 w 106"/>
              <a:gd name="T5" fmla="*/ 457200 h 348"/>
              <a:gd name="T6" fmla="*/ 0 60000 65536"/>
              <a:gd name="T7" fmla="*/ 0 60000 65536"/>
              <a:gd name="T8" fmla="*/ 0 60000 65536"/>
              <a:gd name="T9" fmla="*/ 0 w 106"/>
              <a:gd name="T10" fmla="*/ 0 h 348"/>
              <a:gd name="T11" fmla="*/ 106 w 106"/>
              <a:gd name="T12" fmla="*/ 348 h 3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6" h="348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w="19050" cmpd="sng">
            <a:solidFill>
              <a:schemeClr val="tx2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0" name="Rectangle 160"/>
          <p:cNvSpPr>
            <a:spLocks noChangeArrowheads="1"/>
          </p:cNvSpPr>
          <p:nvPr/>
        </p:nvSpPr>
        <p:spPr bwMode="auto">
          <a:xfrm>
            <a:off x="6705600" y="54991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Rectangle 161"/>
          <p:cNvSpPr>
            <a:spLocks noChangeArrowheads="1"/>
          </p:cNvSpPr>
          <p:nvPr/>
        </p:nvSpPr>
        <p:spPr bwMode="auto">
          <a:xfrm>
            <a:off x="1219200" y="548481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Freeform 164"/>
          <p:cNvSpPr>
            <a:spLocks/>
          </p:cNvSpPr>
          <p:nvPr/>
        </p:nvSpPr>
        <p:spPr bwMode="auto">
          <a:xfrm>
            <a:off x="1371600" y="54848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3" name="Freeform 165"/>
          <p:cNvSpPr>
            <a:spLocks/>
          </p:cNvSpPr>
          <p:nvPr/>
        </p:nvSpPr>
        <p:spPr bwMode="auto">
          <a:xfrm rot="10800000">
            <a:off x="1524000" y="5637213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4" name="Text Box 166"/>
          <p:cNvSpPr txBox="1">
            <a:spLocks noChangeArrowheads="1"/>
          </p:cNvSpPr>
          <p:nvPr/>
        </p:nvSpPr>
        <p:spPr bwMode="auto">
          <a:xfrm>
            <a:off x="2667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1325" name="Text Box 167"/>
          <p:cNvSpPr txBox="1">
            <a:spLocks noChangeArrowheads="1"/>
          </p:cNvSpPr>
          <p:nvPr/>
        </p:nvSpPr>
        <p:spPr bwMode="auto">
          <a:xfrm>
            <a:off x="4191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1326" name="Text Box 168"/>
          <p:cNvSpPr txBox="1">
            <a:spLocks noChangeArrowheads="1"/>
          </p:cNvSpPr>
          <p:nvPr/>
        </p:nvSpPr>
        <p:spPr bwMode="auto">
          <a:xfrm>
            <a:off x="5715000" y="5865813"/>
            <a:ext cx="36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1327" name="Freeform 171"/>
          <p:cNvSpPr>
            <a:spLocks/>
          </p:cNvSpPr>
          <p:nvPr/>
        </p:nvSpPr>
        <p:spPr bwMode="auto">
          <a:xfrm>
            <a:off x="5943600" y="5500688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8" name="Freeform 172"/>
          <p:cNvSpPr>
            <a:spLocks/>
          </p:cNvSpPr>
          <p:nvPr/>
        </p:nvSpPr>
        <p:spPr bwMode="auto">
          <a:xfrm rot="10800000">
            <a:off x="6096000" y="5638800"/>
            <a:ext cx="762000" cy="139700"/>
          </a:xfrm>
          <a:custGeom>
            <a:avLst/>
            <a:gdLst>
              <a:gd name="T0" fmla="*/ 0 w 480"/>
              <a:gd name="T1" fmla="*/ 138113 h 88"/>
              <a:gd name="T2" fmla="*/ 376238 w 480"/>
              <a:gd name="T3" fmla="*/ 0 h 88"/>
              <a:gd name="T4" fmla="*/ 762000 w 480"/>
              <a:gd name="T5" fmla="*/ 139700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oval" w="sm" len="sm"/>
            <a:tailEnd type="triangle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9" name="Date Placeholder 9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Java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5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600"/>
            <a:ext cx="7772400" cy="4582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Java, 2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6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757720" cy="46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Java, 3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7</a:t>
            </a:fld>
            <a:endParaRPr 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28800"/>
            <a:ext cx="6858000" cy="39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735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Doubly-Linked List in Java, 4</a:t>
            </a:r>
          </a:p>
        </p:txBody>
      </p:sp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Doubly Linked Lists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06730BD-7DCC-1A40-9851-719D8664DEA8}" type="slidenum">
              <a:rPr lang="en-US" sz="1400"/>
              <a:pPr eaLnBrk="1" hangingPunct="1"/>
              <a:t>8</a:t>
            </a:fld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76400"/>
            <a:ext cx="7422594" cy="45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43367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3699</TotalTime>
  <Words>318</Words>
  <Application>Microsoft Office PowerPoint</Application>
  <PresentationFormat>On-screen Show (4:3)</PresentationFormat>
  <Paragraphs>86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Tahoma</vt:lpstr>
      <vt:lpstr>Times New Roman</vt:lpstr>
      <vt:lpstr>Wingdings</vt:lpstr>
      <vt:lpstr>Blueprint</vt:lpstr>
      <vt:lpstr>Doubly Linked Lists</vt:lpstr>
      <vt:lpstr>Doubly Linked List</vt:lpstr>
      <vt:lpstr>Insertion</vt:lpstr>
      <vt:lpstr>Deletion</vt:lpstr>
      <vt:lpstr>Doubly-Linked List in Java</vt:lpstr>
      <vt:lpstr>Doubly-Linked List in Java, 2</vt:lpstr>
      <vt:lpstr>Doubly-Linked List in Java, 3</vt:lpstr>
      <vt:lpstr>Doubly-Linked List in Java, 4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Samet Tonyalı</cp:lastModifiedBy>
  <cp:revision>415</cp:revision>
  <dcterms:created xsi:type="dcterms:W3CDTF">2002-01-21T02:22:10Z</dcterms:created>
  <dcterms:modified xsi:type="dcterms:W3CDTF">2019-09-19T18:37:50Z</dcterms:modified>
</cp:coreProperties>
</file>