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256" r:id="rId2"/>
    <p:sldId id="258" r:id="rId3"/>
    <p:sldId id="259" r:id="rId4"/>
    <p:sldId id="260" r:id="rId5"/>
    <p:sldId id="261" r:id="rId6"/>
    <p:sldId id="262" r:id="rId7"/>
    <p:sldId id="263" r:id="rId8"/>
    <p:sldId id="281" r:id="rId9"/>
    <p:sldId id="268" r:id="rId10"/>
    <p:sldId id="289" r:id="rId11"/>
    <p:sldId id="293" r:id="rId12"/>
    <p:sldId id="264" r:id="rId13"/>
    <p:sldId id="265" r:id="rId14"/>
    <p:sldId id="266" r:id="rId15"/>
    <p:sldId id="267" r:id="rId16"/>
    <p:sldId id="290" r:id="rId17"/>
    <p:sldId id="291" r:id="rId18"/>
    <p:sldId id="269" r:id="rId19"/>
    <p:sldId id="270" r:id="rId20"/>
    <p:sldId id="274" r:id="rId21"/>
    <p:sldId id="282" r:id="rId22"/>
    <p:sldId id="271" r:id="rId23"/>
    <p:sldId id="275" r:id="rId24"/>
    <p:sldId id="276" r:id="rId25"/>
    <p:sldId id="280" r:id="rId26"/>
    <p:sldId id="277" r:id="rId27"/>
    <p:sldId id="278" r:id="rId28"/>
    <p:sldId id="292" r:id="rId29"/>
    <p:sldId id="284" r:id="rId30"/>
    <p:sldId id="286" r:id="rId31"/>
    <p:sldId id="288" r:id="rId32"/>
    <p:sldId id="287" r:id="rId33"/>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8F0D0"/>
    <a:srgbClr val="F2E4AA"/>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2411" autoAdjust="0"/>
  </p:normalViewPr>
  <p:slideViewPr>
    <p:cSldViewPr>
      <p:cViewPr varScale="1">
        <p:scale>
          <a:sx n="77" d="100"/>
          <a:sy n="77" d="100"/>
        </p:scale>
        <p:origin x="210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89"/>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0.20792079207920791"/>
          <c:y val="0.20185614849187936"/>
          <c:w val="0.76732673267326734"/>
          <c:h val="0.62412993039443154"/>
        </c:manualLayout>
      </c:layout>
      <c:bar3DChart>
        <c:barDir val="col"/>
        <c:grouping val="clustered"/>
        <c:varyColors val="0"/>
        <c:ser>
          <c:idx val="0"/>
          <c:order val="0"/>
          <c:tx>
            <c:strRef>
              <c:f>Sheet1!$A$2</c:f>
              <c:strCache>
                <c:ptCount val="1"/>
                <c:pt idx="0">
                  <c:v>best case</c:v>
                </c:pt>
              </c:strCache>
            </c:strRef>
          </c:tx>
          <c:spPr>
            <a:solidFill>
              <a:schemeClr val="accent1"/>
            </a:solidFill>
            <a:ln w="13441">
              <a:solidFill>
                <a:schemeClr val="tx1"/>
              </a:solidFill>
              <a:prstDash val="solid"/>
            </a:ln>
          </c:spPr>
          <c:invertIfNegative val="0"/>
          <c:cat>
            <c:numRef>
              <c:f>Sheet1!$B$1:$E$1</c:f>
              <c:numCache>
                <c:formatCode>General</c:formatCode>
                <c:ptCount val="4"/>
                <c:pt idx="0">
                  <c:v>1000</c:v>
                </c:pt>
                <c:pt idx="1">
                  <c:v>2000</c:v>
                </c:pt>
                <c:pt idx="2">
                  <c:v>3000</c:v>
                </c:pt>
                <c:pt idx="3">
                  <c:v>4000</c:v>
                </c:pt>
              </c:numCache>
            </c:numRef>
          </c:cat>
          <c:val>
            <c:numRef>
              <c:f>Sheet1!$B$2:$E$2</c:f>
              <c:numCache>
                <c:formatCode>General</c:formatCode>
                <c:ptCount val="4"/>
                <c:pt idx="0">
                  <c:v>10</c:v>
                </c:pt>
                <c:pt idx="1">
                  <c:v>20</c:v>
                </c:pt>
                <c:pt idx="2">
                  <c:v>30</c:v>
                </c:pt>
                <c:pt idx="3">
                  <c:v>40</c:v>
                </c:pt>
              </c:numCache>
            </c:numRef>
          </c:val>
          <c:extLst>
            <c:ext xmlns:c16="http://schemas.microsoft.com/office/drawing/2014/chart" uri="{C3380CC4-5D6E-409C-BE32-E72D297353CC}">
              <c16:uniqueId val="{00000000-2C32-44DF-A61F-BAD8F53E38EF}"/>
            </c:ext>
          </c:extLst>
        </c:ser>
        <c:ser>
          <c:idx val="1"/>
          <c:order val="1"/>
          <c:tx>
            <c:strRef>
              <c:f>Sheet1!$A$3</c:f>
              <c:strCache>
                <c:ptCount val="1"/>
                <c:pt idx="0">
                  <c:v>average case</c:v>
                </c:pt>
              </c:strCache>
            </c:strRef>
          </c:tx>
          <c:spPr>
            <a:solidFill>
              <a:schemeClr val="accent2"/>
            </a:solidFill>
            <a:ln w="13441">
              <a:solidFill>
                <a:schemeClr val="tx1"/>
              </a:solidFill>
              <a:prstDash val="solid"/>
            </a:ln>
          </c:spPr>
          <c:invertIfNegative val="0"/>
          <c:cat>
            <c:numRef>
              <c:f>Sheet1!$B$1:$E$1</c:f>
              <c:numCache>
                <c:formatCode>General</c:formatCode>
                <c:ptCount val="4"/>
                <c:pt idx="0">
                  <c:v>1000</c:v>
                </c:pt>
                <c:pt idx="1">
                  <c:v>2000</c:v>
                </c:pt>
                <c:pt idx="2">
                  <c:v>3000</c:v>
                </c:pt>
                <c:pt idx="3">
                  <c:v>4000</c:v>
                </c:pt>
              </c:numCache>
            </c:numRef>
          </c:cat>
          <c:val>
            <c:numRef>
              <c:f>Sheet1!$B$3:$E$3</c:f>
              <c:numCache>
                <c:formatCode>General</c:formatCode>
                <c:ptCount val="4"/>
                <c:pt idx="0">
                  <c:v>20</c:v>
                </c:pt>
                <c:pt idx="1">
                  <c:v>40</c:v>
                </c:pt>
                <c:pt idx="2">
                  <c:v>60</c:v>
                </c:pt>
                <c:pt idx="3">
                  <c:v>80</c:v>
                </c:pt>
              </c:numCache>
            </c:numRef>
          </c:val>
          <c:extLst>
            <c:ext xmlns:c16="http://schemas.microsoft.com/office/drawing/2014/chart" uri="{C3380CC4-5D6E-409C-BE32-E72D297353CC}">
              <c16:uniqueId val="{00000001-2C32-44DF-A61F-BAD8F53E38EF}"/>
            </c:ext>
          </c:extLst>
        </c:ser>
        <c:ser>
          <c:idx val="2"/>
          <c:order val="2"/>
          <c:tx>
            <c:strRef>
              <c:f>Sheet1!$A$4</c:f>
              <c:strCache>
                <c:ptCount val="1"/>
                <c:pt idx="0">
                  <c:v>worst case</c:v>
                </c:pt>
              </c:strCache>
            </c:strRef>
          </c:tx>
          <c:spPr>
            <a:solidFill>
              <a:schemeClr val="hlink"/>
            </a:solidFill>
            <a:ln w="13441">
              <a:solidFill>
                <a:schemeClr val="tx1"/>
              </a:solidFill>
              <a:prstDash val="solid"/>
            </a:ln>
          </c:spPr>
          <c:invertIfNegative val="0"/>
          <c:cat>
            <c:numRef>
              <c:f>Sheet1!$B$1:$E$1</c:f>
              <c:numCache>
                <c:formatCode>General</c:formatCode>
                <c:ptCount val="4"/>
                <c:pt idx="0">
                  <c:v>1000</c:v>
                </c:pt>
                <c:pt idx="1">
                  <c:v>2000</c:v>
                </c:pt>
                <c:pt idx="2">
                  <c:v>3000</c:v>
                </c:pt>
                <c:pt idx="3">
                  <c:v>4000</c:v>
                </c:pt>
              </c:numCache>
            </c:numRef>
          </c:cat>
          <c:val>
            <c:numRef>
              <c:f>Sheet1!$B$4:$E$4</c:f>
              <c:numCache>
                <c:formatCode>General</c:formatCode>
                <c:ptCount val="4"/>
                <c:pt idx="0">
                  <c:v>30</c:v>
                </c:pt>
                <c:pt idx="1">
                  <c:v>60</c:v>
                </c:pt>
                <c:pt idx="2">
                  <c:v>90</c:v>
                </c:pt>
                <c:pt idx="3">
                  <c:v>120</c:v>
                </c:pt>
              </c:numCache>
            </c:numRef>
          </c:val>
          <c:extLst>
            <c:ext xmlns:c16="http://schemas.microsoft.com/office/drawing/2014/chart" uri="{C3380CC4-5D6E-409C-BE32-E72D297353CC}">
              <c16:uniqueId val="{00000002-2C32-44DF-A61F-BAD8F53E38EF}"/>
            </c:ext>
          </c:extLst>
        </c:ser>
        <c:dLbls>
          <c:showLegendKey val="0"/>
          <c:showVal val="0"/>
          <c:showCatName val="0"/>
          <c:showSerName val="0"/>
          <c:showPercent val="0"/>
          <c:showBubbleSize val="0"/>
        </c:dLbls>
        <c:gapWidth val="150"/>
        <c:gapDepth val="0"/>
        <c:shape val="box"/>
        <c:axId val="611088959"/>
        <c:axId val="1"/>
        <c:axId val="0"/>
      </c:bar3DChart>
      <c:catAx>
        <c:axId val="611088959"/>
        <c:scaling>
          <c:orientation val="minMax"/>
        </c:scaling>
        <c:delete val="0"/>
        <c:axPos val="b"/>
        <c:title>
          <c:tx>
            <c:rich>
              <a:bodyPr/>
              <a:lstStyle/>
              <a:p>
                <a:pPr>
                  <a:defRPr sz="1482" b="1" i="0" u="none" strike="noStrike" baseline="0">
                    <a:solidFill>
                      <a:schemeClr val="tx1"/>
                    </a:solidFill>
                    <a:latin typeface="Tahoma"/>
                    <a:ea typeface="Tahoma"/>
                    <a:cs typeface="Tahoma"/>
                  </a:defRPr>
                </a:pPr>
                <a:r>
                  <a:rPr lang="en-US"/>
                  <a:t>Input Size</a:t>
                </a:r>
              </a:p>
            </c:rich>
          </c:tx>
          <c:layout>
            <c:manualLayout>
              <c:xMode val="edge"/>
              <c:yMode val="edge"/>
              <c:x val="0.45544554455445546"/>
              <c:y val="0.89095127610208813"/>
            </c:manualLayout>
          </c:layout>
          <c:overlay val="0"/>
          <c:spPr>
            <a:noFill/>
            <a:ln w="26882">
              <a:noFill/>
            </a:ln>
          </c:spPr>
        </c:title>
        <c:numFmt formatCode="General" sourceLinked="1"/>
        <c:majorTickMark val="out"/>
        <c:minorTickMark val="none"/>
        <c:tickLblPos val="low"/>
        <c:spPr>
          <a:ln w="3360">
            <a:solidFill>
              <a:schemeClr val="tx1"/>
            </a:solidFill>
            <a:prstDash val="solid"/>
          </a:ln>
        </c:spPr>
        <c:txPr>
          <a:bodyPr rot="0" vert="horz"/>
          <a:lstStyle/>
          <a:p>
            <a:pPr>
              <a:defRPr sz="1270" b="1" i="0" u="none" strike="noStrike" baseline="0">
                <a:solidFill>
                  <a:schemeClr val="tx1"/>
                </a:solidFill>
                <a:latin typeface="Tahoma"/>
                <a:ea typeface="Tahoma"/>
                <a:cs typeface="Tahoma"/>
              </a:defRPr>
            </a:pPr>
            <a:endParaRPr lang="en-TR"/>
          </a:p>
        </c:txPr>
        <c:crossAx val="1"/>
        <c:crosses val="autoZero"/>
        <c:auto val="0"/>
        <c:lblAlgn val="ctr"/>
        <c:lblOffset val="100"/>
        <c:tickLblSkip val="1"/>
        <c:tickMarkSkip val="1"/>
        <c:noMultiLvlLbl val="0"/>
      </c:catAx>
      <c:valAx>
        <c:axId val="1"/>
        <c:scaling>
          <c:orientation val="minMax"/>
        </c:scaling>
        <c:delete val="0"/>
        <c:axPos val="l"/>
        <c:majorGridlines>
          <c:spPr>
            <a:ln w="3360">
              <a:solidFill>
                <a:schemeClr val="tx1"/>
              </a:solidFill>
              <a:prstDash val="solid"/>
            </a:ln>
          </c:spPr>
        </c:majorGridlines>
        <c:title>
          <c:tx>
            <c:rich>
              <a:bodyPr/>
              <a:lstStyle/>
              <a:p>
                <a:pPr>
                  <a:defRPr sz="1482" b="1" i="0" u="none" strike="noStrike" baseline="0">
                    <a:solidFill>
                      <a:schemeClr val="tx1"/>
                    </a:solidFill>
                    <a:latin typeface="Tahoma"/>
                    <a:ea typeface="Tahoma"/>
                    <a:cs typeface="Tahoma"/>
                  </a:defRPr>
                </a:pPr>
                <a:r>
                  <a:rPr lang="en-US" dirty="0"/>
                  <a:t>Running Time</a:t>
                </a:r>
              </a:p>
            </c:rich>
          </c:tx>
          <c:layout>
            <c:manualLayout>
              <c:xMode val="edge"/>
              <c:yMode val="edge"/>
              <c:x val="3.4653465346534656E-2"/>
              <c:y val="0.35962877030162416"/>
            </c:manualLayout>
          </c:layout>
          <c:overlay val="0"/>
          <c:spPr>
            <a:noFill/>
            <a:ln w="26882">
              <a:noFill/>
            </a:ln>
          </c:spPr>
        </c:title>
        <c:numFmt formatCode="General" sourceLinked="1"/>
        <c:majorTickMark val="out"/>
        <c:minorTickMark val="none"/>
        <c:tickLblPos val="nextTo"/>
        <c:spPr>
          <a:ln w="3360">
            <a:solidFill>
              <a:schemeClr val="tx1"/>
            </a:solidFill>
            <a:prstDash val="solid"/>
          </a:ln>
        </c:spPr>
        <c:txPr>
          <a:bodyPr rot="0" vert="horz"/>
          <a:lstStyle/>
          <a:p>
            <a:pPr>
              <a:defRPr sz="1270" b="1" i="0" u="none" strike="noStrike" baseline="0">
                <a:solidFill>
                  <a:schemeClr val="tx1"/>
                </a:solidFill>
                <a:latin typeface="Tahoma"/>
                <a:ea typeface="Tahoma"/>
                <a:cs typeface="Tahoma"/>
              </a:defRPr>
            </a:pPr>
            <a:endParaRPr lang="en-TR"/>
          </a:p>
        </c:txPr>
        <c:crossAx val="611088959"/>
        <c:crosses val="autoZero"/>
        <c:crossBetween val="between"/>
      </c:valAx>
      <c:spPr>
        <a:noFill/>
        <a:ln w="26882">
          <a:noFill/>
        </a:ln>
      </c:spPr>
    </c:plotArea>
    <c:legend>
      <c:legendPos val="r"/>
      <c:layout>
        <c:manualLayout>
          <c:xMode val="edge"/>
          <c:yMode val="edge"/>
          <c:x val="0.36138613861386137"/>
          <c:y val="0"/>
          <c:w val="0.46782178217821785"/>
          <c:h val="0.19489559164733178"/>
        </c:manualLayout>
      </c:layout>
      <c:overlay val="0"/>
      <c:spPr>
        <a:noFill/>
        <a:ln w="3360">
          <a:solidFill>
            <a:schemeClr val="tx1"/>
          </a:solidFill>
          <a:prstDash val="solid"/>
        </a:ln>
      </c:spPr>
      <c:txPr>
        <a:bodyPr/>
        <a:lstStyle/>
        <a:p>
          <a:pPr>
            <a:defRPr sz="1360" b="0" i="0" u="none" strike="noStrike" baseline="0">
              <a:solidFill>
                <a:schemeClr val="tx1"/>
              </a:solidFill>
              <a:latin typeface="Tahoma"/>
              <a:ea typeface="Tahoma"/>
              <a:cs typeface="Tahoma"/>
            </a:defRPr>
          </a:pPr>
          <a:endParaRPr lang="en-TR"/>
        </a:p>
      </c:txPr>
    </c:legend>
    <c:plotVisOnly val="1"/>
    <c:dispBlanksAs val="gap"/>
    <c:showDLblsOverMax val="0"/>
  </c:chart>
  <c:spPr>
    <a:noFill/>
    <a:ln>
      <a:noFill/>
    </a:ln>
  </c:spPr>
  <c:txPr>
    <a:bodyPr/>
    <a:lstStyle/>
    <a:p>
      <a:pPr>
        <a:defRPr sz="953" b="1" i="0" u="none" strike="noStrike" baseline="0">
          <a:solidFill>
            <a:schemeClr val="tx1"/>
          </a:solidFill>
          <a:latin typeface="Tahoma"/>
          <a:ea typeface="Tahoma"/>
          <a:cs typeface="Tahoma"/>
        </a:defRPr>
      </a:pPr>
      <a:endParaRPr lang="en-T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atin typeface="Tahoma" pitchFamily="3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76460F28-81D1-204C-8EAD-7BB90C565C1D}" type="slidenum">
              <a:rPr lang="en-US"/>
              <a:pPr>
                <a:defRPr/>
              </a:pPr>
              <a:t>‹#›</a:t>
            </a:fld>
            <a:endParaRPr lang="en-US"/>
          </a:p>
        </p:txBody>
      </p:sp>
    </p:spTree>
    <p:extLst>
      <p:ext uri="{BB962C8B-B14F-4D97-AF65-F5344CB8AC3E}">
        <p14:creationId xmlns:p14="http://schemas.microsoft.com/office/powerpoint/2010/main" val="1465487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atin typeface="Tahoma" pitchFamily="34" charset="0"/>
                <a:ea typeface="+mn-ea"/>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75C754CF-559A-E643-8258-0586FA04EFE6}" type="slidenum">
              <a:rPr lang="en-US"/>
              <a:pPr>
                <a:defRPr/>
              </a:pPr>
              <a:t>‹#›</a:t>
            </a:fld>
            <a:endParaRPr lang="en-US"/>
          </a:p>
        </p:txBody>
      </p:sp>
    </p:spTree>
    <p:extLst>
      <p:ext uri="{BB962C8B-B14F-4D97-AF65-F5344CB8AC3E}">
        <p14:creationId xmlns:p14="http://schemas.microsoft.com/office/powerpoint/2010/main" val="297894957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Asymptotic_analysis"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en.wikipedia.org/wiki/Argument_of_a_function" TargetMode="External"/><Relationship Id="rId4" Type="http://schemas.openxmlformats.org/officeDocument/2006/relationships/hyperlink" Target="https://en.wikipedia.org/wiki/Function_(mathematic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algorithm?</a:t>
            </a:r>
          </a:p>
          <a:p>
            <a:endParaRPr lang="en-US" dirty="0"/>
          </a:p>
          <a:p>
            <a:r>
              <a:rPr lang="en-US" dirty="0"/>
              <a:t>an algorithm is a step-by-step procedure for performing some task in a finite amount of time.</a:t>
            </a:r>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1</a:t>
            </a:fld>
            <a:endParaRPr lang="en-US"/>
          </a:p>
        </p:txBody>
      </p:sp>
    </p:spTree>
    <p:extLst>
      <p:ext uri="{BB962C8B-B14F-4D97-AF65-F5344CB8AC3E}">
        <p14:creationId xmlns:p14="http://schemas.microsoft.com/office/powerpoint/2010/main" val="4048921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Tahom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ahoma" charset="0"/>
              </a:rPr>
              <a:t>Step 3: 2 ops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ahoma" charset="0"/>
              </a:rPr>
              <a:t>Step 4: 2 ops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ahoma" charset="0"/>
              </a:rPr>
              <a:t>Step 5: j=1 1 ops, j&lt;n n ops, </a:t>
            </a:r>
            <a:r>
              <a:rPr lang="en-US" dirty="0" err="1">
                <a:latin typeface="Tahoma" charset="0"/>
              </a:rPr>
              <a:t>j++</a:t>
            </a:r>
            <a:r>
              <a:rPr lang="en-US" dirty="0">
                <a:latin typeface="Tahoma" charset="0"/>
              </a:rPr>
              <a:t> n-1 ops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ahoma" charset="0"/>
              </a:rPr>
              <a:t>Step 6: 2n-2 ops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ahoma" charset="0"/>
              </a:rPr>
              <a:t>Step 7: 0 to 2n-2 ops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ahoma" charset="0"/>
              </a:rPr>
              <a:t>Step 8: 1 op</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13</a:t>
            </a:fld>
            <a:endParaRPr lang="en-US"/>
          </a:p>
        </p:txBody>
      </p:sp>
    </p:spTree>
    <p:extLst>
      <p:ext uri="{BB962C8B-B14F-4D97-AF65-F5344CB8AC3E}">
        <p14:creationId xmlns:p14="http://schemas.microsoft.com/office/powerpoint/2010/main" val="113831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TR" dirty="0"/>
              <a:t>orst case: ordered in ascending order: Total= 2+2+1+n+n-1+2n-2+2n-2=6n</a:t>
            </a:r>
          </a:p>
          <a:p>
            <a:endParaRPr lang="en-TR"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a:t>
            </a:r>
            <a:r>
              <a:rPr lang="en-TR" dirty="0"/>
              <a:t>est case: ordered in descending order means no assignment in line </a:t>
            </a:r>
            <a:r>
              <a:rPr lang="en-TR"/>
              <a:t>7 Total= 2+2+1+n+n-1+2n-2+=4n+2</a:t>
            </a:r>
          </a:p>
          <a:p>
            <a:endParaRPr lang="en-TR" dirty="0"/>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14</a:t>
            </a:fld>
            <a:endParaRPr lang="en-US"/>
          </a:p>
        </p:txBody>
      </p:sp>
    </p:spTree>
    <p:extLst>
      <p:ext uri="{BB962C8B-B14F-4D97-AF65-F5344CB8AC3E}">
        <p14:creationId xmlns:p14="http://schemas.microsoft.com/office/powerpoint/2010/main" val="374507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kern="1200" dirty="0">
                <a:solidFill>
                  <a:srgbClr val="000000"/>
                </a:solidFill>
                <a:effectLst/>
                <a:latin typeface="Times New Roman" pitchFamily="18" charset="0"/>
                <a:ea typeface="ＭＳ Ｐゴシック" charset="0"/>
                <a:cs typeface="ＭＳ Ｐゴシック" charset="0"/>
              </a:rPr>
              <a:t>Big O notation is a mathematical notation that describes the </a:t>
            </a:r>
            <a:r>
              <a:rPr lang="en-US" sz="1200" b="0" i="0" u="none" strike="noStrike" kern="1200" dirty="0">
                <a:solidFill>
                  <a:srgbClr val="000000"/>
                </a:solidFill>
                <a:effectLst/>
                <a:latin typeface="Times New Roman" pitchFamily="18" charset="0"/>
                <a:ea typeface="ＭＳ Ｐゴシック" charset="0"/>
                <a:cs typeface="ＭＳ Ｐゴシック" charset="0"/>
                <a:hlinkClick r:id="rId3" tooltip="Asymptotic analysis">
                  <a:extLst>
                    <a:ext uri="{A12FA001-AC4F-418D-AE19-62706E023703}">
                      <ahyp:hlinkClr xmlns:ahyp="http://schemas.microsoft.com/office/drawing/2018/hyperlinkcolor" val="tx"/>
                    </a:ext>
                  </a:extLst>
                </a:hlinkClick>
              </a:rPr>
              <a:t>limiting behavior</a:t>
            </a:r>
            <a:r>
              <a:rPr lang="en-US" sz="1200" b="0" i="0" u="none" kern="1200" dirty="0">
                <a:solidFill>
                  <a:srgbClr val="000000"/>
                </a:solidFill>
                <a:effectLst/>
                <a:latin typeface="Times New Roman" pitchFamily="18" charset="0"/>
                <a:ea typeface="ＭＳ Ｐゴシック" charset="0"/>
                <a:cs typeface="ＭＳ Ｐゴシック" charset="0"/>
              </a:rPr>
              <a:t> of a </a:t>
            </a:r>
            <a:r>
              <a:rPr lang="en-US" sz="1200" b="0" i="0" u="none" strike="noStrike" kern="1200" dirty="0">
                <a:solidFill>
                  <a:srgbClr val="000000"/>
                </a:solidFill>
                <a:effectLst/>
                <a:latin typeface="Times New Roman" pitchFamily="18" charset="0"/>
                <a:ea typeface="ＭＳ Ｐゴシック" charset="0"/>
                <a:cs typeface="ＭＳ Ｐゴシック" charset="0"/>
                <a:hlinkClick r:id="rId4" tooltip="Function (mathematics)">
                  <a:extLst>
                    <a:ext uri="{A12FA001-AC4F-418D-AE19-62706E023703}">
                      <ahyp:hlinkClr xmlns:ahyp="http://schemas.microsoft.com/office/drawing/2018/hyperlinkcolor" val="tx"/>
                    </a:ext>
                  </a:extLst>
                </a:hlinkClick>
              </a:rPr>
              <a:t>function</a:t>
            </a:r>
            <a:r>
              <a:rPr lang="en-US" sz="1200" b="0" i="0" u="none" kern="1200" dirty="0">
                <a:solidFill>
                  <a:srgbClr val="000000"/>
                </a:solidFill>
                <a:effectLst/>
                <a:latin typeface="Times New Roman" pitchFamily="18" charset="0"/>
                <a:ea typeface="ＭＳ Ｐゴシック" charset="0"/>
                <a:cs typeface="ＭＳ Ｐゴシック" charset="0"/>
              </a:rPr>
              <a:t> when the </a:t>
            </a:r>
            <a:r>
              <a:rPr lang="en-US" sz="1200" b="0" i="0" u="none" strike="noStrike" kern="1200" dirty="0">
                <a:solidFill>
                  <a:srgbClr val="000000"/>
                </a:solidFill>
                <a:effectLst/>
                <a:latin typeface="Times New Roman" pitchFamily="18" charset="0"/>
                <a:ea typeface="ＭＳ Ｐゴシック" charset="0"/>
                <a:cs typeface="ＭＳ Ｐゴシック" charset="0"/>
                <a:hlinkClick r:id="rId5" tooltip="Argument of a function">
                  <a:extLst>
                    <a:ext uri="{A12FA001-AC4F-418D-AE19-62706E023703}">
                      <ahyp:hlinkClr xmlns:ahyp="http://schemas.microsoft.com/office/drawing/2018/hyperlinkcolor" val="tx"/>
                    </a:ext>
                  </a:extLst>
                </a:hlinkClick>
              </a:rPr>
              <a:t>argument</a:t>
            </a:r>
            <a:r>
              <a:rPr lang="en-US" sz="1200" b="0" i="0" u="none" kern="1200" dirty="0">
                <a:solidFill>
                  <a:srgbClr val="000000"/>
                </a:solidFill>
                <a:effectLst/>
                <a:latin typeface="Times New Roman" pitchFamily="18" charset="0"/>
                <a:ea typeface="ＭＳ Ｐゴシック" charset="0"/>
                <a:cs typeface="ＭＳ Ｐゴシック" charset="0"/>
              </a:rPr>
              <a:t> tends towards a particular value or infinity.</a:t>
            </a:r>
            <a:endParaRPr lang="en-US" b="0" u="none" dirty="0">
              <a:solidFill>
                <a:srgbClr val="000000"/>
              </a:solidFill>
            </a:endParaRPr>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19</a:t>
            </a:fld>
            <a:endParaRPr lang="en-US"/>
          </a:p>
        </p:txBody>
      </p:sp>
    </p:spTree>
    <p:extLst>
      <p:ext uri="{BB962C8B-B14F-4D97-AF65-F5344CB8AC3E}">
        <p14:creationId xmlns:p14="http://schemas.microsoft.com/office/powerpoint/2010/main" val="887886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big-Oh notation allows us to ignore constant factors and lower-order terms and focus on the main components of a function that affect its growth.</a:t>
            </a:r>
          </a:p>
          <a:p>
            <a:endParaRPr lang="en-US" dirty="0"/>
          </a:p>
          <a:p>
            <a:r>
              <a:rPr lang="en-US" dirty="0"/>
              <a:t>the highest-degree term in a polynomial is the term that determines the asymptotic growth rate of that polynomial.</a:t>
            </a:r>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23</a:t>
            </a:fld>
            <a:endParaRPr lang="en-US"/>
          </a:p>
        </p:txBody>
      </p:sp>
    </p:spTree>
    <p:extLst>
      <p:ext uri="{BB962C8B-B14F-4D97-AF65-F5344CB8AC3E}">
        <p14:creationId xmlns:p14="http://schemas.microsoft.com/office/powerpoint/2010/main" val="1921543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ED4CFC6-59AA-A34E-AB31-8BF0790D2E61}" type="slidenum">
              <a:rPr lang="en-US" sz="1300"/>
              <a:pPr eaLnBrk="1" hangingPunct="1"/>
              <a:t>24</a:t>
            </a:fld>
            <a:endParaRPr lang="en-US" sz="13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924D2A4-1858-0942-ABB8-66A018322166}" type="slidenum">
              <a:rPr lang="en-US" sz="1300"/>
              <a:pPr eaLnBrk="1" hangingPunct="1"/>
              <a:t>32</a:t>
            </a:fld>
            <a:endParaRPr lang="en-US" sz="1300"/>
          </a:p>
        </p:txBody>
      </p:sp>
      <p:sp>
        <p:nvSpPr>
          <p:cNvPr id="45058" name="Rectangle 2"/>
          <p:cNvSpPr>
            <a:spLocks noGrp="1" noRot="1" noChangeAspect="1" noChangeArrowheads="1" noTextEdit="1"/>
          </p:cNvSpPr>
          <p:nvPr>
            <p:ph type="sldImg"/>
          </p:nvPr>
        </p:nvSpPr>
        <p:spPr>
          <a:xfrm>
            <a:off x="1254125" y="719138"/>
            <a:ext cx="4794250" cy="3595687"/>
          </a:xfrm>
          <a:ln/>
        </p:spPr>
      </p:sp>
      <p:sp>
        <p:nvSpPr>
          <p:cNvPr id="45059" name="Rectangle 3"/>
          <p:cNvSpPr>
            <a:spLocks noGrp="1" noChangeArrowheads="1"/>
          </p:cNvSpPr>
          <p:nvPr>
            <p:ph type="body" idx="1"/>
          </p:nvPr>
        </p:nvSpPr>
        <p:spPr>
          <a:xfrm>
            <a:off x="973138" y="4554538"/>
            <a:ext cx="5356225" cy="43148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6515" tIns="48257" rIns="96515" bIns="48257"/>
          <a:lstStyle/>
          <a:p>
            <a:pPr eaLnBrk="1" hangingPunct="1"/>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As the number of inputs to be processed increases the running time of an algorithm increases as well.</a:t>
            </a:r>
          </a:p>
          <a:p>
            <a:endParaRPr lang="en-US" dirty="0"/>
          </a:p>
          <a:p>
            <a:r>
              <a:rPr lang="en-US" dirty="0"/>
              <a:t>In general, the running time of an algorithm or data structure operation increases with the input size, although it may also vary for different inputs of the same size.</a:t>
            </a:r>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2</a:t>
            </a:fld>
            <a:endParaRPr lang="en-US"/>
          </a:p>
        </p:txBody>
      </p:sp>
    </p:spTree>
    <p:extLst>
      <p:ext uri="{BB962C8B-B14F-4D97-AF65-F5344CB8AC3E}">
        <p14:creationId xmlns:p14="http://schemas.microsoft.com/office/powerpoint/2010/main" val="4122379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points show?</a:t>
            </a:r>
          </a:p>
          <a:p>
            <a:endParaRPr lang="en-US" dirty="0"/>
          </a:p>
          <a:p>
            <a:r>
              <a:rPr lang="en-US" dirty="0"/>
              <a:t>Minimum, average, and maximum</a:t>
            </a:r>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3</a:t>
            </a:fld>
            <a:endParaRPr lang="en-US"/>
          </a:p>
        </p:txBody>
      </p:sp>
    </p:spTree>
    <p:extLst>
      <p:ext uri="{BB962C8B-B14F-4D97-AF65-F5344CB8AC3E}">
        <p14:creationId xmlns:p14="http://schemas.microsoft.com/office/powerpoint/2010/main" val="2265602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Experimental running times of two algorithms are difficult to directly compare unless the experiments are performed in the same hardware and software environments.</a:t>
            </a:r>
          </a:p>
          <a:p>
            <a:pPr marL="171450" indent="-171450">
              <a:buFont typeface="Arial" panose="020B0604020202020204" pitchFamily="34" charset="0"/>
              <a:buChar char="•"/>
            </a:pPr>
            <a:r>
              <a:rPr lang="en-US" dirty="0"/>
              <a:t>Experiments can be done only on a limited set of test inputs; hence, they leave out the running times of inputs not included in the experiment (and these inputs may be important).</a:t>
            </a:r>
          </a:p>
          <a:p>
            <a:pPr marL="171450" indent="-171450">
              <a:buFont typeface="Arial" panose="020B0604020202020204" pitchFamily="34" charset="0"/>
              <a:buChar char="•"/>
            </a:pPr>
            <a:r>
              <a:rPr lang="en-US" dirty="0"/>
              <a:t>An algorithm must be fully implemented in order to execute it to study its running time experimentally.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last requirement is the most serious drawback to the use of experimental studies. At early stages of design, when considering a choice of data structures or algorithms, it would be foolish to spend a significant amount of time implementing an approach that could easily be deemed inferior by a higher-level analysis.</a:t>
            </a:r>
          </a:p>
          <a:p>
            <a:endParaRPr lang="en-US" dirty="0"/>
          </a:p>
          <a:p>
            <a:r>
              <a:rPr lang="en-US" dirty="0"/>
              <a:t>Sometimes it is difficult/time consuming to test every single input in an input space, so we test finite number of inputs. However, the results we obtain may not give an idea about the output for the inputs we do not include.</a:t>
            </a:r>
          </a:p>
          <a:p>
            <a:endParaRPr lang="en-US" dirty="0"/>
          </a:p>
          <a:p>
            <a:r>
              <a:rPr lang="en-US" dirty="0"/>
              <a:t>this analysis requires that we choose good sample inputs and test enough of them to be able to make sound statistical claims about the algorithm’s running time.</a:t>
            </a:r>
          </a:p>
          <a:p>
            <a:endParaRPr lang="en-US" dirty="0"/>
          </a:p>
          <a:p>
            <a:r>
              <a:rPr lang="en-US" dirty="0"/>
              <a:t>For a fair comparison, we should use the same hardware and software environments.</a:t>
            </a:r>
          </a:p>
          <a:p>
            <a:endParaRPr lang="en-US" dirty="0"/>
          </a:p>
          <a:p>
            <a:r>
              <a:rPr lang="en-US" dirty="0"/>
              <a:t>(e.g., the processor, clock rate, memory, disk)</a:t>
            </a:r>
          </a:p>
          <a:p>
            <a:r>
              <a:rPr lang="en-US" dirty="0"/>
              <a:t>(e.g., the operating system, programming language)</a:t>
            </a:r>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4</a:t>
            </a:fld>
            <a:endParaRPr lang="en-US"/>
          </a:p>
        </p:txBody>
      </p:sp>
    </p:spTree>
    <p:extLst>
      <p:ext uri="{BB962C8B-B14F-4D97-AF65-F5344CB8AC3E}">
        <p14:creationId xmlns:p14="http://schemas.microsoft.com/office/powerpoint/2010/main" val="725828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perform experiments and obtain values which depend on the hardware used and the implementation.</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are interested in characterizing an algorithm’s running time as a function of the input size.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Our goal is to develop an approach to analyzing the efficiency of algorithms that: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1. Allows us to evaluate the relative efficiency of any two algorithms in a way that is independent of the hardware and software environment.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2. Is performed by studying a high-level description of the algorithm without need for implementation.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3. Takes into account all possible inputs.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5</a:t>
            </a:fld>
            <a:endParaRPr lang="en-US"/>
          </a:p>
        </p:txBody>
      </p:sp>
    </p:spTree>
    <p:extLst>
      <p:ext uri="{BB962C8B-B14F-4D97-AF65-F5344CB8AC3E}">
        <p14:creationId xmlns:p14="http://schemas.microsoft.com/office/powerpoint/2010/main" val="300106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6</a:t>
            </a:fld>
            <a:endParaRPr lang="en-US"/>
          </a:p>
        </p:txBody>
      </p:sp>
    </p:spTree>
    <p:extLst>
      <p:ext uri="{BB962C8B-B14F-4D97-AF65-F5344CB8AC3E}">
        <p14:creationId xmlns:p14="http://schemas.microsoft.com/office/powerpoint/2010/main" val="4164696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latin typeface="Times New Roman" charset="0"/>
              </a:rPr>
              <a:t>Constant: it does not matter what the value of n is; f (n) will always be equal to the constant value c.</a:t>
            </a:r>
          </a:p>
          <a:p>
            <a:endParaRPr lang="en-US" dirty="0">
              <a:latin typeface="Times New Roman" charset="0"/>
            </a:endParaRPr>
          </a:p>
          <a:p>
            <a:endParaRPr lang="en-US" dirty="0">
              <a:latin typeface="Times New Roman" charset="0"/>
            </a:endParaRPr>
          </a:p>
        </p:txBody>
      </p:sp>
      <p:sp>
        <p:nvSpPr>
          <p:cNvPr id="1945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5134516-A4FF-E840-951C-010A2BB09342}" type="slidenum">
              <a:rPr lang="en-US" sz="1300"/>
              <a:pPr eaLnBrk="1" hangingPunct="1"/>
              <a:t>9</a:t>
            </a:fld>
            <a:endParaRPr 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10</a:t>
            </a:fld>
            <a:endParaRPr lang="en-US"/>
          </a:p>
        </p:txBody>
      </p:sp>
    </p:spTree>
    <p:extLst>
      <p:ext uri="{BB962C8B-B14F-4D97-AF65-F5344CB8AC3E}">
        <p14:creationId xmlns:p14="http://schemas.microsoft.com/office/powerpoint/2010/main" val="50030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a set of primitive operations such as the following: </a:t>
            </a:r>
          </a:p>
          <a:p>
            <a:r>
              <a:rPr lang="en-US" dirty="0"/>
              <a:t>	• Assigning a value to a variable </a:t>
            </a:r>
          </a:p>
          <a:p>
            <a:r>
              <a:rPr lang="en-US" dirty="0"/>
              <a:t>	• Following an object reference </a:t>
            </a:r>
          </a:p>
          <a:p>
            <a:r>
              <a:rPr lang="en-US" dirty="0"/>
              <a:t>	• Performing an arithmetic operation (for example, adding two numbers) </a:t>
            </a:r>
          </a:p>
          <a:p>
            <a:r>
              <a:rPr lang="en-US" dirty="0"/>
              <a:t>	• Comparing two numbers </a:t>
            </a:r>
          </a:p>
          <a:p>
            <a:r>
              <a:rPr lang="en-US" dirty="0"/>
              <a:t>	• Accessing a single element of an array by index </a:t>
            </a:r>
          </a:p>
          <a:p>
            <a:r>
              <a:rPr lang="en-US" dirty="0"/>
              <a:t>	• Calling a method </a:t>
            </a:r>
          </a:p>
          <a:p>
            <a:r>
              <a:rPr lang="en-US" dirty="0"/>
              <a:t>	• Returning from a method</a:t>
            </a:r>
          </a:p>
        </p:txBody>
      </p:sp>
      <p:sp>
        <p:nvSpPr>
          <p:cNvPr id="4" name="Slide Number Placeholder 3"/>
          <p:cNvSpPr>
            <a:spLocks noGrp="1"/>
          </p:cNvSpPr>
          <p:nvPr>
            <p:ph type="sldNum" sz="quarter" idx="5"/>
          </p:nvPr>
        </p:nvSpPr>
        <p:spPr/>
        <p:txBody>
          <a:bodyPr/>
          <a:lstStyle/>
          <a:p>
            <a:pPr>
              <a:defRPr/>
            </a:pPr>
            <a:fld id="{75C754CF-559A-E643-8258-0586FA04EFE6}" type="slidenum">
              <a:rPr lang="en-US" smtClean="0"/>
              <a:pPr>
                <a:defRPr/>
              </a:pPr>
              <a:t>12</a:t>
            </a:fld>
            <a:endParaRPr lang="en-US"/>
          </a:p>
        </p:txBody>
      </p:sp>
    </p:spTree>
    <p:extLst>
      <p:ext uri="{BB962C8B-B14F-4D97-AF65-F5344CB8AC3E}">
        <p14:creationId xmlns:p14="http://schemas.microsoft.com/office/powerpoint/2010/main" val="275562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smtClean="0"/>
            </a:lvl1pPr>
          </a:lstStyle>
          <a:p>
            <a:pPr>
              <a:defRPr/>
            </a:pPr>
            <a:r>
              <a:rPr lang="en-US"/>
              <a:t>© 2014 Goodrich, Tamassia, Goldwasser</a:t>
            </a:r>
          </a:p>
        </p:txBody>
      </p:sp>
      <p:sp>
        <p:nvSpPr>
          <p:cNvPr id="70" name="Slide Number Placeholder 73"/>
          <p:cNvSpPr>
            <a:spLocks noGrp="1"/>
          </p:cNvSpPr>
          <p:nvPr>
            <p:ph type="sldNum" sz="quarter" idx="11"/>
          </p:nvPr>
        </p:nvSpPr>
        <p:spPr/>
        <p:txBody>
          <a:bodyPr/>
          <a:lstStyle>
            <a:lvl1pPr>
              <a:defRPr/>
            </a:lvl1pPr>
          </a:lstStyle>
          <a:p>
            <a:pPr>
              <a:defRPr/>
            </a:pPr>
            <a:fld id="{675B42A1-F202-7448-97D9-9634B6183782}" type="slidenum">
              <a:rPr lang="en-US"/>
              <a:pPr>
                <a:defRPr/>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Analysis of Algorithms</a:t>
            </a:r>
          </a:p>
        </p:txBody>
      </p:sp>
    </p:spTree>
    <p:extLst>
      <p:ext uri="{BB962C8B-B14F-4D97-AF65-F5344CB8AC3E}">
        <p14:creationId xmlns:p14="http://schemas.microsoft.com/office/powerpoint/2010/main" val="133694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r>
              <a:rPr lang="en-US"/>
              <a:t>© 2014 Goodrich, Tamassia, Goldwasser</a:t>
            </a:r>
          </a:p>
        </p:txBody>
      </p:sp>
      <p:sp>
        <p:nvSpPr>
          <p:cNvPr id="5" name="Rectangle 66"/>
          <p:cNvSpPr>
            <a:spLocks noGrp="1" noChangeArrowheads="1"/>
          </p:cNvSpPr>
          <p:nvPr>
            <p:ph type="ftr" sz="quarter" idx="11"/>
          </p:nvPr>
        </p:nvSpPr>
        <p:spPr>
          <a:ln/>
        </p:spPr>
        <p:txBody>
          <a:bodyPr/>
          <a:lstStyle>
            <a:lvl1pPr>
              <a:defRPr/>
            </a:lvl1pPr>
          </a:lstStyle>
          <a:p>
            <a:pPr>
              <a:defRPr/>
            </a:pPr>
            <a:r>
              <a:rPr lang="en-US"/>
              <a:t>Analysis of Algorithms</a:t>
            </a:r>
          </a:p>
        </p:txBody>
      </p:sp>
      <p:sp>
        <p:nvSpPr>
          <p:cNvPr id="6" name="Rectangle 67"/>
          <p:cNvSpPr>
            <a:spLocks noGrp="1" noChangeArrowheads="1"/>
          </p:cNvSpPr>
          <p:nvPr>
            <p:ph type="sldNum" sz="quarter" idx="12"/>
          </p:nvPr>
        </p:nvSpPr>
        <p:spPr>
          <a:ln/>
        </p:spPr>
        <p:txBody>
          <a:bodyPr/>
          <a:lstStyle>
            <a:lvl1pPr>
              <a:defRPr/>
            </a:lvl1pPr>
          </a:lstStyle>
          <a:p>
            <a:pPr>
              <a:defRPr/>
            </a:pPr>
            <a:fld id="{E345C1F5-68C4-3D40-BD9B-61378355F3B6}" type="slidenum">
              <a:rPr lang="en-US"/>
              <a:pPr>
                <a:defRPr/>
              </a:pPr>
              <a:t>‹#›</a:t>
            </a:fld>
            <a:endParaRPr lang="en-US"/>
          </a:p>
        </p:txBody>
      </p:sp>
    </p:spTree>
    <p:extLst>
      <p:ext uri="{BB962C8B-B14F-4D97-AF65-F5344CB8AC3E}">
        <p14:creationId xmlns:p14="http://schemas.microsoft.com/office/powerpoint/2010/main" val="176940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Analysis of Algorithms</a:t>
            </a:r>
          </a:p>
        </p:txBody>
      </p:sp>
      <p:sp>
        <p:nvSpPr>
          <p:cNvPr id="7" name="Rectangle 67"/>
          <p:cNvSpPr>
            <a:spLocks noGrp="1" noChangeArrowheads="1"/>
          </p:cNvSpPr>
          <p:nvPr>
            <p:ph type="sldNum" sz="quarter" idx="12"/>
          </p:nvPr>
        </p:nvSpPr>
        <p:spPr>
          <a:ln/>
        </p:spPr>
        <p:txBody>
          <a:bodyPr/>
          <a:lstStyle>
            <a:lvl1pPr>
              <a:defRPr/>
            </a:lvl1pPr>
          </a:lstStyle>
          <a:p>
            <a:pPr>
              <a:defRPr/>
            </a:pPr>
            <a:fld id="{40DED2A3-9287-3642-82BC-ECFD918B99AA}" type="slidenum">
              <a:rPr lang="en-US"/>
              <a:pPr>
                <a:defRPr/>
              </a:pPr>
              <a:t>‹#›</a:t>
            </a:fld>
            <a:endParaRPr lang="en-US"/>
          </a:p>
        </p:txBody>
      </p:sp>
    </p:spTree>
    <p:extLst>
      <p:ext uri="{BB962C8B-B14F-4D97-AF65-F5344CB8AC3E}">
        <p14:creationId xmlns:p14="http://schemas.microsoft.com/office/powerpoint/2010/main" val="2111759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r>
              <a:rPr lang="en-US"/>
              <a:t>© 2014 Goodrich, Tamassia, Goldwasser</a:t>
            </a:r>
          </a:p>
        </p:txBody>
      </p:sp>
      <p:sp>
        <p:nvSpPr>
          <p:cNvPr id="3" name="Rectangle 66"/>
          <p:cNvSpPr>
            <a:spLocks noGrp="1" noChangeArrowheads="1"/>
          </p:cNvSpPr>
          <p:nvPr>
            <p:ph type="ftr" sz="quarter" idx="11"/>
          </p:nvPr>
        </p:nvSpPr>
        <p:spPr>
          <a:ln/>
        </p:spPr>
        <p:txBody>
          <a:bodyPr/>
          <a:lstStyle>
            <a:lvl1pPr>
              <a:defRPr/>
            </a:lvl1pPr>
          </a:lstStyle>
          <a:p>
            <a:pPr>
              <a:defRPr/>
            </a:pPr>
            <a:r>
              <a:rPr lang="en-US"/>
              <a:t>Analysis of Algorithms</a:t>
            </a:r>
          </a:p>
        </p:txBody>
      </p:sp>
      <p:sp>
        <p:nvSpPr>
          <p:cNvPr id="4" name="Rectangle 67"/>
          <p:cNvSpPr>
            <a:spLocks noGrp="1" noChangeArrowheads="1"/>
          </p:cNvSpPr>
          <p:nvPr>
            <p:ph type="sldNum" sz="quarter" idx="12"/>
          </p:nvPr>
        </p:nvSpPr>
        <p:spPr>
          <a:ln/>
        </p:spPr>
        <p:txBody>
          <a:bodyPr/>
          <a:lstStyle>
            <a:lvl1pPr>
              <a:defRPr/>
            </a:lvl1pPr>
          </a:lstStyle>
          <a:p>
            <a:pPr>
              <a:defRPr/>
            </a:pPr>
            <a:fld id="{252FE420-2C80-7A43-BC88-EA20DCA0D139}" type="slidenum">
              <a:rPr lang="en-US"/>
              <a:pPr>
                <a:defRPr/>
              </a:pPr>
              <a:t>‹#›</a:t>
            </a:fld>
            <a:endParaRPr lang="en-US"/>
          </a:p>
        </p:txBody>
      </p:sp>
    </p:spTree>
    <p:extLst>
      <p:ext uri="{BB962C8B-B14F-4D97-AF65-F5344CB8AC3E}">
        <p14:creationId xmlns:p14="http://schemas.microsoft.com/office/powerpoint/2010/main" val="162635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800600" y="1905000"/>
            <a:ext cx="3810000" cy="4114800"/>
          </a:xfrm>
        </p:spPr>
        <p:txBody>
          <a:bodyPr/>
          <a:lstStyle/>
          <a:p>
            <a:pPr lvl="0"/>
            <a:endParaRPr lang="en-US" noProof="0"/>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Analysis of Algorithms</a:t>
            </a:r>
          </a:p>
        </p:txBody>
      </p:sp>
      <p:sp>
        <p:nvSpPr>
          <p:cNvPr id="7" name="Rectangle 67"/>
          <p:cNvSpPr>
            <a:spLocks noGrp="1" noChangeArrowheads="1"/>
          </p:cNvSpPr>
          <p:nvPr>
            <p:ph type="sldNum" sz="quarter" idx="12"/>
          </p:nvPr>
        </p:nvSpPr>
        <p:spPr>
          <a:ln/>
        </p:spPr>
        <p:txBody>
          <a:bodyPr/>
          <a:lstStyle>
            <a:lvl1pPr>
              <a:defRPr/>
            </a:lvl1pPr>
          </a:lstStyle>
          <a:p>
            <a:pPr>
              <a:defRPr/>
            </a:pPr>
            <a:fld id="{B4D8688C-2390-0D49-9F8E-3DC9737E0EA8}" type="slidenum">
              <a:rPr lang="en-US"/>
              <a:pPr>
                <a:defRPr/>
              </a:pPr>
              <a:t>‹#›</a:t>
            </a:fld>
            <a:endParaRPr lang="en-US"/>
          </a:p>
        </p:txBody>
      </p:sp>
    </p:spTree>
    <p:extLst>
      <p:ext uri="{BB962C8B-B14F-4D97-AF65-F5344CB8AC3E}">
        <p14:creationId xmlns:p14="http://schemas.microsoft.com/office/powerpoint/2010/main" val="312683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Analysis of Algorithms</a:t>
            </a:r>
          </a:p>
        </p:txBody>
      </p:sp>
      <p:sp>
        <p:nvSpPr>
          <p:cNvPr id="7" name="Rectangle 67"/>
          <p:cNvSpPr>
            <a:spLocks noGrp="1" noChangeArrowheads="1"/>
          </p:cNvSpPr>
          <p:nvPr>
            <p:ph type="sldNum" sz="quarter" idx="12"/>
          </p:nvPr>
        </p:nvSpPr>
        <p:spPr>
          <a:ln/>
        </p:spPr>
        <p:txBody>
          <a:bodyPr/>
          <a:lstStyle>
            <a:lvl1pPr>
              <a:defRPr/>
            </a:lvl1pPr>
          </a:lstStyle>
          <a:p>
            <a:pPr>
              <a:defRPr/>
            </a:pPr>
            <a:fld id="{8FAFFF2C-90E1-4D45-8BE6-3EB067C423CF}" type="slidenum">
              <a:rPr lang="en-US"/>
              <a:pPr>
                <a:defRPr/>
              </a:pPr>
              <a:t>‹#›</a:t>
            </a:fld>
            <a:endParaRPr lang="en-US"/>
          </a:p>
        </p:txBody>
      </p:sp>
    </p:spTree>
    <p:extLst>
      <p:ext uri="{BB962C8B-B14F-4D97-AF65-F5344CB8AC3E}">
        <p14:creationId xmlns:p14="http://schemas.microsoft.com/office/powerpoint/2010/main" val="39423469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1 w 43195"/>
                  <a:gd name="T1" fmla="*/ 0 h 43200"/>
                  <a:gd name="T2" fmla="*/ 0 w 43195"/>
                  <a:gd name="T3" fmla="*/ 1 h 43200"/>
                  <a:gd name="T4" fmla="*/ 1 w 43195"/>
                  <a:gd name="T5" fmla="*/ 1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76200" y="6248400"/>
            <a:ext cx="3505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cs typeface="+mn-cs"/>
              </a:defRPr>
            </a:lvl1pPr>
          </a:lstStyle>
          <a:p>
            <a:pPr>
              <a:defRPr/>
            </a:pPr>
            <a:r>
              <a:rPr lang="en-US"/>
              <a:t>© 2014 Goodrich, Tamassia, Goldwasser</a:t>
            </a:r>
          </a:p>
        </p:txBody>
      </p:sp>
      <p:sp>
        <p:nvSpPr>
          <p:cNvPr id="4162" name="Rectangle 66"/>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ea typeface="+mn-ea"/>
                <a:cs typeface="+mn-cs"/>
              </a:defRPr>
            </a:lvl1pPr>
          </a:lstStyle>
          <a:p>
            <a:pPr>
              <a:defRPr/>
            </a:pPr>
            <a:r>
              <a:rPr lang="en-US"/>
              <a:t>Analysis of Algorithms</a:t>
            </a:r>
          </a:p>
        </p:txBody>
      </p:sp>
      <p:sp>
        <p:nvSpPr>
          <p:cNvPr id="4163" name="Rectangle 67"/>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cs typeface="+mn-cs"/>
              </a:defRPr>
            </a:lvl1pPr>
          </a:lstStyle>
          <a:p>
            <a:pPr>
              <a:defRPr/>
            </a:pPr>
            <a:fld id="{23E1EFB8-DF9E-1342-8245-F2F6DE1CC4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2" r:id="rId2"/>
    <p:sldLayoutId id="2147483703" r:id="rId3"/>
    <p:sldLayoutId id="2147483704" r:id="rId4"/>
    <p:sldLayoutId id="2147483705" r:id="rId5"/>
    <p:sldLayoutId id="2147483706" r:id="rId6"/>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13.bin"/><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4.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5.bin"/><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Analysis of Algorithms</a:t>
            </a:r>
          </a:p>
        </p:txBody>
      </p:sp>
      <p:sp>
        <p:nvSpPr>
          <p:cNvPr id="10242" name="Rectangle 9"/>
          <p:cNvSpPr>
            <a:spLocks noChangeArrowheads="1"/>
          </p:cNvSpPr>
          <p:nvPr/>
        </p:nvSpPr>
        <p:spPr bwMode="auto">
          <a:xfrm>
            <a:off x="4497388" y="4268788"/>
            <a:ext cx="1366837"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a:solidFill>
                  <a:srgbClr val="800000"/>
                </a:solidFill>
                <a:latin typeface="Times" charset="0"/>
              </a:rPr>
              <a:t>Algorithm</a:t>
            </a:r>
            <a:endParaRPr lang="en-US">
              <a:solidFill>
                <a:srgbClr val="800000"/>
              </a:solidFill>
            </a:endParaRPr>
          </a:p>
        </p:txBody>
      </p:sp>
      <p:sp>
        <p:nvSpPr>
          <p:cNvPr id="10243" name="Rectangle 10"/>
          <p:cNvSpPr>
            <a:spLocks noChangeArrowheads="1"/>
          </p:cNvSpPr>
          <p:nvPr/>
        </p:nvSpPr>
        <p:spPr bwMode="auto">
          <a:xfrm>
            <a:off x="3035300" y="4267200"/>
            <a:ext cx="7366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a:solidFill>
                  <a:srgbClr val="800000"/>
                </a:solidFill>
                <a:latin typeface="Times" charset="0"/>
              </a:rPr>
              <a:t>Input</a:t>
            </a:r>
            <a:endParaRPr lang="en-US">
              <a:solidFill>
                <a:srgbClr val="800000"/>
              </a:solidFill>
            </a:endParaRPr>
          </a:p>
        </p:txBody>
      </p:sp>
      <p:sp>
        <p:nvSpPr>
          <p:cNvPr id="10244" name="Rectangle 76"/>
          <p:cNvSpPr>
            <a:spLocks noChangeArrowheads="1"/>
          </p:cNvSpPr>
          <p:nvPr/>
        </p:nvSpPr>
        <p:spPr bwMode="auto">
          <a:xfrm>
            <a:off x="6502400" y="4268788"/>
            <a:ext cx="9620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1">
                <a:solidFill>
                  <a:srgbClr val="800000"/>
                </a:solidFill>
                <a:latin typeface="Times" charset="0"/>
              </a:rPr>
              <a:t>Output</a:t>
            </a:r>
            <a:endParaRPr lang="en-US">
              <a:solidFill>
                <a:srgbClr val="800000"/>
              </a:solidFill>
            </a:endParaRPr>
          </a:p>
        </p:txBody>
      </p:sp>
      <p:sp>
        <p:nvSpPr>
          <p:cNvPr id="10245" name="AutoShape 154"/>
          <p:cNvSpPr>
            <a:spLocks noChangeArrowheads="1"/>
          </p:cNvSpPr>
          <p:nvPr/>
        </p:nvSpPr>
        <p:spPr bwMode="auto">
          <a:xfrm>
            <a:off x="4095750" y="3568700"/>
            <a:ext cx="381000" cy="228600"/>
          </a:xfrm>
          <a:prstGeom prst="rightArrow">
            <a:avLst>
              <a:gd name="adj1" fmla="val 50000"/>
              <a:gd name="adj2" fmla="val 41667"/>
            </a:avLst>
          </a:prstGeom>
          <a:solidFill>
            <a:schemeClr val="bg2"/>
          </a:solidFill>
          <a:ln w="9525">
            <a:solidFill>
              <a:schemeClr val="tx1"/>
            </a:solidFill>
            <a:miter lim="800000"/>
            <a:headEnd/>
            <a:tailEnd/>
          </a:ln>
        </p:spPr>
        <p:txBody>
          <a:bodyPr wrap="none" anchor="ctr"/>
          <a:lstStyle/>
          <a:p>
            <a:endParaRPr lang="en-US"/>
          </a:p>
        </p:txBody>
      </p:sp>
      <p:sp>
        <p:nvSpPr>
          <p:cNvPr id="10246" name="AutoShape 155"/>
          <p:cNvSpPr>
            <a:spLocks noChangeArrowheads="1"/>
          </p:cNvSpPr>
          <p:nvPr/>
        </p:nvSpPr>
        <p:spPr bwMode="auto">
          <a:xfrm>
            <a:off x="5837238" y="3570288"/>
            <a:ext cx="381000" cy="228600"/>
          </a:xfrm>
          <a:prstGeom prst="rightArrow">
            <a:avLst>
              <a:gd name="adj1" fmla="val 50000"/>
              <a:gd name="adj2" fmla="val 41667"/>
            </a:avLst>
          </a:prstGeom>
          <a:solidFill>
            <a:schemeClr val="accent1"/>
          </a:solidFill>
          <a:ln w="9525">
            <a:solidFill>
              <a:srgbClr val="E4BB0C"/>
            </a:solidFill>
            <a:miter lim="800000"/>
            <a:headEnd/>
            <a:tailEnd/>
          </a:ln>
        </p:spPr>
        <p:txBody>
          <a:bodyPr wrap="none" anchor="ctr"/>
          <a:lstStyle/>
          <a:p>
            <a:endParaRPr lang="en-US"/>
          </a:p>
        </p:txBody>
      </p:sp>
      <p:sp>
        <p:nvSpPr>
          <p:cNvPr id="10247" name="Date Placeholder 135"/>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10248" name="Slide Number Placeholder 13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C272A3-FDE4-A54B-9EE8-9E902CB25656}" type="slidenum">
              <a:rPr lang="en-US" sz="1400"/>
              <a:pPr eaLnBrk="1" hangingPunct="1"/>
              <a:t>1</a:t>
            </a:fld>
            <a:endParaRPr lang="en-US" sz="1400"/>
          </a:p>
        </p:txBody>
      </p:sp>
      <p:sp>
        <p:nvSpPr>
          <p:cNvPr id="10249" name="Footer Placeholder 137"/>
          <p:cNvSpPr>
            <a:spLocks noGrp="1"/>
          </p:cNvSpPr>
          <p:nvPr>
            <p:ph type="ftr"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pic>
        <p:nvPicPr>
          <p:cNvPr id="7" name="Picture 6" descr="BU005259.png"/>
          <p:cNvPicPr>
            <a:picLocks noChangeAspect="1"/>
          </p:cNvPicPr>
          <p:nvPr/>
        </p:nvPicPr>
        <p:blipFill>
          <a:blip r:embed="rId3" cstate="email">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648200" y="3352800"/>
            <a:ext cx="989322" cy="884013"/>
          </a:xfrm>
          <a:prstGeom prst="rect">
            <a:avLst/>
          </a:prstGeom>
          <a:ln>
            <a:noFill/>
          </a:ln>
          <a:effectLst>
            <a:outerShdw blurRad="292100" dist="139700" dir="2700000" algn="tl" rotWithShape="0">
              <a:srgbClr val="333333">
                <a:alpha val="65000"/>
              </a:srgbClr>
            </a:outerShdw>
          </a:effectLst>
        </p:spPr>
      </p:pic>
      <p:pic>
        <p:nvPicPr>
          <p:cNvPr id="10251" name="Picture 9" descr="skd188086sdc.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53200" y="3124200"/>
            <a:ext cx="838200" cy="1093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52" name="Picture 10" descr="AA026348.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895600" y="3411538"/>
            <a:ext cx="1268413" cy="879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pPr>
              <a:defRPr/>
            </a:pPr>
            <a:r>
              <a:rPr lang="en-US" sz="4000">
                <a:latin typeface="Tahoma" charset="0"/>
                <a:cs typeface="+mj-cs"/>
              </a:rPr>
              <a:t>Functions Graphed </a:t>
            </a:r>
            <a:br>
              <a:rPr lang="en-US" sz="4000">
                <a:latin typeface="Tahoma" charset="0"/>
                <a:cs typeface="+mj-cs"/>
              </a:rPr>
            </a:br>
            <a:r>
              <a:rPr lang="en-US" sz="4000">
                <a:latin typeface="Tahoma" charset="0"/>
                <a:cs typeface="+mj-cs"/>
              </a:rPr>
              <a:t>Using </a:t>
            </a:r>
            <a:r>
              <a:rPr lang="ja-JP" altLang="en-US" sz="4000">
                <a:latin typeface="Tahoma" charset="0"/>
                <a:cs typeface="+mj-cs"/>
              </a:rPr>
              <a:t>“</a:t>
            </a:r>
            <a:r>
              <a:rPr lang="en-US" sz="4000">
                <a:latin typeface="Tahoma" charset="0"/>
                <a:cs typeface="+mj-cs"/>
              </a:rPr>
              <a:t>Normal</a:t>
            </a:r>
            <a:r>
              <a:rPr lang="ja-JP" altLang="en-US" sz="4000">
                <a:latin typeface="Tahoma" charset="0"/>
                <a:cs typeface="+mj-cs"/>
              </a:rPr>
              <a:t>”</a:t>
            </a:r>
            <a:r>
              <a:rPr lang="en-US" sz="4000">
                <a:latin typeface="Tahoma" charset="0"/>
                <a:cs typeface="+mj-cs"/>
              </a:rPr>
              <a:t> Scale</a:t>
            </a:r>
          </a:p>
        </p:txBody>
      </p:sp>
      <p:sp>
        <p:nvSpPr>
          <p:cNvPr id="20482" name="Date Placeholder 4"/>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solidFill>
                  <a:srgbClr val="C00000"/>
                </a:solidFill>
              </a:rPr>
              <a:t>© 2014 Goodrich, Tamassia, Goldwasser</a:t>
            </a:r>
          </a:p>
        </p:txBody>
      </p:sp>
      <p:sp>
        <p:nvSpPr>
          <p:cNvPr id="2048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3B4FDFE-C1B0-BB44-B31F-B4DFEDEB958D}" type="slidenum">
              <a:rPr lang="en-US" sz="1400"/>
              <a:pPr eaLnBrk="1" hangingPunct="1"/>
              <a:t>10</a:t>
            </a:fld>
            <a:endParaRPr lang="en-US" sz="1400"/>
          </a:p>
        </p:txBody>
      </p:sp>
      <p:sp>
        <p:nvSpPr>
          <p:cNvPr id="2048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grpSp>
        <p:nvGrpSpPr>
          <p:cNvPr id="20485" name="Group 29"/>
          <p:cNvGrpSpPr>
            <a:grpSpLocks/>
          </p:cNvGrpSpPr>
          <p:nvPr/>
        </p:nvGrpSpPr>
        <p:grpSpPr bwMode="auto">
          <a:xfrm>
            <a:off x="5943600" y="1295400"/>
            <a:ext cx="3048000" cy="1616075"/>
            <a:chOff x="2743200" y="4343400"/>
            <a:chExt cx="3048000" cy="1616075"/>
          </a:xfrm>
        </p:grpSpPr>
        <p:pic>
          <p:nvPicPr>
            <p:cNvPr id="20504" name="Content Placeholder 3"/>
            <p:cNvPicPr>
              <a:picLocks noChangeArrowheads="1"/>
            </p:cNvPicPr>
            <p:nvPr/>
          </p:nvPicPr>
          <p:blipFill>
            <a:blip r:embed="rId3" cstate="email">
              <a:extLst>
                <a:ext uri="{28A0092B-C50C-407E-A947-70E740481C1C}">
                  <a14:useLocalDpi xmlns:a14="http://schemas.microsoft.com/office/drawing/2010/main" val="0"/>
                </a:ext>
              </a:extLst>
            </a:blip>
            <a:srcRect t="24815"/>
            <a:stretch>
              <a:fillRect/>
            </a:stretch>
          </p:blipFill>
          <p:spPr bwMode="auto">
            <a:xfrm>
              <a:off x="2743200" y="4343400"/>
              <a:ext cx="3048000" cy="161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05" name="Text Box 1034"/>
            <p:cNvSpPr txBox="1">
              <a:spLocks noChangeArrowheads="1"/>
            </p:cNvSpPr>
            <p:nvPr/>
          </p:nvSpPr>
          <p:spPr bwMode="auto">
            <a:xfrm>
              <a:off x="3886200" y="5029200"/>
              <a:ext cx="10636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t>g(n) = 2</a:t>
              </a:r>
              <a:r>
                <a:rPr lang="en-US" baseline="30000"/>
                <a:t>n</a:t>
              </a:r>
              <a:endParaRPr lang="en-US"/>
            </a:p>
          </p:txBody>
        </p:sp>
      </p:grpSp>
      <p:grpSp>
        <p:nvGrpSpPr>
          <p:cNvPr id="20486" name="Group 26"/>
          <p:cNvGrpSpPr>
            <a:grpSpLocks/>
          </p:cNvGrpSpPr>
          <p:nvPr/>
        </p:nvGrpSpPr>
        <p:grpSpPr bwMode="auto">
          <a:xfrm>
            <a:off x="457200" y="1524000"/>
            <a:ext cx="2819400" cy="1219200"/>
            <a:chOff x="838200" y="1752600"/>
            <a:chExt cx="2819400" cy="1219200"/>
          </a:xfrm>
        </p:grpSpPr>
        <p:pic>
          <p:nvPicPr>
            <p:cNvPr id="20502" name="Content Placeholder 3"/>
            <p:cNvPicPr>
              <a:picLocks noChangeArrowheads="1"/>
            </p:cNvPicPr>
            <p:nvPr/>
          </p:nvPicPr>
          <p:blipFill>
            <a:blip r:embed="rId4" cstate="email">
              <a:extLst>
                <a:ext uri="{28A0092B-C50C-407E-A947-70E740481C1C}">
                  <a14:useLocalDpi xmlns:a14="http://schemas.microsoft.com/office/drawing/2010/main" val="0"/>
                </a:ext>
              </a:extLst>
            </a:blip>
            <a:srcRect t="20000"/>
            <a:stretch>
              <a:fillRect/>
            </a:stretch>
          </p:blipFill>
          <p:spPr bwMode="auto">
            <a:xfrm>
              <a:off x="838200" y="1752600"/>
              <a:ext cx="28194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03" name="Text Box 1035"/>
            <p:cNvSpPr txBox="1">
              <a:spLocks noChangeArrowheads="1"/>
            </p:cNvSpPr>
            <p:nvPr/>
          </p:nvSpPr>
          <p:spPr bwMode="auto">
            <a:xfrm>
              <a:off x="1371600" y="2071687"/>
              <a:ext cx="9779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t>g(n) = 1</a:t>
              </a:r>
            </a:p>
          </p:txBody>
        </p:sp>
      </p:grpSp>
      <p:grpSp>
        <p:nvGrpSpPr>
          <p:cNvPr id="20487" name="Group 27"/>
          <p:cNvGrpSpPr>
            <a:grpSpLocks/>
          </p:cNvGrpSpPr>
          <p:nvPr/>
        </p:nvGrpSpPr>
        <p:grpSpPr bwMode="auto">
          <a:xfrm>
            <a:off x="457200" y="3092450"/>
            <a:ext cx="2971800" cy="1371600"/>
            <a:chOff x="762000" y="3124200"/>
            <a:chExt cx="2971800" cy="1371600"/>
          </a:xfrm>
        </p:grpSpPr>
        <p:pic>
          <p:nvPicPr>
            <p:cNvPr id="20500" name="Content Placeholder 3"/>
            <p:cNvPicPr>
              <a:picLocks noChangeArrowheads="1"/>
            </p:cNvPicPr>
            <p:nvPr/>
          </p:nvPicPr>
          <p:blipFill>
            <a:blip r:embed="rId5" cstate="email">
              <a:extLst>
                <a:ext uri="{28A0092B-C50C-407E-A947-70E740481C1C}">
                  <a14:useLocalDpi xmlns:a14="http://schemas.microsoft.com/office/drawing/2010/main" val="0"/>
                </a:ext>
              </a:extLst>
            </a:blip>
            <a:srcRect t="25000"/>
            <a:stretch>
              <a:fillRect/>
            </a:stretch>
          </p:blipFill>
          <p:spPr bwMode="auto">
            <a:xfrm>
              <a:off x="762000" y="3124200"/>
              <a:ext cx="29718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01" name="Text Box 1036"/>
            <p:cNvSpPr txBox="1">
              <a:spLocks noChangeArrowheads="1"/>
            </p:cNvSpPr>
            <p:nvPr/>
          </p:nvSpPr>
          <p:spPr bwMode="auto">
            <a:xfrm>
              <a:off x="1295400" y="3810000"/>
              <a:ext cx="1219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t>g(n) = lg n</a:t>
              </a:r>
            </a:p>
          </p:txBody>
        </p:sp>
      </p:grpSp>
      <p:pic>
        <p:nvPicPr>
          <p:cNvPr id="13" name="Content Placeholder 3"/>
          <p:cNvPicPr>
            <a:picLocks noChangeArrowheads="1"/>
          </p:cNvPicPr>
          <p:nvPr/>
        </p:nvPicPr>
        <p:blipFill>
          <a:blip r:embed="rId6" cstate="print">
            <a:duotone>
              <a:prstClr val="black"/>
              <a:schemeClr val="accent1">
                <a:tint val="45000"/>
                <a:satMod val="400000"/>
              </a:schemeClr>
            </a:duotone>
          </a:blip>
          <a:srcRect t="18182"/>
          <a:stretch>
            <a:fillRect/>
          </a:stretch>
        </p:blipFill>
        <p:spPr bwMode="auto">
          <a:xfrm>
            <a:off x="3429000" y="1524000"/>
            <a:ext cx="2743200" cy="1371600"/>
          </a:xfrm>
          <a:prstGeom prst="rect">
            <a:avLst/>
          </a:prstGeom>
          <a:noFill/>
          <a:ln w="9525">
            <a:noFill/>
            <a:miter lim="800000"/>
            <a:headEnd/>
            <a:tailEnd/>
          </a:ln>
        </p:spPr>
      </p:pic>
      <p:sp>
        <p:nvSpPr>
          <p:cNvPr id="20489" name="Text Box 1037"/>
          <p:cNvSpPr txBox="1">
            <a:spLocks noChangeArrowheads="1"/>
          </p:cNvSpPr>
          <p:nvPr/>
        </p:nvSpPr>
        <p:spPr bwMode="auto">
          <a:xfrm>
            <a:off x="3810000" y="1524000"/>
            <a:ext cx="14097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t>g(n) = n lg n</a:t>
            </a:r>
          </a:p>
        </p:txBody>
      </p:sp>
      <p:grpSp>
        <p:nvGrpSpPr>
          <p:cNvPr id="20490" name="Group 28"/>
          <p:cNvGrpSpPr>
            <a:grpSpLocks/>
          </p:cNvGrpSpPr>
          <p:nvPr/>
        </p:nvGrpSpPr>
        <p:grpSpPr bwMode="auto">
          <a:xfrm>
            <a:off x="457200" y="4814888"/>
            <a:ext cx="2895600" cy="1585912"/>
            <a:chOff x="304800" y="4343400"/>
            <a:chExt cx="2895600" cy="1585913"/>
          </a:xfrm>
        </p:grpSpPr>
        <p:pic>
          <p:nvPicPr>
            <p:cNvPr id="20498" name="Content Placeholder 3"/>
            <p:cNvPicPr>
              <a:picLocks noChangeArrowheads="1"/>
            </p:cNvPicPr>
            <p:nvPr/>
          </p:nvPicPr>
          <p:blipFill>
            <a:blip r:embed="rId7" cstate="email">
              <a:extLst>
                <a:ext uri="{28A0092B-C50C-407E-A947-70E740481C1C}">
                  <a14:useLocalDpi xmlns:a14="http://schemas.microsoft.com/office/drawing/2010/main" val="0"/>
                </a:ext>
              </a:extLst>
            </a:blip>
            <a:srcRect t="22379"/>
            <a:stretch>
              <a:fillRect/>
            </a:stretch>
          </p:blipFill>
          <p:spPr bwMode="auto">
            <a:xfrm>
              <a:off x="304800" y="4343400"/>
              <a:ext cx="2895600" cy="1585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99" name="Text Box 1038"/>
            <p:cNvSpPr txBox="1">
              <a:spLocks noChangeArrowheads="1"/>
            </p:cNvSpPr>
            <p:nvPr/>
          </p:nvSpPr>
          <p:spPr bwMode="auto">
            <a:xfrm>
              <a:off x="838200" y="4648200"/>
              <a:ext cx="9779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t>g(n) = n</a:t>
              </a:r>
            </a:p>
          </p:txBody>
        </p:sp>
      </p:grpSp>
      <p:grpSp>
        <p:nvGrpSpPr>
          <p:cNvPr id="20491" name="Group 31"/>
          <p:cNvGrpSpPr>
            <a:grpSpLocks/>
          </p:cNvGrpSpPr>
          <p:nvPr/>
        </p:nvGrpSpPr>
        <p:grpSpPr bwMode="auto">
          <a:xfrm>
            <a:off x="3429000" y="3124200"/>
            <a:ext cx="3124200" cy="1676400"/>
            <a:chOff x="5943600" y="3124200"/>
            <a:chExt cx="3124200" cy="1676400"/>
          </a:xfrm>
        </p:grpSpPr>
        <p:pic>
          <p:nvPicPr>
            <p:cNvPr id="14" name="Content Placeholder 3"/>
            <p:cNvPicPr>
              <a:picLocks noChangeArrowheads="1"/>
            </p:cNvPicPr>
            <p:nvPr/>
          </p:nvPicPr>
          <p:blipFill>
            <a:blip r:embed="rId8" cstate="print">
              <a:duotone>
                <a:prstClr val="black"/>
                <a:srgbClr val="D9C3A5">
                  <a:tint val="50000"/>
                  <a:satMod val="180000"/>
                </a:srgbClr>
              </a:duotone>
            </a:blip>
            <a:srcRect t="23919"/>
            <a:stretch>
              <a:fillRect/>
            </a:stretch>
          </p:blipFill>
          <p:spPr bwMode="auto">
            <a:xfrm>
              <a:off x="5943600" y="3124200"/>
              <a:ext cx="3124200" cy="1676400"/>
            </a:xfrm>
            <a:prstGeom prst="rect">
              <a:avLst/>
            </a:prstGeom>
            <a:noFill/>
            <a:ln w="9525">
              <a:noFill/>
              <a:miter lim="800000"/>
              <a:headEnd/>
              <a:tailEnd/>
            </a:ln>
          </p:spPr>
        </p:pic>
        <p:sp>
          <p:nvSpPr>
            <p:cNvPr id="20497" name="Text Box 1039"/>
            <p:cNvSpPr txBox="1">
              <a:spLocks noChangeArrowheads="1"/>
            </p:cNvSpPr>
            <p:nvPr/>
          </p:nvSpPr>
          <p:spPr bwMode="auto">
            <a:xfrm>
              <a:off x="6629400" y="3390900"/>
              <a:ext cx="10636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t>g(n) = n</a:t>
              </a:r>
              <a:r>
                <a:rPr lang="en-US" baseline="30000"/>
                <a:t>2</a:t>
              </a:r>
              <a:endParaRPr lang="en-US"/>
            </a:p>
          </p:txBody>
        </p:sp>
      </p:grpSp>
      <p:grpSp>
        <p:nvGrpSpPr>
          <p:cNvPr id="20492" name="Group 30"/>
          <p:cNvGrpSpPr>
            <a:grpSpLocks/>
          </p:cNvGrpSpPr>
          <p:nvPr/>
        </p:nvGrpSpPr>
        <p:grpSpPr bwMode="auto">
          <a:xfrm>
            <a:off x="3429000" y="5029200"/>
            <a:ext cx="2819400" cy="1371600"/>
            <a:chOff x="5943600" y="5029200"/>
            <a:chExt cx="2819400" cy="1371600"/>
          </a:xfrm>
        </p:grpSpPr>
        <p:pic>
          <p:nvPicPr>
            <p:cNvPr id="15" name="Content Placeholder 3"/>
            <p:cNvPicPr>
              <a:picLocks noChangeArrowheads="1"/>
            </p:cNvPicPr>
            <p:nvPr/>
          </p:nvPicPr>
          <p:blipFill>
            <a:blip r:embed="rId9" cstate="print">
              <a:duotone>
                <a:prstClr val="black"/>
                <a:srgbClr val="D9C3A5">
                  <a:tint val="50000"/>
                  <a:satMod val="180000"/>
                </a:srgbClr>
              </a:duotone>
            </a:blip>
            <a:srcRect t="18182"/>
            <a:stretch>
              <a:fillRect/>
            </a:stretch>
          </p:blipFill>
          <p:spPr bwMode="auto">
            <a:xfrm>
              <a:off x="5943600" y="5029200"/>
              <a:ext cx="2819400" cy="1371600"/>
            </a:xfrm>
            <a:prstGeom prst="rect">
              <a:avLst/>
            </a:prstGeom>
            <a:noFill/>
            <a:ln w="9525">
              <a:noFill/>
              <a:miter lim="800000"/>
              <a:headEnd/>
              <a:tailEnd/>
            </a:ln>
          </p:spPr>
        </p:pic>
        <p:sp>
          <p:nvSpPr>
            <p:cNvPr id="20495" name="Text Box 1040"/>
            <p:cNvSpPr txBox="1">
              <a:spLocks noChangeArrowheads="1"/>
            </p:cNvSpPr>
            <p:nvPr/>
          </p:nvSpPr>
          <p:spPr bwMode="auto">
            <a:xfrm>
              <a:off x="6632575" y="5334000"/>
              <a:ext cx="10636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t>g(n) = n</a:t>
              </a:r>
              <a:r>
                <a:rPr lang="en-US" baseline="30000"/>
                <a:t>3</a:t>
              </a:r>
              <a:endParaRPr lang="en-US"/>
            </a:p>
          </p:txBody>
        </p:sp>
      </p:grpSp>
      <p:sp>
        <p:nvSpPr>
          <p:cNvPr id="33" name="TextBox 32"/>
          <p:cNvSpPr txBox="1">
            <a:spLocks noChangeArrowheads="1"/>
          </p:cNvSpPr>
          <p:nvPr/>
        </p:nvSpPr>
        <p:spPr bwMode="auto">
          <a:xfrm>
            <a:off x="5943600" y="228600"/>
            <a:ext cx="2819400" cy="646113"/>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a:spAutoFit/>
          </a:bodyPr>
          <a:lstStyle/>
          <a:p>
            <a:pPr>
              <a:defRPr/>
            </a:pPr>
            <a:r>
              <a:rPr lang="en-US" sz="1800" dirty="0">
                <a:solidFill>
                  <a:schemeClr val="tx2"/>
                </a:solidFill>
                <a:latin typeface="+mn-lt"/>
                <a:ea typeface="+mn-ea"/>
                <a:cs typeface="+mn-cs"/>
              </a:rPr>
              <a:t>Slide by Matt Stallmann included with permission.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Rates</a:t>
            </a:r>
          </a:p>
        </p:txBody>
      </p:sp>
      <p:pic>
        <p:nvPicPr>
          <p:cNvPr id="7" name="Content Placeholder 6" descr="Ekran Resmi 2017-10-12 10.05.47.png"/>
          <p:cNvPicPr>
            <a:picLocks noGrp="1" noChangeAspect="1"/>
          </p:cNvPicPr>
          <p:nvPr>
            <p:ph idx="1"/>
          </p:nvPr>
        </p:nvPicPr>
        <p:blipFill>
          <a:blip r:embed="rId2">
            <a:extLst>
              <a:ext uri="{28A0092B-C50C-407E-A947-70E740481C1C}">
                <a14:useLocalDpi xmlns:a14="http://schemas.microsoft.com/office/drawing/2010/main" val="0"/>
              </a:ext>
            </a:extLst>
          </a:blip>
          <a:srcRect l="-4913" r="-4913"/>
          <a:stretch>
            <a:fillRect/>
          </a:stretch>
        </p:blipFill>
        <p:spPr/>
      </p:pic>
      <p:sp>
        <p:nvSpPr>
          <p:cNvPr id="4" name="Date Placeholder 3"/>
          <p:cNvSpPr>
            <a:spLocks noGrp="1"/>
          </p:cNvSpPr>
          <p:nvPr>
            <p:ph type="dt" sz="half" idx="10"/>
          </p:nvPr>
        </p:nvSpPr>
        <p:spPr/>
        <p:txBody>
          <a:bodyPr/>
          <a:lstStyle/>
          <a:p>
            <a:pPr>
              <a:defRPr/>
            </a:pPr>
            <a:r>
              <a:rPr lang="en-US"/>
              <a:t>© 2014 Goodrich, Tamassia, Goldwasser</a:t>
            </a:r>
          </a:p>
        </p:txBody>
      </p:sp>
      <p:sp>
        <p:nvSpPr>
          <p:cNvPr id="5" name="Footer Placeholder 4"/>
          <p:cNvSpPr>
            <a:spLocks noGrp="1"/>
          </p:cNvSpPr>
          <p:nvPr>
            <p:ph type="ftr" sz="quarter" idx="11"/>
          </p:nvPr>
        </p:nvSpPr>
        <p:spPr/>
        <p:txBody>
          <a:bodyPr/>
          <a:lstStyle/>
          <a:p>
            <a:pPr>
              <a:defRPr/>
            </a:pPr>
            <a:r>
              <a:rPr lang="en-US"/>
              <a:t>Analysis of Algorithms</a:t>
            </a:r>
          </a:p>
        </p:txBody>
      </p:sp>
      <p:sp>
        <p:nvSpPr>
          <p:cNvPr id="6" name="Slide Number Placeholder 5"/>
          <p:cNvSpPr>
            <a:spLocks noGrp="1"/>
          </p:cNvSpPr>
          <p:nvPr>
            <p:ph type="sldNum" sz="quarter" idx="12"/>
          </p:nvPr>
        </p:nvSpPr>
        <p:spPr/>
        <p:txBody>
          <a:bodyPr/>
          <a:lstStyle/>
          <a:p>
            <a:pPr>
              <a:defRPr/>
            </a:pPr>
            <a:fld id="{E345C1F5-68C4-3D40-BD9B-61378355F3B6}" type="slidenum">
              <a:rPr lang="en-US" smtClean="0"/>
              <a:pPr>
                <a:defRPr/>
              </a:pPr>
              <a:t>11</a:t>
            </a:fld>
            <a:endParaRPr lang="en-US"/>
          </a:p>
        </p:txBody>
      </p:sp>
    </p:spTree>
    <p:extLst>
      <p:ext uri="{BB962C8B-B14F-4D97-AF65-F5344CB8AC3E}">
        <p14:creationId xmlns:p14="http://schemas.microsoft.com/office/powerpoint/2010/main" val="124330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21506"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4DE3CC1-CA98-C043-84E8-F32A571F58D6}" type="slidenum">
              <a:rPr lang="en-US" sz="1400"/>
              <a:pPr eaLnBrk="1" hangingPunct="1"/>
              <a:t>12</a:t>
            </a:fld>
            <a:endParaRPr lang="en-US" sz="1400"/>
          </a:p>
        </p:txBody>
      </p:sp>
      <p:sp>
        <p:nvSpPr>
          <p:cNvPr id="21507" name="Rectangle 2"/>
          <p:cNvSpPr>
            <a:spLocks noGrp="1" noChangeArrowheads="1"/>
          </p:cNvSpPr>
          <p:nvPr>
            <p:ph type="title"/>
          </p:nvPr>
        </p:nvSpPr>
        <p:spPr/>
        <p:txBody>
          <a:bodyPr/>
          <a:lstStyle/>
          <a:p>
            <a:pPr eaLnBrk="1" hangingPunct="1"/>
            <a:r>
              <a:rPr lang="en-US">
                <a:latin typeface="Tahoma" charset="0"/>
              </a:rPr>
              <a:t>Primitive Operations</a:t>
            </a:r>
          </a:p>
        </p:txBody>
      </p:sp>
      <p:sp>
        <p:nvSpPr>
          <p:cNvPr id="21508" name="Rectangle 3" descr="Rectangle: Click to edit Master text styles&#10;Second level&#10;Third level&#10;Fourth level&#10;Fifth level"/>
          <p:cNvSpPr>
            <a:spLocks noGrp="1" noChangeArrowheads="1"/>
          </p:cNvSpPr>
          <p:nvPr>
            <p:ph type="body" sz="half" idx="1"/>
          </p:nvPr>
        </p:nvSpPr>
        <p:spPr>
          <a:xfrm>
            <a:off x="685800" y="1676400"/>
            <a:ext cx="4876800" cy="4343400"/>
          </a:xfrm>
        </p:spPr>
        <p:txBody>
          <a:bodyPr/>
          <a:lstStyle/>
          <a:p>
            <a:pPr eaLnBrk="1" hangingPunct="1"/>
            <a:r>
              <a:rPr lang="en-US" sz="2600" dirty="0">
                <a:latin typeface="Tahoma" charset="0"/>
              </a:rPr>
              <a:t>Basic computations performed by an algorithm</a:t>
            </a:r>
          </a:p>
          <a:p>
            <a:pPr eaLnBrk="1" hangingPunct="1"/>
            <a:r>
              <a:rPr lang="en-US" sz="2600" dirty="0">
                <a:latin typeface="Tahoma" charset="0"/>
              </a:rPr>
              <a:t>Identifiable in pseudocode</a:t>
            </a:r>
          </a:p>
          <a:p>
            <a:pPr eaLnBrk="1" hangingPunct="1"/>
            <a:r>
              <a:rPr lang="en-US" sz="2600" dirty="0">
                <a:latin typeface="Tahoma" charset="0"/>
              </a:rPr>
              <a:t>Largely independent from the programming language</a:t>
            </a:r>
          </a:p>
          <a:p>
            <a:pPr eaLnBrk="1" hangingPunct="1"/>
            <a:r>
              <a:rPr lang="en-US" sz="2600" dirty="0">
                <a:latin typeface="Tahoma" charset="0"/>
              </a:rPr>
              <a:t>Assumed to take a constant amount of time in the RAM model</a:t>
            </a:r>
            <a:endParaRPr lang="en-US" sz="3000" dirty="0">
              <a:latin typeface="Tahoma" charset="0"/>
            </a:endParaRPr>
          </a:p>
        </p:txBody>
      </p:sp>
      <p:sp>
        <p:nvSpPr>
          <p:cNvPr id="21509" name="Rectangle 4" descr="Rectangle: Click to edit Master text styles&#10;Second level&#10;Third level&#10;Fourth level&#10;Fifth level"/>
          <p:cNvSpPr>
            <a:spLocks noGrp="1" noChangeArrowheads="1"/>
          </p:cNvSpPr>
          <p:nvPr>
            <p:ph type="body" sz="half" idx="2"/>
          </p:nvPr>
        </p:nvSpPr>
        <p:spPr>
          <a:xfrm>
            <a:off x="5486400" y="1905000"/>
            <a:ext cx="3124200" cy="4343400"/>
          </a:xfrm>
        </p:spPr>
        <p:txBody>
          <a:bodyPr>
            <a:normAutofit lnSpcReduction="10000"/>
          </a:bodyPr>
          <a:lstStyle/>
          <a:p>
            <a:pPr eaLnBrk="1" hangingPunct="1"/>
            <a:r>
              <a:rPr lang="en-US" sz="2400" dirty="0">
                <a:latin typeface="Tahoma" charset="0"/>
              </a:rPr>
              <a:t>Examples:</a:t>
            </a:r>
          </a:p>
          <a:p>
            <a:pPr lvl="1" eaLnBrk="1" hangingPunct="1"/>
            <a:r>
              <a:rPr lang="en-US" sz="2000" dirty="0">
                <a:latin typeface="Tahoma" charset="0"/>
              </a:rPr>
              <a:t>Assigning a value to a variable</a:t>
            </a:r>
          </a:p>
          <a:p>
            <a:pPr lvl="1" eaLnBrk="1" hangingPunct="1"/>
            <a:r>
              <a:rPr lang="en-US" sz="2000" dirty="0">
                <a:latin typeface="Tahoma" charset="0"/>
              </a:rPr>
              <a:t>Following an object reference</a:t>
            </a:r>
          </a:p>
          <a:p>
            <a:pPr lvl="1" eaLnBrk="1" hangingPunct="1"/>
            <a:r>
              <a:rPr lang="en-US" sz="2000" dirty="0">
                <a:latin typeface="Tahoma" charset="0"/>
              </a:rPr>
              <a:t>Arithmetic operations</a:t>
            </a:r>
          </a:p>
          <a:p>
            <a:pPr lvl="1" eaLnBrk="1" hangingPunct="1"/>
            <a:r>
              <a:rPr lang="en-US" sz="2000" dirty="0">
                <a:latin typeface="Tahoma" charset="0"/>
              </a:rPr>
              <a:t>Comparison</a:t>
            </a:r>
          </a:p>
          <a:p>
            <a:pPr lvl="1" eaLnBrk="1" hangingPunct="1"/>
            <a:r>
              <a:rPr lang="en-US" sz="2000" dirty="0">
                <a:latin typeface="Tahoma" charset="0"/>
              </a:rPr>
              <a:t>Indexing into an array</a:t>
            </a:r>
          </a:p>
          <a:p>
            <a:pPr lvl="1" eaLnBrk="1" hangingPunct="1"/>
            <a:r>
              <a:rPr lang="en-US" sz="2000" dirty="0">
                <a:latin typeface="Tahoma" charset="0"/>
              </a:rPr>
              <a:t>Calling a method</a:t>
            </a:r>
          </a:p>
          <a:p>
            <a:pPr lvl="1" eaLnBrk="1" hangingPunct="1"/>
            <a:r>
              <a:rPr lang="en-US" sz="2000" dirty="0">
                <a:latin typeface="Tahoma" charset="0"/>
              </a:rPr>
              <a:t>Returning from a method</a:t>
            </a:r>
          </a:p>
        </p:txBody>
      </p:sp>
      <p:graphicFrame>
        <p:nvGraphicFramePr>
          <p:cNvPr id="21510" name="Object 5"/>
          <p:cNvGraphicFramePr>
            <a:graphicFrameLocks noChangeAspect="1"/>
          </p:cNvGraphicFramePr>
          <p:nvPr/>
        </p:nvGraphicFramePr>
        <p:xfrm>
          <a:off x="6400800" y="381000"/>
          <a:ext cx="2058988" cy="1735138"/>
        </p:xfrm>
        <a:graphic>
          <a:graphicData uri="http://schemas.openxmlformats.org/presentationml/2006/ole">
            <mc:AlternateContent xmlns:mc="http://schemas.openxmlformats.org/markup-compatibility/2006">
              <mc:Choice xmlns:v="urn:schemas-microsoft-com:vml" Requires="v">
                <p:oleObj name="Clip" r:id="rId3" imgW="4117818" imgH="3468986" progId="MS_ClipArt_Gallery.2">
                  <p:embed/>
                </p:oleObj>
              </mc:Choice>
              <mc:Fallback>
                <p:oleObj name="Clip" r:id="rId3" imgW="4117818" imgH="3468986"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81000"/>
                        <a:ext cx="2058988" cy="17351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1511" name="Date Placeholder 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22530"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8B05BDF-C091-0B4F-AB02-4952210E5E38}" type="slidenum">
              <a:rPr lang="en-US" sz="1400"/>
              <a:pPr eaLnBrk="1" hangingPunct="1"/>
              <a:t>13</a:t>
            </a:fld>
            <a:endParaRPr lang="en-US" sz="1400"/>
          </a:p>
        </p:txBody>
      </p:sp>
      <p:sp>
        <p:nvSpPr>
          <p:cNvPr id="22531" name="Rectangle 2"/>
          <p:cNvSpPr>
            <a:spLocks noGrp="1" noChangeArrowheads="1"/>
          </p:cNvSpPr>
          <p:nvPr>
            <p:ph type="title"/>
          </p:nvPr>
        </p:nvSpPr>
        <p:spPr>
          <a:xfrm>
            <a:off x="685800" y="381000"/>
            <a:ext cx="7924800" cy="1143000"/>
          </a:xfrm>
        </p:spPr>
        <p:txBody>
          <a:bodyPr/>
          <a:lstStyle/>
          <a:p>
            <a:pPr eaLnBrk="1" hangingPunct="1"/>
            <a:r>
              <a:rPr lang="en-US" dirty="0">
                <a:latin typeface="Tahoma" charset="0"/>
              </a:rPr>
              <a:t>Counting Primitive Operations</a:t>
            </a:r>
          </a:p>
        </p:txBody>
      </p:sp>
      <p:sp>
        <p:nvSpPr>
          <p:cNvPr id="22532" name="Rectangle 3" descr="Rectangle: Click to edit Master text styles&#10;Second level&#10;Third level&#10;Fourth level&#10;Fifth level"/>
          <p:cNvSpPr>
            <a:spLocks noGrp="1" noChangeArrowheads="1"/>
          </p:cNvSpPr>
          <p:nvPr>
            <p:ph type="body" sz="half" idx="1"/>
          </p:nvPr>
        </p:nvSpPr>
        <p:spPr>
          <a:xfrm>
            <a:off x="609600" y="1524000"/>
            <a:ext cx="8153400" cy="990600"/>
          </a:xfrm>
        </p:spPr>
        <p:txBody>
          <a:bodyPr>
            <a:normAutofit fontScale="85000" lnSpcReduction="20000"/>
          </a:bodyPr>
          <a:lstStyle/>
          <a:p>
            <a:pPr eaLnBrk="1" hangingPunct="1">
              <a:lnSpc>
                <a:spcPct val="110000"/>
              </a:lnSpc>
            </a:pPr>
            <a:r>
              <a:rPr lang="en-US" sz="2400" dirty="0">
                <a:latin typeface="Tahoma" charset="0"/>
              </a:rPr>
              <a:t>By inspecting the pseudocode, we can determine the maximum number of primitive operations executed by an algorithm, as a function of the input size</a:t>
            </a:r>
          </a:p>
        </p:txBody>
      </p:sp>
      <p:sp>
        <p:nvSpPr>
          <p:cNvPr id="22533"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pic>
        <p:nvPicPr>
          <p:cNvPr id="2" name="Picture 1"/>
          <p:cNvPicPr>
            <a:picLocks noChangeAspect="1"/>
          </p:cNvPicPr>
          <p:nvPr/>
        </p:nvPicPr>
        <p:blipFill rotWithShape="1">
          <a:blip r:embed="rId3"/>
          <a:srcRect l="967" r="877"/>
          <a:stretch/>
        </p:blipFill>
        <p:spPr>
          <a:xfrm>
            <a:off x="164633" y="2554572"/>
            <a:ext cx="8979368" cy="2703228"/>
          </a:xfrm>
          <a:prstGeom prst="rect">
            <a:avLst/>
          </a:prstGeom>
        </p:spPr>
      </p:pic>
      <p:sp>
        <p:nvSpPr>
          <p:cNvPr id="4" name="Content Placeholder 3">
            <a:extLst>
              <a:ext uri="{FF2B5EF4-FFF2-40B4-BE49-F238E27FC236}">
                <a16:creationId xmlns:a16="http://schemas.microsoft.com/office/drawing/2014/main" id="{C750C23B-F2EF-73C5-0E25-920E3646B386}"/>
              </a:ext>
            </a:extLst>
          </p:cNvPr>
          <p:cNvSpPr>
            <a:spLocks noGrp="1"/>
          </p:cNvSpPr>
          <p:nvPr>
            <p:ph sz="half" idx="2"/>
          </p:nvPr>
        </p:nvSpPr>
        <p:spPr/>
        <p:txBody>
          <a:bodyPr/>
          <a:lstStyle/>
          <a:p>
            <a:endParaRPr lang="en-TR"/>
          </a:p>
        </p:txBody>
      </p:sp>
      <p:sp>
        <p:nvSpPr>
          <p:cNvPr id="5" name="Content Placeholder 1" descr="Rectangle: Click to edit Master text styles&#10;Second level&#10;Third level&#10;Fourth level&#10;Fifth level">
            <a:extLst>
              <a:ext uri="{FF2B5EF4-FFF2-40B4-BE49-F238E27FC236}">
                <a16:creationId xmlns:a16="http://schemas.microsoft.com/office/drawing/2014/main" id="{9E284450-CB08-8434-770E-188629DB4496}"/>
              </a:ext>
            </a:extLst>
          </p:cNvPr>
          <p:cNvSpPr txBox="1">
            <a:spLocks/>
          </p:cNvSpPr>
          <p:nvPr/>
        </p:nvSpPr>
        <p:spPr bwMode="auto">
          <a:xfrm>
            <a:off x="990599" y="5181600"/>
            <a:ext cx="7988767"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60000"/>
              <a:buFont typeface="Wingdings" charset="0"/>
              <a:buChar char="q"/>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18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18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18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18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18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1800">
                <a:solidFill>
                  <a:schemeClr val="tx1"/>
                </a:solidFill>
                <a:latin typeface="+mn-lt"/>
              </a:defRPr>
            </a:lvl9pPr>
          </a:lstStyle>
          <a:p>
            <a:r>
              <a:rPr lang="en-US" kern="0" dirty="0">
                <a:latin typeface="Tahoma" charset="0"/>
              </a:rPr>
              <a:t>Step 3: 2 ops, 4: 2 ops, 5: </a:t>
            </a:r>
            <a:r>
              <a:rPr lang="en-US" dirty="0">
                <a:latin typeface="Tahoma" charset="0"/>
              </a:rPr>
              <a:t>5: j=1 1 ops, j&lt;n n ops, </a:t>
            </a:r>
            <a:r>
              <a:rPr lang="en-US" dirty="0" err="1">
                <a:latin typeface="Tahoma" charset="0"/>
              </a:rPr>
              <a:t>j++</a:t>
            </a:r>
            <a:r>
              <a:rPr lang="en-US" dirty="0">
                <a:latin typeface="Tahoma" charset="0"/>
              </a:rPr>
              <a:t> n-1 ops</a:t>
            </a:r>
            <a:r>
              <a:rPr lang="en-US" kern="0" dirty="0">
                <a:latin typeface="Tahoma" charset="0"/>
              </a:rPr>
              <a:t>, </a:t>
            </a:r>
            <a:br>
              <a:rPr lang="en-US" kern="0" dirty="0">
                <a:latin typeface="Tahoma" charset="0"/>
              </a:rPr>
            </a:br>
            <a:r>
              <a:rPr lang="en-US" kern="0" dirty="0">
                <a:latin typeface="Tahoma" charset="0"/>
              </a:rPr>
              <a:t>6: 2n-2 ops, 7: 0 to 2n-2 ops, 8: 1 op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2355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FF57EA9-1C78-BB4E-9131-D9088A9594A7}" type="slidenum">
              <a:rPr lang="en-US" sz="1400"/>
              <a:pPr eaLnBrk="1" hangingPunct="1"/>
              <a:t>14</a:t>
            </a:fld>
            <a:endParaRPr lang="en-US" sz="1400"/>
          </a:p>
        </p:txBody>
      </p:sp>
      <p:sp>
        <p:nvSpPr>
          <p:cNvPr id="23555" name="Rectangle 2"/>
          <p:cNvSpPr>
            <a:spLocks noGrp="1" noChangeArrowheads="1"/>
          </p:cNvSpPr>
          <p:nvPr>
            <p:ph type="title"/>
          </p:nvPr>
        </p:nvSpPr>
        <p:spPr/>
        <p:txBody>
          <a:bodyPr/>
          <a:lstStyle/>
          <a:p>
            <a:pPr eaLnBrk="1" hangingPunct="1"/>
            <a:r>
              <a:rPr lang="en-US">
                <a:latin typeface="Tahoma" charset="0"/>
              </a:rPr>
              <a:t>Estimating Running Time</a:t>
            </a:r>
          </a:p>
        </p:txBody>
      </p:sp>
      <p:sp>
        <p:nvSpPr>
          <p:cNvPr id="23556" name="Rectangle 3" descr="Rectangle: Click to edit Master text styles&#10;Second level&#10;Third level&#10;Fourth level&#10;Fifth level"/>
          <p:cNvSpPr>
            <a:spLocks noGrp="1" noChangeArrowheads="1"/>
          </p:cNvSpPr>
          <p:nvPr>
            <p:ph type="body" sz="half" idx="1"/>
          </p:nvPr>
        </p:nvSpPr>
        <p:spPr>
          <a:xfrm>
            <a:off x="609600" y="1752600"/>
            <a:ext cx="8305800" cy="4648200"/>
          </a:xfrm>
        </p:spPr>
        <p:txBody>
          <a:bodyPr/>
          <a:lstStyle/>
          <a:p>
            <a:pPr eaLnBrk="1" hangingPunct="1"/>
            <a:r>
              <a:rPr lang="en-US" dirty="0">
                <a:latin typeface="Tahoma" charset="0"/>
              </a:rPr>
              <a:t>Algorithm </a:t>
            </a:r>
            <a:r>
              <a:rPr lang="en-US" dirty="0" err="1">
                <a:solidFill>
                  <a:srgbClr val="BE2D00"/>
                </a:solidFill>
                <a:latin typeface="Tahoma" charset="0"/>
              </a:rPr>
              <a:t>arrayMax</a:t>
            </a:r>
            <a:r>
              <a:rPr lang="en-US" dirty="0">
                <a:solidFill>
                  <a:srgbClr val="BE2D00"/>
                </a:solidFill>
                <a:latin typeface="Tahoma" charset="0"/>
              </a:rPr>
              <a:t> </a:t>
            </a:r>
            <a:r>
              <a:rPr lang="en-US" dirty="0">
                <a:latin typeface="Tahoma" charset="0"/>
              </a:rPr>
              <a:t>executes </a:t>
            </a:r>
            <a:r>
              <a:rPr lang="en-US" dirty="0">
                <a:latin typeface="Times New Roman" charset="0"/>
                <a:sym typeface="Symbol" charset="0"/>
              </a:rPr>
              <a:t>6n </a:t>
            </a:r>
            <a:r>
              <a:rPr lang="en-US" dirty="0">
                <a:latin typeface="Tahoma" charset="0"/>
              </a:rPr>
              <a:t>primitive operations in the worst case, </a:t>
            </a:r>
            <a:r>
              <a:rPr lang="en-US" dirty="0">
                <a:latin typeface="Times New Roman" charset="0"/>
                <a:sym typeface="Symbol" charset="0"/>
              </a:rPr>
              <a:t>4</a:t>
            </a:r>
            <a:r>
              <a:rPr lang="en-US" b="1" i="1" dirty="0">
                <a:latin typeface="Times New Roman" charset="0"/>
                <a:sym typeface="Symbol" charset="0"/>
              </a:rPr>
              <a:t>n+2</a:t>
            </a:r>
            <a:r>
              <a:rPr lang="en-US" dirty="0">
                <a:latin typeface="Times New Roman" charset="0"/>
                <a:sym typeface="Symbol" charset="0"/>
              </a:rPr>
              <a:t> </a:t>
            </a:r>
            <a:r>
              <a:rPr lang="en-US" dirty="0">
                <a:latin typeface="Tahoma" charset="0"/>
              </a:rPr>
              <a:t>in the best case.  Define:</a:t>
            </a:r>
          </a:p>
          <a:p>
            <a:pPr lvl="1" eaLnBrk="1" hangingPunct="1">
              <a:buSzTx/>
              <a:buFont typeface="Times New Roman" charset="0"/>
              <a:buNone/>
            </a:pPr>
            <a:r>
              <a:rPr lang="en-US" b="1" i="1" dirty="0">
                <a:latin typeface="Times New Roman" charset="0"/>
              </a:rPr>
              <a:t>a</a:t>
            </a:r>
            <a:r>
              <a:rPr lang="en-US" dirty="0">
                <a:latin typeface="Tahoma" charset="0"/>
              </a:rPr>
              <a:t>	= Time taken by the fastest primitive operation</a:t>
            </a:r>
          </a:p>
          <a:p>
            <a:pPr lvl="1" eaLnBrk="1" hangingPunct="1">
              <a:buFont typeface="Wingdings" charset="0"/>
              <a:buNone/>
            </a:pPr>
            <a:r>
              <a:rPr lang="en-US" b="1" i="1" dirty="0">
                <a:latin typeface="Times New Roman" charset="0"/>
              </a:rPr>
              <a:t>b</a:t>
            </a:r>
            <a:r>
              <a:rPr lang="en-US" dirty="0">
                <a:latin typeface="Tahoma" charset="0"/>
              </a:rPr>
              <a:t> 	= Time taken by the slowest primitive operation</a:t>
            </a:r>
          </a:p>
          <a:p>
            <a:pPr eaLnBrk="1" hangingPunct="1"/>
            <a:r>
              <a:rPr lang="en-US" dirty="0">
                <a:latin typeface="Tahoma" charset="0"/>
              </a:rPr>
              <a:t>Let </a:t>
            </a:r>
            <a:r>
              <a:rPr lang="en-US" b="1" i="1" dirty="0">
                <a:latin typeface="Times New Roman" charset="0"/>
                <a:sym typeface="Symbol" charset="0"/>
              </a:rPr>
              <a:t>T</a:t>
            </a:r>
            <a:r>
              <a:rPr lang="en-US" dirty="0">
                <a:latin typeface="Times New Roman" charset="0"/>
                <a:sym typeface="Symbol" charset="0"/>
              </a:rPr>
              <a:t>(</a:t>
            </a:r>
            <a:r>
              <a:rPr lang="en-US" b="1" i="1" dirty="0">
                <a:latin typeface="Times New Roman" charset="0"/>
                <a:sym typeface="Symbol" charset="0"/>
              </a:rPr>
              <a:t>n</a:t>
            </a:r>
            <a:r>
              <a:rPr lang="en-US" dirty="0">
                <a:latin typeface="Times New Roman" charset="0"/>
                <a:sym typeface="Symbol" charset="0"/>
              </a:rPr>
              <a:t>)</a:t>
            </a:r>
            <a:r>
              <a:rPr lang="en-US" dirty="0">
                <a:latin typeface="Tahoma" charset="0"/>
              </a:rPr>
              <a:t> be worst-case time of </a:t>
            </a:r>
            <a:r>
              <a:rPr lang="en-US" dirty="0" err="1">
                <a:solidFill>
                  <a:srgbClr val="BE2D00"/>
                </a:solidFill>
                <a:latin typeface="Tahoma" charset="0"/>
              </a:rPr>
              <a:t>arrayMax</a:t>
            </a:r>
            <a:r>
              <a:rPr lang="en-US" dirty="0">
                <a:latin typeface="Tahoma" charset="0"/>
              </a:rPr>
              <a:t>.</a:t>
            </a:r>
            <a:r>
              <a:rPr lang="en-US" dirty="0">
                <a:solidFill>
                  <a:srgbClr val="BE2D00"/>
                </a:solidFill>
                <a:latin typeface="Tahoma" charset="0"/>
              </a:rPr>
              <a:t> </a:t>
            </a:r>
            <a:r>
              <a:rPr lang="en-US" dirty="0">
                <a:latin typeface="Tahoma" charset="0"/>
              </a:rPr>
              <a:t>Then</a:t>
            </a:r>
            <a:br>
              <a:rPr lang="en-US" dirty="0">
                <a:latin typeface="Tahoma" charset="0"/>
              </a:rPr>
            </a:br>
            <a:r>
              <a:rPr lang="en-US" dirty="0">
                <a:latin typeface="Tahoma" charset="0"/>
              </a:rPr>
              <a:t>		</a:t>
            </a:r>
            <a:r>
              <a:rPr lang="en-US" b="1" i="1" dirty="0">
                <a:latin typeface="Times New Roman" charset="0"/>
                <a:sym typeface="Symbol" charset="0"/>
              </a:rPr>
              <a:t>a </a:t>
            </a:r>
            <a:r>
              <a:rPr lang="en-US" dirty="0">
                <a:latin typeface="Times New Roman" charset="0"/>
                <a:sym typeface="Symbol" charset="0"/>
              </a:rPr>
              <a:t>(4</a:t>
            </a:r>
            <a:r>
              <a:rPr lang="en-US" b="1" i="1" dirty="0">
                <a:latin typeface="Times New Roman" charset="0"/>
                <a:sym typeface="Symbol" charset="0"/>
              </a:rPr>
              <a:t>n</a:t>
            </a:r>
            <a:r>
              <a:rPr lang="en-US" dirty="0">
                <a:latin typeface="Times New Roman" charset="0"/>
                <a:sym typeface="Symbol" charset="0"/>
              </a:rPr>
              <a:t> </a:t>
            </a:r>
            <a:r>
              <a:rPr lang="en-US" dirty="0">
                <a:latin typeface="Symbol" charset="0"/>
                <a:sym typeface="Symbol" charset="0"/>
              </a:rPr>
              <a:t>+2</a:t>
            </a:r>
            <a:r>
              <a:rPr lang="en-US" dirty="0">
                <a:latin typeface="Times New Roman" charset="0"/>
                <a:sym typeface="Symbol" charset="0"/>
              </a:rPr>
              <a:t>) </a:t>
            </a:r>
            <a:r>
              <a:rPr lang="en-US" dirty="0">
                <a:latin typeface="Symbol" charset="0"/>
                <a:sym typeface="Symbol" charset="0"/>
              </a:rPr>
              <a:t></a:t>
            </a:r>
            <a:r>
              <a:rPr lang="en-US" dirty="0">
                <a:latin typeface="Times New Roman" charset="0"/>
                <a:sym typeface="Symbol" charset="0"/>
              </a:rPr>
              <a:t> </a:t>
            </a:r>
            <a:r>
              <a:rPr lang="en-US" b="1" i="1" dirty="0">
                <a:latin typeface="Times New Roman" charset="0"/>
                <a:sym typeface="Symbol" charset="0"/>
              </a:rPr>
              <a:t>T</a:t>
            </a:r>
            <a:r>
              <a:rPr lang="en-US" dirty="0">
                <a:latin typeface="Times New Roman" charset="0"/>
                <a:sym typeface="Symbol" charset="0"/>
              </a:rPr>
              <a:t>(</a:t>
            </a:r>
            <a:r>
              <a:rPr lang="en-US" b="1" i="1" dirty="0">
                <a:latin typeface="Times New Roman" charset="0"/>
                <a:sym typeface="Symbol" charset="0"/>
              </a:rPr>
              <a:t>n</a:t>
            </a:r>
            <a:r>
              <a:rPr lang="en-US" dirty="0">
                <a:latin typeface="Times New Roman" charset="0"/>
                <a:sym typeface="Symbol" charset="0"/>
              </a:rPr>
              <a:t>)</a:t>
            </a:r>
            <a:r>
              <a:rPr lang="en-US" dirty="0">
                <a:latin typeface="Tahoma" charset="0"/>
              </a:rPr>
              <a:t> </a:t>
            </a:r>
            <a:r>
              <a:rPr lang="en-US" dirty="0">
                <a:latin typeface="Symbol" charset="0"/>
                <a:sym typeface="Symbol" charset="0"/>
              </a:rPr>
              <a:t></a:t>
            </a:r>
            <a:r>
              <a:rPr lang="en-US" dirty="0">
                <a:latin typeface="Tahoma" charset="0"/>
              </a:rPr>
              <a:t> </a:t>
            </a:r>
            <a:r>
              <a:rPr lang="en-US" b="1" i="1" dirty="0">
                <a:latin typeface="Times New Roman" charset="0"/>
                <a:sym typeface="Symbol" charset="0"/>
              </a:rPr>
              <a:t>b</a:t>
            </a:r>
            <a:r>
              <a:rPr lang="en-US" dirty="0">
                <a:latin typeface="Times New Roman" charset="0"/>
                <a:sym typeface="Symbol" charset="0"/>
              </a:rPr>
              <a:t>(6n)</a:t>
            </a:r>
          </a:p>
          <a:p>
            <a:pPr eaLnBrk="1" hangingPunct="1"/>
            <a:r>
              <a:rPr lang="en-US" dirty="0">
                <a:latin typeface="Tahoma" charset="0"/>
              </a:rPr>
              <a:t>Hence, the running time </a:t>
            </a:r>
            <a:r>
              <a:rPr lang="en-US" b="1" i="1" dirty="0">
                <a:latin typeface="Times New Roman" charset="0"/>
                <a:sym typeface="Symbol" charset="0"/>
              </a:rPr>
              <a:t>T</a:t>
            </a:r>
            <a:r>
              <a:rPr lang="en-US" dirty="0">
                <a:latin typeface="Times New Roman" charset="0"/>
                <a:sym typeface="Symbol" charset="0"/>
              </a:rPr>
              <a:t>(</a:t>
            </a:r>
            <a:r>
              <a:rPr lang="en-US" b="1" i="1" dirty="0">
                <a:latin typeface="Times New Roman" charset="0"/>
                <a:sym typeface="Symbol" charset="0"/>
              </a:rPr>
              <a:t>n</a:t>
            </a:r>
            <a:r>
              <a:rPr lang="en-US" dirty="0">
                <a:latin typeface="Times New Roman" charset="0"/>
                <a:sym typeface="Symbol" charset="0"/>
              </a:rPr>
              <a:t>)</a:t>
            </a:r>
            <a:r>
              <a:rPr lang="en-US" dirty="0">
                <a:latin typeface="Tahoma" charset="0"/>
              </a:rPr>
              <a:t> is bounded by two linear functions</a:t>
            </a:r>
            <a:endParaRPr lang="en-US" dirty="0">
              <a:latin typeface="Tahoma" charset="0"/>
              <a:sym typeface="Symbol" charset="0"/>
            </a:endParaRPr>
          </a:p>
        </p:txBody>
      </p:sp>
      <p:graphicFrame>
        <p:nvGraphicFramePr>
          <p:cNvPr id="23557" name="Object 117"/>
          <p:cNvGraphicFramePr>
            <a:graphicFrameLocks noChangeAspect="1"/>
          </p:cNvGraphicFramePr>
          <p:nvPr/>
        </p:nvGraphicFramePr>
        <p:xfrm>
          <a:off x="7038975" y="152400"/>
          <a:ext cx="1724025" cy="1541463"/>
        </p:xfrm>
        <a:graphic>
          <a:graphicData uri="http://schemas.openxmlformats.org/presentationml/2006/ole">
            <mc:AlternateContent xmlns:mc="http://schemas.openxmlformats.org/markup-compatibility/2006">
              <mc:Choice xmlns:v="urn:schemas-microsoft-com:vml" Requires="v">
                <p:oleObj name="Clip" r:id="rId3" imgW="2946759" imgH="2630112" progId="MS_ClipArt_Gallery.2">
                  <p:embed/>
                </p:oleObj>
              </mc:Choice>
              <mc:Fallback>
                <p:oleObj name="Clip" r:id="rId3" imgW="2946759" imgH="2630112" progId="MS_ClipArt_Gallery.2">
                  <p:embed/>
                  <p:pic>
                    <p:nvPicPr>
                      <p:cNvPr id="0" name="Object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975" y="152400"/>
                        <a:ext cx="1724025" cy="1541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3558"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2457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FF70767-B581-BD48-B5EC-D1B0A9EA0617}" type="slidenum">
              <a:rPr lang="en-US" sz="1400"/>
              <a:pPr eaLnBrk="1" hangingPunct="1"/>
              <a:t>15</a:t>
            </a:fld>
            <a:endParaRPr lang="en-US" sz="1400"/>
          </a:p>
        </p:txBody>
      </p:sp>
      <p:sp>
        <p:nvSpPr>
          <p:cNvPr id="24579" name="Rectangle 2"/>
          <p:cNvSpPr>
            <a:spLocks noGrp="1" noChangeArrowheads="1"/>
          </p:cNvSpPr>
          <p:nvPr>
            <p:ph type="title"/>
          </p:nvPr>
        </p:nvSpPr>
        <p:spPr/>
        <p:txBody>
          <a:bodyPr/>
          <a:lstStyle/>
          <a:p>
            <a:pPr eaLnBrk="1" hangingPunct="1"/>
            <a:r>
              <a:rPr lang="en-US">
                <a:latin typeface="Tahoma" charset="0"/>
              </a:rPr>
              <a:t>Growth Rate of Running Time</a:t>
            </a:r>
          </a:p>
        </p:txBody>
      </p:sp>
      <p:sp>
        <p:nvSpPr>
          <p:cNvPr id="24580" name="Rectangle 3" descr="Rectangle: Click to edit Master text styles&#10;Second level&#10;Third level&#10;Fourth level&#10;Fifth level"/>
          <p:cNvSpPr>
            <a:spLocks noGrp="1" noChangeArrowheads="1"/>
          </p:cNvSpPr>
          <p:nvPr>
            <p:ph type="body" idx="1"/>
          </p:nvPr>
        </p:nvSpPr>
        <p:spPr>
          <a:xfrm>
            <a:off x="838200" y="1905000"/>
            <a:ext cx="7620000" cy="4419600"/>
          </a:xfrm>
        </p:spPr>
        <p:txBody>
          <a:bodyPr/>
          <a:lstStyle/>
          <a:p>
            <a:pPr eaLnBrk="1" hangingPunct="1"/>
            <a:r>
              <a:rPr lang="en-US" dirty="0">
                <a:latin typeface="Tahoma" charset="0"/>
              </a:rPr>
              <a:t>Changing the hardware/ software environment </a:t>
            </a:r>
          </a:p>
          <a:p>
            <a:pPr lvl="1" eaLnBrk="1" hangingPunct="1"/>
            <a:r>
              <a:rPr lang="en-US" dirty="0">
                <a:latin typeface="Tahoma" charset="0"/>
              </a:rPr>
              <a:t>Affects </a:t>
            </a:r>
            <a:r>
              <a:rPr lang="en-US" b="1" i="1" dirty="0">
                <a:latin typeface="Times New Roman" charset="0"/>
                <a:sym typeface="Symbol" charset="0"/>
              </a:rPr>
              <a:t>T</a:t>
            </a:r>
            <a:r>
              <a:rPr lang="en-US" dirty="0">
                <a:latin typeface="Times New Roman" charset="0"/>
                <a:sym typeface="Symbol" charset="0"/>
              </a:rPr>
              <a:t>(</a:t>
            </a:r>
            <a:r>
              <a:rPr lang="en-US" b="1" i="1" dirty="0">
                <a:latin typeface="Times New Roman" charset="0"/>
                <a:sym typeface="Symbol" charset="0"/>
              </a:rPr>
              <a:t>n</a:t>
            </a:r>
            <a:r>
              <a:rPr lang="en-US" dirty="0">
                <a:latin typeface="Times New Roman" charset="0"/>
                <a:sym typeface="Symbol" charset="0"/>
              </a:rPr>
              <a:t>)</a:t>
            </a:r>
            <a:r>
              <a:rPr lang="en-US" dirty="0">
                <a:latin typeface="Tahoma" charset="0"/>
              </a:rPr>
              <a:t> by a constant factor, but</a:t>
            </a:r>
          </a:p>
          <a:p>
            <a:pPr lvl="1" eaLnBrk="1" hangingPunct="1"/>
            <a:r>
              <a:rPr lang="en-US" dirty="0">
                <a:latin typeface="Tahoma" charset="0"/>
              </a:rPr>
              <a:t>Does not alter the growth rate of </a:t>
            </a:r>
            <a:r>
              <a:rPr lang="en-US" b="1" i="1" dirty="0">
                <a:latin typeface="Times New Roman" charset="0"/>
                <a:sym typeface="Symbol" charset="0"/>
              </a:rPr>
              <a:t>T</a:t>
            </a:r>
            <a:r>
              <a:rPr lang="en-US" dirty="0">
                <a:latin typeface="Times New Roman" charset="0"/>
                <a:sym typeface="Symbol" charset="0"/>
              </a:rPr>
              <a:t>(</a:t>
            </a:r>
            <a:r>
              <a:rPr lang="en-US" b="1" i="1" dirty="0">
                <a:latin typeface="Times New Roman" charset="0"/>
                <a:sym typeface="Symbol" charset="0"/>
              </a:rPr>
              <a:t>n</a:t>
            </a:r>
            <a:r>
              <a:rPr lang="en-US" dirty="0">
                <a:latin typeface="Times New Roman" charset="0"/>
                <a:sym typeface="Symbol" charset="0"/>
              </a:rPr>
              <a:t>)</a:t>
            </a:r>
            <a:endParaRPr lang="en-US" dirty="0">
              <a:latin typeface="Tahoma" charset="0"/>
            </a:endParaRPr>
          </a:p>
          <a:p>
            <a:pPr eaLnBrk="1" hangingPunct="1"/>
            <a:r>
              <a:rPr lang="en-US" dirty="0">
                <a:latin typeface="Tahoma" charset="0"/>
              </a:rPr>
              <a:t>The linear growth rate of the running time </a:t>
            </a:r>
            <a:r>
              <a:rPr lang="en-US" b="1" i="1" dirty="0">
                <a:latin typeface="Times New Roman" charset="0"/>
                <a:sym typeface="Symbol" charset="0"/>
              </a:rPr>
              <a:t>T</a:t>
            </a:r>
            <a:r>
              <a:rPr lang="en-US" dirty="0">
                <a:latin typeface="Times New Roman" charset="0"/>
                <a:sym typeface="Symbol" charset="0"/>
              </a:rPr>
              <a:t>(</a:t>
            </a:r>
            <a:r>
              <a:rPr lang="en-US" b="1" i="1" dirty="0">
                <a:latin typeface="Times New Roman" charset="0"/>
                <a:sym typeface="Symbol" charset="0"/>
              </a:rPr>
              <a:t>n</a:t>
            </a:r>
            <a:r>
              <a:rPr lang="en-US" dirty="0">
                <a:latin typeface="Times New Roman" charset="0"/>
                <a:sym typeface="Symbol" charset="0"/>
              </a:rPr>
              <a:t>)</a:t>
            </a:r>
            <a:r>
              <a:rPr lang="en-US" dirty="0">
                <a:latin typeface="Tahoma" charset="0"/>
              </a:rPr>
              <a:t> is an intrinsic property of algorithm </a:t>
            </a:r>
            <a:r>
              <a:rPr lang="en-US" dirty="0" err="1">
                <a:solidFill>
                  <a:srgbClr val="BE2D00"/>
                </a:solidFill>
                <a:latin typeface="Tahoma" charset="0"/>
              </a:rPr>
              <a:t>arrayMax</a:t>
            </a:r>
            <a:endParaRPr lang="en-US" dirty="0">
              <a:latin typeface="Tahoma" charset="0"/>
            </a:endParaRPr>
          </a:p>
        </p:txBody>
      </p:sp>
      <p:graphicFrame>
        <p:nvGraphicFramePr>
          <p:cNvPr id="24581" name="Object 4"/>
          <p:cNvGraphicFramePr>
            <a:graphicFrameLocks noChangeAspect="1"/>
          </p:cNvGraphicFramePr>
          <p:nvPr/>
        </p:nvGraphicFramePr>
        <p:xfrm>
          <a:off x="6629400" y="4800600"/>
          <a:ext cx="2057400" cy="1792288"/>
        </p:xfrm>
        <a:graphic>
          <a:graphicData uri="http://schemas.openxmlformats.org/presentationml/2006/ole">
            <mc:AlternateContent xmlns:mc="http://schemas.openxmlformats.org/markup-compatibility/2006">
              <mc:Choice xmlns:v="urn:schemas-microsoft-com:vml" Requires="v">
                <p:oleObj name="Clip" r:id="rId2" imgW="3660618" imgH="3423719" progId="MS_ClipArt_Gallery.2">
                  <p:embed/>
                </p:oleObj>
              </mc:Choice>
              <mc:Fallback>
                <p:oleObj name="Clip" r:id="rId2" imgW="3660618" imgH="3423719" progId="MS_ClipArt_Gallery.2">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800600"/>
                        <a:ext cx="2057400" cy="1792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582"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br>
              <a:rPr lang="en-US" sz="4000">
                <a:latin typeface="Tahoma" charset="0"/>
                <a:cs typeface="+mj-cs"/>
              </a:rPr>
            </a:br>
            <a:r>
              <a:rPr lang="en-US" sz="4000">
                <a:latin typeface="Tahoma" charset="0"/>
                <a:cs typeface="+mj-cs"/>
              </a:rPr>
              <a:t>Why Growth Rate Matters</a:t>
            </a:r>
          </a:p>
        </p:txBody>
      </p:sp>
      <p:sp>
        <p:nvSpPr>
          <p:cNvPr id="25602"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rgbClr val="C00000"/>
                </a:solidFill>
              </a:rPr>
              <a:t>© 2014 Goodrich, Tamassia, Goldwasser</a:t>
            </a:r>
          </a:p>
        </p:txBody>
      </p:sp>
      <p:sp>
        <p:nvSpPr>
          <p:cNvPr id="25603"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B4B7A5B-258E-A241-AB74-F2BB1D50192B}" type="slidenum">
              <a:rPr lang="en-US" sz="1400"/>
              <a:pPr eaLnBrk="1" hangingPunct="1"/>
              <a:t>16</a:t>
            </a:fld>
            <a:endParaRPr lang="en-US" sz="1400"/>
          </a:p>
        </p:txBody>
      </p:sp>
      <p:sp>
        <p:nvSpPr>
          <p:cNvPr id="25604"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7" name="TextBox 6"/>
          <p:cNvSpPr txBox="1">
            <a:spLocks noChangeArrowheads="1"/>
          </p:cNvSpPr>
          <p:nvPr/>
        </p:nvSpPr>
        <p:spPr bwMode="auto">
          <a:xfrm>
            <a:off x="5943600" y="228600"/>
            <a:ext cx="2819400" cy="646113"/>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a:spAutoFit/>
          </a:bodyPr>
          <a:lstStyle/>
          <a:p>
            <a:pPr>
              <a:defRPr/>
            </a:pPr>
            <a:r>
              <a:rPr lang="en-US" sz="1800" dirty="0">
                <a:solidFill>
                  <a:schemeClr val="tx2"/>
                </a:solidFill>
                <a:latin typeface="+mn-lt"/>
                <a:ea typeface="+mn-ea"/>
                <a:cs typeface="+mn-cs"/>
              </a:rPr>
              <a:t>Slide by Matt Stallmann included with permission.</a:t>
            </a:r>
          </a:p>
        </p:txBody>
      </p:sp>
      <p:graphicFrame>
        <p:nvGraphicFramePr>
          <p:cNvPr id="8" name="Group 3"/>
          <p:cNvGraphicFramePr>
            <a:graphicFrameLocks noGrp="1"/>
          </p:cNvGraphicFramePr>
          <p:nvPr/>
        </p:nvGraphicFramePr>
        <p:xfrm>
          <a:off x="685800" y="1600200"/>
          <a:ext cx="6477000" cy="4725987"/>
        </p:xfrm>
        <a:graphic>
          <a:graphicData uri="http://schemas.openxmlformats.org/drawingml/2006/table">
            <a:tbl>
              <a:tblPr/>
              <a:tblGrid>
                <a:gridCol w="15240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70113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Helvetica" pitchFamily="80" charset="0"/>
                          <a:ea typeface="ＭＳ Ｐゴシック" pitchFamily="34" charset="-128"/>
                        </a:rPr>
                        <a:t>if runtime is...</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time for n + 1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time for 2 n</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Helvetica" pitchFamily="80" charset="0"/>
                          <a:ea typeface="ＭＳ Ｐゴシック" pitchFamily="34" charset="-128"/>
                        </a:rPr>
                        <a:t>time for 4 n</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096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Helvetica" pitchFamily="80" charset="0"/>
                          <a:ea typeface="ＭＳ Ｐゴシック" pitchFamily="34" charset="-128"/>
                        </a:rPr>
                        <a:t>c </a:t>
                      </a:r>
                      <a:r>
                        <a:rPr kumimoji="0" lang="en-US" sz="2000" b="0" i="0" u="none" strike="noStrike" cap="none" normalizeH="0" baseline="0" dirty="0" err="1">
                          <a:ln>
                            <a:noFill/>
                          </a:ln>
                          <a:solidFill>
                            <a:schemeClr val="tx1"/>
                          </a:solidFill>
                          <a:effectLst/>
                          <a:latin typeface="Helvetica" pitchFamily="80" charset="0"/>
                          <a:ea typeface="ＭＳ Ｐゴシック" pitchFamily="34" charset="-128"/>
                        </a:rPr>
                        <a:t>lg</a:t>
                      </a:r>
                      <a:r>
                        <a:rPr kumimoji="0" lang="en-US" sz="2000" b="0" i="0" u="none" strike="noStrike" cap="none" normalizeH="0" baseline="0" dirty="0">
                          <a:ln>
                            <a:noFill/>
                          </a:ln>
                          <a:solidFill>
                            <a:schemeClr val="tx1"/>
                          </a:solidFill>
                          <a:effectLst/>
                          <a:latin typeface="Helvetica" pitchFamily="80" charset="0"/>
                          <a:ea typeface="ＭＳ Ｐゴシック" pitchFamily="34" charset="-128"/>
                        </a:rPr>
                        <a:t> n</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c lg (n + 1)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c (lg n + 1)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c(lg n + 2)</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255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c n</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Helvetica" pitchFamily="80" charset="0"/>
                          <a:ea typeface="ＭＳ Ｐゴシック" pitchFamily="34" charset="-128"/>
                        </a:rPr>
                        <a:t>c (n + 1)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2c n</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4c n</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10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c n lg n</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Helvetica" pitchFamily="80" charset="0"/>
                          <a:ea typeface="ＭＳ Ｐゴシック" pitchFamily="34" charset="-128"/>
                        </a:rPr>
                        <a:t>~ c n </a:t>
                      </a:r>
                      <a:r>
                        <a:rPr kumimoji="0" lang="en-US" sz="2000" b="0" i="0" u="none" strike="noStrike" cap="none" normalizeH="0" baseline="0" dirty="0" err="1">
                          <a:ln>
                            <a:noFill/>
                          </a:ln>
                          <a:solidFill>
                            <a:schemeClr val="tx1"/>
                          </a:solidFill>
                          <a:effectLst/>
                          <a:latin typeface="Helvetica" pitchFamily="80" charset="0"/>
                          <a:ea typeface="ＭＳ Ｐゴシック" pitchFamily="34" charset="-128"/>
                        </a:rPr>
                        <a:t>lg</a:t>
                      </a:r>
                      <a:r>
                        <a:rPr kumimoji="0" lang="en-US" sz="2000" b="0" i="0" u="none" strike="noStrike" cap="none" normalizeH="0" baseline="0" dirty="0">
                          <a:ln>
                            <a:noFill/>
                          </a:ln>
                          <a:solidFill>
                            <a:schemeClr val="tx1"/>
                          </a:solidFill>
                          <a:effectLst/>
                          <a:latin typeface="Helvetica" pitchFamily="80" charset="0"/>
                          <a:ea typeface="ＭＳ Ｐゴシック" pitchFamily="34" charset="-128"/>
                        </a:rPr>
                        <a:t> n</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Helvetica" pitchFamily="80" charset="0"/>
                          <a:ea typeface="ＭＳ Ｐゴシック" pitchFamily="34" charset="-128"/>
                        </a:rPr>
                        <a:t> +  c n</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2c n lg n + 2cn</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4c n lg n + 4cn</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41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c n</a:t>
                      </a:r>
                      <a:r>
                        <a:rPr kumimoji="0" lang="en-US" sz="2000" b="0" i="0" u="none" strike="noStrike" cap="none" normalizeH="0" baseline="30000">
                          <a:ln>
                            <a:noFill/>
                          </a:ln>
                          <a:solidFill>
                            <a:schemeClr val="tx1"/>
                          </a:solidFill>
                          <a:effectLst/>
                          <a:latin typeface="Helvetica" pitchFamily="80" charset="0"/>
                          <a:ea typeface="ＭＳ Ｐゴシック" pitchFamily="34" charset="-128"/>
                        </a:rPr>
                        <a:t>2</a:t>
                      </a:r>
                      <a:endParaRPr kumimoji="0" lang="en-US" sz="2000" b="0" i="0" u="none" strike="noStrike" cap="none" normalizeH="0" baseline="0">
                        <a:ln>
                          <a:noFill/>
                        </a:ln>
                        <a:solidFill>
                          <a:schemeClr val="tx1"/>
                        </a:solidFill>
                        <a:effectLst/>
                        <a:latin typeface="Helvetica" pitchFamily="80" charset="0"/>
                        <a:ea typeface="ＭＳ Ｐゴシック" pitchFamily="34"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 c n</a:t>
                      </a:r>
                      <a:r>
                        <a:rPr kumimoji="0" lang="en-US" sz="2000" b="0" i="0" u="none" strike="noStrike" cap="none" normalizeH="0" baseline="30000">
                          <a:ln>
                            <a:noFill/>
                          </a:ln>
                          <a:solidFill>
                            <a:schemeClr val="tx1"/>
                          </a:solidFill>
                          <a:effectLst/>
                          <a:latin typeface="Helvetica" pitchFamily="80" charset="0"/>
                          <a:ea typeface="ＭＳ Ｐゴシック" pitchFamily="34" charset="-128"/>
                        </a:rPr>
                        <a:t>2</a:t>
                      </a:r>
                      <a:r>
                        <a:rPr kumimoji="0" lang="en-US" sz="2000" b="0" i="0" u="none" strike="noStrike" cap="none" normalizeH="0" baseline="0">
                          <a:ln>
                            <a:noFill/>
                          </a:ln>
                          <a:solidFill>
                            <a:schemeClr val="tx1"/>
                          </a:solidFill>
                          <a:effectLst/>
                          <a:latin typeface="Helvetica" pitchFamily="80" charset="0"/>
                          <a:ea typeface="ＭＳ Ｐゴシック" pitchFamily="34" charset="-128"/>
                        </a:rPr>
                        <a:t> + 2c n</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dirty="0">
                          <a:ln>
                            <a:noFill/>
                          </a:ln>
                          <a:solidFill>
                            <a:schemeClr val="tx1"/>
                          </a:solidFill>
                          <a:effectLst/>
                          <a:latin typeface="Helvetica" pitchFamily="80" charset="0"/>
                          <a:ea typeface="ＭＳ Ｐゴシック" pitchFamily="34" charset="-128"/>
                        </a:rPr>
                        <a:t>4c n</a:t>
                      </a:r>
                      <a:r>
                        <a:rPr kumimoji="0" lang="en-US" sz="2000" b="1" i="0" u="none" strike="noStrike" cap="none" normalizeH="0" baseline="30000" dirty="0">
                          <a:ln>
                            <a:noFill/>
                          </a:ln>
                          <a:solidFill>
                            <a:schemeClr val="tx1"/>
                          </a:solidFill>
                          <a:effectLst/>
                          <a:latin typeface="Helvetica" pitchFamily="80" charset="0"/>
                          <a:ea typeface="ＭＳ Ｐゴシック" pitchFamily="34" charset="-128"/>
                        </a:rPr>
                        <a:t>2</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16c n</a:t>
                      </a:r>
                      <a:r>
                        <a:rPr kumimoji="0" lang="en-US" sz="2000" b="0" i="0" u="none" strike="noStrike" cap="none" normalizeH="0" baseline="30000">
                          <a:ln>
                            <a:noFill/>
                          </a:ln>
                          <a:solidFill>
                            <a:schemeClr val="tx1"/>
                          </a:solidFill>
                          <a:effectLst/>
                          <a:latin typeface="Helvetica" pitchFamily="80" charset="0"/>
                          <a:ea typeface="ＭＳ Ｐゴシック" pitchFamily="34" charset="-128"/>
                        </a:rPr>
                        <a:t>2</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96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c n</a:t>
                      </a:r>
                      <a:r>
                        <a:rPr kumimoji="0" lang="en-US" sz="2000" b="0" i="0" u="none" strike="noStrike" cap="none" normalizeH="0" baseline="30000">
                          <a:ln>
                            <a:noFill/>
                          </a:ln>
                          <a:solidFill>
                            <a:schemeClr val="tx1"/>
                          </a:solidFill>
                          <a:effectLst/>
                          <a:latin typeface="Helvetica" pitchFamily="80" charset="0"/>
                          <a:ea typeface="ＭＳ Ｐゴシック" pitchFamily="34" charset="-128"/>
                        </a:rPr>
                        <a:t>3</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 c n</a:t>
                      </a:r>
                      <a:r>
                        <a:rPr kumimoji="0" lang="en-US" sz="2000" b="0" i="0" u="none" strike="noStrike" cap="none" normalizeH="0" baseline="30000">
                          <a:ln>
                            <a:noFill/>
                          </a:ln>
                          <a:solidFill>
                            <a:schemeClr val="tx1"/>
                          </a:solidFill>
                          <a:effectLst/>
                          <a:latin typeface="Helvetica" pitchFamily="80" charset="0"/>
                          <a:ea typeface="ＭＳ Ｐゴシック" pitchFamily="34" charset="-128"/>
                        </a:rPr>
                        <a:t>3</a:t>
                      </a:r>
                      <a:r>
                        <a:rPr kumimoji="0" lang="en-US" sz="2000" b="0" i="0" u="none" strike="noStrike" cap="none" normalizeH="0" baseline="0">
                          <a:ln>
                            <a:noFill/>
                          </a:ln>
                          <a:solidFill>
                            <a:schemeClr val="tx1"/>
                          </a:solidFill>
                          <a:effectLst/>
                          <a:latin typeface="Helvetica" pitchFamily="80" charset="0"/>
                          <a:ea typeface="ＭＳ Ｐゴシック" pitchFamily="34" charset="-128"/>
                        </a:rPr>
                        <a:t> + 3c n</a:t>
                      </a:r>
                      <a:r>
                        <a:rPr kumimoji="0" lang="en-US" sz="2000" b="0" i="0" u="none" strike="noStrike" cap="none" normalizeH="0" baseline="30000">
                          <a:ln>
                            <a:noFill/>
                          </a:ln>
                          <a:solidFill>
                            <a:schemeClr val="tx1"/>
                          </a:solidFill>
                          <a:effectLst/>
                          <a:latin typeface="Helvetica" pitchFamily="80" charset="0"/>
                          <a:ea typeface="ＭＳ Ｐゴシック" pitchFamily="34" charset="-128"/>
                        </a:rPr>
                        <a:t>2</a:t>
                      </a:r>
                      <a:endParaRPr kumimoji="0" lang="en-US" sz="2000" b="0" i="0" u="none" strike="noStrike" cap="none" normalizeH="0" baseline="0">
                        <a:ln>
                          <a:noFill/>
                        </a:ln>
                        <a:solidFill>
                          <a:schemeClr val="tx1"/>
                        </a:solidFill>
                        <a:effectLst/>
                        <a:latin typeface="Helvetica" pitchFamily="80" charset="0"/>
                        <a:ea typeface="ＭＳ Ｐゴシック" pitchFamily="34"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8c n</a:t>
                      </a:r>
                      <a:r>
                        <a:rPr kumimoji="0" lang="en-US" sz="2000" b="0" i="0" u="none" strike="noStrike" cap="none" normalizeH="0" baseline="30000">
                          <a:ln>
                            <a:noFill/>
                          </a:ln>
                          <a:solidFill>
                            <a:schemeClr val="tx1"/>
                          </a:solidFill>
                          <a:effectLst/>
                          <a:latin typeface="Helvetica" pitchFamily="80" charset="0"/>
                          <a:ea typeface="ＭＳ Ｐゴシック" pitchFamily="34" charset="-128"/>
                        </a:rPr>
                        <a:t>3</a:t>
                      </a:r>
                      <a:r>
                        <a:rPr kumimoji="0" lang="en-US" sz="2000" b="0" i="0" u="none" strike="noStrike" cap="none" normalizeH="0" baseline="0">
                          <a:ln>
                            <a:noFill/>
                          </a:ln>
                          <a:solidFill>
                            <a:schemeClr val="tx1"/>
                          </a:solidFill>
                          <a:effectLst/>
                          <a:latin typeface="Helvetica" pitchFamily="80" charset="0"/>
                          <a:ea typeface="ＭＳ Ｐゴシック" pitchFamily="34" charset="-128"/>
                        </a:rPr>
                        <a:t> </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64c n</a:t>
                      </a:r>
                      <a:r>
                        <a:rPr kumimoji="0" lang="en-US" sz="2000" b="0" i="0" u="none" strike="noStrike" cap="none" normalizeH="0" baseline="30000">
                          <a:ln>
                            <a:noFill/>
                          </a:ln>
                          <a:solidFill>
                            <a:schemeClr val="tx1"/>
                          </a:solidFill>
                          <a:effectLst/>
                          <a:latin typeface="Helvetica" pitchFamily="80" charset="0"/>
                          <a:ea typeface="ＭＳ Ｐゴシック" pitchFamily="34" charset="-128"/>
                        </a:rPr>
                        <a:t>3</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541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c 2</a:t>
                      </a:r>
                      <a:r>
                        <a:rPr kumimoji="0" lang="en-US" sz="2000" b="0" i="0" u="none" strike="noStrike" cap="none" normalizeH="0" baseline="30000">
                          <a:ln>
                            <a:noFill/>
                          </a:ln>
                          <a:solidFill>
                            <a:schemeClr val="tx1"/>
                          </a:solidFill>
                          <a:effectLst/>
                          <a:latin typeface="Helvetica" pitchFamily="80" charset="0"/>
                          <a:ea typeface="ＭＳ Ｐゴシック" pitchFamily="34" charset="-128"/>
                        </a:rPr>
                        <a:t>n</a:t>
                      </a:r>
                      <a:endParaRPr kumimoji="0" lang="en-US" sz="2000" b="0" i="0" u="none" strike="noStrike" cap="none" normalizeH="0" baseline="0">
                        <a:ln>
                          <a:noFill/>
                        </a:ln>
                        <a:solidFill>
                          <a:schemeClr val="tx1"/>
                        </a:solidFill>
                        <a:effectLst/>
                        <a:latin typeface="Helvetica" pitchFamily="80" charset="0"/>
                        <a:ea typeface="ＭＳ Ｐゴシック" pitchFamily="34"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c 2 </a:t>
                      </a:r>
                      <a:r>
                        <a:rPr kumimoji="0" lang="en-US" sz="2000" b="0" i="0" u="none" strike="noStrike" cap="none" normalizeH="0" baseline="30000">
                          <a:ln>
                            <a:noFill/>
                          </a:ln>
                          <a:solidFill>
                            <a:schemeClr val="tx1"/>
                          </a:solidFill>
                          <a:effectLst/>
                          <a:latin typeface="Helvetica" pitchFamily="80" charset="0"/>
                          <a:ea typeface="ＭＳ Ｐゴシック" pitchFamily="34" charset="-128"/>
                        </a:rPr>
                        <a:t>n+1</a:t>
                      </a:r>
                      <a:endParaRPr kumimoji="0" lang="en-US" sz="2000" b="0" i="0" u="none" strike="noStrike" cap="none" normalizeH="0" baseline="0">
                        <a:ln>
                          <a:noFill/>
                        </a:ln>
                        <a:solidFill>
                          <a:schemeClr val="tx1"/>
                        </a:solidFill>
                        <a:effectLst/>
                        <a:latin typeface="Helvetica" pitchFamily="80" charset="0"/>
                        <a:ea typeface="ＭＳ Ｐゴシック" pitchFamily="34"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a:ln>
                            <a:noFill/>
                          </a:ln>
                          <a:solidFill>
                            <a:schemeClr val="tx1"/>
                          </a:solidFill>
                          <a:effectLst/>
                          <a:latin typeface="Helvetica" pitchFamily="80" charset="0"/>
                          <a:ea typeface="ＭＳ Ｐゴシック" pitchFamily="34" charset="-128"/>
                        </a:rPr>
                        <a:t>c 2 </a:t>
                      </a:r>
                      <a:r>
                        <a:rPr kumimoji="0" lang="en-US" sz="2000" b="0" i="0" u="none" strike="noStrike" cap="none" normalizeH="0" baseline="30000">
                          <a:ln>
                            <a:noFill/>
                          </a:ln>
                          <a:solidFill>
                            <a:schemeClr val="tx1"/>
                          </a:solidFill>
                          <a:effectLst/>
                          <a:latin typeface="Helvetica" pitchFamily="80" charset="0"/>
                          <a:ea typeface="ＭＳ Ｐゴシック" pitchFamily="34" charset="-128"/>
                        </a:rPr>
                        <a:t>2n</a:t>
                      </a:r>
                      <a:endParaRPr kumimoji="0" lang="en-US" sz="2000" b="0" i="0" u="none" strike="noStrike" cap="none" normalizeH="0" baseline="0">
                        <a:ln>
                          <a:noFill/>
                        </a:ln>
                        <a:solidFill>
                          <a:schemeClr val="tx1"/>
                        </a:solidFill>
                        <a:effectLst/>
                        <a:latin typeface="Helvetica" pitchFamily="80" charset="0"/>
                        <a:ea typeface="ＭＳ Ｐゴシック" pitchFamily="34"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Helvetica" pitchFamily="80" charset="0"/>
                          <a:ea typeface="ＭＳ Ｐゴシック" pitchFamily="34" charset="-128"/>
                        </a:rPr>
                        <a:t>c 2 </a:t>
                      </a:r>
                      <a:r>
                        <a:rPr kumimoji="0" lang="en-US" sz="2000" b="0" i="0" u="none" strike="noStrike" cap="none" normalizeH="0" baseline="30000" dirty="0">
                          <a:ln>
                            <a:noFill/>
                          </a:ln>
                          <a:solidFill>
                            <a:schemeClr val="tx1"/>
                          </a:solidFill>
                          <a:effectLst/>
                          <a:latin typeface="Helvetica" pitchFamily="80" charset="0"/>
                          <a:ea typeface="ＭＳ Ｐゴシック" pitchFamily="34" charset="-128"/>
                        </a:rPr>
                        <a:t>4n</a:t>
                      </a:r>
                      <a:endParaRPr kumimoji="0" lang="en-US" sz="2000" b="0" i="0" u="none" strike="noStrike" cap="none" normalizeH="0" baseline="0" dirty="0">
                        <a:ln>
                          <a:noFill/>
                        </a:ln>
                        <a:solidFill>
                          <a:schemeClr val="tx1"/>
                        </a:solidFill>
                        <a:effectLst/>
                        <a:latin typeface="Helvetica" pitchFamily="80" charset="0"/>
                        <a:ea typeface="ＭＳ Ｐゴシック" pitchFamily="34"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5648" name="Line 46"/>
          <p:cNvSpPr>
            <a:spLocks noChangeShapeType="1"/>
          </p:cNvSpPr>
          <p:nvPr/>
        </p:nvSpPr>
        <p:spPr bwMode="auto">
          <a:xfrm flipV="1">
            <a:off x="5486400" y="4419600"/>
            <a:ext cx="1828800" cy="228600"/>
          </a:xfrm>
          <a:prstGeom prst="line">
            <a:avLst/>
          </a:prstGeom>
          <a:noFill/>
          <a:ln w="25400">
            <a:solidFill>
              <a:srgbClr val="8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5649" name="Text Box 47"/>
          <p:cNvSpPr txBox="1">
            <a:spLocks noChangeArrowheads="1"/>
          </p:cNvSpPr>
          <p:nvPr/>
        </p:nvSpPr>
        <p:spPr bwMode="auto">
          <a:xfrm>
            <a:off x="7346950" y="3549650"/>
            <a:ext cx="1568450" cy="163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rgbClr val="C00000"/>
                </a:solidFill>
              </a:rPr>
              <a:t>runtime</a:t>
            </a:r>
          </a:p>
          <a:p>
            <a:pPr eaLnBrk="1" hangingPunct="1"/>
            <a:r>
              <a:rPr lang="en-US" sz="2000">
                <a:solidFill>
                  <a:srgbClr val="C00000"/>
                </a:solidFill>
              </a:rPr>
              <a:t>quadruples</a:t>
            </a:r>
          </a:p>
          <a:p>
            <a:pPr eaLnBrk="1" hangingPunct="1"/>
            <a:r>
              <a:rPr lang="en-US" sz="2000">
                <a:solidFill>
                  <a:srgbClr val="C00000"/>
                </a:solidFill>
              </a:rPr>
              <a:t>when problem</a:t>
            </a:r>
          </a:p>
          <a:p>
            <a:pPr eaLnBrk="1" hangingPunct="1"/>
            <a:r>
              <a:rPr lang="en-US" sz="2000">
                <a:solidFill>
                  <a:srgbClr val="C00000"/>
                </a:solidFill>
              </a:rPr>
              <a:t>size doubles</a:t>
            </a:r>
            <a:endParaRPr lang="en-US" sz="320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br>
              <a:rPr lang="en-US" sz="4000">
                <a:latin typeface="Tahoma" charset="0"/>
                <a:cs typeface="+mj-cs"/>
              </a:rPr>
            </a:br>
            <a:r>
              <a:rPr lang="en-US" sz="4000">
                <a:latin typeface="Tahoma" charset="0"/>
                <a:cs typeface="+mj-cs"/>
              </a:rPr>
              <a:t>Comparison of Two Algorithms</a:t>
            </a:r>
          </a:p>
        </p:txBody>
      </p:sp>
      <p:sp>
        <p:nvSpPr>
          <p:cNvPr id="26626"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rgbClr val="C00000"/>
                </a:solidFill>
              </a:rPr>
              <a:t>© 2014 Goodrich, Tamassia, Goldwasser</a:t>
            </a:r>
          </a:p>
        </p:txBody>
      </p:sp>
      <p:sp>
        <p:nvSpPr>
          <p:cNvPr id="26627"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641021B-C16C-2D42-87A1-CBCBE51331D1}" type="slidenum">
              <a:rPr lang="en-US" sz="1400"/>
              <a:pPr eaLnBrk="1" hangingPunct="1"/>
              <a:t>17</a:t>
            </a:fld>
            <a:endParaRPr lang="en-US" sz="1400"/>
          </a:p>
        </p:txBody>
      </p:sp>
      <p:sp>
        <p:nvSpPr>
          <p:cNvPr id="26628"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7" name="TextBox 6"/>
          <p:cNvSpPr txBox="1">
            <a:spLocks noChangeArrowheads="1"/>
          </p:cNvSpPr>
          <p:nvPr/>
        </p:nvSpPr>
        <p:spPr bwMode="auto">
          <a:xfrm>
            <a:off x="5943600" y="228600"/>
            <a:ext cx="2819400" cy="646113"/>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a:spAutoFit/>
          </a:bodyPr>
          <a:lstStyle/>
          <a:p>
            <a:pPr>
              <a:defRPr/>
            </a:pPr>
            <a:r>
              <a:rPr lang="en-US" sz="1800" dirty="0">
                <a:solidFill>
                  <a:schemeClr val="tx2"/>
                </a:solidFill>
                <a:latin typeface="+mn-lt"/>
                <a:ea typeface="+mn-ea"/>
                <a:cs typeface="+mn-cs"/>
              </a:rPr>
              <a:t>Slide by Matt Stallmann included with permission.</a:t>
            </a:r>
          </a:p>
        </p:txBody>
      </p:sp>
      <p:pic>
        <p:nvPicPr>
          <p:cNvPr id="26630"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8013" y="1752600"/>
            <a:ext cx="4156075"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1" name="Rectangle 8"/>
          <p:cNvSpPr>
            <a:spLocks noChangeArrowheads="1"/>
          </p:cNvSpPr>
          <p:nvPr/>
        </p:nvSpPr>
        <p:spPr bwMode="auto">
          <a:xfrm>
            <a:off x="4876800" y="1752600"/>
            <a:ext cx="29718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a:t>insertion sort is</a:t>
            </a:r>
          </a:p>
          <a:p>
            <a:r>
              <a:rPr lang="en-US" sz="2000"/>
              <a:t>	n</a:t>
            </a:r>
            <a:r>
              <a:rPr lang="en-US" sz="2000" baseline="30000"/>
              <a:t>2</a:t>
            </a:r>
            <a:r>
              <a:rPr lang="en-US" sz="2000"/>
              <a:t> / 4</a:t>
            </a:r>
          </a:p>
        </p:txBody>
      </p:sp>
      <p:sp>
        <p:nvSpPr>
          <p:cNvPr id="26632" name="Rectangle 9"/>
          <p:cNvSpPr>
            <a:spLocks noChangeArrowheads="1"/>
          </p:cNvSpPr>
          <p:nvPr/>
        </p:nvSpPr>
        <p:spPr bwMode="auto">
          <a:xfrm>
            <a:off x="4876800" y="2466975"/>
            <a:ext cx="227647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a:t>merge sort is</a:t>
            </a:r>
          </a:p>
          <a:p>
            <a:r>
              <a:rPr lang="en-US" sz="2000"/>
              <a:t>	2 n lg n</a:t>
            </a:r>
            <a:endParaRPr lang="en-US"/>
          </a:p>
        </p:txBody>
      </p:sp>
      <p:sp>
        <p:nvSpPr>
          <p:cNvPr id="26633" name="Rectangle 10"/>
          <p:cNvSpPr>
            <a:spLocks noChangeArrowheads="1"/>
          </p:cNvSpPr>
          <p:nvPr/>
        </p:nvSpPr>
        <p:spPr bwMode="auto">
          <a:xfrm>
            <a:off x="4876800" y="3152775"/>
            <a:ext cx="3295650" cy="206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t>sort a million items?</a:t>
            </a:r>
          </a:p>
          <a:p>
            <a:r>
              <a:rPr lang="en-US"/>
              <a:t>	</a:t>
            </a:r>
            <a:r>
              <a:rPr lang="en-US" sz="2000"/>
              <a:t>insertion sort takes</a:t>
            </a:r>
          </a:p>
          <a:p>
            <a:r>
              <a:rPr lang="en-US" sz="2000"/>
              <a:t> 	roughly </a:t>
            </a:r>
            <a:r>
              <a:rPr lang="en-US" sz="2000">
                <a:solidFill>
                  <a:srgbClr val="C00000"/>
                </a:solidFill>
              </a:rPr>
              <a:t>70 hours</a:t>
            </a:r>
          </a:p>
          <a:p>
            <a:r>
              <a:rPr lang="en-US" sz="2000"/>
              <a:t>while</a:t>
            </a:r>
          </a:p>
          <a:p>
            <a:r>
              <a:rPr lang="en-US" sz="2000"/>
              <a:t>	merge sort takes</a:t>
            </a:r>
          </a:p>
          <a:p>
            <a:r>
              <a:rPr lang="en-US" sz="2000"/>
              <a:t>	roughly </a:t>
            </a:r>
            <a:r>
              <a:rPr lang="en-US" sz="2000">
                <a:solidFill>
                  <a:srgbClr val="C00000"/>
                </a:solidFill>
              </a:rPr>
              <a:t>40 seconds</a:t>
            </a:r>
          </a:p>
        </p:txBody>
      </p:sp>
      <p:sp>
        <p:nvSpPr>
          <p:cNvPr id="26634" name="Rectangle 11"/>
          <p:cNvSpPr>
            <a:spLocks noChangeArrowheads="1"/>
          </p:cNvSpPr>
          <p:nvPr/>
        </p:nvSpPr>
        <p:spPr bwMode="auto">
          <a:xfrm>
            <a:off x="4876800" y="5334000"/>
            <a:ext cx="3941763"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a:t>This is a slow machine, but if</a:t>
            </a:r>
          </a:p>
          <a:p>
            <a:r>
              <a:rPr lang="en-US" sz="2000"/>
              <a:t>100 x as fast then it</a:t>
            </a:r>
            <a:r>
              <a:rPr lang="ja-JP" altLang="en-US" sz="2000"/>
              <a:t>’</a:t>
            </a:r>
            <a:r>
              <a:rPr lang="en-US" altLang="ja-JP" sz="2000"/>
              <a:t>s </a:t>
            </a:r>
            <a:r>
              <a:rPr lang="en-US" altLang="ja-JP" sz="2000">
                <a:solidFill>
                  <a:srgbClr val="C00000"/>
                </a:solidFill>
              </a:rPr>
              <a:t>40 minutes</a:t>
            </a:r>
          </a:p>
          <a:p>
            <a:r>
              <a:rPr lang="en-US" sz="2000"/>
              <a:t>versus less than </a:t>
            </a:r>
            <a:r>
              <a:rPr lang="en-US" sz="2000">
                <a:solidFill>
                  <a:srgbClr val="C00000"/>
                </a:solidFill>
              </a:rPr>
              <a:t>0.5 seconds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2765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C3C1A05-BC94-7D45-B6F7-861F4350EBBC}" type="slidenum">
              <a:rPr lang="en-US" sz="1400"/>
              <a:pPr eaLnBrk="1" hangingPunct="1"/>
              <a:t>18</a:t>
            </a:fld>
            <a:endParaRPr lang="en-US" sz="1400"/>
          </a:p>
        </p:txBody>
      </p:sp>
      <p:sp>
        <p:nvSpPr>
          <p:cNvPr id="27651" name="Rectangle 2"/>
          <p:cNvSpPr>
            <a:spLocks noGrp="1" noChangeArrowheads="1"/>
          </p:cNvSpPr>
          <p:nvPr>
            <p:ph type="title"/>
          </p:nvPr>
        </p:nvSpPr>
        <p:spPr/>
        <p:txBody>
          <a:bodyPr/>
          <a:lstStyle/>
          <a:p>
            <a:pPr eaLnBrk="1" hangingPunct="1"/>
            <a:r>
              <a:rPr lang="en-US">
                <a:latin typeface="Tahoma" charset="0"/>
              </a:rPr>
              <a:t>Constant Factors</a:t>
            </a:r>
          </a:p>
        </p:txBody>
      </p:sp>
      <p:sp>
        <p:nvSpPr>
          <p:cNvPr id="27652" name="Rectangle 3" descr="Rectangle: Click to edit Master text styles&#10;Second level&#10;Third level&#10;Fourth level&#10;Fifth level"/>
          <p:cNvSpPr>
            <a:spLocks noGrp="1" noChangeArrowheads="1"/>
          </p:cNvSpPr>
          <p:nvPr>
            <p:ph type="body" idx="1"/>
          </p:nvPr>
        </p:nvSpPr>
        <p:spPr>
          <a:xfrm>
            <a:off x="685800" y="1905000"/>
            <a:ext cx="3276600" cy="4114800"/>
          </a:xfrm>
        </p:spPr>
        <p:txBody>
          <a:bodyPr/>
          <a:lstStyle/>
          <a:p>
            <a:pPr eaLnBrk="1" hangingPunct="1"/>
            <a:r>
              <a:rPr lang="en-US" sz="2400">
                <a:latin typeface="Tahoma" charset="0"/>
              </a:rPr>
              <a:t>The growth rate is not affected by</a:t>
            </a:r>
          </a:p>
          <a:p>
            <a:pPr lvl="1" eaLnBrk="1" hangingPunct="1"/>
            <a:r>
              <a:rPr lang="en-US" sz="2000">
                <a:latin typeface="Tahoma" charset="0"/>
              </a:rPr>
              <a:t>constant factors or </a:t>
            </a:r>
          </a:p>
          <a:p>
            <a:pPr lvl="1" eaLnBrk="1" hangingPunct="1"/>
            <a:r>
              <a:rPr lang="en-US" sz="2000">
                <a:latin typeface="Tahoma" charset="0"/>
              </a:rPr>
              <a:t>lower-order terms</a:t>
            </a:r>
          </a:p>
          <a:p>
            <a:pPr eaLnBrk="1" hangingPunct="1"/>
            <a:r>
              <a:rPr lang="en-US" sz="2400">
                <a:latin typeface="Tahoma" charset="0"/>
              </a:rPr>
              <a:t>Examples</a:t>
            </a:r>
          </a:p>
          <a:p>
            <a:pPr lvl="1" eaLnBrk="1" hangingPunct="1"/>
            <a:r>
              <a:rPr lang="en-US" sz="2000">
                <a:latin typeface="Times New Roman" charset="0"/>
                <a:sym typeface="Symbol" charset="0"/>
              </a:rPr>
              <a:t>10</a:t>
            </a:r>
            <a:r>
              <a:rPr lang="en-US" sz="2000" baseline="30000">
                <a:latin typeface="Times New Roman" charset="0"/>
                <a:sym typeface="Symbol" charset="0"/>
              </a:rPr>
              <a:t>2</a:t>
            </a:r>
            <a:r>
              <a:rPr lang="en-US" sz="2000" b="1" i="1">
                <a:latin typeface="Times New Roman" charset="0"/>
                <a:sym typeface="Symbol" charset="0"/>
              </a:rPr>
              <a:t>n</a:t>
            </a:r>
            <a:r>
              <a:rPr lang="en-US" sz="2000" b="1">
                <a:latin typeface="Times New Roman" charset="0"/>
                <a:sym typeface="Symbol" charset="0"/>
              </a:rPr>
              <a:t> </a:t>
            </a:r>
            <a:r>
              <a:rPr lang="en-US" sz="2000" b="1">
                <a:latin typeface="Symbol" charset="0"/>
                <a:sym typeface="Symbol" charset="0"/>
              </a:rPr>
              <a:t>+</a:t>
            </a:r>
            <a:r>
              <a:rPr lang="en-US" sz="2000" b="1">
                <a:latin typeface="Times New Roman" charset="0"/>
                <a:sym typeface="Symbol" charset="0"/>
              </a:rPr>
              <a:t> </a:t>
            </a:r>
            <a:r>
              <a:rPr lang="en-US" sz="2000">
                <a:latin typeface="Times New Roman" charset="0"/>
                <a:sym typeface="Symbol" charset="0"/>
              </a:rPr>
              <a:t>10</a:t>
            </a:r>
            <a:r>
              <a:rPr lang="en-US" sz="2000" baseline="30000">
                <a:latin typeface="Times New Roman" charset="0"/>
                <a:sym typeface="Symbol" charset="0"/>
              </a:rPr>
              <a:t>5</a:t>
            </a:r>
            <a:r>
              <a:rPr lang="en-US" sz="2000">
                <a:latin typeface="Times New Roman" charset="0"/>
                <a:sym typeface="Symbol" charset="0"/>
              </a:rPr>
              <a:t> </a:t>
            </a:r>
            <a:r>
              <a:rPr lang="en-US" sz="2000">
                <a:latin typeface="Tahoma" charset="0"/>
              </a:rPr>
              <a:t>is a linear function</a:t>
            </a:r>
          </a:p>
          <a:p>
            <a:pPr lvl="1" eaLnBrk="1" hangingPunct="1"/>
            <a:r>
              <a:rPr lang="en-US" sz="2000">
                <a:latin typeface="Times New Roman" charset="0"/>
                <a:sym typeface="Symbol" charset="0"/>
              </a:rPr>
              <a:t>10</a:t>
            </a:r>
            <a:r>
              <a:rPr lang="en-US" sz="2000" baseline="30000">
                <a:latin typeface="Times New Roman" charset="0"/>
                <a:sym typeface="Symbol" charset="0"/>
              </a:rPr>
              <a:t>5</a:t>
            </a:r>
            <a:r>
              <a:rPr lang="en-US" sz="2000" b="1" i="1">
                <a:latin typeface="Times New Roman" charset="0"/>
                <a:sym typeface="Symbol" charset="0"/>
              </a:rPr>
              <a:t>n</a:t>
            </a:r>
            <a:r>
              <a:rPr lang="en-US" sz="2000" baseline="30000">
                <a:latin typeface="Times New Roman" charset="0"/>
                <a:sym typeface="Symbol" charset="0"/>
              </a:rPr>
              <a:t>2</a:t>
            </a:r>
            <a:r>
              <a:rPr lang="en-US" sz="2000">
                <a:latin typeface="Times New Roman" charset="0"/>
                <a:sym typeface="Symbol" charset="0"/>
              </a:rPr>
              <a:t> </a:t>
            </a:r>
            <a:r>
              <a:rPr lang="en-US" sz="2000" b="1">
                <a:latin typeface="Symbol" charset="0"/>
                <a:sym typeface="Symbol" charset="0"/>
              </a:rPr>
              <a:t>+</a:t>
            </a:r>
            <a:r>
              <a:rPr lang="en-US" sz="2000">
                <a:latin typeface="Times New Roman" charset="0"/>
                <a:sym typeface="Symbol" charset="0"/>
              </a:rPr>
              <a:t> 10</a:t>
            </a:r>
            <a:r>
              <a:rPr lang="en-US" sz="2000" baseline="30000">
                <a:latin typeface="Times New Roman" charset="0"/>
                <a:sym typeface="Symbol" charset="0"/>
              </a:rPr>
              <a:t>8</a:t>
            </a:r>
            <a:r>
              <a:rPr lang="en-US" sz="2000" b="1" i="1">
                <a:latin typeface="Times New Roman" charset="0"/>
                <a:sym typeface="Symbol" charset="0"/>
              </a:rPr>
              <a:t>n</a:t>
            </a:r>
            <a:r>
              <a:rPr lang="en-US" sz="2000">
                <a:latin typeface="Times New Roman" charset="0"/>
                <a:sym typeface="Symbol" charset="0"/>
              </a:rPr>
              <a:t> </a:t>
            </a:r>
            <a:r>
              <a:rPr lang="en-US" sz="2000">
                <a:latin typeface="Tahoma" charset="0"/>
              </a:rPr>
              <a:t>is a quadratic function</a:t>
            </a:r>
          </a:p>
          <a:p>
            <a:pPr eaLnBrk="1" hangingPunct="1"/>
            <a:endParaRPr lang="en-US" sz="2400">
              <a:latin typeface="Tahoma" charset="0"/>
            </a:endParaRPr>
          </a:p>
        </p:txBody>
      </p:sp>
      <p:graphicFrame>
        <p:nvGraphicFramePr>
          <p:cNvPr id="27653" name="Object 4"/>
          <p:cNvGraphicFramePr>
            <a:graphicFrameLocks noChangeAspect="1"/>
          </p:cNvGraphicFramePr>
          <p:nvPr/>
        </p:nvGraphicFramePr>
        <p:xfrm>
          <a:off x="3505200" y="1543050"/>
          <a:ext cx="5305425" cy="4476750"/>
        </p:xfrm>
        <a:graphic>
          <a:graphicData uri="http://schemas.openxmlformats.org/presentationml/2006/ole">
            <mc:AlternateContent xmlns:mc="http://schemas.openxmlformats.org/markup-compatibility/2006">
              <mc:Choice xmlns:v="urn:schemas-microsoft-com:vml" Requires="v">
                <p:oleObj name="Chart" r:id="rId2" imgW="7493000" imgH="5918200" progId="Excel.Chart.8">
                  <p:embed followColorScheme="full"/>
                </p:oleObj>
              </mc:Choice>
              <mc:Fallback>
                <p:oleObj name="Chart" r:id="rId2" imgW="7493000" imgH="5918200" progId="Excel.Chart.8">
                  <p:embed followColorScheme="full"/>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543050"/>
                        <a:ext cx="5305425" cy="44767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654"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2867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7A68B24-0A9F-A84C-870B-32611727D20D}" type="slidenum">
              <a:rPr lang="en-US" sz="1400"/>
              <a:pPr eaLnBrk="1" hangingPunct="1"/>
              <a:t>19</a:t>
            </a:fld>
            <a:endParaRPr lang="en-US" sz="1400"/>
          </a:p>
        </p:txBody>
      </p:sp>
      <p:sp>
        <p:nvSpPr>
          <p:cNvPr id="28675" name="Rectangle 2"/>
          <p:cNvSpPr>
            <a:spLocks noGrp="1" noChangeArrowheads="1"/>
          </p:cNvSpPr>
          <p:nvPr>
            <p:ph type="title"/>
          </p:nvPr>
        </p:nvSpPr>
        <p:spPr/>
        <p:txBody>
          <a:bodyPr/>
          <a:lstStyle/>
          <a:p>
            <a:pPr eaLnBrk="1" hangingPunct="1"/>
            <a:r>
              <a:rPr lang="en-US">
                <a:latin typeface="Tahoma" charset="0"/>
              </a:rPr>
              <a:t>Big-Oh Notation</a:t>
            </a:r>
          </a:p>
        </p:txBody>
      </p:sp>
      <p:sp>
        <p:nvSpPr>
          <p:cNvPr id="28676" name="Rectangle 3" descr="Rectangle: Click to edit Master text styles&#10;Second level&#10;Third level&#10;Fourth level&#10;Fifth level"/>
          <p:cNvSpPr>
            <a:spLocks noGrp="1" noChangeArrowheads="1"/>
          </p:cNvSpPr>
          <p:nvPr>
            <p:ph type="body" idx="1"/>
          </p:nvPr>
        </p:nvSpPr>
        <p:spPr>
          <a:xfrm>
            <a:off x="609600" y="1600200"/>
            <a:ext cx="3886200" cy="4419600"/>
          </a:xfrm>
        </p:spPr>
        <p:txBody>
          <a:bodyPr/>
          <a:lstStyle/>
          <a:p>
            <a:pPr eaLnBrk="1" hangingPunct="1"/>
            <a:r>
              <a:rPr lang="en-US" sz="2400">
                <a:latin typeface="Tahoma" charset="0"/>
              </a:rPr>
              <a:t>Given functions </a:t>
            </a:r>
            <a:r>
              <a:rPr lang="en-US" sz="2400" b="1" i="1">
                <a:latin typeface="Times New Roman" charset="0"/>
                <a:sym typeface="Symbol" charset="0"/>
              </a:rPr>
              <a:t>f</a:t>
            </a:r>
            <a:r>
              <a:rPr lang="en-US" sz="2400">
                <a:latin typeface="Times New Roman" charset="0"/>
                <a:sym typeface="Symbol" charset="0"/>
              </a:rPr>
              <a:t>(</a:t>
            </a:r>
            <a:r>
              <a:rPr lang="en-US" sz="2400" b="1" i="1">
                <a:latin typeface="Times New Roman" charset="0"/>
                <a:sym typeface="Symbol" charset="0"/>
              </a:rPr>
              <a:t>n</a:t>
            </a:r>
            <a:r>
              <a:rPr lang="en-US" sz="2400">
                <a:latin typeface="Times New Roman" charset="0"/>
                <a:sym typeface="Symbol" charset="0"/>
              </a:rPr>
              <a:t>) </a:t>
            </a:r>
            <a:r>
              <a:rPr lang="en-US" sz="2400">
                <a:latin typeface="Tahoma" charset="0"/>
              </a:rPr>
              <a:t>and </a:t>
            </a:r>
            <a:r>
              <a:rPr lang="en-US" sz="2400" b="1" i="1">
                <a:latin typeface="Times New Roman" charset="0"/>
                <a:sym typeface="Symbol" charset="0"/>
              </a:rPr>
              <a:t>g</a:t>
            </a:r>
            <a:r>
              <a:rPr lang="en-US" sz="2400">
                <a:latin typeface="Times New Roman" charset="0"/>
                <a:sym typeface="Symbol" charset="0"/>
              </a:rPr>
              <a:t>(</a:t>
            </a:r>
            <a:r>
              <a:rPr lang="en-US" sz="2400" b="1" i="1">
                <a:latin typeface="Times New Roman" charset="0"/>
                <a:sym typeface="Symbol" charset="0"/>
              </a:rPr>
              <a:t>n</a:t>
            </a:r>
            <a:r>
              <a:rPr lang="en-US" sz="2400">
                <a:latin typeface="Times New Roman" charset="0"/>
                <a:sym typeface="Symbol" charset="0"/>
              </a:rPr>
              <a:t>)</a:t>
            </a:r>
            <a:r>
              <a:rPr lang="en-US" sz="2400">
                <a:latin typeface="Tahoma" charset="0"/>
                <a:sym typeface="Symbol" charset="0"/>
              </a:rPr>
              <a:t>, </a:t>
            </a:r>
            <a:r>
              <a:rPr lang="en-US" sz="2400">
                <a:latin typeface="Tahoma" charset="0"/>
              </a:rPr>
              <a:t>we say that </a:t>
            </a:r>
            <a:r>
              <a:rPr lang="en-US" sz="2400" b="1" i="1">
                <a:latin typeface="Times New Roman" charset="0"/>
                <a:sym typeface="Symbol" charset="0"/>
              </a:rPr>
              <a:t>f</a:t>
            </a:r>
            <a:r>
              <a:rPr lang="en-US" sz="2400">
                <a:latin typeface="Times New Roman" charset="0"/>
                <a:sym typeface="Symbol" charset="0"/>
              </a:rPr>
              <a:t>(</a:t>
            </a:r>
            <a:r>
              <a:rPr lang="en-US" sz="2400" b="1" i="1">
                <a:latin typeface="Times New Roman" charset="0"/>
                <a:sym typeface="Symbol" charset="0"/>
              </a:rPr>
              <a:t>n</a:t>
            </a:r>
            <a:r>
              <a:rPr lang="en-US" sz="2400">
                <a:latin typeface="Times New Roman" charset="0"/>
                <a:sym typeface="Symbol" charset="0"/>
              </a:rPr>
              <a:t>) </a:t>
            </a:r>
            <a:r>
              <a:rPr lang="en-US" sz="2400">
                <a:latin typeface="Tahoma" charset="0"/>
              </a:rPr>
              <a:t>is </a:t>
            </a:r>
            <a:r>
              <a:rPr lang="en-US" sz="2400" b="1" i="1">
                <a:latin typeface="Times New Roman" charset="0"/>
                <a:sym typeface="Symbol" charset="0"/>
              </a:rPr>
              <a:t>O</a:t>
            </a:r>
            <a:r>
              <a:rPr lang="en-US" sz="2400">
                <a:latin typeface="Times New Roman" charset="0"/>
                <a:sym typeface="Symbol" charset="0"/>
              </a:rPr>
              <a:t>(</a:t>
            </a:r>
            <a:r>
              <a:rPr lang="en-US" sz="2400" b="1" i="1">
                <a:latin typeface="Times New Roman" charset="0"/>
                <a:sym typeface="Symbol" charset="0"/>
              </a:rPr>
              <a:t>g</a:t>
            </a:r>
            <a:r>
              <a:rPr lang="en-US" sz="2400">
                <a:latin typeface="Times New Roman" charset="0"/>
                <a:sym typeface="Symbol" charset="0"/>
              </a:rPr>
              <a:t>(</a:t>
            </a:r>
            <a:r>
              <a:rPr lang="en-US" sz="2400" b="1" i="1">
                <a:latin typeface="Times New Roman" charset="0"/>
                <a:sym typeface="Symbol" charset="0"/>
              </a:rPr>
              <a:t>n</a:t>
            </a:r>
            <a:r>
              <a:rPr lang="en-US" sz="2400">
                <a:latin typeface="Times New Roman" charset="0"/>
                <a:sym typeface="Symbol" charset="0"/>
              </a:rPr>
              <a:t>))</a:t>
            </a:r>
            <a:r>
              <a:rPr lang="en-US" sz="2400">
                <a:latin typeface="Tahoma" charset="0"/>
                <a:sym typeface="Symbol" charset="0"/>
              </a:rPr>
              <a:t> </a:t>
            </a:r>
            <a:r>
              <a:rPr lang="en-US" sz="2400">
                <a:latin typeface="Tahoma" charset="0"/>
              </a:rPr>
              <a:t>if there are positive constants</a:t>
            </a:r>
            <a:br>
              <a:rPr lang="en-US" sz="2400">
                <a:latin typeface="Tahoma" charset="0"/>
              </a:rPr>
            </a:br>
            <a:r>
              <a:rPr lang="en-US" sz="2400" b="1" i="1">
                <a:latin typeface="Times New Roman" charset="0"/>
                <a:sym typeface="Symbol" charset="0"/>
              </a:rPr>
              <a:t>c</a:t>
            </a:r>
            <a:r>
              <a:rPr lang="en-US" sz="2400">
                <a:latin typeface="Tahoma" charset="0"/>
              </a:rPr>
              <a:t> and </a:t>
            </a:r>
            <a:r>
              <a:rPr lang="en-US" sz="2400" b="1" i="1">
                <a:latin typeface="Times New Roman" charset="0"/>
                <a:sym typeface="Symbol" charset="0"/>
              </a:rPr>
              <a:t>n</a:t>
            </a:r>
            <a:r>
              <a:rPr lang="en-US" sz="2400" b="1" baseline="-25000">
                <a:latin typeface="Times New Roman" charset="0"/>
                <a:sym typeface="Symbol" charset="0"/>
              </a:rPr>
              <a:t>0</a:t>
            </a:r>
            <a:r>
              <a:rPr lang="en-US" sz="2400">
                <a:latin typeface="Tahoma" charset="0"/>
              </a:rPr>
              <a:t> such that</a:t>
            </a:r>
          </a:p>
          <a:p>
            <a:pPr eaLnBrk="1" hangingPunct="1">
              <a:buFont typeface="Wingdings" charset="0"/>
              <a:buNone/>
            </a:pPr>
            <a:r>
              <a:rPr lang="en-US" sz="2800" b="1" i="1">
                <a:latin typeface="Times New Roman" charset="0"/>
                <a:sym typeface="Symbol" charset="0"/>
              </a:rPr>
              <a:t>	</a:t>
            </a:r>
            <a:r>
              <a:rPr lang="en-US" sz="2400" b="1" i="1">
                <a:latin typeface="Times New Roman" charset="0"/>
                <a:sym typeface="Symbol" charset="0"/>
              </a:rPr>
              <a:t>f</a:t>
            </a:r>
            <a:r>
              <a:rPr lang="en-US" sz="2400">
                <a:latin typeface="Times New Roman" charset="0"/>
                <a:sym typeface="Symbol" charset="0"/>
              </a:rPr>
              <a:t>(</a:t>
            </a:r>
            <a:r>
              <a:rPr lang="en-US" sz="2400" b="1" i="1">
                <a:latin typeface="Times New Roman" charset="0"/>
                <a:sym typeface="Symbol" charset="0"/>
              </a:rPr>
              <a:t>n</a:t>
            </a:r>
            <a:r>
              <a:rPr lang="en-US" sz="2400">
                <a:latin typeface="Times New Roman" charset="0"/>
                <a:sym typeface="Symbol" charset="0"/>
              </a:rPr>
              <a:t>)</a:t>
            </a:r>
            <a:r>
              <a:rPr lang="en-US" sz="2400">
                <a:latin typeface="Tahoma" charset="0"/>
              </a:rPr>
              <a:t> </a:t>
            </a:r>
            <a:r>
              <a:rPr lang="en-US" sz="2400">
                <a:latin typeface="Symbol" charset="0"/>
                <a:sym typeface="Symbol" charset="0"/>
              </a:rPr>
              <a:t></a:t>
            </a:r>
            <a:r>
              <a:rPr lang="en-US" sz="2400">
                <a:latin typeface="Tahoma" charset="0"/>
              </a:rPr>
              <a:t> </a:t>
            </a:r>
            <a:r>
              <a:rPr lang="en-US" sz="2400" b="1" i="1">
                <a:latin typeface="Times New Roman" charset="0"/>
                <a:sym typeface="Symbol" charset="0"/>
              </a:rPr>
              <a:t>cg</a:t>
            </a:r>
            <a:r>
              <a:rPr lang="en-US" sz="2400">
                <a:latin typeface="Times New Roman" charset="0"/>
                <a:sym typeface="Symbol" charset="0"/>
              </a:rPr>
              <a:t>(</a:t>
            </a:r>
            <a:r>
              <a:rPr lang="en-US" sz="2400" b="1" i="1">
                <a:latin typeface="Times New Roman" charset="0"/>
                <a:sym typeface="Symbol" charset="0"/>
              </a:rPr>
              <a:t>n</a:t>
            </a:r>
            <a:r>
              <a:rPr lang="en-US" sz="2400">
                <a:latin typeface="Times New Roman" charset="0"/>
                <a:sym typeface="Symbol" charset="0"/>
              </a:rPr>
              <a:t>)  </a:t>
            </a:r>
            <a:r>
              <a:rPr lang="en-US" sz="2400">
                <a:latin typeface="Tahoma" charset="0"/>
              </a:rPr>
              <a:t>for </a:t>
            </a:r>
            <a:r>
              <a:rPr lang="en-US" sz="2400" b="1" i="1">
                <a:latin typeface="Times New Roman" charset="0"/>
                <a:sym typeface="Symbol" charset="0"/>
              </a:rPr>
              <a:t>n </a:t>
            </a:r>
            <a:r>
              <a:rPr lang="en-US" sz="2400">
                <a:latin typeface="Symbol" charset="0"/>
                <a:sym typeface="Symbol" charset="0"/>
              </a:rPr>
              <a:t></a:t>
            </a:r>
            <a:r>
              <a:rPr lang="en-US" sz="2400">
                <a:latin typeface="Tahoma" charset="0"/>
              </a:rPr>
              <a:t> </a:t>
            </a:r>
            <a:r>
              <a:rPr lang="en-US" sz="2400" b="1" i="1">
                <a:latin typeface="Times New Roman" charset="0"/>
                <a:sym typeface="Symbol" charset="0"/>
              </a:rPr>
              <a:t>n</a:t>
            </a:r>
            <a:r>
              <a:rPr lang="en-US" sz="2400" b="1" baseline="-25000">
                <a:latin typeface="Times New Roman" charset="0"/>
                <a:sym typeface="Symbol" charset="0"/>
              </a:rPr>
              <a:t>0</a:t>
            </a:r>
          </a:p>
          <a:p>
            <a:pPr eaLnBrk="1" hangingPunct="1"/>
            <a:r>
              <a:rPr lang="en-US" sz="2400">
                <a:latin typeface="Tahoma" charset="0"/>
              </a:rPr>
              <a:t>Example: </a:t>
            </a:r>
            <a:r>
              <a:rPr lang="en-US" sz="2400">
                <a:latin typeface="Times New Roman" charset="0"/>
                <a:sym typeface="Symbol" charset="0"/>
              </a:rPr>
              <a:t>2</a:t>
            </a:r>
            <a:r>
              <a:rPr lang="en-US" sz="2400" b="1" i="1">
                <a:latin typeface="Times New Roman" charset="0"/>
                <a:sym typeface="Symbol" charset="0"/>
              </a:rPr>
              <a:t>n</a:t>
            </a:r>
            <a:r>
              <a:rPr lang="en-US" sz="2400" b="1">
                <a:latin typeface="Times New Roman" charset="0"/>
                <a:sym typeface="Symbol" charset="0"/>
              </a:rPr>
              <a:t> </a:t>
            </a:r>
            <a:r>
              <a:rPr lang="en-US" sz="2400">
                <a:latin typeface="Symbol" charset="0"/>
                <a:sym typeface="Symbol" charset="0"/>
              </a:rPr>
              <a:t>+</a:t>
            </a:r>
            <a:r>
              <a:rPr lang="en-US" sz="2400" b="1">
                <a:latin typeface="Times New Roman" charset="0"/>
                <a:sym typeface="Symbol" charset="0"/>
              </a:rPr>
              <a:t> </a:t>
            </a:r>
            <a:r>
              <a:rPr lang="en-US" sz="2400">
                <a:latin typeface="Times New Roman" charset="0"/>
                <a:sym typeface="Symbol" charset="0"/>
              </a:rPr>
              <a:t>10</a:t>
            </a:r>
            <a:r>
              <a:rPr lang="en-US" sz="2400">
                <a:latin typeface="Tahoma" charset="0"/>
                <a:sym typeface="Symbol" charset="0"/>
              </a:rPr>
              <a:t> is </a:t>
            </a:r>
            <a:r>
              <a:rPr lang="en-US" sz="2400" b="1" i="1">
                <a:latin typeface="Times New Roman" charset="0"/>
                <a:sym typeface="Symbol" charset="0"/>
              </a:rPr>
              <a:t>O</a:t>
            </a:r>
            <a:r>
              <a:rPr lang="en-US" sz="2400">
                <a:latin typeface="Times New Roman" charset="0"/>
                <a:sym typeface="Symbol" charset="0"/>
              </a:rPr>
              <a:t>(</a:t>
            </a:r>
            <a:r>
              <a:rPr lang="en-US" sz="2400" b="1" i="1">
                <a:latin typeface="Times New Roman" charset="0"/>
                <a:sym typeface="Symbol" charset="0"/>
              </a:rPr>
              <a:t>n</a:t>
            </a:r>
            <a:r>
              <a:rPr lang="en-US" sz="2400">
                <a:latin typeface="Times New Roman" charset="0"/>
                <a:sym typeface="Symbol" charset="0"/>
              </a:rPr>
              <a:t>)</a:t>
            </a:r>
          </a:p>
          <a:p>
            <a:pPr lvl="1" eaLnBrk="1" hangingPunct="1"/>
            <a:r>
              <a:rPr lang="en-US" sz="2000">
                <a:latin typeface="Times New Roman" charset="0"/>
                <a:sym typeface="Symbol" charset="0"/>
              </a:rPr>
              <a:t>2</a:t>
            </a:r>
            <a:r>
              <a:rPr lang="en-US" sz="2000" b="1" i="1">
                <a:latin typeface="Times New Roman" charset="0"/>
                <a:sym typeface="Symbol" charset="0"/>
              </a:rPr>
              <a:t>n</a:t>
            </a:r>
            <a:r>
              <a:rPr lang="en-US" sz="2000" b="1">
                <a:latin typeface="Times New Roman" charset="0"/>
                <a:sym typeface="Symbol" charset="0"/>
              </a:rPr>
              <a:t> </a:t>
            </a:r>
            <a:r>
              <a:rPr lang="en-US" sz="2000">
                <a:latin typeface="Symbol" charset="0"/>
                <a:sym typeface="Symbol" charset="0"/>
              </a:rPr>
              <a:t>+</a:t>
            </a:r>
            <a:r>
              <a:rPr lang="en-US" sz="2000" b="1">
                <a:latin typeface="Times New Roman" charset="0"/>
                <a:sym typeface="Symbol" charset="0"/>
              </a:rPr>
              <a:t> </a:t>
            </a:r>
            <a:r>
              <a:rPr lang="en-US" sz="2000">
                <a:latin typeface="Times New Roman" charset="0"/>
                <a:sym typeface="Symbol" charset="0"/>
              </a:rPr>
              <a:t>10</a:t>
            </a:r>
            <a:r>
              <a:rPr lang="en-US" sz="2000" b="1" i="1">
                <a:latin typeface="Times New Roman" charset="0"/>
                <a:sym typeface="Symbol" charset="0"/>
              </a:rPr>
              <a:t> </a:t>
            </a:r>
            <a:r>
              <a:rPr lang="en-US" sz="2000">
                <a:latin typeface="Symbol" charset="0"/>
                <a:sym typeface="Symbol" charset="0"/>
              </a:rPr>
              <a:t></a:t>
            </a:r>
            <a:r>
              <a:rPr lang="en-US" sz="2000">
                <a:latin typeface="Tahoma" charset="0"/>
              </a:rPr>
              <a:t> </a:t>
            </a:r>
            <a:r>
              <a:rPr lang="en-US" sz="2000" b="1" i="1">
                <a:latin typeface="Times New Roman" charset="0"/>
                <a:sym typeface="Symbol" charset="0"/>
              </a:rPr>
              <a:t>cn</a:t>
            </a:r>
          </a:p>
          <a:p>
            <a:pPr lvl="1" eaLnBrk="1" hangingPunct="1"/>
            <a:r>
              <a:rPr lang="en-US" sz="2000">
                <a:latin typeface="Times New Roman" charset="0"/>
                <a:sym typeface="Symbol" charset="0"/>
              </a:rPr>
              <a:t>(</a:t>
            </a:r>
            <a:r>
              <a:rPr lang="en-US" sz="2000" b="1" i="1">
                <a:latin typeface="Times New Roman" charset="0"/>
                <a:sym typeface="Symbol" charset="0"/>
              </a:rPr>
              <a:t>c</a:t>
            </a:r>
            <a:r>
              <a:rPr lang="en-US" sz="2000">
                <a:latin typeface="Times New Roman" charset="0"/>
                <a:sym typeface="Symbol" charset="0"/>
              </a:rPr>
              <a:t> </a:t>
            </a:r>
            <a:r>
              <a:rPr lang="en-US" sz="2000">
                <a:latin typeface="Symbol" charset="0"/>
                <a:sym typeface="Symbol" charset="0"/>
              </a:rPr>
              <a:t></a:t>
            </a:r>
            <a:r>
              <a:rPr lang="en-US" sz="2000">
                <a:latin typeface="Times New Roman" charset="0"/>
                <a:sym typeface="Symbol" charset="0"/>
              </a:rPr>
              <a:t> 2) </a:t>
            </a:r>
            <a:r>
              <a:rPr lang="en-US" sz="2000" b="1" i="1">
                <a:latin typeface="Times New Roman" charset="0"/>
                <a:sym typeface="Symbol" charset="0"/>
              </a:rPr>
              <a:t>n </a:t>
            </a:r>
            <a:r>
              <a:rPr lang="en-US" sz="2000">
                <a:latin typeface="Symbol" charset="0"/>
                <a:sym typeface="Symbol" charset="0"/>
              </a:rPr>
              <a:t> </a:t>
            </a:r>
            <a:r>
              <a:rPr lang="en-US" sz="2000">
                <a:latin typeface="Times New Roman" charset="0"/>
                <a:sym typeface="Symbol" charset="0"/>
              </a:rPr>
              <a:t>10</a:t>
            </a:r>
          </a:p>
          <a:p>
            <a:pPr lvl="1" eaLnBrk="1" hangingPunct="1"/>
            <a:r>
              <a:rPr lang="en-US" sz="2000" b="1" i="1">
                <a:latin typeface="Times New Roman" charset="0"/>
                <a:sym typeface="Symbol" charset="0"/>
              </a:rPr>
              <a:t>n </a:t>
            </a:r>
            <a:r>
              <a:rPr lang="en-US" sz="2000">
                <a:latin typeface="Symbol" charset="0"/>
                <a:sym typeface="Symbol" charset="0"/>
              </a:rPr>
              <a:t> </a:t>
            </a:r>
            <a:r>
              <a:rPr lang="en-US" sz="2000">
                <a:latin typeface="Times New Roman" charset="0"/>
                <a:sym typeface="Symbol" charset="0"/>
              </a:rPr>
              <a:t>10</a:t>
            </a:r>
            <a:r>
              <a:rPr lang="en-US" sz="2000">
                <a:latin typeface="Symbol" charset="0"/>
                <a:sym typeface="Symbol" charset="0"/>
              </a:rPr>
              <a:t>/</a:t>
            </a:r>
            <a:r>
              <a:rPr lang="en-US" sz="2000">
                <a:latin typeface="Times New Roman" charset="0"/>
                <a:sym typeface="Symbol" charset="0"/>
              </a:rPr>
              <a:t>(</a:t>
            </a:r>
            <a:r>
              <a:rPr lang="en-US" sz="2000" b="1" i="1">
                <a:latin typeface="Times New Roman" charset="0"/>
                <a:sym typeface="Symbol" charset="0"/>
              </a:rPr>
              <a:t>c</a:t>
            </a:r>
            <a:r>
              <a:rPr lang="en-US" sz="2000">
                <a:latin typeface="Times New Roman" charset="0"/>
                <a:sym typeface="Symbol" charset="0"/>
              </a:rPr>
              <a:t> </a:t>
            </a:r>
            <a:r>
              <a:rPr lang="en-US" sz="2000">
                <a:latin typeface="Symbol" charset="0"/>
                <a:sym typeface="Symbol" charset="0"/>
              </a:rPr>
              <a:t></a:t>
            </a:r>
            <a:r>
              <a:rPr lang="en-US" sz="2000">
                <a:latin typeface="Times New Roman" charset="0"/>
                <a:sym typeface="Symbol" charset="0"/>
              </a:rPr>
              <a:t> 2)</a:t>
            </a:r>
          </a:p>
          <a:p>
            <a:pPr lvl="1" eaLnBrk="1" hangingPunct="1"/>
            <a:r>
              <a:rPr lang="en-US" sz="2000">
                <a:latin typeface="Tahoma" charset="0"/>
              </a:rPr>
              <a:t>Pick </a:t>
            </a:r>
            <a:r>
              <a:rPr lang="en-US" sz="2000" b="1" i="1">
                <a:latin typeface="Times New Roman" charset="0"/>
                <a:sym typeface="Symbol" charset="0"/>
              </a:rPr>
              <a:t>c </a:t>
            </a:r>
            <a:r>
              <a:rPr lang="en-US" sz="2000">
                <a:latin typeface="Symbol" charset="0"/>
                <a:sym typeface="Symbol" charset="0"/>
              </a:rPr>
              <a:t>= </a:t>
            </a:r>
            <a:r>
              <a:rPr lang="en-US" sz="2000">
                <a:latin typeface="Times New Roman" charset="0"/>
                <a:sym typeface="Symbol" charset="0"/>
              </a:rPr>
              <a:t>3 </a:t>
            </a:r>
            <a:r>
              <a:rPr lang="en-US" sz="2000">
                <a:latin typeface="Tahoma" charset="0"/>
              </a:rPr>
              <a:t>and </a:t>
            </a:r>
            <a:r>
              <a:rPr lang="en-US" sz="2000" b="1" i="1">
                <a:latin typeface="Times New Roman" charset="0"/>
                <a:sym typeface="Symbol" charset="0"/>
              </a:rPr>
              <a:t>n</a:t>
            </a:r>
            <a:r>
              <a:rPr lang="en-US" sz="2000" b="1" baseline="-25000">
                <a:latin typeface="Times New Roman" charset="0"/>
                <a:sym typeface="Symbol" charset="0"/>
              </a:rPr>
              <a:t>0 </a:t>
            </a:r>
            <a:r>
              <a:rPr lang="en-US" sz="2000">
                <a:latin typeface="Symbol" charset="0"/>
                <a:sym typeface="Symbol" charset="0"/>
              </a:rPr>
              <a:t>= </a:t>
            </a:r>
            <a:r>
              <a:rPr lang="en-US" sz="2000">
                <a:latin typeface="Times New Roman" charset="0"/>
                <a:sym typeface="Symbol" charset="0"/>
              </a:rPr>
              <a:t>10</a:t>
            </a:r>
            <a:endParaRPr lang="en-US" sz="2000">
              <a:latin typeface="Tahoma" charset="0"/>
            </a:endParaRPr>
          </a:p>
          <a:p>
            <a:pPr eaLnBrk="1" hangingPunct="1"/>
            <a:endParaRPr lang="en-US" sz="2400">
              <a:latin typeface="Tahoma" charset="0"/>
            </a:endParaRPr>
          </a:p>
        </p:txBody>
      </p:sp>
      <p:graphicFrame>
        <p:nvGraphicFramePr>
          <p:cNvPr id="28677" name="Object 4"/>
          <p:cNvGraphicFramePr>
            <a:graphicFrameLocks noChangeAspect="1"/>
          </p:cNvGraphicFramePr>
          <p:nvPr/>
        </p:nvGraphicFramePr>
        <p:xfrm>
          <a:off x="3810000" y="1371600"/>
          <a:ext cx="5324475" cy="4286250"/>
        </p:xfrm>
        <a:graphic>
          <a:graphicData uri="http://schemas.openxmlformats.org/presentationml/2006/ole">
            <mc:AlternateContent xmlns:mc="http://schemas.openxmlformats.org/markup-compatibility/2006">
              <mc:Choice xmlns:v="urn:schemas-microsoft-com:vml" Requires="v">
                <p:oleObj name="Chart" r:id="rId3" imgW="8686800" imgH="6553200" progId="Excel.Chart.8">
                  <p:embed followColorScheme="full"/>
                </p:oleObj>
              </mc:Choice>
              <mc:Fallback>
                <p:oleObj name="Chart" r:id="rId3" imgW="8686800" imgH="6553200" progId="Excel.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371600"/>
                        <a:ext cx="5324475" cy="4286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8678"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11266"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967690A-97FD-FC44-9997-A670E4E08793}" type="slidenum">
              <a:rPr lang="en-US" sz="1400"/>
              <a:pPr eaLnBrk="1" hangingPunct="1"/>
              <a:t>2</a:t>
            </a:fld>
            <a:endParaRPr lang="en-US" sz="1400"/>
          </a:p>
        </p:txBody>
      </p:sp>
      <p:sp>
        <p:nvSpPr>
          <p:cNvPr id="11267" name="Rectangle 2"/>
          <p:cNvSpPr>
            <a:spLocks noGrp="1" noChangeArrowheads="1"/>
          </p:cNvSpPr>
          <p:nvPr>
            <p:ph type="title"/>
          </p:nvPr>
        </p:nvSpPr>
        <p:spPr/>
        <p:txBody>
          <a:bodyPr/>
          <a:lstStyle/>
          <a:p>
            <a:pPr eaLnBrk="1" hangingPunct="1"/>
            <a:r>
              <a:rPr lang="en-US">
                <a:latin typeface="Tahoma" charset="0"/>
              </a:rPr>
              <a:t>Running Time</a:t>
            </a:r>
          </a:p>
        </p:txBody>
      </p:sp>
      <p:sp>
        <p:nvSpPr>
          <p:cNvPr id="11268" name="Rectangle 3" descr="Rectangle: Click to edit Master text styles&#10;Second level&#10;Third level&#10;Fourth level&#10;Fifth level"/>
          <p:cNvSpPr>
            <a:spLocks noGrp="1" noChangeArrowheads="1"/>
          </p:cNvSpPr>
          <p:nvPr>
            <p:ph type="body" sz="half" idx="1"/>
          </p:nvPr>
        </p:nvSpPr>
        <p:spPr>
          <a:xfrm>
            <a:off x="609600" y="1676400"/>
            <a:ext cx="4419600" cy="4800600"/>
          </a:xfrm>
        </p:spPr>
        <p:txBody>
          <a:bodyPr/>
          <a:lstStyle/>
          <a:p>
            <a:pPr eaLnBrk="1" hangingPunct="1">
              <a:lnSpc>
                <a:spcPct val="90000"/>
              </a:lnSpc>
            </a:pPr>
            <a:r>
              <a:rPr lang="en-US" sz="2400">
                <a:latin typeface="Tahoma" charset="0"/>
              </a:rPr>
              <a:t>Most algorithms transform input objects into output objects.</a:t>
            </a:r>
          </a:p>
          <a:p>
            <a:pPr eaLnBrk="1" hangingPunct="1">
              <a:lnSpc>
                <a:spcPct val="90000"/>
              </a:lnSpc>
            </a:pPr>
            <a:r>
              <a:rPr lang="en-US" sz="2400">
                <a:latin typeface="Tahoma" charset="0"/>
              </a:rPr>
              <a:t>The running time of an algorithm typically grows with the input size.</a:t>
            </a:r>
          </a:p>
          <a:p>
            <a:pPr eaLnBrk="1" hangingPunct="1">
              <a:lnSpc>
                <a:spcPct val="90000"/>
              </a:lnSpc>
            </a:pPr>
            <a:r>
              <a:rPr lang="en-US" sz="2400">
                <a:latin typeface="Tahoma" charset="0"/>
              </a:rPr>
              <a:t>Average case time is often difficult to determine.</a:t>
            </a:r>
          </a:p>
          <a:p>
            <a:pPr eaLnBrk="1" hangingPunct="1">
              <a:lnSpc>
                <a:spcPct val="90000"/>
              </a:lnSpc>
            </a:pPr>
            <a:r>
              <a:rPr lang="en-US" sz="2400">
                <a:latin typeface="Tahoma" charset="0"/>
              </a:rPr>
              <a:t>We focus on the worst case running time.</a:t>
            </a:r>
          </a:p>
          <a:p>
            <a:pPr lvl="1" eaLnBrk="1" hangingPunct="1">
              <a:lnSpc>
                <a:spcPct val="90000"/>
              </a:lnSpc>
            </a:pPr>
            <a:r>
              <a:rPr lang="en-US" sz="2000">
                <a:latin typeface="Tahoma" charset="0"/>
              </a:rPr>
              <a:t>Easier to analyze</a:t>
            </a:r>
          </a:p>
          <a:p>
            <a:pPr lvl="1" eaLnBrk="1" hangingPunct="1">
              <a:lnSpc>
                <a:spcPct val="90000"/>
              </a:lnSpc>
            </a:pPr>
            <a:r>
              <a:rPr lang="en-US" sz="2000">
                <a:latin typeface="Tahoma" charset="0"/>
              </a:rPr>
              <a:t>Crucial to applications such as games, finance and robotics</a:t>
            </a:r>
          </a:p>
        </p:txBody>
      </p:sp>
      <p:graphicFrame>
        <p:nvGraphicFramePr>
          <p:cNvPr id="2" name="Object 4"/>
          <p:cNvGraphicFramePr>
            <a:graphicFrameLocks noGrp="1" noChangeAspect="1"/>
          </p:cNvGraphicFramePr>
          <p:nvPr>
            <p:ph type="chart" sz="half" idx="2"/>
            <p:extLst>
              <p:ext uri="{D42A27DB-BD31-4B8C-83A1-F6EECF244321}">
                <p14:modId xmlns:p14="http://schemas.microsoft.com/office/powerpoint/2010/main" val="3616408252"/>
              </p:ext>
            </p:extLst>
          </p:nvPr>
        </p:nvGraphicFramePr>
        <p:xfrm>
          <a:off x="4775200" y="1727200"/>
          <a:ext cx="3841750" cy="4098925"/>
        </p:xfrm>
        <a:graphic>
          <a:graphicData uri="http://schemas.openxmlformats.org/drawingml/2006/chart">
            <c:chart xmlns:c="http://schemas.openxmlformats.org/drawingml/2006/chart" xmlns:r="http://schemas.openxmlformats.org/officeDocument/2006/relationships" r:id="rId3"/>
          </a:graphicData>
        </a:graphic>
      </p:graphicFrame>
      <p:sp>
        <p:nvSpPr>
          <p:cNvPr id="11270"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2969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9F218C3-C266-8B46-8A2F-5927D972E6B6}" type="slidenum">
              <a:rPr lang="en-US" sz="1400"/>
              <a:pPr eaLnBrk="1" hangingPunct="1"/>
              <a:t>20</a:t>
            </a:fld>
            <a:endParaRPr lang="en-US" sz="1400"/>
          </a:p>
        </p:txBody>
      </p:sp>
      <p:sp>
        <p:nvSpPr>
          <p:cNvPr id="29699" name="Rectangle 2"/>
          <p:cNvSpPr>
            <a:spLocks noGrp="1" noChangeArrowheads="1"/>
          </p:cNvSpPr>
          <p:nvPr>
            <p:ph type="title"/>
          </p:nvPr>
        </p:nvSpPr>
        <p:spPr/>
        <p:txBody>
          <a:bodyPr/>
          <a:lstStyle/>
          <a:p>
            <a:pPr eaLnBrk="1" hangingPunct="1"/>
            <a:r>
              <a:rPr lang="en-US">
                <a:latin typeface="Tahoma" charset="0"/>
              </a:rPr>
              <a:t>Big-Oh Example</a:t>
            </a:r>
          </a:p>
        </p:txBody>
      </p:sp>
      <p:sp>
        <p:nvSpPr>
          <p:cNvPr id="29700" name="Rectangle 3" descr="Rectangle: Click to edit Master text styles&#10;Second level&#10;Third level&#10;Fourth level&#10;Fifth level"/>
          <p:cNvSpPr>
            <a:spLocks noGrp="1" noChangeArrowheads="1"/>
          </p:cNvSpPr>
          <p:nvPr>
            <p:ph type="body" idx="1"/>
          </p:nvPr>
        </p:nvSpPr>
        <p:spPr>
          <a:xfrm>
            <a:off x="838200" y="1905000"/>
            <a:ext cx="3581400" cy="3657600"/>
          </a:xfrm>
        </p:spPr>
        <p:txBody>
          <a:bodyPr/>
          <a:lstStyle/>
          <a:p>
            <a:pPr eaLnBrk="1" hangingPunct="1"/>
            <a:r>
              <a:rPr lang="en-US" sz="2400">
                <a:latin typeface="Tahoma" charset="0"/>
              </a:rPr>
              <a:t>Example: the function </a:t>
            </a:r>
            <a:r>
              <a:rPr lang="en-US" sz="2400" b="1" i="1">
                <a:latin typeface="Times New Roman" charset="0"/>
                <a:sym typeface="Symbol" charset="0"/>
              </a:rPr>
              <a:t>n</a:t>
            </a:r>
            <a:r>
              <a:rPr lang="en-US" sz="2400" baseline="30000">
                <a:latin typeface="Times New Roman" charset="0"/>
                <a:sym typeface="Symbol" charset="0"/>
              </a:rPr>
              <a:t>2</a:t>
            </a:r>
            <a:r>
              <a:rPr lang="en-US" sz="2400" b="1">
                <a:latin typeface="Times New Roman" charset="0"/>
                <a:sym typeface="Symbol" charset="0"/>
              </a:rPr>
              <a:t> </a:t>
            </a:r>
            <a:r>
              <a:rPr lang="en-US" sz="2400">
                <a:latin typeface="Tahoma" charset="0"/>
                <a:sym typeface="Symbol" charset="0"/>
              </a:rPr>
              <a:t>is not </a:t>
            </a:r>
            <a:r>
              <a:rPr lang="en-US" sz="2400" b="1" i="1">
                <a:latin typeface="Times New Roman" charset="0"/>
                <a:sym typeface="Symbol" charset="0"/>
              </a:rPr>
              <a:t>O</a:t>
            </a:r>
            <a:r>
              <a:rPr lang="en-US" sz="2400">
                <a:latin typeface="Times New Roman" charset="0"/>
                <a:sym typeface="Symbol" charset="0"/>
              </a:rPr>
              <a:t>(</a:t>
            </a:r>
            <a:r>
              <a:rPr lang="en-US" sz="2400" b="1" i="1">
                <a:latin typeface="Times New Roman" charset="0"/>
                <a:sym typeface="Symbol" charset="0"/>
              </a:rPr>
              <a:t>n</a:t>
            </a:r>
            <a:r>
              <a:rPr lang="en-US" sz="2400">
                <a:latin typeface="Times New Roman" charset="0"/>
                <a:sym typeface="Symbol" charset="0"/>
              </a:rPr>
              <a:t>)</a:t>
            </a:r>
          </a:p>
          <a:p>
            <a:pPr lvl="1" eaLnBrk="1" hangingPunct="1"/>
            <a:r>
              <a:rPr lang="en-US" sz="2000" b="1" i="1">
                <a:latin typeface="Times New Roman" charset="0"/>
                <a:sym typeface="Symbol" charset="0"/>
              </a:rPr>
              <a:t>n</a:t>
            </a:r>
            <a:r>
              <a:rPr lang="en-US" sz="2000" baseline="30000">
                <a:latin typeface="Times New Roman" charset="0"/>
                <a:sym typeface="Symbol" charset="0"/>
              </a:rPr>
              <a:t>2</a:t>
            </a:r>
            <a:r>
              <a:rPr lang="en-US" sz="2000" b="1" i="1">
                <a:latin typeface="Times New Roman" charset="0"/>
                <a:sym typeface="Symbol" charset="0"/>
              </a:rPr>
              <a:t> </a:t>
            </a:r>
            <a:r>
              <a:rPr lang="en-US" sz="2000">
                <a:latin typeface="Symbol" charset="0"/>
                <a:sym typeface="Symbol" charset="0"/>
              </a:rPr>
              <a:t></a:t>
            </a:r>
            <a:r>
              <a:rPr lang="en-US" sz="2000">
                <a:latin typeface="Tahoma" charset="0"/>
              </a:rPr>
              <a:t> </a:t>
            </a:r>
            <a:r>
              <a:rPr lang="en-US" sz="2000" b="1" i="1">
                <a:latin typeface="Times New Roman" charset="0"/>
                <a:sym typeface="Symbol" charset="0"/>
              </a:rPr>
              <a:t>cn</a:t>
            </a:r>
          </a:p>
          <a:p>
            <a:pPr lvl="1" eaLnBrk="1" hangingPunct="1"/>
            <a:r>
              <a:rPr lang="en-US" sz="2000" b="1" i="1">
                <a:latin typeface="Times New Roman" charset="0"/>
                <a:sym typeface="Symbol" charset="0"/>
              </a:rPr>
              <a:t>n </a:t>
            </a:r>
            <a:r>
              <a:rPr lang="en-US" sz="2000">
                <a:latin typeface="Symbol" charset="0"/>
                <a:sym typeface="Symbol" charset="0"/>
              </a:rPr>
              <a:t></a:t>
            </a:r>
            <a:r>
              <a:rPr lang="en-US" sz="2000">
                <a:latin typeface="Tahoma" charset="0"/>
              </a:rPr>
              <a:t> </a:t>
            </a:r>
            <a:r>
              <a:rPr lang="en-US" sz="2000" b="1" i="1">
                <a:latin typeface="Times New Roman" charset="0"/>
                <a:sym typeface="Symbol" charset="0"/>
              </a:rPr>
              <a:t>c</a:t>
            </a:r>
            <a:endParaRPr lang="en-US" sz="2000">
              <a:latin typeface="Times New Roman" charset="0"/>
              <a:sym typeface="Symbol" charset="0"/>
            </a:endParaRPr>
          </a:p>
          <a:p>
            <a:pPr lvl="1" eaLnBrk="1" hangingPunct="1"/>
            <a:r>
              <a:rPr lang="en-US" sz="2000">
                <a:latin typeface="Tahoma" charset="0"/>
              </a:rPr>
              <a:t>The above inequality cannot be satisfied since </a:t>
            </a:r>
            <a:r>
              <a:rPr lang="en-US" sz="2000" b="1" i="1">
                <a:latin typeface="Times New Roman" charset="0"/>
                <a:sym typeface="Symbol" charset="0"/>
              </a:rPr>
              <a:t>c</a:t>
            </a:r>
            <a:r>
              <a:rPr lang="en-US" sz="2000">
                <a:latin typeface="Tahoma" charset="0"/>
              </a:rPr>
              <a:t> must be a constant </a:t>
            </a:r>
          </a:p>
          <a:p>
            <a:pPr eaLnBrk="1" hangingPunct="1"/>
            <a:endParaRPr lang="en-US">
              <a:latin typeface="Tahoma" charset="0"/>
            </a:endParaRPr>
          </a:p>
        </p:txBody>
      </p:sp>
      <p:graphicFrame>
        <p:nvGraphicFramePr>
          <p:cNvPr id="29701" name="Object 4"/>
          <p:cNvGraphicFramePr>
            <a:graphicFrameLocks noChangeAspect="1"/>
          </p:cNvGraphicFramePr>
          <p:nvPr/>
        </p:nvGraphicFramePr>
        <p:xfrm>
          <a:off x="3810000" y="1562100"/>
          <a:ext cx="5153025" cy="4619625"/>
        </p:xfrm>
        <a:graphic>
          <a:graphicData uri="http://schemas.openxmlformats.org/presentationml/2006/ole">
            <mc:AlternateContent xmlns:mc="http://schemas.openxmlformats.org/markup-compatibility/2006">
              <mc:Choice xmlns:v="urn:schemas-microsoft-com:vml" Requires="v">
                <p:oleObj name="Chart" r:id="rId2" imgW="7988300" imgH="6718300" progId="Excel.Chart.8">
                  <p:embed followColorScheme="full"/>
                </p:oleObj>
              </mc:Choice>
              <mc:Fallback>
                <p:oleObj name="Chart" r:id="rId2" imgW="7988300" imgH="6718300" progId="Excel.Chart.8">
                  <p:embed followColorScheme="full"/>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562100"/>
                        <a:ext cx="5153025" cy="46196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9702"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dirty="0"/>
              <a:t>Analysis of Algorithms</a:t>
            </a:r>
          </a:p>
        </p:txBody>
      </p:sp>
      <p:sp>
        <p:nvSpPr>
          <p:cNvPr id="3072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081CD07-4CD9-3644-8D29-823D2ECC1E70}" type="slidenum">
              <a:rPr lang="en-US" sz="1400"/>
              <a:pPr eaLnBrk="1" hangingPunct="1"/>
              <a:t>21</a:t>
            </a:fld>
            <a:endParaRPr lang="en-US" sz="1400" dirty="0"/>
          </a:p>
        </p:txBody>
      </p:sp>
      <p:sp>
        <p:nvSpPr>
          <p:cNvPr id="30723" name="Rectangle 1026"/>
          <p:cNvSpPr>
            <a:spLocks noChangeArrowheads="1"/>
          </p:cNvSpPr>
          <p:nvPr/>
        </p:nvSpPr>
        <p:spPr bwMode="auto">
          <a:xfrm>
            <a:off x="381000" y="533400"/>
            <a:ext cx="62484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lang="en-US" sz="4400" dirty="0">
                <a:solidFill>
                  <a:schemeClr val="tx2"/>
                </a:solidFill>
              </a:rPr>
              <a:t>More Big-Oh Examples</a:t>
            </a:r>
          </a:p>
        </p:txBody>
      </p:sp>
      <p:sp>
        <p:nvSpPr>
          <p:cNvPr id="30724" name="Rectangle 1027"/>
          <p:cNvSpPr>
            <a:spLocks noChangeArrowheads="1"/>
          </p:cNvSpPr>
          <p:nvPr/>
        </p:nvSpPr>
        <p:spPr bwMode="auto">
          <a:xfrm>
            <a:off x="685800" y="1447800"/>
            <a:ext cx="7818438"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514350" indent="-514350">
              <a:spcBef>
                <a:spcPct val="20000"/>
              </a:spcBef>
              <a:buSzPct val="75000"/>
              <a:buFont typeface="Wingdings" charset="2"/>
              <a:buChar char="q"/>
            </a:pPr>
            <a:r>
              <a:rPr lang="en-US" sz="2800" dirty="0"/>
              <a:t>7n - 2</a:t>
            </a:r>
          </a:p>
          <a:p>
            <a:pPr marL="342900" indent="-342900">
              <a:spcBef>
                <a:spcPct val="20000"/>
              </a:spcBef>
              <a:buClr>
                <a:schemeClr val="hlink"/>
              </a:buClr>
              <a:buSzPct val="110000"/>
              <a:buFont typeface="Wingdings" charset="0"/>
              <a:buBlip>
                <a:blip r:embed="rId2"/>
              </a:buBlip>
            </a:pPr>
            <a:endParaRPr lang="en-US" sz="2800" dirty="0"/>
          </a:p>
        </p:txBody>
      </p:sp>
      <p:sp>
        <p:nvSpPr>
          <p:cNvPr id="39940" name="Rectangle 1028"/>
          <p:cNvSpPr>
            <a:spLocks noChangeArrowheads="1"/>
          </p:cNvSpPr>
          <p:nvPr/>
        </p:nvSpPr>
        <p:spPr bwMode="auto">
          <a:xfrm>
            <a:off x="487363" y="1930400"/>
            <a:ext cx="7818437" cy="111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628650" lvl="1" indent="-228600">
              <a:spcBef>
                <a:spcPct val="20000"/>
              </a:spcBef>
              <a:buClr>
                <a:schemeClr val="accent2"/>
              </a:buClr>
              <a:buSzPct val="75000"/>
              <a:buFont typeface="Wingdings" charset="0"/>
              <a:buNone/>
            </a:pPr>
            <a:r>
              <a:rPr lang="en-US" sz="2000" dirty="0"/>
              <a:t>7n-2 is O(n)</a:t>
            </a:r>
          </a:p>
          <a:p>
            <a:pPr marL="628650" lvl="1" indent="-228600">
              <a:spcBef>
                <a:spcPct val="20000"/>
              </a:spcBef>
              <a:buClr>
                <a:schemeClr val="accent2"/>
              </a:buClr>
              <a:buSzPct val="75000"/>
              <a:buFont typeface="Wingdings" charset="0"/>
              <a:buNone/>
            </a:pPr>
            <a:r>
              <a:rPr lang="en-US" sz="2000" dirty="0"/>
              <a:t>need c &gt; 0 and n</a:t>
            </a:r>
            <a:r>
              <a:rPr lang="en-US" sz="2000" baseline="-25000" dirty="0"/>
              <a:t>0</a:t>
            </a:r>
            <a:r>
              <a:rPr lang="en-US" sz="2000" dirty="0"/>
              <a:t> </a:t>
            </a:r>
            <a:r>
              <a:rPr lang="en-US" sz="2000" dirty="0">
                <a:sym typeface="Symbol" charset="0"/>
              </a:rPr>
              <a:t> 1 such that</a:t>
            </a:r>
            <a:r>
              <a:rPr lang="en-US" sz="2000" dirty="0"/>
              <a:t> 7 n - 2 </a:t>
            </a:r>
            <a:r>
              <a:rPr lang="en-US" sz="2000" dirty="0">
                <a:sym typeface="Symbol" charset="0"/>
              </a:rPr>
              <a:t> c </a:t>
            </a:r>
            <a:r>
              <a:rPr lang="en-US" sz="2000" dirty="0">
                <a:cs typeface="Arial" charset="0"/>
                <a:sym typeface="Symbol" charset="0"/>
              </a:rPr>
              <a:t>n for n </a:t>
            </a:r>
            <a:r>
              <a:rPr lang="en-US" sz="2000" dirty="0">
                <a:sym typeface="Symbol" charset="0"/>
              </a:rPr>
              <a:t> n</a:t>
            </a:r>
            <a:r>
              <a:rPr lang="en-US" sz="2000" baseline="-25000" dirty="0">
                <a:sym typeface="Symbol" charset="0"/>
              </a:rPr>
              <a:t>0</a:t>
            </a:r>
            <a:endParaRPr lang="en-US" sz="2000" dirty="0">
              <a:sym typeface="Symbol" charset="0"/>
            </a:endParaRPr>
          </a:p>
          <a:p>
            <a:pPr marL="628650" lvl="1" indent="-228600">
              <a:spcBef>
                <a:spcPct val="20000"/>
              </a:spcBef>
              <a:buClr>
                <a:schemeClr val="accent2"/>
              </a:buClr>
              <a:buSzPct val="75000"/>
              <a:buFont typeface="Wingdings" charset="0"/>
              <a:buNone/>
            </a:pPr>
            <a:r>
              <a:rPr lang="en-US" sz="2000" dirty="0">
                <a:sym typeface="Symbol" charset="0"/>
              </a:rPr>
              <a:t>this is true for c = 7 and </a:t>
            </a:r>
            <a:r>
              <a:rPr lang="en-US" sz="2000" dirty="0"/>
              <a:t>n</a:t>
            </a:r>
            <a:r>
              <a:rPr lang="en-US" sz="2000" baseline="-25000" dirty="0"/>
              <a:t>0</a:t>
            </a:r>
            <a:r>
              <a:rPr lang="en-US" sz="2000" dirty="0">
                <a:sym typeface="Symbol" charset="0"/>
              </a:rPr>
              <a:t> = 1</a:t>
            </a:r>
            <a:endParaRPr lang="en-US" sz="2000" baseline="-25000" dirty="0"/>
          </a:p>
          <a:p>
            <a:pPr marL="285750" indent="-285750">
              <a:spcBef>
                <a:spcPct val="20000"/>
              </a:spcBef>
              <a:buClr>
                <a:schemeClr val="accent2"/>
              </a:buClr>
              <a:buSzPct val="75000"/>
              <a:buFont typeface="Wingdings" charset="0"/>
              <a:buChar char="n"/>
            </a:pPr>
            <a:endParaRPr lang="en-US" sz="2000" dirty="0"/>
          </a:p>
        </p:txBody>
      </p:sp>
      <p:sp>
        <p:nvSpPr>
          <p:cNvPr id="30726" name="Rectangle 1029"/>
          <p:cNvSpPr>
            <a:spLocks noChangeArrowheads="1"/>
          </p:cNvSpPr>
          <p:nvPr/>
        </p:nvSpPr>
        <p:spPr bwMode="auto">
          <a:xfrm>
            <a:off x="685800" y="3124200"/>
            <a:ext cx="7818438"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57200" indent="-457200">
              <a:spcBef>
                <a:spcPct val="20000"/>
              </a:spcBef>
              <a:buSzPct val="75000"/>
              <a:buFont typeface="Wingdings" charset="2"/>
              <a:buChar char="q"/>
            </a:pPr>
            <a:r>
              <a:rPr lang="en-US" sz="2800" dirty="0"/>
              <a:t>3 n</a:t>
            </a:r>
            <a:r>
              <a:rPr lang="en-US" sz="2800" baseline="30000" dirty="0"/>
              <a:t>3</a:t>
            </a:r>
            <a:r>
              <a:rPr lang="en-US" sz="2800" dirty="0"/>
              <a:t> + 20 n</a:t>
            </a:r>
            <a:r>
              <a:rPr lang="en-US" sz="2800" baseline="30000" dirty="0"/>
              <a:t>2</a:t>
            </a:r>
            <a:r>
              <a:rPr lang="en-US" sz="2800" dirty="0"/>
              <a:t> + 5</a:t>
            </a:r>
          </a:p>
          <a:p>
            <a:pPr marL="285750" indent="-285750">
              <a:spcBef>
                <a:spcPct val="20000"/>
              </a:spcBef>
              <a:buClr>
                <a:schemeClr val="accent2"/>
              </a:buClr>
              <a:buSzPct val="75000"/>
              <a:buFont typeface="Wingdings" charset="0"/>
              <a:buChar char="n"/>
            </a:pPr>
            <a:endParaRPr lang="en-US" sz="2800" dirty="0">
              <a:latin typeface="Times New Roman" charset="0"/>
            </a:endParaRPr>
          </a:p>
        </p:txBody>
      </p:sp>
      <p:sp>
        <p:nvSpPr>
          <p:cNvPr id="39942" name="Rectangle 1030"/>
          <p:cNvSpPr>
            <a:spLocks noChangeArrowheads="1"/>
          </p:cNvSpPr>
          <p:nvPr/>
        </p:nvSpPr>
        <p:spPr bwMode="auto">
          <a:xfrm>
            <a:off x="457200" y="3581400"/>
            <a:ext cx="8305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628650" lvl="1" indent="-228600">
              <a:spcBef>
                <a:spcPct val="20000"/>
              </a:spcBef>
              <a:buClr>
                <a:schemeClr val="accent2"/>
              </a:buClr>
              <a:buSzPct val="75000"/>
              <a:buFont typeface="Wingdings" charset="0"/>
              <a:buNone/>
            </a:pPr>
            <a:r>
              <a:rPr lang="en-US" sz="2000" dirty="0"/>
              <a:t>3 n</a:t>
            </a:r>
            <a:r>
              <a:rPr lang="en-US" sz="2000" baseline="30000" dirty="0"/>
              <a:t>3</a:t>
            </a:r>
            <a:r>
              <a:rPr lang="en-US" sz="2000" dirty="0"/>
              <a:t> + 20 n</a:t>
            </a:r>
            <a:r>
              <a:rPr lang="en-US" sz="2000" baseline="30000" dirty="0"/>
              <a:t>2</a:t>
            </a:r>
            <a:r>
              <a:rPr lang="en-US" sz="2000" dirty="0"/>
              <a:t> + 5 is O(n</a:t>
            </a:r>
            <a:r>
              <a:rPr lang="en-US" sz="2000" baseline="30000" dirty="0"/>
              <a:t>3</a:t>
            </a:r>
            <a:r>
              <a:rPr lang="en-US" sz="2000" dirty="0"/>
              <a:t>)</a:t>
            </a:r>
          </a:p>
          <a:p>
            <a:pPr marL="628650" lvl="1" indent="-228600">
              <a:spcBef>
                <a:spcPct val="20000"/>
              </a:spcBef>
              <a:buClr>
                <a:schemeClr val="accent2"/>
              </a:buClr>
              <a:buSzPct val="75000"/>
              <a:buFont typeface="Wingdings" charset="0"/>
              <a:buNone/>
            </a:pPr>
            <a:r>
              <a:rPr lang="en-US" sz="2000" dirty="0"/>
              <a:t>need c &gt; 0 and n</a:t>
            </a:r>
            <a:r>
              <a:rPr lang="en-US" sz="2000" baseline="-25000" dirty="0"/>
              <a:t>0</a:t>
            </a:r>
            <a:r>
              <a:rPr lang="en-US" sz="2000" dirty="0"/>
              <a:t> </a:t>
            </a:r>
            <a:r>
              <a:rPr lang="en-US" sz="2000" dirty="0">
                <a:sym typeface="Symbol" charset="0"/>
              </a:rPr>
              <a:t> 1 such that</a:t>
            </a:r>
            <a:r>
              <a:rPr lang="en-US" sz="2000" dirty="0"/>
              <a:t> 3 n</a:t>
            </a:r>
            <a:r>
              <a:rPr lang="en-US" sz="2000" baseline="30000" dirty="0"/>
              <a:t>3</a:t>
            </a:r>
            <a:r>
              <a:rPr lang="en-US" sz="2000" dirty="0"/>
              <a:t> + 20 n</a:t>
            </a:r>
            <a:r>
              <a:rPr lang="en-US" sz="2000" baseline="30000" dirty="0"/>
              <a:t>2</a:t>
            </a:r>
            <a:r>
              <a:rPr lang="en-US" sz="2000" dirty="0"/>
              <a:t> + 5 </a:t>
            </a:r>
            <a:r>
              <a:rPr lang="en-US" sz="2000" dirty="0">
                <a:sym typeface="Symbol" charset="0"/>
              </a:rPr>
              <a:t> c </a:t>
            </a:r>
            <a:r>
              <a:rPr lang="en-US" sz="2000" dirty="0">
                <a:cs typeface="Arial" charset="0"/>
                <a:sym typeface="Symbol" charset="0"/>
              </a:rPr>
              <a:t>n</a:t>
            </a:r>
            <a:r>
              <a:rPr lang="en-US" sz="2000" baseline="30000" dirty="0">
                <a:cs typeface="Arial" charset="0"/>
                <a:sym typeface="Symbol" charset="0"/>
              </a:rPr>
              <a:t>3</a:t>
            </a:r>
            <a:r>
              <a:rPr lang="en-US" sz="2000" dirty="0">
                <a:cs typeface="Arial" charset="0"/>
                <a:sym typeface="Symbol" charset="0"/>
              </a:rPr>
              <a:t> for n </a:t>
            </a:r>
            <a:r>
              <a:rPr lang="en-US" sz="2000" dirty="0">
                <a:sym typeface="Symbol" charset="0"/>
              </a:rPr>
              <a:t> n</a:t>
            </a:r>
            <a:r>
              <a:rPr lang="en-US" sz="2000" baseline="-25000" dirty="0">
                <a:sym typeface="Symbol" charset="0"/>
              </a:rPr>
              <a:t>0</a:t>
            </a:r>
            <a:endParaRPr lang="en-US" sz="2000" dirty="0">
              <a:sym typeface="Symbol" charset="0"/>
            </a:endParaRPr>
          </a:p>
          <a:p>
            <a:pPr marL="628650" lvl="1" indent="-228600">
              <a:spcBef>
                <a:spcPct val="20000"/>
              </a:spcBef>
              <a:buClr>
                <a:schemeClr val="accent2"/>
              </a:buClr>
              <a:buSzPct val="75000"/>
              <a:buFont typeface="Wingdings" charset="0"/>
              <a:buNone/>
            </a:pPr>
            <a:r>
              <a:rPr lang="en-US" sz="2000" dirty="0">
                <a:sym typeface="Symbol" charset="0"/>
              </a:rPr>
              <a:t>this is true for c = 4 and </a:t>
            </a:r>
            <a:r>
              <a:rPr lang="en-US" sz="2000" dirty="0"/>
              <a:t>n</a:t>
            </a:r>
            <a:r>
              <a:rPr lang="en-US" sz="2000" baseline="-25000" dirty="0"/>
              <a:t>0</a:t>
            </a:r>
            <a:r>
              <a:rPr lang="en-US" sz="2000" dirty="0">
                <a:sym typeface="Symbol" charset="0"/>
              </a:rPr>
              <a:t> = 21</a:t>
            </a:r>
            <a:endParaRPr lang="en-US" sz="2000" dirty="0"/>
          </a:p>
        </p:txBody>
      </p:sp>
      <p:sp>
        <p:nvSpPr>
          <p:cNvPr id="30728" name="Rectangle 1031"/>
          <p:cNvSpPr>
            <a:spLocks noChangeArrowheads="1"/>
          </p:cNvSpPr>
          <p:nvPr/>
        </p:nvSpPr>
        <p:spPr bwMode="auto">
          <a:xfrm>
            <a:off x="685800" y="4724400"/>
            <a:ext cx="7818438"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57200" indent="-457200">
              <a:spcBef>
                <a:spcPct val="20000"/>
              </a:spcBef>
              <a:buSzPct val="75000"/>
              <a:buFont typeface="Wingdings" charset="2"/>
              <a:buChar char="q"/>
            </a:pPr>
            <a:r>
              <a:rPr lang="en-US" sz="2800" dirty="0"/>
              <a:t>3 log n + 5</a:t>
            </a:r>
          </a:p>
        </p:txBody>
      </p:sp>
      <p:sp>
        <p:nvSpPr>
          <p:cNvPr id="39944" name="Rectangle 1032"/>
          <p:cNvSpPr>
            <a:spLocks noChangeArrowheads="1"/>
          </p:cNvSpPr>
          <p:nvPr/>
        </p:nvSpPr>
        <p:spPr bwMode="auto">
          <a:xfrm>
            <a:off x="533400" y="5257800"/>
            <a:ext cx="8610600"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628650" lvl="1" indent="-228600">
              <a:spcBef>
                <a:spcPct val="20000"/>
              </a:spcBef>
              <a:buClr>
                <a:schemeClr val="accent2"/>
              </a:buClr>
              <a:buSzPct val="75000"/>
              <a:buFont typeface="Wingdings" charset="0"/>
              <a:buNone/>
            </a:pPr>
            <a:r>
              <a:rPr lang="en-US" sz="2000" dirty="0"/>
              <a:t>3 log n + 5 is O(log n)</a:t>
            </a:r>
          </a:p>
          <a:p>
            <a:pPr marL="628650" lvl="1" indent="-228600">
              <a:spcBef>
                <a:spcPct val="20000"/>
              </a:spcBef>
              <a:buClr>
                <a:schemeClr val="accent2"/>
              </a:buClr>
              <a:buSzPct val="75000"/>
              <a:buFont typeface="Wingdings" charset="0"/>
              <a:buNone/>
            </a:pPr>
            <a:r>
              <a:rPr lang="en-US" sz="2000" dirty="0"/>
              <a:t>need c &gt; 0 and n</a:t>
            </a:r>
            <a:r>
              <a:rPr lang="en-US" sz="2000" baseline="-25000" dirty="0"/>
              <a:t>0</a:t>
            </a:r>
            <a:r>
              <a:rPr lang="en-US" sz="2000" dirty="0"/>
              <a:t> </a:t>
            </a:r>
            <a:r>
              <a:rPr lang="en-US" sz="2000" dirty="0">
                <a:sym typeface="Symbol" charset="0"/>
              </a:rPr>
              <a:t> 1 such that</a:t>
            </a:r>
            <a:r>
              <a:rPr lang="en-US" sz="2000" dirty="0"/>
              <a:t> 3 log n + 5 </a:t>
            </a:r>
            <a:r>
              <a:rPr lang="en-US" sz="2000" dirty="0">
                <a:sym typeface="Symbol" charset="0"/>
              </a:rPr>
              <a:t> c </a:t>
            </a:r>
            <a:r>
              <a:rPr lang="en-US" sz="2000" dirty="0">
                <a:cs typeface="Arial" charset="0"/>
                <a:sym typeface="Symbol" charset="0"/>
              </a:rPr>
              <a:t>log n for n </a:t>
            </a:r>
            <a:r>
              <a:rPr lang="en-US" sz="2000" dirty="0">
                <a:sym typeface="Symbol" charset="0"/>
              </a:rPr>
              <a:t> n</a:t>
            </a:r>
            <a:r>
              <a:rPr lang="en-US" sz="2000" baseline="-25000" dirty="0">
                <a:sym typeface="Symbol" charset="0"/>
              </a:rPr>
              <a:t>0</a:t>
            </a:r>
            <a:endParaRPr lang="en-US" sz="2000" dirty="0">
              <a:sym typeface="Symbol" charset="0"/>
            </a:endParaRPr>
          </a:p>
          <a:p>
            <a:pPr marL="628650" lvl="1" indent="-228600">
              <a:spcBef>
                <a:spcPct val="20000"/>
              </a:spcBef>
              <a:buClr>
                <a:schemeClr val="accent2"/>
              </a:buClr>
              <a:buSzPct val="75000"/>
              <a:buFont typeface="Wingdings" charset="0"/>
              <a:buNone/>
            </a:pPr>
            <a:r>
              <a:rPr lang="en-US" sz="2000" dirty="0">
                <a:sym typeface="Symbol" charset="0"/>
              </a:rPr>
              <a:t>this is true for c = 8 and </a:t>
            </a:r>
            <a:r>
              <a:rPr lang="en-US" sz="2000" dirty="0"/>
              <a:t>n</a:t>
            </a:r>
            <a:r>
              <a:rPr lang="en-US" sz="2000" baseline="-25000" dirty="0"/>
              <a:t>0</a:t>
            </a:r>
            <a:r>
              <a:rPr lang="en-US" sz="2000" dirty="0">
                <a:sym typeface="Symbol" charset="0"/>
              </a:rPr>
              <a:t> = 2</a:t>
            </a:r>
            <a:endParaRPr lang="en-US" dirty="0"/>
          </a:p>
        </p:txBody>
      </p:sp>
      <p:graphicFrame>
        <p:nvGraphicFramePr>
          <p:cNvPr id="30730" name="Object 1033"/>
          <p:cNvGraphicFramePr>
            <a:graphicFrameLocks noChangeAspect="1"/>
          </p:cNvGraphicFramePr>
          <p:nvPr/>
        </p:nvGraphicFramePr>
        <p:xfrm>
          <a:off x="6705600" y="228600"/>
          <a:ext cx="2057400" cy="1506538"/>
        </p:xfrm>
        <a:graphic>
          <a:graphicData uri="http://schemas.openxmlformats.org/presentationml/2006/ole">
            <mc:AlternateContent xmlns:mc="http://schemas.openxmlformats.org/markup-compatibility/2006">
              <mc:Choice xmlns:v="urn:schemas-microsoft-com:vml" Requires="v">
                <p:oleObj name="Clip" r:id="rId3" imgW="1804737" imgH="1190201" progId="MS_ClipArt_Gallery.5">
                  <p:embed/>
                </p:oleObj>
              </mc:Choice>
              <mc:Fallback>
                <p:oleObj name="Clip" r:id="rId3" imgW="1804737" imgH="1190201" progId="MS_ClipArt_Gallery.5">
                  <p:embed/>
                  <p:pic>
                    <p:nvPicPr>
                      <p:cNvPr id="0" name="Object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28600"/>
                        <a:ext cx="2057400" cy="1506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731" name="Date Placeholder 11"/>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1+#ppt_w/2"/>
                                          </p:val>
                                        </p:tav>
                                        <p:tav tm="100000">
                                          <p:val>
                                            <p:strVal val="#ppt_x"/>
                                          </p:val>
                                        </p:tav>
                                      </p:tavLst>
                                    </p:anim>
                                    <p:anim calcmode="lin" valueType="num">
                                      <p:cBhvr additive="base">
                                        <p:cTn id="8" dur="500" fill="hold"/>
                                        <p:tgtEl>
                                          <p:spTgt spid="399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42"/>
                                        </p:tgtEl>
                                        <p:attrNameLst>
                                          <p:attrName>style.visibility</p:attrName>
                                        </p:attrNameLst>
                                      </p:cBhvr>
                                      <p:to>
                                        <p:strVal val="visible"/>
                                      </p:to>
                                    </p:set>
                                    <p:anim calcmode="lin" valueType="num">
                                      <p:cBhvr additive="base">
                                        <p:cTn id="13" dur="500" fill="hold"/>
                                        <p:tgtEl>
                                          <p:spTgt spid="39942"/>
                                        </p:tgtEl>
                                        <p:attrNameLst>
                                          <p:attrName>ppt_x</p:attrName>
                                        </p:attrNameLst>
                                      </p:cBhvr>
                                      <p:tavLst>
                                        <p:tav tm="0">
                                          <p:val>
                                            <p:strVal val="0-#ppt_w/2"/>
                                          </p:val>
                                        </p:tav>
                                        <p:tav tm="100000">
                                          <p:val>
                                            <p:strVal val="#ppt_x"/>
                                          </p:val>
                                        </p:tav>
                                      </p:tavLst>
                                    </p:anim>
                                    <p:anim calcmode="lin" valueType="num">
                                      <p:cBhvr additive="base">
                                        <p:cTn id="14"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44"/>
                                        </p:tgtEl>
                                        <p:attrNameLst>
                                          <p:attrName>style.visibility</p:attrName>
                                        </p:attrNameLst>
                                      </p:cBhvr>
                                      <p:to>
                                        <p:strVal val="visible"/>
                                      </p:to>
                                    </p:set>
                                    <p:anim calcmode="lin" valueType="num">
                                      <p:cBhvr additive="base">
                                        <p:cTn id="19" dur="500" fill="hold"/>
                                        <p:tgtEl>
                                          <p:spTgt spid="39944"/>
                                        </p:tgtEl>
                                        <p:attrNameLst>
                                          <p:attrName>ppt_x</p:attrName>
                                        </p:attrNameLst>
                                      </p:cBhvr>
                                      <p:tavLst>
                                        <p:tav tm="0">
                                          <p:val>
                                            <p:strVal val="0-#ppt_w/2"/>
                                          </p:val>
                                        </p:tav>
                                        <p:tav tm="100000">
                                          <p:val>
                                            <p:strVal val="#ppt_x"/>
                                          </p:val>
                                        </p:tav>
                                      </p:tavLst>
                                    </p:anim>
                                    <p:anim calcmode="lin" valueType="num">
                                      <p:cBhvr additive="base">
                                        <p:cTn id="20" dur="500" fill="hold"/>
                                        <p:tgtEl>
                                          <p:spTgt spid="399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utoUpdateAnimBg="0"/>
      <p:bldP spid="39942" grpId="0" autoUpdateAnimBg="0"/>
      <p:bldP spid="3994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3174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1FDEA13-476D-894B-B8FC-F704FABCBF5D}" type="slidenum">
              <a:rPr lang="en-US" sz="1400"/>
              <a:pPr eaLnBrk="1" hangingPunct="1"/>
              <a:t>22</a:t>
            </a:fld>
            <a:endParaRPr lang="en-US" sz="1400"/>
          </a:p>
        </p:txBody>
      </p:sp>
      <p:sp>
        <p:nvSpPr>
          <p:cNvPr id="31747" name="Rectangle 2"/>
          <p:cNvSpPr>
            <a:spLocks noGrp="1" noChangeArrowheads="1"/>
          </p:cNvSpPr>
          <p:nvPr>
            <p:ph type="title"/>
          </p:nvPr>
        </p:nvSpPr>
        <p:spPr/>
        <p:txBody>
          <a:bodyPr/>
          <a:lstStyle/>
          <a:p>
            <a:pPr eaLnBrk="1" hangingPunct="1"/>
            <a:r>
              <a:rPr lang="en-US">
                <a:latin typeface="Tahoma" charset="0"/>
              </a:rPr>
              <a:t>Big-Oh and Growth Rate</a:t>
            </a:r>
          </a:p>
        </p:txBody>
      </p:sp>
      <p:sp>
        <p:nvSpPr>
          <p:cNvPr id="31748" name="Rectangle 3" descr="Rectangle: Click to edit Master text styles&#10;Second level&#10;Third level&#10;Fourth level&#10;Fifth level"/>
          <p:cNvSpPr>
            <a:spLocks noGrp="1" noChangeArrowheads="1"/>
          </p:cNvSpPr>
          <p:nvPr>
            <p:ph type="body" idx="1"/>
          </p:nvPr>
        </p:nvSpPr>
        <p:spPr>
          <a:xfrm>
            <a:off x="762000" y="1752600"/>
            <a:ext cx="8001000" cy="2590800"/>
          </a:xfrm>
        </p:spPr>
        <p:txBody>
          <a:bodyPr/>
          <a:lstStyle/>
          <a:p>
            <a:pPr eaLnBrk="1" hangingPunct="1"/>
            <a:r>
              <a:rPr lang="en-US" sz="2400">
                <a:latin typeface="Tahoma" charset="0"/>
              </a:rPr>
              <a:t>The big-Oh notation gives an upper bound on the growth rate of a function</a:t>
            </a:r>
          </a:p>
          <a:p>
            <a:pPr eaLnBrk="1" hangingPunct="1"/>
            <a:r>
              <a:rPr lang="en-US" sz="2400">
                <a:latin typeface="Tahoma" charset="0"/>
              </a:rPr>
              <a:t>The statement </a:t>
            </a:r>
            <a:r>
              <a:rPr lang="ja-JP" altLang="en-US" sz="2400">
                <a:latin typeface="Tahoma" charset="0"/>
              </a:rPr>
              <a:t>“</a:t>
            </a:r>
            <a:r>
              <a:rPr lang="en-US" altLang="ja-JP" sz="2400" b="1" i="1">
                <a:latin typeface="Times New Roman" charset="0"/>
                <a:sym typeface="Symbol" charset="0"/>
              </a:rPr>
              <a:t>f</a:t>
            </a:r>
            <a:r>
              <a:rPr lang="en-US" altLang="ja-JP" sz="2400">
                <a:latin typeface="Times New Roman" charset="0"/>
                <a:sym typeface="Symbol" charset="0"/>
              </a:rPr>
              <a:t>(</a:t>
            </a:r>
            <a:r>
              <a:rPr lang="en-US" altLang="ja-JP" sz="2400" b="1" i="1">
                <a:latin typeface="Times New Roman" charset="0"/>
                <a:sym typeface="Symbol" charset="0"/>
              </a:rPr>
              <a:t>n</a:t>
            </a:r>
            <a:r>
              <a:rPr lang="en-US" altLang="ja-JP" sz="2400">
                <a:latin typeface="Times New Roman" charset="0"/>
                <a:sym typeface="Symbol" charset="0"/>
              </a:rPr>
              <a:t>) </a:t>
            </a:r>
            <a:r>
              <a:rPr lang="en-US" altLang="ja-JP" sz="2400">
                <a:latin typeface="Tahoma" charset="0"/>
              </a:rPr>
              <a:t>is </a:t>
            </a:r>
            <a:r>
              <a:rPr lang="en-US" altLang="ja-JP" sz="2400" b="1" i="1">
                <a:latin typeface="Times New Roman" charset="0"/>
                <a:sym typeface="Symbol" charset="0"/>
              </a:rPr>
              <a:t>O</a:t>
            </a:r>
            <a:r>
              <a:rPr lang="en-US" altLang="ja-JP" sz="2400">
                <a:latin typeface="Times New Roman" charset="0"/>
                <a:sym typeface="Symbol" charset="0"/>
              </a:rPr>
              <a:t>(</a:t>
            </a:r>
            <a:r>
              <a:rPr lang="en-US" altLang="ja-JP" sz="2400" b="1" i="1">
                <a:latin typeface="Times New Roman" charset="0"/>
                <a:sym typeface="Symbol" charset="0"/>
              </a:rPr>
              <a:t>g</a:t>
            </a:r>
            <a:r>
              <a:rPr lang="en-US" altLang="ja-JP" sz="2400">
                <a:latin typeface="Times New Roman" charset="0"/>
                <a:sym typeface="Symbol" charset="0"/>
              </a:rPr>
              <a:t>(</a:t>
            </a:r>
            <a:r>
              <a:rPr lang="en-US" altLang="ja-JP" sz="2400" b="1" i="1">
                <a:latin typeface="Times New Roman" charset="0"/>
                <a:sym typeface="Symbol" charset="0"/>
              </a:rPr>
              <a:t>n</a:t>
            </a:r>
            <a:r>
              <a:rPr lang="en-US" altLang="ja-JP" sz="2400">
                <a:latin typeface="Times New Roman" charset="0"/>
                <a:sym typeface="Symbol" charset="0"/>
              </a:rPr>
              <a:t>))</a:t>
            </a:r>
            <a:r>
              <a:rPr lang="ja-JP" altLang="en-US" sz="2400">
                <a:latin typeface="Tahoma" charset="0"/>
              </a:rPr>
              <a:t>”</a:t>
            </a:r>
            <a:r>
              <a:rPr lang="en-US" altLang="ja-JP" sz="2400">
                <a:latin typeface="Tahoma" charset="0"/>
              </a:rPr>
              <a:t> means that the growth rate of </a:t>
            </a:r>
            <a:r>
              <a:rPr lang="en-US" altLang="ja-JP" sz="2400" b="1" i="1">
                <a:latin typeface="Times New Roman" charset="0"/>
                <a:sym typeface="Symbol" charset="0"/>
              </a:rPr>
              <a:t>f</a:t>
            </a:r>
            <a:r>
              <a:rPr lang="en-US" altLang="ja-JP" sz="2400">
                <a:latin typeface="Times New Roman" charset="0"/>
                <a:sym typeface="Symbol" charset="0"/>
              </a:rPr>
              <a:t>(</a:t>
            </a:r>
            <a:r>
              <a:rPr lang="en-US" altLang="ja-JP" sz="2400" b="1" i="1">
                <a:latin typeface="Times New Roman" charset="0"/>
                <a:sym typeface="Symbol" charset="0"/>
              </a:rPr>
              <a:t>n</a:t>
            </a:r>
            <a:r>
              <a:rPr lang="en-US" altLang="ja-JP" sz="2400">
                <a:latin typeface="Times New Roman" charset="0"/>
                <a:sym typeface="Symbol" charset="0"/>
              </a:rPr>
              <a:t>) </a:t>
            </a:r>
            <a:r>
              <a:rPr lang="en-US" altLang="ja-JP" sz="2400">
                <a:latin typeface="Tahoma" charset="0"/>
              </a:rPr>
              <a:t>is no more than the growth rate of </a:t>
            </a:r>
            <a:r>
              <a:rPr lang="en-US" altLang="ja-JP" sz="2400" b="1" i="1">
                <a:latin typeface="Times New Roman" charset="0"/>
                <a:sym typeface="Symbol" charset="0"/>
              </a:rPr>
              <a:t>g</a:t>
            </a:r>
            <a:r>
              <a:rPr lang="en-US" altLang="ja-JP" sz="2400">
                <a:latin typeface="Times New Roman" charset="0"/>
                <a:sym typeface="Symbol" charset="0"/>
              </a:rPr>
              <a:t>(</a:t>
            </a:r>
            <a:r>
              <a:rPr lang="en-US" altLang="ja-JP" sz="2400" b="1" i="1">
                <a:latin typeface="Times New Roman" charset="0"/>
                <a:sym typeface="Symbol" charset="0"/>
              </a:rPr>
              <a:t>n</a:t>
            </a:r>
            <a:r>
              <a:rPr lang="en-US" altLang="ja-JP" sz="2400">
                <a:latin typeface="Times New Roman" charset="0"/>
                <a:sym typeface="Symbol" charset="0"/>
              </a:rPr>
              <a:t>)</a:t>
            </a:r>
          </a:p>
          <a:p>
            <a:pPr eaLnBrk="1" hangingPunct="1"/>
            <a:r>
              <a:rPr lang="en-US" sz="2400">
                <a:latin typeface="Tahoma" charset="0"/>
              </a:rPr>
              <a:t>We can use the big-Oh notation to rank functions according to their growth rate</a:t>
            </a:r>
          </a:p>
        </p:txBody>
      </p:sp>
      <p:graphicFrame>
        <p:nvGraphicFramePr>
          <p:cNvPr id="24648" name="Group 72"/>
          <p:cNvGraphicFramePr>
            <a:graphicFrameLocks noGrp="1"/>
          </p:cNvGraphicFramePr>
          <p:nvPr>
            <p:extLst>
              <p:ext uri="{D42A27DB-BD31-4B8C-83A1-F6EECF244321}">
                <p14:modId xmlns:p14="http://schemas.microsoft.com/office/powerpoint/2010/main" val="2868402520"/>
              </p:ext>
            </p:extLst>
          </p:nvPr>
        </p:nvGraphicFramePr>
        <p:xfrm>
          <a:off x="1066800" y="4343400"/>
          <a:ext cx="7239000" cy="1895475"/>
        </p:xfrm>
        <a:graphic>
          <a:graphicData uri="http://schemas.openxmlformats.org/drawingml/2006/table">
            <a:tbl>
              <a:tblPr/>
              <a:tblGrid>
                <a:gridCol w="2578100">
                  <a:extLst>
                    <a:ext uri="{9D8B030D-6E8A-4147-A177-3AD203B41FA5}">
                      <a16:colId xmlns:a16="http://schemas.microsoft.com/office/drawing/2014/main" val="20000"/>
                    </a:ext>
                  </a:extLst>
                </a:gridCol>
                <a:gridCol w="2398713">
                  <a:extLst>
                    <a:ext uri="{9D8B030D-6E8A-4147-A177-3AD203B41FA5}">
                      <a16:colId xmlns:a16="http://schemas.microsoft.com/office/drawing/2014/main" val="20001"/>
                    </a:ext>
                  </a:extLst>
                </a:gridCol>
                <a:gridCol w="2262187">
                  <a:extLst>
                    <a:ext uri="{9D8B030D-6E8A-4147-A177-3AD203B41FA5}">
                      <a16:colId xmlns:a16="http://schemas.microsoft.com/office/drawing/2014/main" val="20002"/>
                    </a:ext>
                  </a:extLst>
                </a:gridCol>
              </a:tblGrid>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4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a:ln>
                            <a:noFill/>
                          </a:ln>
                          <a:solidFill>
                            <a:schemeClr val="tx1"/>
                          </a:solidFill>
                          <a:effectLst/>
                          <a:latin typeface="Times New Roman" pitchFamily="18" charset="0"/>
                          <a:sym typeface="Symbol" pitchFamily="18" charset="2"/>
                        </a:rPr>
                        <a:t>f</a:t>
                      </a:r>
                      <a:r>
                        <a:rPr kumimoji="0" lang="en-US" sz="2400" b="0" i="0" u="none" strike="noStrike" cap="none" normalizeH="0" baseline="0">
                          <a:ln>
                            <a:noFill/>
                          </a:ln>
                          <a:solidFill>
                            <a:schemeClr val="tx1"/>
                          </a:solidFill>
                          <a:effectLst/>
                          <a:latin typeface="Times New Roman" pitchFamily="18" charset="0"/>
                          <a:sym typeface="Symbol" pitchFamily="18" charset="2"/>
                        </a:rPr>
                        <a:t>(</a:t>
                      </a:r>
                      <a:r>
                        <a:rPr kumimoji="0" lang="en-US" sz="2400" b="1" i="1" u="none" strike="noStrike" cap="none" normalizeH="0" baseline="0">
                          <a:ln>
                            <a:noFill/>
                          </a:ln>
                          <a:solidFill>
                            <a:schemeClr val="tx1"/>
                          </a:solidFill>
                          <a:effectLst/>
                          <a:latin typeface="Times New Roman" pitchFamily="18" charset="0"/>
                          <a:sym typeface="Symbol" pitchFamily="18" charset="2"/>
                        </a:rPr>
                        <a:t>n</a:t>
                      </a:r>
                      <a:r>
                        <a:rPr kumimoji="0" lang="en-US" sz="2400" b="0" i="0" u="none" strike="noStrike" cap="none" normalizeH="0" baseline="0">
                          <a:ln>
                            <a:noFill/>
                          </a:ln>
                          <a:solidFill>
                            <a:schemeClr val="tx1"/>
                          </a:solidFill>
                          <a:effectLst/>
                          <a:latin typeface="Times New Roman" pitchFamily="18" charset="0"/>
                          <a:sym typeface="Symbol" pitchFamily="18" charset="2"/>
                        </a:rPr>
                        <a:t>) </a:t>
                      </a:r>
                      <a:r>
                        <a:rPr kumimoji="0" lang="en-US" sz="2400" b="0" i="0" u="none" strike="noStrike" cap="none" normalizeH="0" baseline="0">
                          <a:ln>
                            <a:noFill/>
                          </a:ln>
                          <a:solidFill>
                            <a:schemeClr val="tx1"/>
                          </a:solidFill>
                          <a:effectLst/>
                          <a:latin typeface="Tahoma" pitchFamily="34" charset="0"/>
                        </a:rPr>
                        <a:t>is </a:t>
                      </a:r>
                      <a:r>
                        <a:rPr kumimoji="0" lang="en-US" sz="2400" b="1" i="1" u="none" strike="noStrike" cap="none" normalizeH="0" baseline="0">
                          <a:ln>
                            <a:noFill/>
                          </a:ln>
                          <a:solidFill>
                            <a:schemeClr val="tx1"/>
                          </a:solidFill>
                          <a:effectLst/>
                          <a:latin typeface="Times New Roman" pitchFamily="18" charset="0"/>
                          <a:sym typeface="Symbol" pitchFamily="18" charset="2"/>
                        </a:rPr>
                        <a:t>O</a:t>
                      </a:r>
                      <a:r>
                        <a:rPr kumimoji="0" lang="en-US" sz="2400" b="0" i="0" u="none" strike="noStrike" cap="none" normalizeH="0" baseline="0">
                          <a:ln>
                            <a:noFill/>
                          </a:ln>
                          <a:solidFill>
                            <a:schemeClr val="tx1"/>
                          </a:solidFill>
                          <a:effectLst/>
                          <a:latin typeface="Times New Roman" pitchFamily="18" charset="0"/>
                          <a:sym typeface="Symbol" pitchFamily="18" charset="2"/>
                        </a:rPr>
                        <a:t>(</a:t>
                      </a:r>
                      <a:r>
                        <a:rPr kumimoji="0" lang="en-US" sz="2400" b="1" i="1" u="none" strike="noStrike" cap="none" normalizeH="0" baseline="0">
                          <a:ln>
                            <a:noFill/>
                          </a:ln>
                          <a:solidFill>
                            <a:schemeClr val="tx1"/>
                          </a:solidFill>
                          <a:effectLst/>
                          <a:latin typeface="Times New Roman" pitchFamily="18" charset="0"/>
                          <a:sym typeface="Symbol" pitchFamily="18" charset="2"/>
                        </a:rPr>
                        <a:t>g</a:t>
                      </a:r>
                      <a:r>
                        <a:rPr kumimoji="0" lang="en-US" sz="2400" b="0" i="0" u="none" strike="noStrike" cap="none" normalizeH="0" baseline="0">
                          <a:ln>
                            <a:noFill/>
                          </a:ln>
                          <a:solidFill>
                            <a:schemeClr val="tx1"/>
                          </a:solidFill>
                          <a:effectLst/>
                          <a:latin typeface="Times New Roman" pitchFamily="18" charset="0"/>
                          <a:sym typeface="Symbol" pitchFamily="18" charset="2"/>
                        </a:rPr>
                        <a:t>(</a:t>
                      </a:r>
                      <a:r>
                        <a:rPr kumimoji="0" lang="en-US" sz="2400" b="1" i="1" u="none" strike="noStrike" cap="none" normalizeH="0" baseline="0">
                          <a:ln>
                            <a:noFill/>
                          </a:ln>
                          <a:solidFill>
                            <a:schemeClr val="tx1"/>
                          </a:solidFill>
                          <a:effectLst/>
                          <a:latin typeface="Times New Roman" pitchFamily="18" charset="0"/>
                          <a:sym typeface="Symbol" pitchFamily="18" charset="2"/>
                        </a:rPr>
                        <a:t>n</a:t>
                      </a:r>
                      <a:r>
                        <a:rPr kumimoji="0" lang="en-US" sz="2400" b="0" i="0" u="none" strike="noStrike" cap="none" normalizeH="0" baseline="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a:ln>
                            <a:noFill/>
                          </a:ln>
                          <a:solidFill>
                            <a:schemeClr val="tx1"/>
                          </a:solidFill>
                          <a:effectLst/>
                          <a:latin typeface="Times New Roman" pitchFamily="18" charset="0"/>
                          <a:sym typeface="Symbol" pitchFamily="18" charset="2"/>
                        </a:rPr>
                        <a:t>g</a:t>
                      </a:r>
                      <a:r>
                        <a:rPr kumimoji="0" lang="en-US" sz="2400" b="0" i="0" u="none" strike="noStrike" cap="none" normalizeH="0" baseline="0">
                          <a:ln>
                            <a:noFill/>
                          </a:ln>
                          <a:solidFill>
                            <a:schemeClr val="tx1"/>
                          </a:solidFill>
                          <a:effectLst/>
                          <a:latin typeface="Times New Roman" pitchFamily="18" charset="0"/>
                          <a:sym typeface="Symbol" pitchFamily="18" charset="2"/>
                        </a:rPr>
                        <a:t>(</a:t>
                      </a:r>
                      <a:r>
                        <a:rPr kumimoji="0" lang="en-US" sz="2400" b="1" i="1" u="none" strike="noStrike" cap="none" normalizeH="0" baseline="0">
                          <a:ln>
                            <a:noFill/>
                          </a:ln>
                          <a:solidFill>
                            <a:schemeClr val="tx1"/>
                          </a:solidFill>
                          <a:effectLst/>
                          <a:latin typeface="Times New Roman" pitchFamily="18" charset="0"/>
                          <a:sym typeface="Symbol" pitchFamily="18" charset="2"/>
                        </a:rPr>
                        <a:t>n</a:t>
                      </a:r>
                      <a:r>
                        <a:rPr kumimoji="0" lang="en-US" sz="2400" b="0" i="0" u="none" strike="noStrike" cap="none" normalizeH="0" baseline="0">
                          <a:ln>
                            <a:noFill/>
                          </a:ln>
                          <a:solidFill>
                            <a:schemeClr val="tx1"/>
                          </a:solidFill>
                          <a:effectLst/>
                          <a:latin typeface="Times New Roman" pitchFamily="18" charset="0"/>
                          <a:sym typeface="Symbol" pitchFamily="18" charset="2"/>
                        </a:rPr>
                        <a:t>) </a:t>
                      </a:r>
                      <a:r>
                        <a:rPr kumimoji="0" lang="en-US" sz="2400" b="0" i="0" u="none" strike="noStrike" cap="none" normalizeH="0" baseline="0">
                          <a:ln>
                            <a:noFill/>
                          </a:ln>
                          <a:solidFill>
                            <a:schemeClr val="tx1"/>
                          </a:solidFill>
                          <a:effectLst/>
                          <a:latin typeface="Tahoma" pitchFamily="34" charset="0"/>
                        </a:rPr>
                        <a:t>is </a:t>
                      </a:r>
                      <a:r>
                        <a:rPr kumimoji="0" lang="en-US" sz="2400" b="1" i="1" u="none" strike="noStrike" cap="none" normalizeH="0" baseline="0">
                          <a:ln>
                            <a:noFill/>
                          </a:ln>
                          <a:solidFill>
                            <a:schemeClr val="tx1"/>
                          </a:solidFill>
                          <a:effectLst/>
                          <a:latin typeface="Times New Roman" pitchFamily="18" charset="0"/>
                          <a:sym typeface="Symbol" pitchFamily="18" charset="2"/>
                        </a:rPr>
                        <a:t>O</a:t>
                      </a:r>
                      <a:r>
                        <a:rPr kumimoji="0" lang="en-US" sz="2400" b="0" i="0" u="none" strike="noStrike" cap="none" normalizeH="0" baseline="0">
                          <a:ln>
                            <a:noFill/>
                          </a:ln>
                          <a:solidFill>
                            <a:schemeClr val="tx1"/>
                          </a:solidFill>
                          <a:effectLst/>
                          <a:latin typeface="Times New Roman" pitchFamily="18" charset="0"/>
                          <a:sym typeface="Symbol" pitchFamily="18" charset="2"/>
                        </a:rPr>
                        <a:t>(</a:t>
                      </a:r>
                      <a:r>
                        <a:rPr kumimoji="0" lang="en-US" sz="2400" b="1" i="1" u="none" strike="noStrike" cap="none" normalizeH="0" baseline="0">
                          <a:ln>
                            <a:noFill/>
                          </a:ln>
                          <a:solidFill>
                            <a:schemeClr val="tx1"/>
                          </a:solidFill>
                          <a:effectLst/>
                          <a:latin typeface="Times New Roman" pitchFamily="18" charset="0"/>
                          <a:sym typeface="Symbol" pitchFamily="18" charset="2"/>
                        </a:rPr>
                        <a:t>f</a:t>
                      </a:r>
                      <a:r>
                        <a:rPr kumimoji="0" lang="en-US" sz="2400" b="0" i="0" u="none" strike="noStrike" cap="none" normalizeH="0" baseline="0">
                          <a:ln>
                            <a:noFill/>
                          </a:ln>
                          <a:solidFill>
                            <a:schemeClr val="tx1"/>
                          </a:solidFill>
                          <a:effectLst/>
                          <a:latin typeface="Times New Roman" pitchFamily="18" charset="0"/>
                          <a:sym typeface="Symbol" pitchFamily="18" charset="2"/>
                        </a:rPr>
                        <a:t>(</a:t>
                      </a:r>
                      <a:r>
                        <a:rPr kumimoji="0" lang="en-US" sz="2400" b="1" i="1" u="none" strike="noStrike" cap="none" normalizeH="0" baseline="0">
                          <a:ln>
                            <a:noFill/>
                          </a:ln>
                          <a:solidFill>
                            <a:schemeClr val="tx1"/>
                          </a:solidFill>
                          <a:effectLst/>
                          <a:latin typeface="Times New Roman" pitchFamily="18" charset="0"/>
                          <a:sym typeface="Symbol" pitchFamily="18" charset="2"/>
                        </a:rPr>
                        <a:t>n</a:t>
                      </a:r>
                      <a:r>
                        <a:rPr kumimoji="0" lang="en-US" sz="2400" b="0" i="0" u="none" strike="noStrike" cap="none" normalizeH="0" baseline="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a:ln>
                            <a:noFill/>
                          </a:ln>
                          <a:solidFill>
                            <a:schemeClr val="tx1"/>
                          </a:solidFill>
                          <a:effectLst/>
                          <a:latin typeface="Times New Roman" pitchFamily="18" charset="0"/>
                          <a:sym typeface="Symbol" pitchFamily="18" charset="2"/>
                        </a:rPr>
                        <a:t>g</a:t>
                      </a:r>
                      <a:r>
                        <a:rPr kumimoji="0" lang="en-US" sz="2400" b="0" i="0" u="none" strike="noStrike" cap="none" normalizeH="0" baseline="0">
                          <a:ln>
                            <a:noFill/>
                          </a:ln>
                          <a:solidFill>
                            <a:schemeClr val="tx1"/>
                          </a:solidFill>
                          <a:effectLst/>
                          <a:latin typeface="Times New Roman" pitchFamily="18" charset="0"/>
                          <a:sym typeface="Symbol" pitchFamily="18" charset="2"/>
                        </a:rPr>
                        <a:t>(</a:t>
                      </a:r>
                      <a:r>
                        <a:rPr kumimoji="0" lang="en-US" sz="2400" b="1" i="1" u="none" strike="noStrike" cap="none" normalizeH="0" baseline="0">
                          <a:ln>
                            <a:noFill/>
                          </a:ln>
                          <a:solidFill>
                            <a:schemeClr val="tx1"/>
                          </a:solidFill>
                          <a:effectLst/>
                          <a:latin typeface="Times New Roman" pitchFamily="18" charset="0"/>
                          <a:sym typeface="Symbol" pitchFamily="18" charset="2"/>
                        </a:rPr>
                        <a:t>n</a:t>
                      </a:r>
                      <a:r>
                        <a:rPr kumimoji="0" lang="en-US" sz="2400" b="0" i="0" u="none" strike="noStrike" cap="none" normalizeH="0" baseline="0">
                          <a:ln>
                            <a:noFill/>
                          </a:ln>
                          <a:solidFill>
                            <a:schemeClr val="tx1"/>
                          </a:solidFill>
                          <a:effectLst/>
                          <a:latin typeface="Times New Roman" pitchFamily="18" charset="0"/>
                          <a:sym typeface="Symbol" pitchFamily="18" charset="2"/>
                        </a:rPr>
                        <a:t>) </a:t>
                      </a:r>
                      <a:r>
                        <a:rPr kumimoji="0" lang="en-US" sz="2400" b="0" i="0" u="none" strike="noStrike" cap="none" normalizeH="0" baseline="0">
                          <a:ln>
                            <a:noFill/>
                          </a:ln>
                          <a:solidFill>
                            <a:schemeClr val="tx1"/>
                          </a:solidFill>
                          <a:effectLst/>
                          <a:latin typeface="Tahoma" pitchFamily="34" charset="0"/>
                        </a:rPr>
                        <a:t>grows more</a:t>
                      </a:r>
                      <a:endParaRPr kumimoji="0" lang="en-US" sz="2400" b="0" i="0" u="none" strike="noStrike" cap="none" normalizeH="0" baseline="0">
                        <a:ln>
                          <a:noFill/>
                        </a:ln>
                        <a:solidFill>
                          <a:schemeClr val="tx1"/>
                        </a:solidFill>
                        <a:effectLst/>
                        <a:latin typeface="Times New Roman" pitchFamily="18"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400" b="0" i="0" u="none" strike="noStrike" cap="none" normalizeH="0" baseline="0" dirty="0">
                        <a:ln>
                          <a:noFill/>
                        </a:ln>
                        <a:solidFill>
                          <a:schemeClr val="accent2"/>
                        </a:solidFill>
                        <a:effectLst/>
                        <a:latin typeface="Tahoma" pitchFamily="34" charset="0"/>
                        <a:sym typeface="Wingdings"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400" b="0" i="0" u="none" strike="noStrike" cap="none" normalizeH="0" baseline="0" dirty="0">
                        <a:ln>
                          <a:noFill/>
                        </a:ln>
                        <a:solidFill>
                          <a:schemeClr val="tx2"/>
                        </a:solidFill>
                        <a:effectLst/>
                        <a:latin typeface="Tahoma" pitchFamily="34" charset="0"/>
                        <a:sym typeface="Wingdings" pitchFamily="2"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a:ln>
                            <a:noFill/>
                          </a:ln>
                          <a:solidFill>
                            <a:schemeClr val="tx1"/>
                          </a:solidFill>
                          <a:effectLst/>
                          <a:latin typeface="Times New Roman" pitchFamily="18" charset="0"/>
                          <a:sym typeface="Symbol" pitchFamily="18" charset="2"/>
                        </a:rPr>
                        <a:t>f</a:t>
                      </a:r>
                      <a:r>
                        <a:rPr kumimoji="0" lang="en-US" sz="2400" b="0" i="0" u="none" strike="noStrike" cap="none" normalizeH="0" baseline="0">
                          <a:ln>
                            <a:noFill/>
                          </a:ln>
                          <a:solidFill>
                            <a:schemeClr val="tx1"/>
                          </a:solidFill>
                          <a:effectLst/>
                          <a:latin typeface="Times New Roman" pitchFamily="18" charset="0"/>
                          <a:sym typeface="Symbol" pitchFamily="18" charset="2"/>
                        </a:rPr>
                        <a:t>(</a:t>
                      </a:r>
                      <a:r>
                        <a:rPr kumimoji="0" lang="en-US" sz="2400" b="1" i="1" u="none" strike="noStrike" cap="none" normalizeH="0" baseline="0">
                          <a:ln>
                            <a:noFill/>
                          </a:ln>
                          <a:solidFill>
                            <a:schemeClr val="tx1"/>
                          </a:solidFill>
                          <a:effectLst/>
                          <a:latin typeface="Times New Roman" pitchFamily="18" charset="0"/>
                          <a:sym typeface="Symbol" pitchFamily="18" charset="2"/>
                        </a:rPr>
                        <a:t>n</a:t>
                      </a:r>
                      <a:r>
                        <a:rPr kumimoji="0" lang="en-US" sz="2400" b="0" i="0" u="none" strike="noStrike" cap="none" normalizeH="0" baseline="0">
                          <a:ln>
                            <a:noFill/>
                          </a:ln>
                          <a:solidFill>
                            <a:schemeClr val="tx1"/>
                          </a:solidFill>
                          <a:effectLst/>
                          <a:latin typeface="Times New Roman" pitchFamily="18" charset="0"/>
                          <a:sym typeface="Symbol" pitchFamily="18" charset="2"/>
                        </a:rPr>
                        <a:t>) </a:t>
                      </a:r>
                      <a:r>
                        <a:rPr kumimoji="0" lang="en-US" sz="2400" b="0" i="0" u="none" strike="noStrike" cap="none" normalizeH="0" baseline="0">
                          <a:ln>
                            <a:noFill/>
                          </a:ln>
                          <a:solidFill>
                            <a:schemeClr val="tx1"/>
                          </a:solidFill>
                          <a:effectLst/>
                          <a:latin typeface="Tahoma" pitchFamily="34" charset="0"/>
                        </a:rPr>
                        <a:t>grows more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400" b="0" i="0" u="none" strike="noStrike" cap="none" normalizeH="0" baseline="0" dirty="0">
                        <a:ln>
                          <a:noFill/>
                        </a:ln>
                        <a:solidFill>
                          <a:schemeClr val="tx2"/>
                        </a:solidFill>
                        <a:effectLst/>
                        <a:latin typeface="Tahoma" pitchFamily="34" charset="0"/>
                        <a:sym typeface="Wingdings"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400" b="0" i="0" u="none" strike="noStrike" cap="none" normalizeH="0" baseline="0" dirty="0">
                        <a:ln>
                          <a:noFill/>
                        </a:ln>
                        <a:solidFill>
                          <a:schemeClr val="accent2"/>
                        </a:solidFill>
                        <a:effectLst/>
                        <a:latin typeface="Tahoma" pitchFamily="34" charset="0"/>
                        <a:sym typeface="Wingdings" pitchFamily="2"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Same growth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400" b="0" i="0" u="none" strike="noStrike" cap="none" normalizeH="0" baseline="0" dirty="0">
                        <a:ln>
                          <a:noFill/>
                        </a:ln>
                        <a:solidFill>
                          <a:schemeClr val="accent2"/>
                        </a:solidFill>
                        <a:effectLst/>
                        <a:latin typeface="Tahoma" pitchFamily="34" charset="0"/>
                        <a:sym typeface="Wingdings"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2400" b="0" i="0" u="none" strike="noStrike" cap="none" normalizeH="0" baseline="0" dirty="0">
                        <a:ln>
                          <a:noFill/>
                        </a:ln>
                        <a:solidFill>
                          <a:schemeClr val="accent2"/>
                        </a:solidFill>
                        <a:effectLst/>
                        <a:latin typeface="Tahoma" pitchFamily="34" charset="0"/>
                        <a:sym typeface="Wingdings" pitchFamily="2"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772"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2" name="TextBox 1">
            <a:extLst>
              <a:ext uri="{FF2B5EF4-FFF2-40B4-BE49-F238E27FC236}">
                <a16:creationId xmlns:a16="http://schemas.microsoft.com/office/drawing/2014/main" id="{60739CAB-A53A-4825-B80C-A64073AEC7A9}"/>
              </a:ext>
            </a:extLst>
          </p:cNvPr>
          <p:cNvSpPr txBox="1"/>
          <p:nvPr/>
        </p:nvSpPr>
        <p:spPr>
          <a:xfrm>
            <a:off x="4470400" y="4829472"/>
            <a:ext cx="762000" cy="461665"/>
          </a:xfrm>
          <a:prstGeom prst="rect">
            <a:avLst/>
          </a:prstGeom>
          <a:noFill/>
        </p:spPr>
        <p:txBody>
          <a:bodyPr wrap="square" rtlCol="0">
            <a:spAutoFit/>
          </a:bodyPr>
          <a:lstStyle/>
          <a:p>
            <a:pPr lvl="0" algn="ctr">
              <a:spcBef>
                <a:spcPct val="20000"/>
              </a:spcBef>
              <a:buClr>
                <a:schemeClr val="hlink"/>
              </a:buClr>
              <a:buSzPct val="110000"/>
            </a:pPr>
            <a:r>
              <a:rPr lang="en-US" dirty="0">
                <a:solidFill>
                  <a:schemeClr val="accent2"/>
                </a:solidFill>
                <a:latin typeface="Tahoma" pitchFamily="34" charset="0"/>
                <a:sym typeface="Wingdings" pitchFamily="2" charset="2"/>
              </a:rPr>
              <a:t>Yes</a:t>
            </a:r>
          </a:p>
        </p:txBody>
      </p:sp>
      <p:sp>
        <p:nvSpPr>
          <p:cNvPr id="3" name="TextBox 2">
            <a:extLst>
              <a:ext uri="{FF2B5EF4-FFF2-40B4-BE49-F238E27FC236}">
                <a16:creationId xmlns:a16="http://schemas.microsoft.com/office/drawing/2014/main" id="{B79C461E-7BF1-4049-960F-73D239B9CBB0}"/>
              </a:ext>
            </a:extLst>
          </p:cNvPr>
          <p:cNvSpPr txBox="1"/>
          <p:nvPr/>
        </p:nvSpPr>
        <p:spPr>
          <a:xfrm>
            <a:off x="6781800" y="4846637"/>
            <a:ext cx="762000" cy="461665"/>
          </a:xfrm>
          <a:prstGeom prst="rect">
            <a:avLst/>
          </a:prstGeom>
          <a:noFill/>
        </p:spPr>
        <p:txBody>
          <a:bodyPr wrap="square" rtlCol="0">
            <a:spAutoFit/>
          </a:bodyPr>
          <a:lstStyle/>
          <a:p>
            <a:pPr lvl="0" algn="ctr">
              <a:spcBef>
                <a:spcPct val="20000"/>
              </a:spcBef>
              <a:buClr>
                <a:schemeClr val="hlink"/>
              </a:buClr>
              <a:buSzPct val="110000"/>
            </a:pPr>
            <a:r>
              <a:rPr lang="en-US" dirty="0">
                <a:solidFill>
                  <a:schemeClr val="tx2"/>
                </a:solidFill>
                <a:latin typeface="Tahoma" pitchFamily="34" charset="0"/>
                <a:sym typeface="Wingdings" pitchFamily="2" charset="2"/>
              </a:rPr>
              <a:t>No</a:t>
            </a:r>
          </a:p>
        </p:txBody>
      </p:sp>
      <p:sp>
        <p:nvSpPr>
          <p:cNvPr id="10" name="TextBox 9">
            <a:extLst>
              <a:ext uri="{FF2B5EF4-FFF2-40B4-BE49-F238E27FC236}">
                <a16:creationId xmlns:a16="http://schemas.microsoft.com/office/drawing/2014/main" id="{DB2FBF05-2331-4A89-8860-D7F0E283A9ED}"/>
              </a:ext>
            </a:extLst>
          </p:cNvPr>
          <p:cNvSpPr txBox="1"/>
          <p:nvPr/>
        </p:nvSpPr>
        <p:spPr>
          <a:xfrm>
            <a:off x="4470400" y="5315544"/>
            <a:ext cx="762000" cy="461665"/>
          </a:xfrm>
          <a:prstGeom prst="rect">
            <a:avLst/>
          </a:prstGeom>
          <a:noFill/>
        </p:spPr>
        <p:txBody>
          <a:bodyPr wrap="square" rtlCol="0">
            <a:spAutoFit/>
          </a:bodyPr>
          <a:lstStyle/>
          <a:p>
            <a:pPr lvl="0" algn="ctr">
              <a:spcBef>
                <a:spcPct val="20000"/>
              </a:spcBef>
              <a:buClr>
                <a:schemeClr val="hlink"/>
              </a:buClr>
              <a:buSzPct val="110000"/>
            </a:pPr>
            <a:r>
              <a:rPr lang="en-US" dirty="0">
                <a:solidFill>
                  <a:schemeClr val="tx2"/>
                </a:solidFill>
                <a:latin typeface="Tahoma" pitchFamily="34" charset="0"/>
                <a:sym typeface="Wingdings" pitchFamily="2" charset="2"/>
              </a:rPr>
              <a:t>No</a:t>
            </a:r>
          </a:p>
        </p:txBody>
      </p:sp>
      <p:sp>
        <p:nvSpPr>
          <p:cNvPr id="11" name="TextBox 10">
            <a:extLst>
              <a:ext uri="{FF2B5EF4-FFF2-40B4-BE49-F238E27FC236}">
                <a16:creationId xmlns:a16="http://schemas.microsoft.com/office/drawing/2014/main" id="{495E1CCF-16C2-474D-8AA9-C0115CE9A714}"/>
              </a:ext>
            </a:extLst>
          </p:cNvPr>
          <p:cNvSpPr txBox="1"/>
          <p:nvPr/>
        </p:nvSpPr>
        <p:spPr>
          <a:xfrm>
            <a:off x="6781800" y="5311923"/>
            <a:ext cx="762000" cy="461665"/>
          </a:xfrm>
          <a:prstGeom prst="rect">
            <a:avLst/>
          </a:prstGeom>
          <a:noFill/>
        </p:spPr>
        <p:txBody>
          <a:bodyPr wrap="square" rtlCol="0">
            <a:spAutoFit/>
          </a:bodyPr>
          <a:lstStyle/>
          <a:p>
            <a:pPr lvl="0" algn="ctr">
              <a:spcBef>
                <a:spcPct val="20000"/>
              </a:spcBef>
              <a:buClr>
                <a:schemeClr val="hlink"/>
              </a:buClr>
              <a:buSzPct val="110000"/>
            </a:pPr>
            <a:r>
              <a:rPr lang="en-US" dirty="0">
                <a:solidFill>
                  <a:schemeClr val="accent2"/>
                </a:solidFill>
                <a:latin typeface="Tahoma" pitchFamily="34" charset="0"/>
                <a:sym typeface="Wingdings" pitchFamily="2" charset="2"/>
              </a:rPr>
              <a:t>Yes</a:t>
            </a:r>
          </a:p>
        </p:txBody>
      </p:sp>
      <p:sp>
        <p:nvSpPr>
          <p:cNvPr id="12" name="TextBox 11">
            <a:extLst>
              <a:ext uri="{FF2B5EF4-FFF2-40B4-BE49-F238E27FC236}">
                <a16:creationId xmlns:a16="http://schemas.microsoft.com/office/drawing/2014/main" id="{CC5C2273-25A6-4A6D-A10F-FC68CF9E98F5}"/>
              </a:ext>
            </a:extLst>
          </p:cNvPr>
          <p:cNvSpPr txBox="1"/>
          <p:nvPr/>
        </p:nvSpPr>
        <p:spPr>
          <a:xfrm>
            <a:off x="4470400" y="5763516"/>
            <a:ext cx="762000" cy="461665"/>
          </a:xfrm>
          <a:prstGeom prst="rect">
            <a:avLst/>
          </a:prstGeom>
          <a:noFill/>
        </p:spPr>
        <p:txBody>
          <a:bodyPr wrap="square" rtlCol="0">
            <a:spAutoFit/>
          </a:bodyPr>
          <a:lstStyle/>
          <a:p>
            <a:pPr lvl="0" algn="ctr">
              <a:spcBef>
                <a:spcPct val="20000"/>
              </a:spcBef>
              <a:buClr>
                <a:schemeClr val="hlink"/>
              </a:buClr>
              <a:buSzPct val="110000"/>
            </a:pPr>
            <a:r>
              <a:rPr lang="en-US" dirty="0">
                <a:solidFill>
                  <a:schemeClr val="accent2"/>
                </a:solidFill>
                <a:latin typeface="Tahoma" pitchFamily="34" charset="0"/>
                <a:sym typeface="Wingdings" pitchFamily="2" charset="2"/>
              </a:rPr>
              <a:t>Yes</a:t>
            </a:r>
          </a:p>
        </p:txBody>
      </p:sp>
      <p:sp>
        <p:nvSpPr>
          <p:cNvPr id="13" name="TextBox 12">
            <a:extLst>
              <a:ext uri="{FF2B5EF4-FFF2-40B4-BE49-F238E27FC236}">
                <a16:creationId xmlns:a16="http://schemas.microsoft.com/office/drawing/2014/main" id="{643E7D55-2E25-4129-BA44-FF092899830C}"/>
              </a:ext>
            </a:extLst>
          </p:cNvPr>
          <p:cNvSpPr txBox="1"/>
          <p:nvPr/>
        </p:nvSpPr>
        <p:spPr>
          <a:xfrm>
            <a:off x="6781800" y="5763515"/>
            <a:ext cx="762000" cy="461665"/>
          </a:xfrm>
          <a:prstGeom prst="rect">
            <a:avLst/>
          </a:prstGeom>
          <a:noFill/>
        </p:spPr>
        <p:txBody>
          <a:bodyPr wrap="square" rtlCol="0">
            <a:spAutoFit/>
          </a:bodyPr>
          <a:lstStyle/>
          <a:p>
            <a:pPr lvl="0" algn="ctr">
              <a:spcBef>
                <a:spcPct val="20000"/>
              </a:spcBef>
              <a:buClr>
                <a:schemeClr val="hlink"/>
              </a:buClr>
              <a:buSzPct val="110000"/>
            </a:pPr>
            <a:r>
              <a:rPr lang="en-US" dirty="0">
                <a:solidFill>
                  <a:schemeClr val="accent2"/>
                </a:solidFill>
                <a:latin typeface="Tahoma" pitchFamily="34" charset="0"/>
                <a:sym typeface="Wingdings" pitchFamily="2" charset="2"/>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3277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8A69158-139B-4F4F-9633-BAEFEA5FCF6A}" type="slidenum">
              <a:rPr lang="en-US" sz="1400"/>
              <a:pPr eaLnBrk="1" hangingPunct="1"/>
              <a:t>23</a:t>
            </a:fld>
            <a:endParaRPr lang="en-US" sz="1400"/>
          </a:p>
        </p:txBody>
      </p:sp>
      <p:sp>
        <p:nvSpPr>
          <p:cNvPr id="32771" name="Rectangle 2"/>
          <p:cNvSpPr>
            <a:spLocks noGrp="1" noChangeArrowheads="1"/>
          </p:cNvSpPr>
          <p:nvPr>
            <p:ph type="title"/>
          </p:nvPr>
        </p:nvSpPr>
        <p:spPr>
          <a:xfrm>
            <a:off x="1219200" y="304800"/>
            <a:ext cx="3962400" cy="1143000"/>
          </a:xfrm>
        </p:spPr>
        <p:txBody>
          <a:bodyPr/>
          <a:lstStyle/>
          <a:p>
            <a:pPr eaLnBrk="1" hangingPunct="1"/>
            <a:r>
              <a:rPr lang="en-US">
                <a:latin typeface="Tahoma" charset="0"/>
              </a:rPr>
              <a:t>Big-Oh Rules</a:t>
            </a:r>
          </a:p>
        </p:txBody>
      </p:sp>
      <p:sp>
        <p:nvSpPr>
          <p:cNvPr id="32772" name="Rectangle 3" descr="Rectangle: Click to edit Master text styles&#10;Second level&#10;Third level&#10;Fourth level&#10;Fifth level"/>
          <p:cNvSpPr>
            <a:spLocks noGrp="1" noChangeArrowheads="1"/>
          </p:cNvSpPr>
          <p:nvPr>
            <p:ph type="body" idx="1"/>
          </p:nvPr>
        </p:nvSpPr>
        <p:spPr>
          <a:xfrm>
            <a:off x="838200" y="2209800"/>
            <a:ext cx="7924800" cy="4114800"/>
          </a:xfrm>
        </p:spPr>
        <p:txBody>
          <a:bodyPr/>
          <a:lstStyle/>
          <a:p>
            <a:pPr eaLnBrk="1" hangingPunct="1">
              <a:tabLst>
                <a:tab pos="1028700" algn="l"/>
              </a:tabLst>
            </a:pPr>
            <a:r>
              <a:rPr lang="en-US" sz="2800" dirty="0">
                <a:latin typeface="Tahoma" charset="0"/>
              </a:rPr>
              <a:t>If </a:t>
            </a:r>
            <a:r>
              <a:rPr lang="en-US" sz="2800" b="1" i="1" dirty="0">
                <a:latin typeface="Times New Roman" charset="0"/>
                <a:sym typeface="Symbol" charset="0"/>
              </a:rPr>
              <a:t>f</a:t>
            </a:r>
            <a:r>
              <a:rPr lang="en-US" sz="2800" dirty="0">
                <a:latin typeface="Times New Roman" charset="0"/>
                <a:sym typeface="Symbol" charset="0"/>
              </a:rPr>
              <a:t>(</a:t>
            </a:r>
            <a:r>
              <a:rPr lang="en-US" sz="2800" b="1" i="1" dirty="0">
                <a:latin typeface="Times New Roman" charset="0"/>
                <a:sym typeface="Symbol" charset="0"/>
              </a:rPr>
              <a:t>n</a:t>
            </a:r>
            <a:r>
              <a:rPr lang="en-US" sz="2800" dirty="0">
                <a:latin typeface="Times New Roman" charset="0"/>
                <a:sym typeface="Symbol" charset="0"/>
              </a:rPr>
              <a:t>) is</a:t>
            </a:r>
            <a:r>
              <a:rPr lang="en-US" sz="2800" dirty="0">
                <a:latin typeface="Tahoma" charset="0"/>
              </a:rPr>
              <a:t> a polynomial of degree </a:t>
            </a:r>
            <a:r>
              <a:rPr lang="en-US" sz="2800" b="1" i="1" dirty="0">
                <a:latin typeface="Times New Roman" charset="0"/>
                <a:sym typeface="Symbol" charset="0"/>
              </a:rPr>
              <a:t>d</a:t>
            </a:r>
            <a:r>
              <a:rPr lang="en-US" sz="2800" dirty="0">
                <a:latin typeface="Tahoma" charset="0"/>
              </a:rPr>
              <a:t>, then </a:t>
            </a:r>
            <a:r>
              <a:rPr lang="en-US" sz="2800" b="1" i="1" dirty="0">
                <a:latin typeface="Times New Roman" charset="0"/>
                <a:sym typeface="Symbol" charset="0"/>
              </a:rPr>
              <a:t>f</a:t>
            </a:r>
            <a:r>
              <a:rPr lang="en-US" sz="2800" dirty="0">
                <a:latin typeface="Times New Roman" charset="0"/>
                <a:sym typeface="Symbol" charset="0"/>
              </a:rPr>
              <a:t>(</a:t>
            </a:r>
            <a:r>
              <a:rPr lang="en-US" sz="2800" b="1" i="1" dirty="0">
                <a:latin typeface="Times New Roman" charset="0"/>
                <a:sym typeface="Symbol" charset="0"/>
              </a:rPr>
              <a:t>n</a:t>
            </a:r>
            <a:r>
              <a:rPr lang="en-US" sz="2800" dirty="0">
                <a:latin typeface="Times New Roman" charset="0"/>
                <a:sym typeface="Symbol" charset="0"/>
              </a:rPr>
              <a:t>)</a:t>
            </a:r>
            <a:r>
              <a:rPr lang="en-US" sz="2800" dirty="0">
                <a:latin typeface="Tahoma" charset="0"/>
              </a:rPr>
              <a:t> is </a:t>
            </a:r>
            <a:r>
              <a:rPr lang="en-US" sz="2800" b="1" i="1" dirty="0">
                <a:latin typeface="Times New Roman" charset="0"/>
                <a:sym typeface="Symbol" charset="0"/>
              </a:rPr>
              <a:t>O</a:t>
            </a:r>
            <a:r>
              <a:rPr lang="en-US" sz="2800" dirty="0">
                <a:latin typeface="Times New Roman" charset="0"/>
                <a:sym typeface="Symbol" charset="0"/>
              </a:rPr>
              <a:t>(</a:t>
            </a:r>
            <a:r>
              <a:rPr lang="en-US" sz="2800" b="1" i="1" dirty="0" err="1">
                <a:latin typeface="Times New Roman" charset="0"/>
                <a:sym typeface="Symbol" charset="0"/>
              </a:rPr>
              <a:t>n</a:t>
            </a:r>
            <a:r>
              <a:rPr lang="en-US" sz="2800" b="1" i="1" baseline="30000" dirty="0" err="1">
                <a:latin typeface="Times New Roman" charset="0"/>
                <a:sym typeface="Symbol" charset="0"/>
              </a:rPr>
              <a:t>d</a:t>
            </a:r>
            <a:r>
              <a:rPr lang="en-US" sz="2800" dirty="0">
                <a:latin typeface="Times New Roman" charset="0"/>
                <a:sym typeface="Symbol" charset="0"/>
              </a:rPr>
              <a:t>)</a:t>
            </a:r>
            <a:r>
              <a:rPr lang="en-US" sz="2800" dirty="0">
                <a:latin typeface="Tahoma" charset="0"/>
              </a:rPr>
              <a:t>, i.e.,</a:t>
            </a:r>
          </a:p>
          <a:p>
            <a:pPr marL="1028700" lvl="1" eaLnBrk="1" hangingPunct="1">
              <a:buFont typeface="Wingdings" charset="0"/>
              <a:buAutoNum type="arabicPeriod"/>
              <a:tabLst>
                <a:tab pos="1028700" algn="l"/>
              </a:tabLst>
            </a:pPr>
            <a:r>
              <a:rPr lang="en-US" sz="2400" dirty="0">
                <a:latin typeface="Tahoma" charset="0"/>
              </a:rPr>
              <a:t>Drop lower-order terms</a:t>
            </a:r>
          </a:p>
          <a:p>
            <a:pPr marL="1028700" lvl="1" eaLnBrk="1" hangingPunct="1">
              <a:buFont typeface="Wingdings" charset="0"/>
              <a:buAutoNum type="arabicPeriod"/>
              <a:tabLst>
                <a:tab pos="1028700" algn="l"/>
              </a:tabLst>
            </a:pPr>
            <a:r>
              <a:rPr lang="en-US" sz="2400" dirty="0">
                <a:latin typeface="Tahoma" charset="0"/>
              </a:rPr>
              <a:t>Drop constant factors</a:t>
            </a:r>
          </a:p>
          <a:p>
            <a:pPr eaLnBrk="1" hangingPunct="1">
              <a:tabLst>
                <a:tab pos="1028700" algn="l"/>
              </a:tabLst>
            </a:pPr>
            <a:r>
              <a:rPr lang="en-US" sz="2800" dirty="0">
                <a:latin typeface="Tahoma" charset="0"/>
              </a:rPr>
              <a:t>Use the smallest possible class of functions</a:t>
            </a:r>
          </a:p>
          <a:p>
            <a:pPr marL="1028700" lvl="1" eaLnBrk="1" hangingPunct="1">
              <a:tabLst>
                <a:tab pos="1028700" algn="l"/>
              </a:tabLst>
            </a:pPr>
            <a:r>
              <a:rPr lang="en-US" sz="2400" dirty="0">
                <a:latin typeface="Tahoma" charset="0"/>
              </a:rPr>
              <a:t>Say </a:t>
            </a:r>
            <a:r>
              <a:rPr lang="ja-JP" altLang="en-US" sz="2400" dirty="0">
                <a:latin typeface="Tahoma" charset="0"/>
              </a:rPr>
              <a:t>“</a:t>
            </a:r>
            <a:r>
              <a:rPr lang="en-US" altLang="ja-JP" sz="2400" dirty="0">
                <a:latin typeface="Times New Roman" charset="0"/>
                <a:sym typeface="Symbol" charset="0"/>
              </a:rPr>
              <a:t>2</a:t>
            </a:r>
            <a:r>
              <a:rPr lang="en-US" altLang="ja-JP" sz="2400" b="1" i="1" dirty="0">
                <a:latin typeface="Times New Roman" charset="0"/>
                <a:sym typeface="Symbol" charset="0"/>
              </a:rPr>
              <a:t>n</a:t>
            </a:r>
            <a:r>
              <a:rPr lang="en-US" altLang="ja-JP" sz="2400" dirty="0">
                <a:latin typeface="Tahoma" charset="0"/>
                <a:sym typeface="Symbol" charset="0"/>
              </a:rPr>
              <a:t> is </a:t>
            </a:r>
            <a:r>
              <a:rPr lang="en-US" altLang="ja-JP" sz="2400" b="1" i="1" dirty="0">
                <a:latin typeface="Times New Roman" charset="0"/>
                <a:sym typeface="Symbol" charset="0"/>
              </a:rPr>
              <a:t>O</a:t>
            </a:r>
            <a:r>
              <a:rPr lang="en-US" altLang="ja-JP" sz="2400" dirty="0">
                <a:latin typeface="Times New Roman" charset="0"/>
                <a:sym typeface="Symbol" charset="0"/>
              </a:rPr>
              <a:t>(</a:t>
            </a:r>
            <a:r>
              <a:rPr lang="en-US" altLang="ja-JP" sz="2400" b="1" i="1" dirty="0">
                <a:latin typeface="Times New Roman" charset="0"/>
                <a:sym typeface="Symbol" charset="0"/>
              </a:rPr>
              <a:t>n</a:t>
            </a:r>
            <a:r>
              <a:rPr lang="en-US" altLang="ja-JP" sz="2400" dirty="0">
                <a:latin typeface="Times New Roman" charset="0"/>
                <a:sym typeface="Symbol" charset="0"/>
              </a:rPr>
              <a:t>)</a:t>
            </a:r>
            <a:r>
              <a:rPr lang="ja-JP" altLang="en-US" sz="2400" dirty="0">
                <a:latin typeface="Tahoma" charset="0"/>
                <a:sym typeface="Symbol" charset="0"/>
              </a:rPr>
              <a:t>”</a:t>
            </a:r>
            <a:r>
              <a:rPr lang="en-US" altLang="ja-JP" sz="2400" dirty="0">
                <a:latin typeface="Times New Roman" charset="0"/>
                <a:sym typeface="Symbol" charset="0"/>
              </a:rPr>
              <a:t> </a:t>
            </a:r>
            <a:r>
              <a:rPr lang="en-US" altLang="ja-JP" sz="2400" dirty="0">
                <a:latin typeface="Tahoma" charset="0"/>
              </a:rPr>
              <a:t>instead of </a:t>
            </a:r>
            <a:r>
              <a:rPr lang="ja-JP" altLang="en-US" sz="2400" dirty="0">
                <a:latin typeface="Tahoma" charset="0"/>
              </a:rPr>
              <a:t>“</a:t>
            </a:r>
            <a:r>
              <a:rPr lang="en-US" altLang="ja-JP" sz="2400" dirty="0">
                <a:latin typeface="Times New Roman" charset="0"/>
                <a:sym typeface="Symbol" charset="0"/>
              </a:rPr>
              <a:t>2</a:t>
            </a:r>
            <a:r>
              <a:rPr lang="en-US" altLang="ja-JP" sz="2400" b="1" i="1" dirty="0">
                <a:latin typeface="Times New Roman" charset="0"/>
                <a:sym typeface="Symbol" charset="0"/>
              </a:rPr>
              <a:t>n</a:t>
            </a:r>
            <a:r>
              <a:rPr lang="en-US" altLang="ja-JP" sz="2400" dirty="0">
                <a:latin typeface="Tahoma" charset="0"/>
                <a:sym typeface="Symbol" charset="0"/>
              </a:rPr>
              <a:t> is </a:t>
            </a:r>
            <a:r>
              <a:rPr lang="en-US" altLang="ja-JP" sz="2400" b="1" i="1" dirty="0">
                <a:latin typeface="Times New Roman" charset="0"/>
                <a:sym typeface="Symbol" charset="0"/>
              </a:rPr>
              <a:t>O</a:t>
            </a:r>
            <a:r>
              <a:rPr lang="en-US" altLang="ja-JP" sz="2400" dirty="0">
                <a:latin typeface="Times New Roman" charset="0"/>
                <a:sym typeface="Symbol" charset="0"/>
              </a:rPr>
              <a:t>(</a:t>
            </a:r>
            <a:r>
              <a:rPr lang="en-US" altLang="ja-JP" sz="2400" b="1" i="1" dirty="0">
                <a:latin typeface="Times New Roman" charset="0"/>
                <a:sym typeface="Symbol" charset="0"/>
              </a:rPr>
              <a:t>n</a:t>
            </a:r>
            <a:r>
              <a:rPr lang="en-US" altLang="ja-JP" sz="2400" baseline="30000" dirty="0">
                <a:latin typeface="Times New Roman" charset="0"/>
                <a:sym typeface="Symbol" charset="0"/>
              </a:rPr>
              <a:t>2</a:t>
            </a:r>
            <a:r>
              <a:rPr lang="en-US" altLang="ja-JP" sz="2400" dirty="0">
                <a:latin typeface="Times New Roman" charset="0"/>
                <a:sym typeface="Symbol" charset="0"/>
              </a:rPr>
              <a:t>)</a:t>
            </a:r>
            <a:r>
              <a:rPr lang="ja-JP" altLang="en-US" sz="2400" dirty="0">
                <a:latin typeface="Tahoma" charset="0"/>
                <a:sym typeface="Symbol" charset="0"/>
              </a:rPr>
              <a:t>”</a:t>
            </a:r>
            <a:endParaRPr lang="en-US" altLang="ja-JP" sz="2400" dirty="0">
              <a:latin typeface="Tahoma" charset="0"/>
              <a:sym typeface="Symbol" charset="0"/>
            </a:endParaRPr>
          </a:p>
          <a:p>
            <a:pPr eaLnBrk="1" hangingPunct="1">
              <a:tabLst>
                <a:tab pos="1028700" algn="l"/>
              </a:tabLst>
            </a:pPr>
            <a:r>
              <a:rPr lang="en-US" sz="2800" dirty="0">
                <a:latin typeface="Tahoma" charset="0"/>
                <a:sym typeface="Symbol" charset="0"/>
              </a:rPr>
              <a:t>Use the simplest expression of the class</a:t>
            </a:r>
          </a:p>
          <a:p>
            <a:pPr marL="1028700" lvl="1" eaLnBrk="1" hangingPunct="1">
              <a:tabLst>
                <a:tab pos="1028700" algn="l"/>
              </a:tabLst>
            </a:pPr>
            <a:r>
              <a:rPr lang="en-US" sz="2400" dirty="0">
                <a:latin typeface="Tahoma" charset="0"/>
              </a:rPr>
              <a:t>Say </a:t>
            </a:r>
            <a:r>
              <a:rPr lang="ja-JP" altLang="en-US" sz="2400" dirty="0">
                <a:latin typeface="Tahoma" charset="0"/>
              </a:rPr>
              <a:t>“</a:t>
            </a:r>
            <a:r>
              <a:rPr lang="en-US" altLang="ja-JP" sz="2400" dirty="0">
                <a:latin typeface="Times New Roman" charset="0"/>
                <a:sym typeface="Symbol" charset="0"/>
              </a:rPr>
              <a:t>3</a:t>
            </a:r>
            <a:r>
              <a:rPr lang="en-US" altLang="ja-JP" sz="2400" b="1" i="1" dirty="0">
                <a:latin typeface="Times New Roman" charset="0"/>
                <a:sym typeface="Symbol" charset="0"/>
              </a:rPr>
              <a:t>n</a:t>
            </a:r>
            <a:r>
              <a:rPr lang="en-US" altLang="ja-JP" sz="2400" b="1" dirty="0">
                <a:latin typeface="Times New Roman" charset="0"/>
                <a:sym typeface="Symbol" charset="0"/>
              </a:rPr>
              <a:t> </a:t>
            </a:r>
            <a:r>
              <a:rPr lang="en-US" altLang="ja-JP" sz="2400" dirty="0">
                <a:latin typeface="Symbol" charset="0"/>
                <a:sym typeface="Symbol" charset="0"/>
              </a:rPr>
              <a:t>+</a:t>
            </a:r>
            <a:r>
              <a:rPr lang="en-US" altLang="ja-JP" sz="2400" b="1" dirty="0">
                <a:latin typeface="Times New Roman" charset="0"/>
                <a:sym typeface="Symbol" charset="0"/>
              </a:rPr>
              <a:t> </a:t>
            </a:r>
            <a:r>
              <a:rPr lang="en-US" altLang="ja-JP" sz="2400" dirty="0">
                <a:latin typeface="Times New Roman" charset="0"/>
                <a:sym typeface="Symbol" charset="0"/>
              </a:rPr>
              <a:t>5</a:t>
            </a:r>
            <a:r>
              <a:rPr lang="en-US" altLang="ja-JP" sz="2400" dirty="0">
                <a:latin typeface="Tahoma" charset="0"/>
                <a:sym typeface="Symbol" charset="0"/>
              </a:rPr>
              <a:t> is </a:t>
            </a:r>
            <a:r>
              <a:rPr lang="en-US" altLang="ja-JP" sz="2400" b="1" i="1" dirty="0">
                <a:latin typeface="Times New Roman" charset="0"/>
                <a:sym typeface="Symbol" charset="0"/>
              </a:rPr>
              <a:t>O</a:t>
            </a:r>
            <a:r>
              <a:rPr lang="en-US" altLang="ja-JP" sz="2400" dirty="0">
                <a:latin typeface="Times New Roman" charset="0"/>
                <a:sym typeface="Symbol" charset="0"/>
              </a:rPr>
              <a:t>(</a:t>
            </a:r>
            <a:r>
              <a:rPr lang="en-US" altLang="ja-JP" sz="2400" b="1" i="1" dirty="0">
                <a:latin typeface="Times New Roman" charset="0"/>
                <a:sym typeface="Symbol" charset="0"/>
              </a:rPr>
              <a:t>n</a:t>
            </a:r>
            <a:r>
              <a:rPr lang="en-US" altLang="ja-JP" sz="2400" dirty="0">
                <a:latin typeface="Times New Roman" charset="0"/>
                <a:sym typeface="Symbol" charset="0"/>
              </a:rPr>
              <a:t>)</a:t>
            </a:r>
            <a:r>
              <a:rPr lang="ja-JP" altLang="en-US" sz="2400" dirty="0">
                <a:latin typeface="Tahoma" charset="0"/>
                <a:sym typeface="Symbol" charset="0"/>
              </a:rPr>
              <a:t>”</a:t>
            </a:r>
            <a:r>
              <a:rPr lang="en-US" altLang="ja-JP" sz="2400" dirty="0">
                <a:latin typeface="Times New Roman" charset="0"/>
                <a:sym typeface="Symbol" charset="0"/>
              </a:rPr>
              <a:t> </a:t>
            </a:r>
            <a:r>
              <a:rPr lang="en-US" altLang="ja-JP" sz="2400" dirty="0">
                <a:latin typeface="Tahoma" charset="0"/>
              </a:rPr>
              <a:t>instead of </a:t>
            </a:r>
            <a:r>
              <a:rPr lang="ja-JP" altLang="en-US" sz="2400" dirty="0">
                <a:latin typeface="Tahoma" charset="0"/>
              </a:rPr>
              <a:t>“</a:t>
            </a:r>
            <a:r>
              <a:rPr lang="en-US" altLang="ja-JP" sz="2400" dirty="0">
                <a:latin typeface="Times New Roman" charset="0"/>
                <a:sym typeface="Symbol" charset="0"/>
              </a:rPr>
              <a:t>3</a:t>
            </a:r>
            <a:r>
              <a:rPr lang="en-US" altLang="ja-JP" sz="2400" b="1" i="1" dirty="0">
                <a:latin typeface="Times New Roman" charset="0"/>
                <a:sym typeface="Symbol" charset="0"/>
              </a:rPr>
              <a:t>n</a:t>
            </a:r>
            <a:r>
              <a:rPr lang="en-US" altLang="ja-JP" sz="2400" b="1" dirty="0">
                <a:latin typeface="Times New Roman" charset="0"/>
                <a:sym typeface="Symbol" charset="0"/>
              </a:rPr>
              <a:t> </a:t>
            </a:r>
            <a:r>
              <a:rPr lang="en-US" altLang="ja-JP" sz="2400" dirty="0">
                <a:latin typeface="Symbol" charset="0"/>
                <a:sym typeface="Symbol" charset="0"/>
              </a:rPr>
              <a:t>+</a:t>
            </a:r>
            <a:r>
              <a:rPr lang="en-US" altLang="ja-JP" sz="2400" b="1" dirty="0">
                <a:latin typeface="Times New Roman" charset="0"/>
                <a:sym typeface="Symbol" charset="0"/>
              </a:rPr>
              <a:t> </a:t>
            </a:r>
            <a:r>
              <a:rPr lang="en-US" altLang="ja-JP" sz="2400" dirty="0">
                <a:latin typeface="Times New Roman" charset="0"/>
                <a:sym typeface="Symbol" charset="0"/>
              </a:rPr>
              <a:t>5</a:t>
            </a:r>
            <a:r>
              <a:rPr lang="en-US" altLang="ja-JP" sz="2400" dirty="0">
                <a:latin typeface="Tahoma" charset="0"/>
                <a:sym typeface="Symbol" charset="0"/>
              </a:rPr>
              <a:t> is </a:t>
            </a:r>
            <a:r>
              <a:rPr lang="en-US" altLang="ja-JP" sz="2400" b="1" i="1" dirty="0">
                <a:latin typeface="Times New Roman" charset="0"/>
                <a:sym typeface="Symbol" charset="0"/>
              </a:rPr>
              <a:t>O</a:t>
            </a:r>
            <a:r>
              <a:rPr lang="en-US" altLang="ja-JP" sz="2400" dirty="0">
                <a:latin typeface="Times New Roman" charset="0"/>
                <a:sym typeface="Symbol" charset="0"/>
              </a:rPr>
              <a:t>(3</a:t>
            </a:r>
            <a:r>
              <a:rPr lang="en-US" altLang="ja-JP" sz="2400" b="1" i="1" dirty="0">
                <a:latin typeface="Times New Roman" charset="0"/>
                <a:sym typeface="Symbol" charset="0"/>
              </a:rPr>
              <a:t>n</a:t>
            </a:r>
            <a:r>
              <a:rPr lang="en-US" altLang="ja-JP" sz="2400" dirty="0">
                <a:latin typeface="Times New Roman" charset="0"/>
                <a:sym typeface="Symbol" charset="0"/>
              </a:rPr>
              <a:t>)</a:t>
            </a:r>
            <a:r>
              <a:rPr lang="ja-JP" altLang="en-US" sz="2400" dirty="0">
                <a:latin typeface="Tahoma" charset="0"/>
                <a:sym typeface="Symbol" charset="0"/>
              </a:rPr>
              <a:t>”</a:t>
            </a:r>
            <a:endParaRPr lang="en-US" sz="2400" dirty="0">
              <a:latin typeface="Tahoma" charset="0"/>
              <a:sym typeface="Symbol" charset="0"/>
            </a:endParaRPr>
          </a:p>
        </p:txBody>
      </p:sp>
      <p:graphicFrame>
        <p:nvGraphicFramePr>
          <p:cNvPr id="32773" name="Object 4"/>
          <p:cNvGraphicFramePr>
            <a:graphicFrameLocks noChangeAspect="1"/>
          </p:cNvGraphicFramePr>
          <p:nvPr/>
        </p:nvGraphicFramePr>
        <p:xfrm>
          <a:off x="7024688" y="152400"/>
          <a:ext cx="1662112" cy="1874838"/>
        </p:xfrm>
        <a:graphic>
          <a:graphicData uri="http://schemas.openxmlformats.org/presentationml/2006/ole">
            <mc:AlternateContent xmlns:mc="http://schemas.openxmlformats.org/markup-compatibility/2006">
              <mc:Choice xmlns:v="urn:schemas-microsoft-com:vml" Requires="v">
                <p:oleObj name="Clip" r:id="rId3" imgW="1593245" imgH="1797269" progId="MS_ClipArt_Gallery.2">
                  <p:embed/>
                </p:oleObj>
              </mc:Choice>
              <mc:Fallback>
                <p:oleObj name="Clip" r:id="rId3" imgW="1593245" imgH="1797269"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4688" y="152400"/>
                        <a:ext cx="1662112" cy="18748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2774"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3379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674ACB0-1B54-0F43-833F-39BADD9A4D5D}" type="slidenum">
              <a:rPr lang="en-US" sz="1400"/>
              <a:pPr eaLnBrk="1" hangingPunct="1"/>
              <a:t>24</a:t>
            </a:fld>
            <a:endParaRPr lang="en-US" sz="1400"/>
          </a:p>
        </p:txBody>
      </p:sp>
      <p:sp>
        <p:nvSpPr>
          <p:cNvPr id="33795" name="Rectangle 2"/>
          <p:cNvSpPr>
            <a:spLocks noGrp="1" noChangeArrowheads="1"/>
          </p:cNvSpPr>
          <p:nvPr>
            <p:ph type="title"/>
          </p:nvPr>
        </p:nvSpPr>
        <p:spPr/>
        <p:txBody>
          <a:bodyPr/>
          <a:lstStyle/>
          <a:p>
            <a:pPr eaLnBrk="1" hangingPunct="1"/>
            <a:r>
              <a:rPr lang="en-US">
                <a:latin typeface="Tahoma" charset="0"/>
              </a:rPr>
              <a:t>Asymptotic Algorithm Analysis</a:t>
            </a:r>
          </a:p>
        </p:txBody>
      </p:sp>
      <p:sp>
        <p:nvSpPr>
          <p:cNvPr id="33796" name="Rectangle 3" descr="Rectangle: Click to edit Master text styles&#10;Second level&#10;Third level&#10;Fourth level&#10;Fifth level"/>
          <p:cNvSpPr>
            <a:spLocks noGrp="1" noChangeArrowheads="1"/>
          </p:cNvSpPr>
          <p:nvPr>
            <p:ph type="body" idx="1"/>
          </p:nvPr>
        </p:nvSpPr>
        <p:spPr>
          <a:xfrm>
            <a:off x="838200" y="1600200"/>
            <a:ext cx="7848600" cy="4648200"/>
          </a:xfrm>
        </p:spPr>
        <p:txBody>
          <a:bodyPr>
            <a:normAutofit/>
          </a:bodyPr>
          <a:lstStyle/>
          <a:p>
            <a:pPr eaLnBrk="1" hangingPunct="1"/>
            <a:r>
              <a:rPr lang="en-US" sz="2400" dirty="0">
                <a:latin typeface="Tahoma" charset="0"/>
              </a:rPr>
              <a:t>The asymptotic analysis of an algorithm determines the running time in big-Oh notation</a:t>
            </a:r>
          </a:p>
          <a:p>
            <a:pPr eaLnBrk="1" hangingPunct="1"/>
            <a:r>
              <a:rPr lang="en-US" sz="2400" dirty="0">
                <a:latin typeface="Tahoma" charset="0"/>
              </a:rPr>
              <a:t>To perform the asymptotic analysis</a:t>
            </a:r>
          </a:p>
          <a:p>
            <a:pPr marL="1028700" lvl="1" indent="-228600" eaLnBrk="1" hangingPunct="1"/>
            <a:r>
              <a:rPr lang="en-US" sz="2000" dirty="0">
                <a:latin typeface="Tahoma" charset="0"/>
              </a:rPr>
              <a:t>We find the worst-case number of primitive operations executed as a function of the input size</a:t>
            </a:r>
          </a:p>
          <a:p>
            <a:pPr marL="1028700" lvl="1" indent="-228600" eaLnBrk="1" hangingPunct="1"/>
            <a:r>
              <a:rPr lang="en-US" sz="2000" dirty="0">
                <a:latin typeface="Tahoma" charset="0"/>
              </a:rPr>
              <a:t>We express this function with big-Oh notation</a:t>
            </a:r>
          </a:p>
          <a:p>
            <a:pPr eaLnBrk="1" hangingPunct="1"/>
            <a:r>
              <a:rPr lang="en-US" sz="2400" dirty="0">
                <a:latin typeface="Tahoma" charset="0"/>
              </a:rPr>
              <a:t>Example:</a:t>
            </a:r>
          </a:p>
          <a:p>
            <a:pPr marL="1028700" lvl="1" indent="-228600" eaLnBrk="1" hangingPunct="1"/>
            <a:r>
              <a:rPr lang="en-US" sz="2000" dirty="0">
                <a:latin typeface="Tahoma" charset="0"/>
              </a:rPr>
              <a:t>We say that algorithm </a:t>
            </a:r>
            <a:r>
              <a:rPr lang="en-US" sz="2000" dirty="0" err="1">
                <a:solidFill>
                  <a:srgbClr val="BE2D00"/>
                </a:solidFill>
                <a:latin typeface="Tahoma" charset="0"/>
              </a:rPr>
              <a:t>arrayMax</a:t>
            </a:r>
            <a:r>
              <a:rPr lang="en-US" sz="2000" dirty="0">
                <a:solidFill>
                  <a:srgbClr val="BE2D00"/>
                </a:solidFill>
                <a:latin typeface="Tahoma" charset="0"/>
              </a:rPr>
              <a:t> </a:t>
            </a:r>
            <a:r>
              <a:rPr lang="ja-JP" altLang="en-US" sz="2000" dirty="0">
                <a:latin typeface="Tahoma" charset="0"/>
              </a:rPr>
              <a:t>“</a:t>
            </a:r>
            <a:r>
              <a:rPr lang="en-US" altLang="ja-JP" sz="2000" dirty="0">
                <a:latin typeface="Tahoma" charset="0"/>
              </a:rPr>
              <a:t>runs in </a:t>
            </a:r>
            <a:r>
              <a:rPr lang="en-US" altLang="ja-JP" sz="2000" b="1" i="1" dirty="0">
                <a:latin typeface="Times New Roman" charset="0"/>
                <a:sym typeface="Symbol" charset="0"/>
              </a:rPr>
              <a:t>O</a:t>
            </a:r>
            <a:r>
              <a:rPr lang="en-US" altLang="ja-JP" sz="2000" dirty="0">
                <a:latin typeface="Times New Roman" charset="0"/>
                <a:sym typeface="Symbol" charset="0"/>
              </a:rPr>
              <a:t>(</a:t>
            </a:r>
            <a:r>
              <a:rPr lang="en-US" altLang="ja-JP" sz="2000" b="1" i="1" dirty="0">
                <a:latin typeface="Times New Roman" charset="0"/>
                <a:sym typeface="Symbol" charset="0"/>
              </a:rPr>
              <a:t>n</a:t>
            </a:r>
            <a:r>
              <a:rPr lang="en-US" altLang="ja-JP" sz="2000" dirty="0">
                <a:latin typeface="Times New Roman" charset="0"/>
                <a:sym typeface="Symbol" charset="0"/>
              </a:rPr>
              <a:t>) </a:t>
            </a:r>
            <a:r>
              <a:rPr lang="en-US" altLang="ja-JP" sz="2000" dirty="0">
                <a:latin typeface="Tahoma" charset="0"/>
              </a:rPr>
              <a:t>time</a:t>
            </a:r>
            <a:r>
              <a:rPr lang="ja-JP" altLang="en-US" sz="2000" dirty="0">
                <a:latin typeface="Tahoma" charset="0"/>
              </a:rPr>
              <a:t>”</a:t>
            </a:r>
            <a:endParaRPr lang="en-US" altLang="ja-JP" sz="2000" dirty="0">
              <a:latin typeface="Tahoma" charset="0"/>
            </a:endParaRPr>
          </a:p>
          <a:p>
            <a:pPr eaLnBrk="1" hangingPunct="1"/>
            <a:r>
              <a:rPr lang="en-US" sz="2400" dirty="0">
                <a:latin typeface="Tahoma" charset="0"/>
              </a:rPr>
              <a:t>Since constant factors and lower-order terms are eventually dropped anyhow, we can disregard them when counting primitive operations</a:t>
            </a:r>
          </a:p>
        </p:txBody>
      </p:sp>
      <p:sp>
        <p:nvSpPr>
          <p:cNvPr id="33797" name="Date Placeholder 5"/>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3584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5946185-D02B-AE4E-9A89-DCF7FC7EEF7E}" type="slidenum">
              <a:rPr lang="en-US" sz="1400"/>
              <a:pPr eaLnBrk="1" hangingPunct="1"/>
              <a:t>25</a:t>
            </a:fld>
            <a:endParaRPr lang="en-US" sz="1400"/>
          </a:p>
        </p:txBody>
      </p:sp>
      <p:sp>
        <p:nvSpPr>
          <p:cNvPr id="35843" name="Rectangle 2"/>
          <p:cNvSpPr>
            <a:spLocks noGrp="1" noChangeArrowheads="1"/>
          </p:cNvSpPr>
          <p:nvPr>
            <p:ph type="title"/>
          </p:nvPr>
        </p:nvSpPr>
        <p:spPr/>
        <p:txBody>
          <a:bodyPr/>
          <a:lstStyle/>
          <a:p>
            <a:pPr eaLnBrk="1" hangingPunct="1"/>
            <a:r>
              <a:rPr lang="en-US">
                <a:latin typeface="Tahoma" charset="0"/>
              </a:rPr>
              <a:t>Computing Prefix Averages</a:t>
            </a:r>
          </a:p>
        </p:txBody>
      </p:sp>
      <p:sp>
        <p:nvSpPr>
          <p:cNvPr id="35844" name="Rectangle 3" descr="Rectangle: Click to edit Master text styles&#10;Second level&#10;Third level&#10;Fourth level&#10;Fifth level"/>
          <p:cNvSpPr>
            <a:spLocks noGrp="1" noChangeArrowheads="1"/>
          </p:cNvSpPr>
          <p:nvPr>
            <p:ph type="body" idx="1"/>
          </p:nvPr>
        </p:nvSpPr>
        <p:spPr>
          <a:xfrm>
            <a:off x="838200" y="1676400"/>
            <a:ext cx="4343400" cy="4648200"/>
          </a:xfrm>
        </p:spPr>
        <p:txBody>
          <a:bodyPr/>
          <a:lstStyle/>
          <a:p>
            <a:pPr eaLnBrk="1" hangingPunct="1">
              <a:lnSpc>
                <a:spcPct val="90000"/>
              </a:lnSpc>
            </a:pPr>
            <a:r>
              <a:rPr lang="en-US" sz="2400">
                <a:latin typeface="Tahoma" charset="0"/>
              </a:rPr>
              <a:t>We further illustrate asymptotic analysis with two algorithms for prefix averages</a:t>
            </a:r>
          </a:p>
          <a:p>
            <a:pPr eaLnBrk="1" hangingPunct="1">
              <a:lnSpc>
                <a:spcPct val="90000"/>
              </a:lnSpc>
            </a:pPr>
            <a:r>
              <a:rPr lang="en-US" sz="2400">
                <a:latin typeface="Tahoma" charset="0"/>
              </a:rPr>
              <a:t>The </a:t>
            </a:r>
            <a:r>
              <a:rPr lang="en-US" sz="2400" b="1" i="1">
                <a:latin typeface="Times New Roman" charset="0"/>
              </a:rPr>
              <a:t>i</a:t>
            </a:r>
            <a:r>
              <a:rPr lang="en-US" sz="2400">
                <a:latin typeface="Tahoma" charset="0"/>
              </a:rPr>
              <a:t>-th prefix average of an array </a:t>
            </a:r>
            <a:r>
              <a:rPr lang="en-US" sz="2400" b="1" i="1">
                <a:latin typeface="Times New Roman" charset="0"/>
              </a:rPr>
              <a:t>X</a:t>
            </a:r>
            <a:r>
              <a:rPr lang="en-US" sz="2400">
                <a:latin typeface="Tahoma" charset="0"/>
              </a:rPr>
              <a:t> is average of the first </a:t>
            </a:r>
            <a:r>
              <a:rPr lang="en-US" sz="2400">
                <a:latin typeface="Times New Roman" charset="0"/>
                <a:sym typeface="Symbol" charset="0"/>
              </a:rPr>
              <a:t>(</a:t>
            </a:r>
            <a:r>
              <a:rPr lang="en-US" sz="2400" b="1" i="1">
                <a:latin typeface="Times New Roman" charset="0"/>
                <a:sym typeface="Symbol" charset="0"/>
              </a:rPr>
              <a:t>i</a:t>
            </a:r>
            <a:r>
              <a:rPr lang="en-US" sz="2400">
                <a:latin typeface="Times New Roman" charset="0"/>
                <a:sym typeface="Symbol" charset="0"/>
              </a:rPr>
              <a:t> </a:t>
            </a:r>
            <a:r>
              <a:rPr lang="en-US" sz="2400">
                <a:latin typeface="Symbol" charset="0"/>
                <a:sym typeface="Symbol" charset="0"/>
              </a:rPr>
              <a:t>+</a:t>
            </a:r>
            <a:r>
              <a:rPr lang="en-US" sz="2400">
                <a:latin typeface="Times New Roman" charset="0"/>
                <a:sym typeface="Symbol" charset="0"/>
              </a:rPr>
              <a:t> 1) </a:t>
            </a:r>
            <a:r>
              <a:rPr lang="en-US" sz="2400">
                <a:latin typeface="Tahoma" charset="0"/>
              </a:rPr>
              <a:t>elements of </a:t>
            </a:r>
            <a:r>
              <a:rPr lang="en-US" sz="2400" b="1" i="1">
                <a:latin typeface="Times New Roman" charset="0"/>
              </a:rPr>
              <a:t>X</a:t>
            </a:r>
            <a:r>
              <a:rPr lang="en-US" sz="2400" b="1">
                <a:latin typeface="Times New Roman" charset="0"/>
              </a:rPr>
              <a:t>:</a:t>
            </a:r>
            <a:endParaRPr lang="en-US" sz="2400">
              <a:latin typeface="Tahoma" charset="0"/>
            </a:endParaRPr>
          </a:p>
          <a:p>
            <a:pPr algn="ctr" eaLnBrk="1" hangingPunct="1">
              <a:lnSpc>
                <a:spcPct val="90000"/>
              </a:lnSpc>
              <a:buFont typeface="Wingdings" charset="0"/>
              <a:buNone/>
            </a:pPr>
            <a:r>
              <a:rPr lang="en-US" sz="2000" b="1" i="1">
                <a:latin typeface="Times New Roman" charset="0"/>
                <a:sym typeface="Symbol" charset="0"/>
              </a:rPr>
              <a:t>A</a:t>
            </a:r>
            <a:r>
              <a:rPr lang="en-US" sz="2000">
                <a:latin typeface="Times New Roman" charset="0"/>
                <a:sym typeface="Symbol" charset="0"/>
              </a:rPr>
              <a:t>[</a:t>
            </a:r>
            <a:r>
              <a:rPr lang="en-US" sz="2000" b="1" i="1">
                <a:latin typeface="Times New Roman" charset="0"/>
                <a:sym typeface="Symbol" charset="0"/>
              </a:rPr>
              <a:t>i</a:t>
            </a:r>
            <a:r>
              <a:rPr lang="en-US" sz="2000">
                <a:latin typeface="Times New Roman" charset="0"/>
                <a:sym typeface="Symbol" charset="0"/>
              </a:rPr>
              <a:t>]</a:t>
            </a:r>
            <a:r>
              <a:rPr lang="en-US" sz="2000" b="1" i="1">
                <a:latin typeface="Times New Roman" charset="0"/>
                <a:sym typeface="Symbol" charset="0"/>
              </a:rPr>
              <a:t> </a:t>
            </a:r>
            <a:r>
              <a:rPr lang="en-US" sz="2400">
                <a:latin typeface="Symbol" charset="0"/>
                <a:sym typeface="Symbol" charset="0"/>
              </a:rPr>
              <a:t>= (</a:t>
            </a:r>
            <a:r>
              <a:rPr lang="en-US" sz="2000" b="1" i="1">
                <a:latin typeface="Times New Roman" charset="0"/>
                <a:sym typeface="Symbol" charset="0"/>
              </a:rPr>
              <a:t>X</a:t>
            </a:r>
            <a:r>
              <a:rPr lang="en-US" sz="2000">
                <a:latin typeface="Times New Roman" charset="0"/>
                <a:sym typeface="Symbol" charset="0"/>
              </a:rPr>
              <a:t>[0] </a:t>
            </a:r>
            <a:r>
              <a:rPr lang="en-US" sz="2400">
                <a:latin typeface="Symbol" charset="0"/>
                <a:sym typeface="Symbol" charset="0"/>
              </a:rPr>
              <a:t>+</a:t>
            </a:r>
            <a:r>
              <a:rPr lang="en-US" sz="2000">
                <a:latin typeface="Times New Roman" charset="0"/>
                <a:sym typeface="Symbol" charset="0"/>
              </a:rPr>
              <a:t> </a:t>
            </a:r>
            <a:r>
              <a:rPr lang="en-US" sz="2000" b="1" i="1">
                <a:latin typeface="Times New Roman" charset="0"/>
                <a:sym typeface="Symbol" charset="0"/>
              </a:rPr>
              <a:t>X</a:t>
            </a:r>
            <a:r>
              <a:rPr lang="en-US" sz="2000">
                <a:latin typeface="Times New Roman" charset="0"/>
                <a:sym typeface="Symbol" charset="0"/>
              </a:rPr>
              <a:t>[1] </a:t>
            </a:r>
            <a:r>
              <a:rPr lang="en-US" sz="2400">
                <a:latin typeface="Symbol" charset="0"/>
                <a:sym typeface="Symbol" charset="0"/>
              </a:rPr>
              <a:t>+</a:t>
            </a:r>
            <a:r>
              <a:rPr lang="en-US" sz="2000">
                <a:latin typeface="Times New Roman" charset="0"/>
                <a:sym typeface="Symbol" charset="0"/>
              </a:rPr>
              <a:t> </a:t>
            </a:r>
            <a:r>
              <a:rPr lang="en-US" sz="2000">
                <a:latin typeface="Times New Roman" charset="0"/>
              </a:rPr>
              <a:t>… </a:t>
            </a:r>
            <a:r>
              <a:rPr lang="en-US" sz="2400">
                <a:latin typeface="Symbol" charset="0"/>
                <a:sym typeface="Symbol" charset="0"/>
              </a:rPr>
              <a:t>+</a:t>
            </a:r>
            <a:r>
              <a:rPr lang="en-US" sz="2000">
                <a:latin typeface="Times New Roman" charset="0"/>
              </a:rPr>
              <a:t> </a:t>
            </a:r>
            <a:r>
              <a:rPr lang="en-US" sz="2000" b="1" i="1">
                <a:latin typeface="Times New Roman" charset="0"/>
                <a:sym typeface="Symbol" charset="0"/>
              </a:rPr>
              <a:t>X</a:t>
            </a:r>
            <a:r>
              <a:rPr lang="en-US" sz="2000">
                <a:latin typeface="Times New Roman" charset="0"/>
                <a:sym typeface="Symbol" charset="0"/>
              </a:rPr>
              <a:t>[</a:t>
            </a:r>
            <a:r>
              <a:rPr lang="en-US" sz="2000" b="1" i="1">
                <a:latin typeface="Times New Roman" charset="0"/>
                <a:sym typeface="Symbol" charset="0"/>
              </a:rPr>
              <a:t>i</a:t>
            </a:r>
            <a:r>
              <a:rPr lang="en-US" sz="2000">
                <a:latin typeface="Times New Roman" charset="0"/>
                <a:sym typeface="Symbol" charset="0"/>
              </a:rPr>
              <a:t>])/(</a:t>
            </a:r>
            <a:r>
              <a:rPr lang="en-US" sz="2000" i="1">
                <a:latin typeface="Times New Roman" charset="0"/>
                <a:sym typeface="Symbol" charset="0"/>
              </a:rPr>
              <a:t>i</a:t>
            </a:r>
            <a:r>
              <a:rPr lang="en-US" sz="2000">
                <a:latin typeface="Times New Roman" charset="0"/>
                <a:sym typeface="Symbol" charset="0"/>
              </a:rPr>
              <a:t>+1)</a:t>
            </a:r>
          </a:p>
          <a:p>
            <a:pPr eaLnBrk="1" hangingPunct="1">
              <a:lnSpc>
                <a:spcPct val="90000"/>
              </a:lnSpc>
            </a:pPr>
            <a:endParaRPr lang="en-US" sz="800">
              <a:latin typeface="Tahoma" charset="0"/>
            </a:endParaRPr>
          </a:p>
          <a:p>
            <a:pPr eaLnBrk="1" hangingPunct="1">
              <a:lnSpc>
                <a:spcPct val="90000"/>
              </a:lnSpc>
            </a:pPr>
            <a:r>
              <a:rPr lang="en-US" sz="2400">
                <a:latin typeface="Tahoma" charset="0"/>
              </a:rPr>
              <a:t>Computing the array </a:t>
            </a:r>
            <a:r>
              <a:rPr lang="en-US" sz="2400" b="1" i="1">
                <a:latin typeface="Times New Roman" charset="0"/>
              </a:rPr>
              <a:t>A</a:t>
            </a:r>
            <a:r>
              <a:rPr lang="en-US" sz="2400">
                <a:latin typeface="Tahoma" charset="0"/>
              </a:rPr>
              <a:t> of prefix averages of another array </a:t>
            </a:r>
            <a:r>
              <a:rPr lang="en-US" sz="2400" b="1" i="1">
                <a:latin typeface="Times New Roman" charset="0"/>
              </a:rPr>
              <a:t>X</a:t>
            </a:r>
            <a:r>
              <a:rPr lang="en-US" sz="2400">
                <a:latin typeface="Tahoma" charset="0"/>
              </a:rPr>
              <a:t> has applications to financial analysis</a:t>
            </a:r>
          </a:p>
        </p:txBody>
      </p:sp>
      <p:graphicFrame>
        <p:nvGraphicFramePr>
          <p:cNvPr id="35845" name="Object 5"/>
          <p:cNvGraphicFramePr>
            <a:graphicFrameLocks noChangeAspect="1"/>
          </p:cNvGraphicFramePr>
          <p:nvPr>
            <p:extLst>
              <p:ext uri="{D42A27DB-BD31-4B8C-83A1-F6EECF244321}">
                <p14:modId xmlns:p14="http://schemas.microsoft.com/office/powerpoint/2010/main" val="4119330876"/>
              </p:ext>
            </p:extLst>
          </p:nvPr>
        </p:nvGraphicFramePr>
        <p:xfrm>
          <a:off x="5181600" y="1676400"/>
          <a:ext cx="3876675" cy="4314825"/>
        </p:xfrm>
        <a:graphic>
          <a:graphicData uri="http://schemas.openxmlformats.org/presentationml/2006/ole">
            <mc:AlternateContent xmlns:mc="http://schemas.openxmlformats.org/markup-compatibility/2006">
              <mc:Choice xmlns:v="urn:schemas-microsoft-com:vml" Requires="v">
                <p:oleObj name="Worksheet" r:id="rId2" imgW="3162300" imgH="3606800" progId="Excel.Sheet.8">
                  <p:embed/>
                </p:oleObj>
              </mc:Choice>
              <mc:Fallback>
                <p:oleObj name="Worksheet" r:id="rId2" imgW="3162300" imgH="3606800" progId="Excel.Shee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76400"/>
                        <a:ext cx="3876675" cy="4314825"/>
                      </a:xfrm>
                      <a:prstGeom prst="rect">
                        <a:avLst/>
                      </a:prstGeom>
                      <a:noFill/>
                      <a:ln>
                        <a:noFill/>
                      </a:ln>
                      <a:effectLst/>
                    </p:spPr>
                  </p:pic>
                </p:oleObj>
              </mc:Fallback>
            </mc:AlternateContent>
          </a:graphicData>
        </a:graphic>
      </p:graphicFrame>
      <p:sp>
        <p:nvSpPr>
          <p:cNvPr id="35846"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3686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814ABCA-5370-DC43-AD86-73D5EFCD1807}" type="slidenum">
              <a:rPr lang="en-US" sz="1400"/>
              <a:pPr eaLnBrk="1" hangingPunct="1"/>
              <a:t>26</a:t>
            </a:fld>
            <a:endParaRPr lang="en-US" sz="1400"/>
          </a:p>
        </p:txBody>
      </p:sp>
      <p:sp>
        <p:nvSpPr>
          <p:cNvPr id="36867" name="Rectangle 2"/>
          <p:cNvSpPr>
            <a:spLocks noChangeArrowheads="1"/>
          </p:cNvSpPr>
          <p:nvPr/>
        </p:nvSpPr>
        <p:spPr bwMode="auto">
          <a:xfrm>
            <a:off x="609600" y="3048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en-US" sz="4400">
                <a:solidFill>
                  <a:schemeClr val="tx2"/>
                </a:solidFill>
              </a:rPr>
              <a:t>Prefix Averages (Quadratic)</a:t>
            </a:r>
          </a:p>
        </p:txBody>
      </p:sp>
      <p:sp>
        <p:nvSpPr>
          <p:cNvPr id="36868" name="Rectangle 3" descr="Rectangle: Click to edit Master text styles&#10;Second level&#10;Third level&#10;Fourth level&#10;Fifth level"/>
          <p:cNvSpPr>
            <a:spLocks noChangeArrowheads="1"/>
          </p:cNvSpPr>
          <p:nvPr/>
        </p:nvSpPr>
        <p:spPr bwMode="auto">
          <a:xfrm>
            <a:off x="762000" y="1600200"/>
            <a:ext cx="7848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spcBef>
                <a:spcPct val="20000"/>
              </a:spcBef>
              <a:buClr>
                <a:schemeClr val="hlink"/>
              </a:buClr>
              <a:buSzPct val="110000"/>
            </a:pPr>
            <a:r>
              <a:rPr lang="en-US" dirty="0"/>
              <a:t>The following algorithm computes prefix averages in quadratic time by applying the definition</a:t>
            </a:r>
          </a:p>
        </p:txBody>
      </p:sp>
      <p:sp>
        <p:nvSpPr>
          <p:cNvPr id="36869"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pic>
        <p:nvPicPr>
          <p:cNvPr id="2" name="Picture 1"/>
          <p:cNvPicPr>
            <a:picLocks noChangeAspect="1"/>
          </p:cNvPicPr>
          <p:nvPr/>
        </p:nvPicPr>
        <p:blipFill>
          <a:blip r:embed="rId2"/>
          <a:stretch>
            <a:fillRect/>
          </a:stretch>
        </p:blipFill>
        <p:spPr>
          <a:xfrm>
            <a:off x="214049" y="2438400"/>
            <a:ext cx="8777551" cy="344523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37890"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6AEF34B-92C3-BB4E-AB3E-D8ABE608E88D}" type="slidenum">
              <a:rPr lang="en-US" sz="1400"/>
              <a:pPr eaLnBrk="1" hangingPunct="1"/>
              <a:t>27</a:t>
            </a:fld>
            <a:endParaRPr lang="en-US" sz="1400"/>
          </a:p>
        </p:txBody>
      </p:sp>
      <p:sp>
        <p:nvSpPr>
          <p:cNvPr id="37891" name="Rectangle 2"/>
          <p:cNvSpPr>
            <a:spLocks noGrp="1" noChangeArrowheads="1"/>
          </p:cNvSpPr>
          <p:nvPr>
            <p:ph type="title"/>
          </p:nvPr>
        </p:nvSpPr>
        <p:spPr/>
        <p:txBody>
          <a:bodyPr/>
          <a:lstStyle/>
          <a:p>
            <a:pPr eaLnBrk="1" hangingPunct="1"/>
            <a:r>
              <a:rPr lang="en-US" dirty="0">
                <a:latin typeface="Tahoma" charset="0"/>
              </a:rPr>
              <a:t>Arithmetic Progression</a:t>
            </a:r>
          </a:p>
        </p:txBody>
      </p:sp>
      <p:sp>
        <p:nvSpPr>
          <p:cNvPr id="37892" name="Rectangle 3" descr="Rectangle: Click to edit Master text styles&#10;Second level&#10;Third level&#10;Fourth level&#10;Fifth level"/>
          <p:cNvSpPr>
            <a:spLocks noGrp="1" noChangeArrowheads="1"/>
          </p:cNvSpPr>
          <p:nvPr>
            <p:ph type="body" sz="half" idx="1"/>
          </p:nvPr>
        </p:nvSpPr>
        <p:spPr>
          <a:xfrm>
            <a:off x="762000" y="1905000"/>
            <a:ext cx="3886200" cy="3962400"/>
          </a:xfrm>
        </p:spPr>
        <p:txBody>
          <a:bodyPr/>
          <a:lstStyle/>
          <a:p>
            <a:pPr eaLnBrk="1" hangingPunct="1"/>
            <a:r>
              <a:rPr lang="en-US" sz="2400" dirty="0">
                <a:latin typeface="Tahoma" charset="0"/>
              </a:rPr>
              <a:t>The running time of </a:t>
            </a:r>
            <a:r>
              <a:rPr lang="en-US" sz="2400" dirty="0">
                <a:solidFill>
                  <a:schemeClr val="tx2"/>
                </a:solidFill>
              </a:rPr>
              <a:t>prefixAverage1</a:t>
            </a:r>
            <a:r>
              <a:rPr lang="en-US" sz="2400" b="1" i="1" dirty="0">
                <a:solidFill>
                  <a:schemeClr val="tx2"/>
                </a:solidFill>
                <a:latin typeface="Times New Roman" charset="0"/>
              </a:rPr>
              <a:t> </a:t>
            </a:r>
            <a:r>
              <a:rPr lang="en-US" sz="2400" dirty="0">
                <a:latin typeface="Tahoma" charset="0"/>
              </a:rPr>
              <a:t>is</a:t>
            </a:r>
            <a:br>
              <a:rPr lang="en-US" sz="2400" dirty="0">
                <a:latin typeface="Tahoma" charset="0"/>
              </a:rPr>
            </a:br>
            <a:r>
              <a:rPr lang="en-US" sz="2400" b="1" i="1" dirty="0">
                <a:latin typeface="Times New Roman" charset="0"/>
              </a:rPr>
              <a:t>O</a:t>
            </a:r>
            <a:r>
              <a:rPr lang="en-US" sz="2400" dirty="0">
                <a:latin typeface="Times New Roman" charset="0"/>
                <a:sym typeface="Symbol" charset="0"/>
              </a:rPr>
              <a:t>(1 </a:t>
            </a:r>
            <a:r>
              <a:rPr lang="en-US" sz="2400" dirty="0">
                <a:latin typeface="Symbol" charset="0"/>
                <a:sym typeface="Symbol" charset="0"/>
              </a:rPr>
              <a:t>+ </a:t>
            </a:r>
            <a:r>
              <a:rPr lang="en-US" sz="2400" dirty="0">
                <a:latin typeface="Times New Roman" charset="0"/>
                <a:sym typeface="Symbol" charset="0"/>
              </a:rPr>
              <a:t>2 </a:t>
            </a:r>
            <a:r>
              <a:rPr lang="en-US" sz="2400" dirty="0">
                <a:latin typeface="Symbol" charset="0"/>
                <a:sym typeface="Symbol" charset="0"/>
              </a:rPr>
              <a:t>+ </a:t>
            </a:r>
            <a:r>
              <a:rPr lang="en-US" sz="2400" dirty="0">
                <a:latin typeface="Times New Roman" charset="0"/>
                <a:sym typeface="Symbol" charset="0"/>
              </a:rPr>
              <a:t>…</a:t>
            </a:r>
            <a:r>
              <a:rPr lang="en-US" sz="2400" dirty="0">
                <a:latin typeface="Symbol" charset="0"/>
                <a:sym typeface="Symbol" charset="0"/>
              </a:rPr>
              <a:t>+ </a:t>
            </a:r>
            <a:r>
              <a:rPr lang="en-US" sz="2400" b="1" i="1" dirty="0">
                <a:latin typeface="Times New Roman" charset="0"/>
                <a:sym typeface="Symbol" charset="0"/>
              </a:rPr>
              <a:t>n</a:t>
            </a:r>
            <a:r>
              <a:rPr lang="en-US" sz="2400" dirty="0">
                <a:latin typeface="Times New Roman" charset="0"/>
                <a:sym typeface="Symbol" charset="0"/>
              </a:rPr>
              <a:t>)</a:t>
            </a:r>
            <a:endParaRPr lang="en-US" sz="2400" dirty="0">
              <a:latin typeface="Tahoma" charset="0"/>
            </a:endParaRPr>
          </a:p>
          <a:p>
            <a:pPr eaLnBrk="1" hangingPunct="1"/>
            <a:r>
              <a:rPr lang="en-US" sz="2400" dirty="0">
                <a:latin typeface="Tahoma" charset="0"/>
              </a:rPr>
              <a:t>The sum of the first </a:t>
            </a:r>
            <a:r>
              <a:rPr lang="en-US" sz="2400" b="1" i="1" dirty="0">
                <a:latin typeface="Times New Roman" charset="0"/>
                <a:sym typeface="Symbol" charset="0"/>
              </a:rPr>
              <a:t>n</a:t>
            </a:r>
            <a:r>
              <a:rPr lang="en-US" sz="2400" dirty="0">
                <a:latin typeface="Tahoma" charset="0"/>
              </a:rPr>
              <a:t> integers is </a:t>
            </a:r>
            <a:r>
              <a:rPr lang="en-US" sz="2400" b="1" i="1" dirty="0">
                <a:latin typeface="Times New Roman" charset="0"/>
              </a:rPr>
              <a:t>n</a:t>
            </a:r>
            <a:r>
              <a:rPr lang="en-US" sz="2400" dirty="0">
                <a:latin typeface="Times New Roman" charset="0"/>
                <a:sym typeface="Symbol" charset="0"/>
              </a:rPr>
              <a:t>(</a:t>
            </a:r>
            <a:r>
              <a:rPr lang="en-US" sz="2400" b="1" i="1" dirty="0">
                <a:latin typeface="Times New Roman" charset="0"/>
              </a:rPr>
              <a:t>n</a:t>
            </a:r>
            <a:r>
              <a:rPr lang="en-US" sz="2400" dirty="0">
                <a:latin typeface="Times New Roman" charset="0"/>
                <a:sym typeface="Symbol" charset="0"/>
              </a:rPr>
              <a:t> </a:t>
            </a:r>
            <a:r>
              <a:rPr lang="en-US" sz="2400" dirty="0">
                <a:latin typeface="Symbol" charset="0"/>
                <a:sym typeface="Symbol" charset="0"/>
              </a:rPr>
              <a:t>+ </a:t>
            </a:r>
            <a:r>
              <a:rPr lang="en-US" sz="2400" dirty="0">
                <a:latin typeface="Times New Roman" charset="0"/>
                <a:sym typeface="Symbol" charset="0"/>
              </a:rPr>
              <a:t>1) </a:t>
            </a:r>
            <a:r>
              <a:rPr lang="en-US" sz="2400" b="1" dirty="0">
                <a:latin typeface="Symbol" charset="0"/>
                <a:sym typeface="Symbol" charset="0"/>
              </a:rPr>
              <a:t>/ </a:t>
            </a:r>
            <a:r>
              <a:rPr lang="en-US" sz="2400" dirty="0">
                <a:latin typeface="Times New Roman" charset="0"/>
                <a:sym typeface="Symbol" charset="0"/>
              </a:rPr>
              <a:t>2</a:t>
            </a:r>
          </a:p>
          <a:p>
            <a:pPr lvl="1" eaLnBrk="1" hangingPunct="1"/>
            <a:r>
              <a:rPr lang="en-US" sz="2000" dirty="0">
                <a:latin typeface="Tahoma" charset="0"/>
                <a:sym typeface="Symbol" charset="0"/>
              </a:rPr>
              <a:t>There is a simple visual proof of this fact</a:t>
            </a:r>
          </a:p>
          <a:p>
            <a:pPr eaLnBrk="1" hangingPunct="1"/>
            <a:r>
              <a:rPr lang="en-US" sz="2400" dirty="0">
                <a:latin typeface="Tahoma" charset="0"/>
              </a:rPr>
              <a:t>Thus, algorithm </a:t>
            </a:r>
            <a:r>
              <a:rPr lang="en-US" sz="2400" dirty="0">
                <a:solidFill>
                  <a:schemeClr val="tx2"/>
                </a:solidFill>
              </a:rPr>
              <a:t>prefixAverage1</a:t>
            </a:r>
            <a:r>
              <a:rPr lang="en-US" sz="2400" b="1" i="1" dirty="0">
                <a:solidFill>
                  <a:schemeClr val="tx2"/>
                </a:solidFill>
                <a:latin typeface="Times New Roman" charset="0"/>
              </a:rPr>
              <a:t> </a:t>
            </a:r>
            <a:r>
              <a:rPr lang="en-US" sz="2400" dirty="0">
                <a:latin typeface="Tahoma" charset="0"/>
              </a:rPr>
              <a:t>runs in </a:t>
            </a:r>
            <a:r>
              <a:rPr lang="en-US" sz="2400" b="1" i="1" dirty="0">
                <a:latin typeface="Times New Roman" charset="0"/>
                <a:sym typeface="Symbol" charset="0"/>
              </a:rPr>
              <a:t>O</a:t>
            </a:r>
            <a:r>
              <a:rPr lang="en-US" sz="2400" dirty="0">
                <a:latin typeface="Times New Roman" charset="0"/>
                <a:sym typeface="Symbol" charset="0"/>
              </a:rPr>
              <a:t>(</a:t>
            </a:r>
            <a:r>
              <a:rPr lang="en-US" sz="2400" b="1" i="1" dirty="0">
                <a:latin typeface="Times New Roman" charset="0"/>
                <a:sym typeface="Symbol" charset="0"/>
              </a:rPr>
              <a:t>n</a:t>
            </a:r>
            <a:r>
              <a:rPr lang="en-US" sz="2400" baseline="30000" dirty="0">
                <a:latin typeface="Times New Roman" charset="0"/>
                <a:sym typeface="Symbol" charset="0"/>
              </a:rPr>
              <a:t>2</a:t>
            </a:r>
            <a:r>
              <a:rPr lang="en-US" sz="2400" dirty="0">
                <a:latin typeface="Times New Roman" charset="0"/>
                <a:sym typeface="Symbol" charset="0"/>
              </a:rPr>
              <a:t>) </a:t>
            </a:r>
            <a:r>
              <a:rPr lang="en-US" sz="2400" dirty="0">
                <a:latin typeface="Tahoma" charset="0"/>
              </a:rPr>
              <a:t>time </a:t>
            </a:r>
          </a:p>
        </p:txBody>
      </p:sp>
      <p:graphicFrame>
        <p:nvGraphicFramePr>
          <p:cNvPr id="37893" name="Object 6"/>
          <p:cNvGraphicFramePr>
            <a:graphicFrameLocks noChangeAspect="1"/>
          </p:cNvGraphicFramePr>
          <p:nvPr/>
        </p:nvGraphicFramePr>
        <p:xfrm>
          <a:off x="4876800" y="1514475"/>
          <a:ext cx="3981450" cy="4562475"/>
        </p:xfrm>
        <a:graphic>
          <a:graphicData uri="http://schemas.openxmlformats.org/presentationml/2006/ole">
            <mc:AlternateContent xmlns:mc="http://schemas.openxmlformats.org/markup-compatibility/2006">
              <mc:Choice xmlns:v="urn:schemas-microsoft-com:vml" Requires="v">
                <p:oleObj name="Chart" r:id="rId2" imgW="3771900" imgH="4051300" progId="MSGraph.Chart.8">
                  <p:embed followColorScheme="full"/>
                </p:oleObj>
              </mc:Choice>
              <mc:Fallback>
                <p:oleObj name="Chart" r:id="rId2" imgW="3771900" imgH="4051300" progId="MSGraph.Chart.8">
                  <p:embed followColorScheme="full"/>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514475"/>
                        <a:ext cx="3981450" cy="4562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7894"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3891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6DCBC4F-D038-274F-9A65-786A10AB474E}" type="slidenum">
              <a:rPr lang="en-US" sz="1400"/>
              <a:pPr eaLnBrk="1" hangingPunct="1"/>
              <a:t>28</a:t>
            </a:fld>
            <a:endParaRPr lang="en-US" sz="1400"/>
          </a:p>
        </p:txBody>
      </p:sp>
      <p:sp>
        <p:nvSpPr>
          <p:cNvPr id="38915" name="Rectangle 2"/>
          <p:cNvSpPr>
            <a:spLocks noChangeArrowheads="1"/>
          </p:cNvSpPr>
          <p:nvPr/>
        </p:nvSpPr>
        <p:spPr bwMode="auto">
          <a:xfrm>
            <a:off x="609600" y="304800"/>
            <a:ext cx="8153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en-US" sz="4400" dirty="0">
                <a:solidFill>
                  <a:schemeClr val="tx2"/>
                </a:solidFill>
              </a:rPr>
              <a:t>Prefix Averages 2 (Linear)</a:t>
            </a:r>
          </a:p>
        </p:txBody>
      </p:sp>
      <p:sp>
        <p:nvSpPr>
          <p:cNvPr id="38916" name="Rectangle 3" descr="Rectangle: Click to edit Master text styles&#10;Second level&#10;Third level&#10;Fourth level&#10;Fifth level"/>
          <p:cNvSpPr>
            <a:spLocks noChangeArrowheads="1"/>
          </p:cNvSpPr>
          <p:nvPr/>
        </p:nvSpPr>
        <p:spPr bwMode="auto">
          <a:xfrm>
            <a:off x="685800" y="1600200"/>
            <a:ext cx="7848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spcBef>
                <a:spcPct val="20000"/>
              </a:spcBef>
              <a:buClr>
                <a:schemeClr val="hlink"/>
              </a:buClr>
              <a:buSzPct val="110000"/>
            </a:pPr>
            <a:r>
              <a:rPr lang="en-US" dirty="0"/>
              <a:t>The following algorithm uses a running summation to improve the efficiency</a:t>
            </a:r>
            <a:endParaRPr lang="en-US" b="1" i="1" dirty="0">
              <a:latin typeface="Times New Roman" charset="0"/>
              <a:sym typeface="Symbol" charset="0"/>
            </a:endParaRPr>
          </a:p>
        </p:txBody>
      </p:sp>
      <p:sp>
        <p:nvSpPr>
          <p:cNvPr id="38918" name="Rectangle 5" descr="Rectangle: Click to edit Master text styles&#10;Second level&#10;Third level&#10;Fourth level&#10;Fifth level"/>
          <p:cNvSpPr>
            <a:spLocks noChangeArrowheads="1"/>
          </p:cNvSpPr>
          <p:nvPr/>
        </p:nvSpPr>
        <p:spPr bwMode="auto">
          <a:xfrm>
            <a:off x="685800" y="5867400"/>
            <a:ext cx="78486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spcBef>
                <a:spcPct val="20000"/>
              </a:spcBef>
              <a:buClr>
                <a:schemeClr val="hlink"/>
              </a:buClr>
              <a:buSzPct val="110000"/>
              <a:defRPr/>
            </a:pPr>
            <a:r>
              <a:rPr lang="en-US" dirty="0">
                <a:latin typeface="+mj-lt"/>
              </a:rPr>
              <a:t>Algorithm </a:t>
            </a:r>
            <a:r>
              <a:rPr lang="en-US" dirty="0">
                <a:solidFill>
                  <a:schemeClr val="tx2"/>
                </a:solidFill>
              </a:rPr>
              <a:t>prefixAverage2</a:t>
            </a:r>
            <a:r>
              <a:rPr lang="en-US" dirty="0">
                <a:solidFill>
                  <a:schemeClr val="tx2"/>
                </a:solidFill>
                <a:latin typeface="Times New Roman" charset="0"/>
              </a:rPr>
              <a:t> </a:t>
            </a:r>
            <a:r>
              <a:rPr lang="en-US" dirty="0">
                <a:latin typeface="+mj-lt"/>
              </a:rPr>
              <a:t>runs in</a:t>
            </a:r>
            <a:r>
              <a:rPr lang="en-US" dirty="0"/>
              <a:t> </a:t>
            </a:r>
            <a:r>
              <a:rPr lang="en-US" b="1" i="1" dirty="0">
                <a:latin typeface="Times New Roman" charset="0"/>
                <a:sym typeface="Symbol" charset="0"/>
              </a:rPr>
              <a:t>O</a:t>
            </a:r>
            <a:r>
              <a:rPr lang="en-US" dirty="0">
                <a:latin typeface="Times New Roman" charset="0"/>
                <a:sym typeface="Symbol" charset="0"/>
              </a:rPr>
              <a:t>(</a:t>
            </a:r>
            <a:r>
              <a:rPr lang="en-US" b="1" i="1" dirty="0">
                <a:latin typeface="Times New Roman" charset="0"/>
                <a:sym typeface="Symbol" charset="0"/>
              </a:rPr>
              <a:t>n</a:t>
            </a:r>
            <a:r>
              <a:rPr lang="en-US" dirty="0">
                <a:latin typeface="Times New Roman" charset="0"/>
                <a:sym typeface="Symbol" charset="0"/>
              </a:rPr>
              <a:t>) </a:t>
            </a:r>
            <a:r>
              <a:rPr lang="en-US" dirty="0"/>
              <a:t>time!</a:t>
            </a:r>
          </a:p>
        </p:txBody>
      </p:sp>
      <p:sp>
        <p:nvSpPr>
          <p:cNvPr id="2" name="Date Placeholder 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pic>
        <p:nvPicPr>
          <p:cNvPr id="3" name="Picture 2"/>
          <p:cNvPicPr>
            <a:picLocks noChangeAspect="1"/>
          </p:cNvPicPr>
          <p:nvPr/>
        </p:nvPicPr>
        <p:blipFill>
          <a:blip r:embed="rId2"/>
          <a:stretch>
            <a:fillRect/>
          </a:stretch>
        </p:blipFill>
        <p:spPr>
          <a:xfrm>
            <a:off x="152400" y="2541233"/>
            <a:ext cx="8902836" cy="324996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9"/>
          <p:cNvSpPr>
            <a:spLocks noGrp="1" noChangeArrowheads="1"/>
          </p:cNvSpPr>
          <p:nvPr>
            <p:ph type="title"/>
          </p:nvPr>
        </p:nvSpPr>
        <p:spPr/>
        <p:txBody>
          <a:bodyPr/>
          <a:lstStyle/>
          <a:p>
            <a:pPr eaLnBrk="1" hangingPunct="1"/>
            <a:r>
              <a:rPr lang="en-US">
                <a:latin typeface="Tahoma" charset="0"/>
              </a:rPr>
              <a:t>Math you need to Review</a:t>
            </a:r>
          </a:p>
        </p:txBody>
      </p:sp>
      <p:sp>
        <p:nvSpPr>
          <p:cNvPr id="40963" name="Rectangle 3" descr="Rectangle: Click to edit Master text styles&#10;Second level&#10;Third level&#10;Fourth level&#10;Fifth level"/>
          <p:cNvSpPr>
            <a:spLocks noGrp="1" noChangeArrowheads="1"/>
          </p:cNvSpPr>
          <p:nvPr>
            <p:ph sz="half" idx="1"/>
          </p:nvPr>
        </p:nvSpPr>
        <p:spPr>
          <a:xfrm>
            <a:off x="3962400" y="1600200"/>
            <a:ext cx="4343400" cy="4724400"/>
          </a:xfrm>
        </p:spPr>
        <p:txBody>
          <a:bodyPr/>
          <a:lstStyle/>
          <a:p>
            <a:pPr eaLnBrk="1" hangingPunct="1">
              <a:lnSpc>
                <a:spcPct val="90000"/>
              </a:lnSpc>
            </a:pPr>
            <a:r>
              <a:rPr lang="en-US" sz="2400" dirty="0">
                <a:solidFill>
                  <a:srgbClr val="BE2D00"/>
                </a:solidFill>
                <a:latin typeface="Tahoma" charset="0"/>
              </a:rPr>
              <a:t>Properties of powers:</a:t>
            </a:r>
          </a:p>
          <a:p>
            <a:pPr lvl="1" eaLnBrk="1" hangingPunct="1">
              <a:lnSpc>
                <a:spcPct val="80000"/>
              </a:lnSpc>
              <a:buNone/>
            </a:pPr>
            <a:r>
              <a:rPr lang="en-US" dirty="0">
                <a:latin typeface="Tahoma" charset="0"/>
              </a:rPr>
              <a:t>a</a:t>
            </a:r>
            <a:r>
              <a:rPr lang="en-US" baseline="30000" dirty="0">
                <a:latin typeface="Tahoma" charset="0"/>
              </a:rPr>
              <a:t>(</a:t>
            </a:r>
            <a:r>
              <a:rPr lang="en-US" baseline="30000" dirty="0" err="1">
                <a:latin typeface="Tahoma" charset="0"/>
              </a:rPr>
              <a:t>b+c</a:t>
            </a:r>
            <a:r>
              <a:rPr lang="en-US" baseline="30000" dirty="0">
                <a:latin typeface="Tahoma" charset="0"/>
              </a:rPr>
              <a:t>)</a:t>
            </a:r>
            <a:r>
              <a:rPr lang="en-US" dirty="0">
                <a:latin typeface="Tahoma" charset="0"/>
              </a:rPr>
              <a:t> = a</a:t>
            </a:r>
            <a:r>
              <a:rPr lang="en-US" baseline="30000" dirty="0">
                <a:latin typeface="Tahoma" charset="0"/>
              </a:rPr>
              <a:t>b</a:t>
            </a:r>
            <a:r>
              <a:rPr lang="en-US" dirty="0">
                <a:latin typeface="Tahoma" charset="0"/>
              </a:rPr>
              <a:t>a </a:t>
            </a:r>
            <a:r>
              <a:rPr lang="en-US" baseline="30000" dirty="0">
                <a:latin typeface="Tahoma" charset="0"/>
              </a:rPr>
              <a:t>c</a:t>
            </a:r>
            <a:endParaRPr lang="en-US" dirty="0">
              <a:latin typeface="Tahoma" charset="0"/>
            </a:endParaRPr>
          </a:p>
          <a:p>
            <a:pPr lvl="1" eaLnBrk="1" hangingPunct="1">
              <a:lnSpc>
                <a:spcPct val="80000"/>
              </a:lnSpc>
              <a:buNone/>
            </a:pPr>
            <a:r>
              <a:rPr lang="en-US" dirty="0" err="1">
                <a:latin typeface="Tahoma" charset="0"/>
              </a:rPr>
              <a:t>a</a:t>
            </a:r>
            <a:r>
              <a:rPr lang="en-US" baseline="30000" dirty="0" err="1">
                <a:latin typeface="Tahoma" charset="0"/>
              </a:rPr>
              <a:t>bc</a:t>
            </a:r>
            <a:r>
              <a:rPr lang="en-US" dirty="0">
                <a:latin typeface="Tahoma" charset="0"/>
              </a:rPr>
              <a:t> = (</a:t>
            </a:r>
            <a:r>
              <a:rPr lang="en-US" dirty="0" err="1">
                <a:latin typeface="Tahoma" charset="0"/>
              </a:rPr>
              <a:t>a</a:t>
            </a:r>
            <a:r>
              <a:rPr lang="en-US" baseline="30000" dirty="0" err="1">
                <a:latin typeface="Tahoma" charset="0"/>
              </a:rPr>
              <a:t>b</a:t>
            </a:r>
            <a:r>
              <a:rPr lang="en-US" dirty="0">
                <a:latin typeface="Tahoma" charset="0"/>
              </a:rPr>
              <a:t>)</a:t>
            </a:r>
            <a:r>
              <a:rPr lang="en-US" baseline="30000" dirty="0">
                <a:latin typeface="Tahoma" charset="0"/>
              </a:rPr>
              <a:t>c</a:t>
            </a:r>
            <a:endParaRPr lang="en-US" dirty="0">
              <a:latin typeface="Tahoma" charset="0"/>
            </a:endParaRPr>
          </a:p>
          <a:p>
            <a:pPr lvl="1" eaLnBrk="1" hangingPunct="1">
              <a:lnSpc>
                <a:spcPct val="80000"/>
              </a:lnSpc>
              <a:buNone/>
            </a:pPr>
            <a:r>
              <a:rPr lang="en-US" dirty="0" err="1">
                <a:latin typeface="Tahoma" charset="0"/>
              </a:rPr>
              <a:t>a</a:t>
            </a:r>
            <a:r>
              <a:rPr lang="en-US" baseline="30000" dirty="0" err="1">
                <a:latin typeface="Tahoma" charset="0"/>
              </a:rPr>
              <a:t>b</a:t>
            </a:r>
            <a:r>
              <a:rPr lang="en-US" dirty="0">
                <a:latin typeface="Tahoma" charset="0"/>
              </a:rPr>
              <a:t> /a</a:t>
            </a:r>
            <a:r>
              <a:rPr lang="en-US" baseline="30000" dirty="0">
                <a:latin typeface="Tahoma" charset="0"/>
              </a:rPr>
              <a:t>c</a:t>
            </a:r>
            <a:r>
              <a:rPr lang="en-US" dirty="0">
                <a:latin typeface="Tahoma" charset="0"/>
              </a:rPr>
              <a:t> = a</a:t>
            </a:r>
            <a:r>
              <a:rPr lang="en-US" baseline="30000" dirty="0">
                <a:latin typeface="Tahoma" charset="0"/>
              </a:rPr>
              <a:t>(b-c)</a:t>
            </a:r>
            <a:endParaRPr lang="en-US" dirty="0">
              <a:latin typeface="Tahoma" charset="0"/>
            </a:endParaRPr>
          </a:p>
          <a:p>
            <a:pPr lvl="1" eaLnBrk="1" hangingPunct="1">
              <a:lnSpc>
                <a:spcPct val="80000"/>
              </a:lnSpc>
              <a:buNone/>
            </a:pPr>
            <a:r>
              <a:rPr lang="en-US" dirty="0">
                <a:latin typeface="Tahoma" charset="0"/>
              </a:rPr>
              <a:t>b = a </a:t>
            </a:r>
            <a:r>
              <a:rPr lang="en-US" baseline="30000" dirty="0" err="1">
                <a:latin typeface="Tahoma" charset="0"/>
              </a:rPr>
              <a:t>log</a:t>
            </a:r>
            <a:r>
              <a:rPr lang="en-US" baseline="-11000" dirty="0" err="1">
                <a:latin typeface="Tahoma" charset="0"/>
              </a:rPr>
              <a:t>a</a:t>
            </a:r>
            <a:r>
              <a:rPr lang="en-US" baseline="30000" dirty="0" err="1">
                <a:latin typeface="Tahoma" charset="0"/>
              </a:rPr>
              <a:t>b</a:t>
            </a:r>
            <a:endParaRPr lang="en-US" dirty="0">
              <a:latin typeface="Tahoma" charset="0"/>
            </a:endParaRPr>
          </a:p>
          <a:p>
            <a:pPr lvl="1" eaLnBrk="1" hangingPunct="1">
              <a:lnSpc>
                <a:spcPct val="80000"/>
              </a:lnSpc>
              <a:buNone/>
            </a:pPr>
            <a:r>
              <a:rPr lang="en-US" dirty="0" err="1">
                <a:latin typeface="Tahoma" charset="0"/>
              </a:rPr>
              <a:t>b</a:t>
            </a:r>
            <a:r>
              <a:rPr lang="en-US" baseline="30000" dirty="0" err="1">
                <a:latin typeface="Tahoma" charset="0"/>
              </a:rPr>
              <a:t>c</a:t>
            </a:r>
            <a:r>
              <a:rPr lang="en-US" dirty="0">
                <a:latin typeface="Tahoma" charset="0"/>
              </a:rPr>
              <a:t> = a </a:t>
            </a:r>
            <a:r>
              <a:rPr lang="en-US" baseline="30000" dirty="0">
                <a:latin typeface="Tahoma" charset="0"/>
              </a:rPr>
              <a:t>c*</a:t>
            </a:r>
            <a:r>
              <a:rPr lang="en-US" baseline="30000" dirty="0" err="1">
                <a:latin typeface="Tahoma" charset="0"/>
              </a:rPr>
              <a:t>log</a:t>
            </a:r>
            <a:r>
              <a:rPr lang="en-US" baseline="-11000" dirty="0" err="1">
                <a:latin typeface="Tahoma" charset="0"/>
              </a:rPr>
              <a:t>a</a:t>
            </a:r>
            <a:r>
              <a:rPr lang="en-US" baseline="30000" dirty="0" err="1">
                <a:latin typeface="Tahoma" charset="0"/>
              </a:rPr>
              <a:t>b</a:t>
            </a:r>
            <a:endParaRPr lang="en-US" dirty="0">
              <a:latin typeface="Tahoma" charset="0"/>
            </a:endParaRPr>
          </a:p>
          <a:p>
            <a:pPr eaLnBrk="1" hangingPunct="1">
              <a:lnSpc>
                <a:spcPct val="90000"/>
              </a:lnSpc>
            </a:pPr>
            <a:r>
              <a:rPr lang="en-US" sz="2400" dirty="0">
                <a:solidFill>
                  <a:srgbClr val="BE2D00"/>
                </a:solidFill>
                <a:latin typeface="Tahoma" charset="0"/>
              </a:rPr>
              <a:t>Properties of logarithms:</a:t>
            </a:r>
          </a:p>
          <a:p>
            <a:pPr lvl="1" eaLnBrk="1" hangingPunct="1">
              <a:lnSpc>
                <a:spcPct val="90000"/>
              </a:lnSpc>
              <a:buFont typeface="Wingdings" charset="0"/>
              <a:buNone/>
            </a:pPr>
            <a:r>
              <a:rPr lang="en-US" dirty="0" err="1">
                <a:latin typeface="Tahoma" charset="0"/>
              </a:rPr>
              <a:t>log</a:t>
            </a:r>
            <a:r>
              <a:rPr lang="en-US" baseline="-25000" dirty="0" err="1">
                <a:latin typeface="Tahoma" charset="0"/>
              </a:rPr>
              <a:t>b</a:t>
            </a:r>
            <a:r>
              <a:rPr lang="en-US" dirty="0">
                <a:latin typeface="Tahoma" charset="0"/>
              </a:rPr>
              <a:t>(</a:t>
            </a:r>
            <a:r>
              <a:rPr lang="en-US" dirty="0" err="1">
                <a:latin typeface="Tahoma" charset="0"/>
              </a:rPr>
              <a:t>xy</a:t>
            </a:r>
            <a:r>
              <a:rPr lang="en-US" dirty="0">
                <a:latin typeface="Tahoma" charset="0"/>
              </a:rPr>
              <a:t>) = </a:t>
            </a:r>
            <a:r>
              <a:rPr lang="en-US" dirty="0" err="1">
                <a:latin typeface="Tahoma" charset="0"/>
              </a:rPr>
              <a:t>log</a:t>
            </a:r>
            <a:r>
              <a:rPr lang="en-US" baseline="-25000" dirty="0" err="1">
                <a:latin typeface="Tahoma" charset="0"/>
              </a:rPr>
              <a:t>b</a:t>
            </a:r>
            <a:r>
              <a:rPr lang="en-US" dirty="0" err="1">
                <a:latin typeface="Tahoma" charset="0"/>
              </a:rPr>
              <a:t>x</a:t>
            </a:r>
            <a:r>
              <a:rPr lang="en-US" dirty="0">
                <a:latin typeface="Tahoma" charset="0"/>
              </a:rPr>
              <a:t> + </a:t>
            </a:r>
            <a:r>
              <a:rPr lang="en-US" dirty="0" err="1">
                <a:latin typeface="Tahoma" charset="0"/>
              </a:rPr>
              <a:t>log</a:t>
            </a:r>
            <a:r>
              <a:rPr lang="en-US" baseline="-25000" dirty="0" err="1">
                <a:latin typeface="Tahoma" charset="0"/>
              </a:rPr>
              <a:t>b</a:t>
            </a:r>
            <a:r>
              <a:rPr lang="en-US" dirty="0" err="1">
                <a:latin typeface="Tahoma" charset="0"/>
              </a:rPr>
              <a:t>y</a:t>
            </a:r>
            <a:endParaRPr lang="en-US" dirty="0">
              <a:latin typeface="Tahoma" charset="0"/>
            </a:endParaRPr>
          </a:p>
          <a:p>
            <a:pPr lvl="1" eaLnBrk="1" hangingPunct="1">
              <a:lnSpc>
                <a:spcPct val="90000"/>
              </a:lnSpc>
              <a:buFont typeface="Wingdings" charset="0"/>
              <a:buNone/>
            </a:pPr>
            <a:r>
              <a:rPr lang="en-US" dirty="0" err="1">
                <a:latin typeface="Tahoma" charset="0"/>
              </a:rPr>
              <a:t>log</a:t>
            </a:r>
            <a:r>
              <a:rPr lang="en-US" baseline="-25000" dirty="0" err="1">
                <a:latin typeface="Tahoma" charset="0"/>
              </a:rPr>
              <a:t>b</a:t>
            </a:r>
            <a:r>
              <a:rPr lang="en-US" dirty="0">
                <a:latin typeface="Tahoma" charset="0"/>
              </a:rPr>
              <a:t> (x/y) = </a:t>
            </a:r>
            <a:r>
              <a:rPr lang="en-US" dirty="0" err="1">
                <a:latin typeface="Tahoma" charset="0"/>
              </a:rPr>
              <a:t>log</a:t>
            </a:r>
            <a:r>
              <a:rPr lang="en-US" baseline="-25000" dirty="0" err="1">
                <a:latin typeface="Tahoma" charset="0"/>
              </a:rPr>
              <a:t>b</a:t>
            </a:r>
            <a:r>
              <a:rPr lang="en-US" dirty="0" err="1">
                <a:latin typeface="Tahoma" charset="0"/>
              </a:rPr>
              <a:t>x</a:t>
            </a:r>
            <a:r>
              <a:rPr lang="en-US" dirty="0">
                <a:latin typeface="Tahoma" charset="0"/>
              </a:rPr>
              <a:t> - </a:t>
            </a:r>
            <a:r>
              <a:rPr lang="en-US" dirty="0" err="1">
                <a:latin typeface="Tahoma" charset="0"/>
              </a:rPr>
              <a:t>log</a:t>
            </a:r>
            <a:r>
              <a:rPr lang="en-US" baseline="-25000" dirty="0" err="1">
                <a:latin typeface="Tahoma" charset="0"/>
              </a:rPr>
              <a:t>b</a:t>
            </a:r>
            <a:r>
              <a:rPr lang="en-US" dirty="0" err="1">
                <a:latin typeface="Tahoma" charset="0"/>
              </a:rPr>
              <a:t>y</a:t>
            </a:r>
            <a:endParaRPr lang="en-US" dirty="0">
              <a:latin typeface="Tahoma" charset="0"/>
            </a:endParaRPr>
          </a:p>
          <a:p>
            <a:pPr lvl="1" eaLnBrk="1" hangingPunct="1">
              <a:lnSpc>
                <a:spcPct val="90000"/>
              </a:lnSpc>
              <a:buNone/>
            </a:pPr>
            <a:r>
              <a:rPr lang="en-US" dirty="0" err="1">
                <a:latin typeface="Tahoma" charset="0"/>
              </a:rPr>
              <a:t>log</a:t>
            </a:r>
            <a:r>
              <a:rPr lang="en-US" baseline="-25000" dirty="0" err="1">
                <a:latin typeface="Tahoma" charset="0"/>
              </a:rPr>
              <a:t>b</a:t>
            </a:r>
            <a:r>
              <a:rPr lang="en-US" dirty="0" err="1"/>
              <a:t>x</a:t>
            </a:r>
            <a:r>
              <a:rPr lang="en-US" baseline="30000" dirty="0" err="1"/>
              <a:t>a</a:t>
            </a:r>
            <a:r>
              <a:rPr lang="en-US" dirty="0">
                <a:latin typeface="Tahoma" charset="0"/>
              </a:rPr>
              <a:t> = </a:t>
            </a:r>
            <a:r>
              <a:rPr lang="en-US" dirty="0" err="1">
                <a:latin typeface="Tahoma" charset="0"/>
              </a:rPr>
              <a:t>alog</a:t>
            </a:r>
            <a:r>
              <a:rPr lang="en-US" baseline="-25000" dirty="0" err="1">
                <a:latin typeface="Tahoma" charset="0"/>
              </a:rPr>
              <a:t>b</a:t>
            </a:r>
            <a:r>
              <a:rPr lang="en-US" dirty="0" err="1">
                <a:latin typeface="Tahoma" charset="0"/>
              </a:rPr>
              <a:t>x</a:t>
            </a:r>
            <a:endParaRPr lang="en-US" dirty="0">
              <a:latin typeface="Tahoma" charset="0"/>
            </a:endParaRPr>
          </a:p>
          <a:p>
            <a:pPr lvl="1" eaLnBrk="1" hangingPunct="1">
              <a:lnSpc>
                <a:spcPct val="90000"/>
              </a:lnSpc>
              <a:buFont typeface="Wingdings" charset="0"/>
              <a:buNone/>
            </a:pPr>
            <a:r>
              <a:rPr lang="en-US" dirty="0" err="1">
                <a:latin typeface="Tahoma" charset="0"/>
              </a:rPr>
              <a:t>log</a:t>
            </a:r>
            <a:r>
              <a:rPr lang="en-US" baseline="-25000" dirty="0" err="1">
                <a:latin typeface="Tahoma" charset="0"/>
              </a:rPr>
              <a:t>b</a:t>
            </a:r>
            <a:r>
              <a:rPr lang="en-US" dirty="0" err="1">
                <a:latin typeface="Tahoma" charset="0"/>
              </a:rPr>
              <a:t>a</a:t>
            </a:r>
            <a:r>
              <a:rPr lang="en-US" dirty="0">
                <a:latin typeface="Tahoma" charset="0"/>
              </a:rPr>
              <a:t> = </a:t>
            </a:r>
            <a:r>
              <a:rPr lang="en-US" dirty="0" err="1">
                <a:latin typeface="Tahoma" charset="0"/>
              </a:rPr>
              <a:t>log</a:t>
            </a:r>
            <a:r>
              <a:rPr lang="en-US" baseline="-25000" dirty="0" err="1">
                <a:latin typeface="Tahoma" charset="0"/>
              </a:rPr>
              <a:t>x</a:t>
            </a:r>
            <a:r>
              <a:rPr lang="en-US" dirty="0" err="1">
                <a:latin typeface="Tahoma" charset="0"/>
              </a:rPr>
              <a:t>a</a:t>
            </a:r>
            <a:r>
              <a:rPr lang="en-US" dirty="0">
                <a:latin typeface="Tahoma" charset="0"/>
              </a:rPr>
              <a:t>/</a:t>
            </a:r>
            <a:r>
              <a:rPr lang="en-US" dirty="0" err="1">
                <a:latin typeface="Tahoma" charset="0"/>
              </a:rPr>
              <a:t>log</a:t>
            </a:r>
            <a:r>
              <a:rPr lang="en-US" baseline="-25000" dirty="0" err="1">
                <a:latin typeface="Tahoma" charset="0"/>
              </a:rPr>
              <a:t>x</a:t>
            </a:r>
            <a:r>
              <a:rPr lang="en-US" dirty="0" err="1">
                <a:latin typeface="Tahoma" charset="0"/>
              </a:rPr>
              <a:t>b</a:t>
            </a:r>
            <a:endParaRPr lang="en-US" dirty="0">
              <a:latin typeface="Tahoma" charset="0"/>
            </a:endParaRPr>
          </a:p>
        </p:txBody>
      </p:sp>
      <p:sp>
        <p:nvSpPr>
          <p:cNvPr id="2" name="Content Placeholder 1"/>
          <p:cNvSpPr>
            <a:spLocks noGrp="1"/>
          </p:cNvSpPr>
          <p:nvPr>
            <p:ph sz="half" idx="2"/>
          </p:nvPr>
        </p:nvSpPr>
        <p:spPr>
          <a:xfrm>
            <a:off x="609600" y="1600200"/>
            <a:ext cx="3200400" cy="4419600"/>
          </a:xfrm>
        </p:spPr>
        <p:txBody>
          <a:bodyPr/>
          <a:lstStyle/>
          <a:p>
            <a:r>
              <a:rPr lang="en-US" dirty="0"/>
              <a:t>Summations</a:t>
            </a:r>
          </a:p>
          <a:p>
            <a:r>
              <a:rPr lang="en-US" dirty="0"/>
              <a:t>Powers</a:t>
            </a:r>
          </a:p>
          <a:p>
            <a:r>
              <a:rPr lang="en-US" dirty="0"/>
              <a:t>Logarithms</a:t>
            </a:r>
          </a:p>
          <a:p>
            <a:r>
              <a:rPr lang="en-US" dirty="0"/>
              <a:t>Proof techniques</a:t>
            </a:r>
          </a:p>
          <a:p>
            <a:r>
              <a:rPr lang="en-US" dirty="0"/>
              <a:t>Basic probability</a:t>
            </a:r>
            <a:br>
              <a:rPr lang="en-US" dirty="0"/>
            </a:br>
            <a:endParaRPr lang="en-US" dirty="0"/>
          </a:p>
          <a:p>
            <a:endParaRPr lang="en-US" dirty="0"/>
          </a:p>
        </p:txBody>
      </p:sp>
      <p:sp>
        <p:nvSpPr>
          <p:cNvPr id="40967" name="Date Placeholder 7"/>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dirty="0"/>
              <a:t>© 2014 Goodrich, Tamassia, Goldwasser</a:t>
            </a:r>
          </a:p>
        </p:txBody>
      </p:sp>
      <p:sp>
        <p:nvSpPr>
          <p:cNvPr id="409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40962"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5C4A2D8-D6BA-CD48-8D6D-6FB56050A668}" type="slidenum">
              <a:rPr lang="en-US" sz="1400"/>
              <a:pPr eaLnBrk="1" hangingPunct="1"/>
              <a:t>29</a:t>
            </a:fld>
            <a:endParaRPr lang="en-US" sz="1400"/>
          </a:p>
        </p:txBody>
      </p:sp>
      <p:graphicFrame>
        <p:nvGraphicFramePr>
          <p:cNvPr id="40964" name="Object 7"/>
          <p:cNvGraphicFramePr>
            <a:graphicFrameLocks noChangeAspect="1"/>
          </p:cNvGraphicFramePr>
          <p:nvPr/>
        </p:nvGraphicFramePr>
        <p:xfrm>
          <a:off x="7813675" y="228600"/>
          <a:ext cx="873125" cy="1981200"/>
        </p:xfrm>
        <a:graphic>
          <a:graphicData uri="http://schemas.openxmlformats.org/presentationml/2006/ole">
            <mc:AlternateContent xmlns:mc="http://schemas.openxmlformats.org/markup-compatibility/2006">
              <mc:Choice xmlns:v="urn:schemas-microsoft-com:vml" Requires="v">
                <p:oleObj name="Clip" r:id="rId2" imgW="4668780" imgH="10589019" progId="MS_ClipArt_Gallery.2">
                  <p:embed/>
                </p:oleObj>
              </mc:Choice>
              <mc:Fallback>
                <p:oleObj name="Clip" r:id="rId2" imgW="4668780" imgH="10589019" progId="MS_ClipArt_Gallery.2">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675" y="228600"/>
                        <a:ext cx="873125" cy="1981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12290"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3688B5A-A147-A646-AF09-9A7E7C2586AE}" type="slidenum">
              <a:rPr lang="en-US" sz="1400"/>
              <a:pPr eaLnBrk="1" hangingPunct="1"/>
              <a:t>3</a:t>
            </a:fld>
            <a:endParaRPr lang="en-US" sz="1400"/>
          </a:p>
        </p:txBody>
      </p:sp>
      <p:sp>
        <p:nvSpPr>
          <p:cNvPr id="12291" name="Rectangle 2"/>
          <p:cNvSpPr>
            <a:spLocks noGrp="1" noChangeArrowheads="1"/>
          </p:cNvSpPr>
          <p:nvPr>
            <p:ph type="title"/>
          </p:nvPr>
        </p:nvSpPr>
        <p:spPr/>
        <p:txBody>
          <a:bodyPr/>
          <a:lstStyle/>
          <a:p>
            <a:pPr eaLnBrk="1" hangingPunct="1"/>
            <a:r>
              <a:rPr lang="en-US" dirty="0">
                <a:latin typeface="Tahoma" charset="0"/>
              </a:rPr>
              <a:t>Experimental </a:t>
            </a:r>
            <a:br>
              <a:rPr lang="en-US" dirty="0">
                <a:latin typeface="Tahoma" charset="0"/>
              </a:rPr>
            </a:br>
            <a:r>
              <a:rPr lang="en-US" dirty="0">
                <a:latin typeface="Tahoma" charset="0"/>
              </a:rPr>
              <a:t>Studies</a:t>
            </a:r>
          </a:p>
        </p:txBody>
      </p:sp>
      <p:sp>
        <p:nvSpPr>
          <p:cNvPr id="12292" name="Rectangle 3" descr="Rectangle: Click to edit Master text styles&#10;Second level&#10;Third level&#10;Fourth level&#10;Fifth level"/>
          <p:cNvSpPr>
            <a:spLocks noGrp="1" noChangeArrowheads="1"/>
          </p:cNvSpPr>
          <p:nvPr>
            <p:ph type="body" sz="half" idx="1"/>
          </p:nvPr>
        </p:nvSpPr>
        <p:spPr>
          <a:xfrm>
            <a:off x="609600" y="1600200"/>
            <a:ext cx="3581400" cy="3573942"/>
          </a:xfrm>
        </p:spPr>
        <p:txBody>
          <a:bodyPr/>
          <a:lstStyle/>
          <a:p>
            <a:pPr eaLnBrk="1" hangingPunct="1">
              <a:lnSpc>
                <a:spcPct val="90000"/>
              </a:lnSpc>
            </a:pPr>
            <a:r>
              <a:rPr lang="en-US" sz="2400" dirty="0">
                <a:latin typeface="Tahoma" charset="0"/>
              </a:rPr>
              <a:t>Write a program implementing the algorithm</a:t>
            </a:r>
          </a:p>
          <a:p>
            <a:pPr eaLnBrk="1" hangingPunct="1">
              <a:lnSpc>
                <a:spcPct val="90000"/>
              </a:lnSpc>
            </a:pPr>
            <a:r>
              <a:rPr lang="en-US" sz="2400" dirty="0">
                <a:latin typeface="Tahoma" charset="0"/>
              </a:rPr>
              <a:t>Run the program with inputs of varying size and composition, noting the time needed:</a:t>
            </a:r>
          </a:p>
          <a:p>
            <a:pPr eaLnBrk="1" hangingPunct="1">
              <a:lnSpc>
                <a:spcPct val="90000"/>
              </a:lnSpc>
            </a:pPr>
            <a:r>
              <a:rPr lang="en-US" sz="2400" dirty="0">
                <a:latin typeface="Tahoma" charset="0"/>
              </a:rPr>
              <a:t>Plot the results</a:t>
            </a:r>
          </a:p>
        </p:txBody>
      </p:sp>
      <p:sp>
        <p:nvSpPr>
          <p:cNvPr id="12294"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pic>
        <p:nvPicPr>
          <p:cNvPr id="2" name="Picture 1"/>
          <p:cNvPicPr>
            <a:picLocks noChangeAspect="1"/>
          </p:cNvPicPr>
          <p:nvPr/>
        </p:nvPicPr>
        <p:blipFill>
          <a:blip r:embed="rId3"/>
          <a:stretch>
            <a:fillRect/>
          </a:stretch>
        </p:blipFill>
        <p:spPr>
          <a:xfrm>
            <a:off x="147797" y="5105400"/>
            <a:ext cx="8920003" cy="1295400"/>
          </a:xfrm>
          <a:prstGeom prst="rect">
            <a:avLst/>
          </a:prstGeom>
        </p:spPr>
      </p:pic>
      <p:graphicFrame>
        <p:nvGraphicFramePr>
          <p:cNvPr id="12293" name="Object 4"/>
          <p:cNvGraphicFramePr>
            <a:graphicFrameLocks noGrp="1" noChangeAspect="1"/>
          </p:cNvGraphicFramePr>
          <p:nvPr>
            <p:ph type="chart" sz="half" idx="2"/>
            <p:extLst>
              <p:ext uri="{D42A27DB-BD31-4B8C-83A1-F6EECF244321}">
                <p14:modId xmlns:p14="http://schemas.microsoft.com/office/powerpoint/2010/main" val="3816937262"/>
              </p:ext>
            </p:extLst>
          </p:nvPr>
        </p:nvGraphicFramePr>
        <p:xfrm>
          <a:off x="4267200" y="228600"/>
          <a:ext cx="4824413" cy="5063040"/>
        </p:xfrm>
        <a:graphic>
          <a:graphicData uri="http://schemas.openxmlformats.org/presentationml/2006/ole">
            <mc:AlternateContent xmlns:mc="http://schemas.openxmlformats.org/markup-compatibility/2006">
              <mc:Choice xmlns:v="urn:schemas-microsoft-com:vml" Requires="v">
                <p:oleObj name="Chart" r:id="rId4" imgW="4191000" imgH="4127500" progId="MSGraph.Chart.8">
                  <p:embed followColorScheme="full"/>
                </p:oleObj>
              </mc:Choice>
              <mc:Fallback>
                <p:oleObj name="Chart" r:id="rId4" imgW="4191000" imgH="4127500"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28600"/>
                        <a:ext cx="4824413" cy="5063040"/>
                      </a:xfrm>
                      <a:prstGeom prst="rect">
                        <a:avLst/>
                      </a:prstGeom>
                      <a:noFill/>
                      <a:ln>
                        <a:noFill/>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4198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7B3F26E-FFFF-C140-AA33-3CD3420294A3}" type="slidenum">
              <a:rPr lang="en-US" sz="1400"/>
              <a:pPr eaLnBrk="1" hangingPunct="1"/>
              <a:t>30</a:t>
            </a:fld>
            <a:endParaRPr lang="en-US" sz="1400"/>
          </a:p>
        </p:txBody>
      </p:sp>
      <p:sp>
        <p:nvSpPr>
          <p:cNvPr id="41987" name="Rectangle 2"/>
          <p:cNvSpPr>
            <a:spLocks noChangeArrowheads="1"/>
          </p:cNvSpPr>
          <p:nvPr/>
        </p:nvSpPr>
        <p:spPr bwMode="auto">
          <a:xfrm>
            <a:off x="685800" y="533400"/>
            <a:ext cx="66294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lang="en-US" sz="4400">
                <a:solidFill>
                  <a:schemeClr val="tx2"/>
                </a:solidFill>
              </a:rPr>
              <a:t>Relatives of Big-Oh</a:t>
            </a:r>
          </a:p>
        </p:txBody>
      </p:sp>
      <p:sp>
        <p:nvSpPr>
          <p:cNvPr id="41988" name="Rectangle 3"/>
          <p:cNvSpPr>
            <a:spLocks noChangeArrowheads="1"/>
          </p:cNvSpPr>
          <p:nvPr/>
        </p:nvSpPr>
        <p:spPr bwMode="auto">
          <a:xfrm>
            <a:off x="838200" y="1600200"/>
            <a:ext cx="7543800" cy="472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10000"/>
              </a:lnSpc>
              <a:spcBef>
                <a:spcPct val="20000"/>
              </a:spcBef>
              <a:buClr>
                <a:schemeClr val="hlink"/>
              </a:buClr>
              <a:buSzPct val="110000"/>
            </a:pPr>
            <a:r>
              <a:rPr lang="en-US" dirty="0">
                <a:solidFill>
                  <a:srgbClr val="BE2D00"/>
                </a:solidFill>
              </a:rPr>
              <a:t>big-Omega</a:t>
            </a:r>
          </a:p>
          <a:p>
            <a:pPr marL="742950" lvl="1" indent="-285750">
              <a:lnSpc>
                <a:spcPct val="110000"/>
              </a:lnSpc>
              <a:spcBef>
                <a:spcPct val="20000"/>
              </a:spcBef>
              <a:buClr>
                <a:schemeClr val="tx1"/>
              </a:buClr>
              <a:buSzPct val="60000"/>
              <a:buFont typeface="Wingdings" charset="0"/>
              <a:buChar char="n"/>
            </a:pPr>
            <a:r>
              <a:rPr lang="en-US" dirty="0"/>
              <a:t>f(n) is </a:t>
            </a:r>
            <a:r>
              <a:rPr lang="en-US" dirty="0">
                <a:sym typeface="Symbol" charset="0"/>
              </a:rPr>
              <a:t>(g(n)) if there is a constant c &gt; 0 </a:t>
            </a:r>
            <a:br>
              <a:rPr lang="en-US" dirty="0">
                <a:sym typeface="Symbol" charset="0"/>
              </a:rPr>
            </a:br>
            <a:r>
              <a:rPr lang="en-US" dirty="0">
                <a:sym typeface="Symbol" charset="0"/>
              </a:rPr>
              <a:t>and an integer constant n</a:t>
            </a:r>
            <a:r>
              <a:rPr lang="en-US" baseline="-25000" dirty="0">
                <a:sym typeface="Symbol" charset="0"/>
              </a:rPr>
              <a:t>0</a:t>
            </a:r>
            <a:r>
              <a:rPr lang="en-US" dirty="0">
                <a:sym typeface="Symbol" charset="0"/>
              </a:rPr>
              <a:t>  1 such that </a:t>
            </a:r>
          </a:p>
          <a:p>
            <a:pPr marL="742950" lvl="1" indent="-285750" algn="ctr">
              <a:lnSpc>
                <a:spcPct val="110000"/>
              </a:lnSpc>
              <a:spcBef>
                <a:spcPct val="20000"/>
              </a:spcBef>
              <a:buClr>
                <a:schemeClr val="tx1"/>
              </a:buClr>
              <a:buSzPct val="60000"/>
              <a:buFont typeface="Wingdings" charset="0"/>
              <a:buNone/>
            </a:pPr>
            <a:r>
              <a:rPr lang="en-US" dirty="0">
                <a:sym typeface="Symbol" charset="0"/>
              </a:rPr>
              <a:t>	f(n)  c</a:t>
            </a:r>
            <a:r>
              <a:rPr lang="en-US" dirty="0">
                <a:cs typeface="Arial" charset="0"/>
                <a:sym typeface="Symbol" charset="0"/>
              </a:rPr>
              <a:t> </a:t>
            </a:r>
            <a:r>
              <a:rPr lang="en-US" dirty="0">
                <a:sym typeface="Symbol" charset="0"/>
              </a:rPr>
              <a:t>g(n) for n  n</a:t>
            </a:r>
            <a:r>
              <a:rPr lang="en-US" baseline="-25000" dirty="0">
                <a:sym typeface="Symbol" charset="0"/>
              </a:rPr>
              <a:t>0</a:t>
            </a:r>
          </a:p>
          <a:p>
            <a:pPr marL="742950" lvl="1" indent="-285750">
              <a:lnSpc>
                <a:spcPct val="110000"/>
              </a:lnSpc>
              <a:spcBef>
                <a:spcPct val="20000"/>
              </a:spcBef>
              <a:buClr>
                <a:schemeClr val="tx1"/>
              </a:buClr>
              <a:buSzPct val="60000"/>
              <a:buFont typeface="Wingdings" charset="0"/>
              <a:buNone/>
            </a:pPr>
            <a:endParaRPr lang="en-US" baseline="-25000" dirty="0">
              <a:sym typeface="Symbol" charset="0"/>
            </a:endParaRPr>
          </a:p>
          <a:p>
            <a:pPr>
              <a:lnSpc>
                <a:spcPct val="110000"/>
              </a:lnSpc>
              <a:spcBef>
                <a:spcPct val="20000"/>
              </a:spcBef>
              <a:buClr>
                <a:schemeClr val="hlink"/>
              </a:buClr>
              <a:buSzPct val="110000"/>
            </a:pPr>
            <a:r>
              <a:rPr lang="en-US" dirty="0">
                <a:solidFill>
                  <a:srgbClr val="BE2D00"/>
                </a:solidFill>
              </a:rPr>
              <a:t>big-Theta</a:t>
            </a:r>
          </a:p>
          <a:p>
            <a:pPr marL="742950" lvl="1" indent="-285750">
              <a:lnSpc>
                <a:spcPct val="110000"/>
              </a:lnSpc>
              <a:spcBef>
                <a:spcPct val="20000"/>
              </a:spcBef>
              <a:buClr>
                <a:schemeClr val="tx1"/>
              </a:buClr>
              <a:buSzPct val="60000"/>
              <a:buFont typeface="Wingdings" charset="0"/>
              <a:buChar char="n"/>
            </a:pPr>
            <a:r>
              <a:rPr lang="en-US" dirty="0"/>
              <a:t>f(n) is </a:t>
            </a:r>
            <a:r>
              <a:rPr lang="en-US" dirty="0">
                <a:sym typeface="Symbol" charset="0"/>
              </a:rPr>
              <a:t>(g(n)) if there are constants c’ &gt; 0 and c’’ &gt; 0 and an integer constant n</a:t>
            </a:r>
            <a:r>
              <a:rPr lang="en-US" baseline="-25000" dirty="0">
                <a:sym typeface="Symbol" charset="0"/>
              </a:rPr>
              <a:t>0</a:t>
            </a:r>
            <a:r>
              <a:rPr lang="en-US" dirty="0">
                <a:sym typeface="Symbol" charset="0"/>
              </a:rPr>
              <a:t>  1 such that</a:t>
            </a:r>
          </a:p>
          <a:p>
            <a:pPr lvl="1" algn="ctr">
              <a:lnSpc>
                <a:spcPct val="110000"/>
              </a:lnSpc>
              <a:spcBef>
                <a:spcPct val="20000"/>
              </a:spcBef>
              <a:buClr>
                <a:schemeClr val="tx1"/>
              </a:buClr>
              <a:buSzPct val="60000"/>
            </a:pPr>
            <a:r>
              <a:rPr lang="en-US" dirty="0" err="1">
                <a:sym typeface="Symbol" charset="0"/>
              </a:rPr>
              <a:t>c’</a:t>
            </a:r>
            <a:r>
              <a:rPr lang="en-US" altLang="ja-JP" dirty="0" err="1">
                <a:sym typeface="Symbol" charset="0"/>
              </a:rPr>
              <a:t>g</a:t>
            </a:r>
            <a:r>
              <a:rPr lang="en-US" altLang="ja-JP" dirty="0">
                <a:sym typeface="Symbol" charset="0"/>
              </a:rPr>
              <a:t>(n)  f(n)  </a:t>
            </a:r>
            <a:r>
              <a:rPr lang="en-US" altLang="ja-JP" dirty="0" err="1">
                <a:sym typeface="Symbol" charset="0"/>
              </a:rPr>
              <a:t>c</a:t>
            </a:r>
            <a:r>
              <a:rPr lang="en-US" dirty="0" err="1">
                <a:sym typeface="Symbol" charset="0"/>
              </a:rPr>
              <a:t>’’</a:t>
            </a:r>
            <a:r>
              <a:rPr lang="en-US" altLang="ja-JP" dirty="0" err="1">
                <a:sym typeface="Symbol" charset="0"/>
              </a:rPr>
              <a:t>g</a:t>
            </a:r>
            <a:r>
              <a:rPr lang="en-US" altLang="ja-JP" dirty="0">
                <a:sym typeface="Symbol" charset="0"/>
              </a:rPr>
              <a:t>(n) for n  n</a:t>
            </a:r>
            <a:r>
              <a:rPr lang="en-US" altLang="ja-JP" baseline="-25000" dirty="0">
                <a:sym typeface="Symbol" charset="0"/>
              </a:rPr>
              <a:t>0</a:t>
            </a:r>
            <a:endParaRPr lang="en-US" dirty="0"/>
          </a:p>
        </p:txBody>
      </p:sp>
      <p:graphicFrame>
        <p:nvGraphicFramePr>
          <p:cNvPr id="41989" name="Object 4"/>
          <p:cNvGraphicFramePr>
            <a:graphicFrameLocks noChangeAspect="1"/>
          </p:cNvGraphicFramePr>
          <p:nvPr/>
        </p:nvGraphicFramePr>
        <p:xfrm>
          <a:off x="6248400" y="228600"/>
          <a:ext cx="2393950" cy="1714500"/>
        </p:xfrm>
        <a:graphic>
          <a:graphicData uri="http://schemas.openxmlformats.org/presentationml/2006/ole">
            <mc:AlternateContent xmlns:mc="http://schemas.openxmlformats.org/markup-compatibility/2006">
              <mc:Choice xmlns:v="urn:schemas-microsoft-com:vml" Requires="v">
                <p:oleObj name="Clip" r:id="rId2" imgW="4332083" imgH="3468986" progId="MS_ClipArt_Gallery.5">
                  <p:embed/>
                </p:oleObj>
              </mc:Choice>
              <mc:Fallback>
                <p:oleObj name="Clip" r:id="rId2" imgW="4332083" imgH="3468986" progId="MS_ClipArt_Gallery.5">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28600"/>
                        <a:ext cx="2393950" cy="1714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1990"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4301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BFE46C5-1096-DD4C-A5C9-6C89F96C4DC3}" type="slidenum">
              <a:rPr lang="en-US" sz="1400"/>
              <a:pPr eaLnBrk="1" hangingPunct="1"/>
              <a:t>31</a:t>
            </a:fld>
            <a:endParaRPr lang="en-US" sz="1400"/>
          </a:p>
        </p:txBody>
      </p:sp>
      <p:sp>
        <p:nvSpPr>
          <p:cNvPr id="43011" name="Rectangle 2"/>
          <p:cNvSpPr>
            <a:spLocks noGrp="1" noChangeArrowheads="1"/>
          </p:cNvSpPr>
          <p:nvPr>
            <p:ph type="title"/>
          </p:nvPr>
        </p:nvSpPr>
        <p:spPr>
          <a:xfrm>
            <a:off x="609600" y="304800"/>
            <a:ext cx="6553200" cy="1295400"/>
          </a:xfrm>
        </p:spPr>
        <p:txBody>
          <a:bodyPr/>
          <a:lstStyle/>
          <a:p>
            <a:pPr eaLnBrk="1" hangingPunct="1"/>
            <a:r>
              <a:rPr lang="en-US">
                <a:latin typeface="Tahoma" charset="0"/>
              </a:rPr>
              <a:t>Intuition for Asymptotic Notation</a:t>
            </a:r>
          </a:p>
        </p:txBody>
      </p:sp>
      <p:sp>
        <p:nvSpPr>
          <p:cNvPr id="43012" name="Rectangle 4"/>
          <p:cNvSpPr>
            <a:spLocks noChangeArrowheads="1"/>
          </p:cNvSpPr>
          <p:nvPr/>
        </p:nvSpPr>
        <p:spPr bwMode="auto">
          <a:xfrm>
            <a:off x="1066800" y="1676400"/>
            <a:ext cx="6553200"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110000"/>
              <a:buFont typeface="Wingdings" charset="0"/>
              <a:buNone/>
            </a:pPr>
            <a:r>
              <a:rPr lang="en-US" dirty="0"/>
              <a:t>	</a:t>
            </a:r>
            <a:r>
              <a:rPr lang="en-US" dirty="0">
                <a:solidFill>
                  <a:schemeClr val="tx2"/>
                </a:solidFill>
              </a:rPr>
              <a:t>big-Oh</a:t>
            </a:r>
            <a:endParaRPr lang="en-US" dirty="0"/>
          </a:p>
          <a:p>
            <a:pPr marL="742950" lvl="1" indent="-285750">
              <a:spcBef>
                <a:spcPct val="20000"/>
              </a:spcBef>
              <a:buClr>
                <a:schemeClr val="tx1"/>
              </a:buClr>
              <a:buSzPct val="60000"/>
              <a:buFont typeface="Wingdings" charset="0"/>
              <a:buChar char="n"/>
            </a:pPr>
            <a:r>
              <a:rPr lang="en-US" dirty="0"/>
              <a:t>f(n) is </a:t>
            </a:r>
            <a:r>
              <a:rPr lang="en-US" dirty="0">
                <a:sym typeface="Symbol" charset="0"/>
              </a:rPr>
              <a:t>O(g(n)) if f(n) is asymptotically </a:t>
            </a:r>
            <a:r>
              <a:rPr lang="en-US" dirty="0">
                <a:solidFill>
                  <a:srgbClr val="BE2D00"/>
                </a:solidFill>
                <a:sym typeface="Symbol" charset="0"/>
              </a:rPr>
              <a:t>less than or equal to</a:t>
            </a:r>
            <a:r>
              <a:rPr lang="en-US" dirty="0">
                <a:sym typeface="Symbol" charset="0"/>
              </a:rPr>
              <a:t> g(n)</a:t>
            </a:r>
            <a:endParaRPr lang="en-US" sz="2000" dirty="0"/>
          </a:p>
          <a:p>
            <a:pPr marL="342900" indent="-342900">
              <a:spcBef>
                <a:spcPct val="20000"/>
              </a:spcBef>
              <a:buClr>
                <a:schemeClr val="hlink"/>
              </a:buClr>
              <a:buSzPct val="110000"/>
              <a:buFont typeface="Wingdings" charset="0"/>
              <a:buNone/>
            </a:pPr>
            <a:r>
              <a:rPr lang="en-US" dirty="0"/>
              <a:t>	</a:t>
            </a:r>
            <a:r>
              <a:rPr lang="en-US" dirty="0">
                <a:solidFill>
                  <a:schemeClr val="tx2"/>
                </a:solidFill>
              </a:rPr>
              <a:t>big-Omega</a:t>
            </a:r>
            <a:endParaRPr lang="en-US" dirty="0"/>
          </a:p>
          <a:p>
            <a:pPr marL="742950" lvl="1" indent="-285750">
              <a:lnSpc>
                <a:spcPct val="90000"/>
              </a:lnSpc>
              <a:spcBef>
                <a:spcPct val="20000"/>
              </a:spcBef>
              <a:buClr>
                <a:schemeClr val="tx1"/>
              </a:buClr>
              <a:buSzPct val="60000"/>
              <a:buFont typeface="Wingdings" charset="0"/>
              <a:buChar char="n"/>
            </a:pPr>
            <a:r>
              <a:rPr lang="en-US" dirty="0"/>
              <a:t>f(n) is </a:t>
            </a:r>
            <a:r>
              <a:rPr lang="en-US" dirty="0">
                <a:sym typeface="Symbol" charset="0"/>
              </a:rPr>
              <a:t>(g(n)) if f(n) is asymptotically </a:t>
            </a:r>
            <a:r>
              <a:rPr lang="en-US" dirty="0">
                <a:solidFill>
                  <a:srgbClr val="BE2D00"/>
                </a:solidFill>
                <a:sym typeface="Symbol" charset="0"/>
              </a:rPr>
              <a:t>greater than or equal to </a:t>
            </a:r>
            <a:r>
              <a:rPr lang="en-US" dirty="0">
                <a:sym typeface="Symbol" charset="0"/>
              </a:rPr>
              <a:t>g(n)</a:t>
            </a:r>
            <a:endParaRPr lang="en-US" baseline="-25000" dirty="0">
              <a:sym typeface="Symbol" charset="0"/>
            </a:endParaRPr>
          </a:p>
          <a:p>
            <a:pPr marL="342900" indent="-342900">
              <a:lnSpc>
                <a:spcPct val="90000"/>
              </a:lnSpc>
              <a:spcBef>
                <a:spcPct val="20000"/>
              </a:spcBef>
              <a:buClr>
                <a:schemeClr val="hlink"/>
              </a:buClr>
              <a:buSzPct val="110000"/>
              <a:buFont typeface="Wingdings" charset="0"/>
              <a:buNone/>
            </a:pPr>
            <a:r>
              <a:rPr lang="en-US" dirty="0"/>
              <a:t>	</a:t>
            </a:r>
            <a:r>
              <a:rPr lang="en-US" dirty="0">
                <a:solidFill>
                  <a:schemeClr val="tx2"/>
                </a:solidFill>
              </a:rPr>
              <a:t>big-Theta</a:t>
            </a:r>
            <a:endParaRPr lang="en-US" dirty="0"/>
          </a:p>
          <a:p>
            <a:pPr marL="742950" lvl="1" indent="-285750">
              <a:lnSpc>
                <a:spcPct val="90000"/>
              </a:lnSpc>
              <a:spcBef>
                <a:spcPct val="20000"/>
              </a:spcBef>
              <a:buClr>
                <a:schemeClr val="tx1"/>
              </a:buClr>
              <a:buSzPct val="60000"/>
              <a:buFont typeface="Wingdings" charset="0"/>
              <a:buChar char="n"/>
            </a:pPr>
            <a:r>
              <a:rPr lang="en-US" dirty="0"/>
              <a:t>f(n) is </a:t>
            </a:r>
            <a:r>
              <a:rPr lang="en-US" dirty="0">
                <a:sym typeface="Symbol" charset="0"/>
              </a:rPr>
              <a:t>(g(n)) if f(n) is asymptotically </a:t>
            </a:r>
            <a:r>
              <a:rPr lang="en-US" dirty="0">
                <a:solidFill>
                  <a:srgbClr val="BE2D00"/>
                </a:solidFill>
                <a:sym typeface="Symbol" charset="0"/>
              </a:rPr>
              <a:t>equal to </a:t>
            </a:r>
            <a:r>
              <a:rPr lang="en-US" dirty="0">
                <a:sym typeface="Symbol" charset="0"/>
              </a:rPr>
              <a:t>g(n)</a:t>
            </a:r>
            <a:endParaRPr lang="en-US" dirty="0"/>
          </a:p>
          <a:p>
            <a:pPr marL="342900" indent="-342900">
              <a:lnSpc>
                <a:spcPct val="90000"/>
              </a:lnSpc>
              <a:spcBef>
                <a:spcPct val="20000"/>
              </a:spcBef>
              <a:buClr>
                <a:schemeClr val="hlink"/>
              </a:buClr>
              <a:buSzPct val="110000"/>
              <a:buFont typeface="Wingdings" charset="0"/>
              <a:buNone/>
            </a:pPr>
            <a:endParaRPr lang="en-US" sz="2800" dirty="0">
              <a:sym typeface="Symbol" charset="0"/>
            </a:endParaRPr>
          </a:p>
        </p:txBody>
      </p:sp>
      <p:graphicFrame>
        <p:nvGraphicFramePr>
          <p:cNvPr id="43013" name="Object 6"/>
          <p:cNvGraphicFramePr>
            <a:graphicFrameLocks noChangeAspect="1"/>
          </p:cNvGraphicFramePr>
          <p:nvPr/>
        </p:nvGraphicFramePr>
        <p:xfrm>
          <a:off x="6705600" y="152400"/>
          <a:ext cx="1752600" cy="1749425"/>
        </p:xfrm>
        <a:graphic>
          <a:graphicData uri="http://schemas.openxmlformats.org/presentationml/2006/ole">
            <mc:AlternateContent xmlns:mc="http://schemas.openxmlformats.org/markup-compatibility/2006">
              <mc:Choice xmlns:v="urn:schemas-microsoft-com:vml" Requires="v">
                <p:oleObj name="Clip" r:id="rId2" imgW="879443" imgH="875763" progId="MS_ClipArt_Gallery.2">
                  <p:embed/>
                </p:oleObj>
              </mc:Choice>
              <mc:Fallback>
                <p:oleObj name="Clip" r:id="rId2" imgW="879443" imgH="875763" progId="MS_ClipArt_Gallery.2">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52400"/>
                        <a:ext cx="1752600" cy="17494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3014"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4403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DF99DFE-D05D-674A-BCAD-FB35175F756F}" type="slidenum">
              <a:rPr lang="en-US" sz="1400"/>
              <a:pPr eaLnBrk="1" hangingPunct="1"/>
              <a:t>32</a:t>
            </a:fld>
            <a:endParaRPr lang="en-US" sz="1400"/>
          </a:p>
        </p:txBody>
      </p:sp>
      <p:sp>
        <p:nvSpPr>
          <p:cNvPr id="44035" name="Rectangle 2"/>
          <p:cNvSpPr>
            <a:spLocks noChangeArrowheads="1"/>
          </p:cNvSpPr>
          <p:nvPr/>
        </p:nvSpPr>
        <p:spPr bwMode="auto">
          <a:xfrm>
            <a:off x="685800" y="228600"/>
            <a:ext cx="5638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lang="en-US" sz="4400">
                <a:solidFill>
                  <a:schemeClr val="tx2"/>
                </a:solidFill>
              </a:rPr>
              <a:t>Example Uses of the Relatives of Big-Oh</a:t>
            </a:r>
          </a:p>
        </p:txBody>
      </p:sp>
      <p:sp>
        <p:nvSpPr>
          <p:cNvPr id="45061" name="Rectangle 5"/>
          <p:cNvSpPr>
            <a:spLocks noChangeArrowheads="1"/>
          </p:cNvSpPr>
          <p:nvPr/>
        </p:nvSpPr>
        <p:spPr bwMode="auto">
          <a:xfrm>
            <a:off x="762000" y="4445000"/>
            <a:ext cx="8077200" cy="136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628650" lvl="1" indent="-228600">
              <a:lnSpc>
                <a:spcPct val="90000"/>
              </a:lnSpc>
              <a:spcBef>
                <a:spcPct val="20000"/>
              </a:spcBef>
              <a:buClr>
                <a:schemeClr val="accent2"/>
              </a:buClr>
              <a:buSzPct val="75000"/>
              <a:buFont typeface="Wingdings" charset="0"/>
              <a:buNone/>
            </a:pPr>
            <a:r>
              <a:rPr lang="en-US" sz="2000" i="1" dirty="0">
                <a:latin typeface="Times New Roman" charset="0"/>
              </a:rPr>
              <a:t>f</a:t>
            </a:r>
            <a:r>
              <a:rPr lang="en-US" sz="2000" dirty="0">
                <a:latin typeface="Times New Roman" charset="0"/>
              </a:rPr>
              <a:t>(</a:t>
            </a:r>
            <a:r>
              <a:rPr lang="en-US" sz="2000" i="1" dirty="0">
                <a:latin typeface="Times New Roman" charset="0"/>
              </a:rPr>
              <a:t>n</a:t>
            </a:r>
            <a:r>
              <a:rPr lang="en-US" sz="2000" dirty="0">
                <a:latin typeface="Times New Roman" charset="0"/>
              </a:rPr>
              <a:t>) is </a:t>
            </a:r>
            <a:r>
              <a:rPr lang="en-US" dirty="0">
                <a:sym typeface="Symbol" charset="0"/>
              </a:rPr>
              <a:t></a:t>
            </a:r>
            <a:r>
              <a:rPr lang="en-US" sz="2000" dirty="0">
                <a:latin typeface="Times New Roman" charset="0"/>
                <a:sym typeface="Symbol" charset="0"/>
              </a:rPr>
              <a:t>(</a:t>
            </a:r>
            <a:r>
              <a:rPr lang="en-US" sz="2000" i="1" dirty="0">
                <a:latin typeface="Times New Roman" charset="0"/>
                <a:sym typeface="Symbol" charset="0"/>
              </a:rPr>
              <a:t>g</a:t>
            </a:r>
            <a:r>
              <a:rPr lang="en-US" sz="2000" dirty="0">
                <a:latin typeface="Times New Roman" charset="0"/>
                <a:sym typeface="Symbol" charset="0"/>
              </a:rPr>
              <a:t>(</a:t>
            </a:r>
            <a:r>
              <a:rPr lang="en-US" sz="2000" i="1" dirty="0">
                <a:latin typeface="Times New Roman" charset="0"/>
                <a:sym typeface="Symbol" charset="0"/>
              </a:rPr>
              <a:t>n</a:t>
            </a:r>
            <a:r>
              <a:rPr lang="en-US" sz="2000" dirty="0">
                <a:latin typeface="Times New Roman" charset="0"/>
                <a:sym typeface="Symbol" charset="0"/>
              </a:rPr>
              <a:t>)) if it is </a:t>
            </a:r>
            <a:r>
              <a:rPr lang="en-US" sz="2000" dirty="0">
                <a:latin typeface="Times New Roman" charset="0"/>
              </a:rPr>
              <a:t>(</a:t>
            </a:r>
            <a:r>
              <a:rPr lang="en-US" sz="2000" i="1" dirty="0">
                <a:latin typeface="Times New Roman" charset="0"/>
              </a:rPr>
              <a:t>n</a:t>
            </a:r>
            <a:r>
              <a:rPr lang="en-US" sz="2000" baseline="30000" dirty="0">
                <a:latin typeface="Times New Roman" charset="0"/>
              </a:rPr>
              <a:t>2</a:t>
            </a:r>
            <a:r>
              <a:rPr lang="en-US" sz="2000" dirty="0">
                <a:latin typeface="Times New Roman" charset="0"/>
              </a:rPr>
              <a:t>) and </a:t>
            </a:r>
            <a:r>
              <a:rPr lang="en-US" sz="2000" i="1" dirty="0">
                <a:latin typeface="Times New Roman" charset="0"/>
                <a:sym typeface="Symbol" charset="0"/>
              </a:rPr>
              <a:t>O</a:t>
            </a:r>
            <a:r>
              <a:rPr lang="en-US" sz="2000" dirty="0">
                <a:latin typeface="Times New Roman" charset="0"/>
              </a:rPr>
              <a:t>(</a:t>
            </a:r>
            <a:r>
              <a:rPr lang="en-US" sz="2000" i="1" dirty="0">
                <a:latin typeface="Times New Roman" charset="0"/>
              </a:rPr>
              <a:t>n</a:t>
            </a:r>
            <a:r>
              <a:rPr lang="en-US" sz="2000" baseline="30000" dirty="0">
                <a:latin typeface="Times New Roman" charset="0"/>
              </a:rPr>
              <a:t>2</a:t>
            </a:r>
            <a:r>
              <a:rPr lang="en-US" sz="2000" dirty="0">
                <a:latin typeface="Times New Roman" charset="0"/>
              </a:rPr>
              <a:t>). We have already seen the former, for the latter recall that </a:t>
            </a:r>
            <a:r>
              <a:rPr lang="en-US" sz="2000" i="1" dirty="0">
                <a:latin typeface="Times New Roman" charset="0"/>
              </a:rPr>
              <a:t>f</a:t>
            </a:r>
            <a:r>
              <a:rPr lang="en-US" sz="2000" dirty="0">
                <a:latin typeface="Times New Roman" charset="0"/>
              </a:rPr>
              <a:t>(</a:t>
            </a:r>
            <a:r>
              <a:rPr lang="en-US" sz="2000" i="1" dirty="0">
                <a:latin typeface="Times New Roman" charset="0"/>
              </a:rPr>
              <a:t>n</a:t>
            </a:r>
            <a:r>
              <a:rPr lang="en-US" sz="2000" dirty="0">
                <a:latin typeface="Times New Roman" charset="0"/>
              </a:rPr>
              <a:t>) is </a:t>
            </a:r>
            <a:r>
              <a:rPr lang="en-US" sz="2000" i="1" dirty="0">
                <a:latin typeface="Times New Roman" charset="0"/>
                <a:sym typeface="Symbol" charset="0"/>
              </a:rPr>
              <a:t>O</a:t>
            </a:r>
            <a:r>
              <a:rPr lang="en-US" sz="2000" dirty="0">
                <a:latin typeface="Times New Roman" charset="0"/>
                <a:sym typeface="Symbol" charset="0"/>
              </a:rPr>
              <a:t>(</a:t>
            </a:r>
            <a:r>
              <a:rPr lang="en-US" sz="2000" i="1" dirty="0">
                <a:latin typeface="Times New Roman" charset="0"/>
                <a:sym typeface="Symbol" charset="0"/>
              </a:rPr>
              <a:t>g</a:t>
            </a:r>
            <a:r>
              <a:rPr lang="en-US" sz="2000" dirty="0">
                <a:latin typeface="Times New Roman" charset="0"/>
                <a:sym typeface="Symbol" charset="0"/>
              </a:rPr>
              <a:t>(</a:t>
            </a:r>
            <a:r>
              <a:rPr lang="en-US" sz="2000" i="1" dirty="0">
                <a:latin typeface="Times New Roman" charset="0"/>
                <a:sym typeface="Symbol" charset="0"/>
              </a:rPr>
              <a:t>n</a:t>
            </a:r>
            <a:r>
              <a:rPr lang="en-US" sz="2000" dirty="0">
                <a:latin typeface="Times New Roman" charset="0"/>
                <a:sym typeface="Symbol" charset="0"/>
              </a:rPr>
              <a:t>)) if there is a constant </a:t>
            </a:r>
            <a:r>
              <a:rPr lang="en-US" sz="2000" i="1" dirty="0">
                <a:latin typeface="Times New Roman" charset="0"/>
                <a:sym typeface="Symbol" charset="0"/>
              </a:rPr>
              <a:t>c</a:t>
            </a:r>
            <a:r>
              <a:rPr lang="en-US" sz="2000" dirty="0">
                <a:latin typeface="Times New Roman" charset="0"/>
                <a:sym typeface="Symbol" charset="0"/>
              </a:rPr>
              <a:t> &gt; 0 and an integer constant </a:t>
            </a:r>
            <a:r>
              <a:rPr lang="en-US" sz="2000" i="1" dirty="0">
                <a:latin typeface="Times New Roman" charset="0"/>
                <a:sym typeface="Symbol" charset="0"/>
              </a:rPr>
              <a:t>n</a:t>
            </a:r>
            <a:r>
              <a:rPr lang="en-US" sz="2000" baseline="-25000" dirty="0">
                <a:latin typeface="Times New Roman" charset="0"/>
                <a:sym typeface="Symbol" charset="0"/>
              </a:rPr>
              <a:t>0</a:t>
            </a:r>
            <a:r>
              <a:rPr lang="en-US" sz="2000" dirty="0">
                <a:latin typeface="Times New Roman" charset="0"/>
                <a:sym typeface="Symbol" charset="0"/>
              </a:rPr>
              <a:t>  1 such that f(</a:t>
            </a:r>
            <a:r>
              <a:rPr lang="en-US" sz="2000" i="1" dirty="0">
                <a:latin typeface="Times New Roman" charset="0"/>
                <a:sym typeface="Symbol" charset="0"/>
              </a:rPr>
              <a:t>n</a:t>
            </a:r>
            <a:r>
              <a:rPr lang="en-US" sz="2000" dirty="0">
                <a:latin typeface="Times New Roman" charset="0"/>
                <a:sym typeface="Symbol" charset="0"/>
              </a:rPr>
              <a:t>) </a:t>
            </a:r>
            <a:r>
              <a:rPr lang="en-US" sz="2000" u="sng" dirty="0">
                <a:latin typeface="Times New Roman" charset="0"/>
                <a:sym typeface="Symbol" charset="0"/>
              </a:rPr>
              <a:t>&lt;</a:t>
            </a:r>
            <a:r>
              <a:rPr lang="en-US" sz="2000" dirty="0">
                <a:latin typeface="Times New Roman" charset="0"/>
                <a:sym typeface="Symbol" charset="0"/>
              </a:rPr>
              <a:t> </a:t>
            </a:r>
            <a:r>
              <a:rPr lang="en-US" sz="2000" i="1" dirty="0">
                <a:latin typeface="Times New Roman" charset="0"/>
                <a:sym typeface="Symbol" charset="0"/>
              </a:rPr>
              <a:t>c</a:t>
            </a:r>
            <a:r>
              <a:rPr lang="en-US" sz="2000" dirty="0">
                <a:latin typeface="Times New Roman" charset="0"/>
                <a:cs typeface="Arial" charset="0"/>
                <a:sym typeface="Symbol" charset="0"/>
              </a:rPr>
              <a:t> </a:t>
            </a:r>
            <a:r>
              <a:rPr lang="en-US" sz="2000" i="1" dirty="0">
                <a:latin typeface="Times New Roman" charset="0"/>
                <a:sym typeface="Symbol" charset="0"/>
              </a:rPr>
              <a:t>g</a:t>
            </a:r>
            <a:r>
              <a:rPr lang="en-US" sz="2000" dirty="0">
                <a:latin typeface="Times New Roman" charset="0"/>
                <a:sym typeface="Symbol" charset="0"/>
              </a:rPr>
              <a:t>(</a:t>
            </a:r>
            <a:r>
              <a:rPr lang="en-US" sz="2000" i="1" dirty="0">
                <a:latin typeface="Times New Roman" charset="0"/>
                <a:sym typeface="Symbol" charset="0"/>
              </a:rPr>
              <a:t>n</a:t>
            </a:r>
            <a:r>
              <a:rPr lang="en-US" sz="2000" dirty="0">
                <a:latin typeface="Times New Roman" charset="0"/>
                <a:sym typeface="Symbol" charset="0"/>
              </a:rPr>
              <a:t>) for </a:t>
            </a:r>
            <a:r>
              <a:rPr lang="en-US" sz="2000" i="1" dirty="0">
                <a:latin typeface="Times New Roman" charset="0"/>
                <a:sym typeface="Symbol" charset="0"/>
              </a:rPr>
              <a:t>n</a:t>
            </a:r>
            <a:r>
              <a:rPr lang="en-US" sz="2000" dirty="0">
                <a:latin typeface="Times New Roman" charset="0"/>
                <a:sym typeface="Symbol" charset="0"/>
              </a:rPr>
              <a:t>  </a:t>
            </a:r>
            <a:r>
              <a:rPr lang="en-US" sz="2000" i="1" dirty="0">
                <a:latin typeface="Times New Roman" charset="0"/>
                <a:sym typeface="Symbol" charset="0"/>
              </a:rPr>
              <a:t>n</a:t>
            </a:r>
            <a:r>
              <a:rPr lang="en-US" sz="2000" baseline="-25000" dirty="0">
                <a:latin typeface="Times New Roman" charset="0"/>
                <a:sym typeface="Symbol" charset="0"/>
              </a:rPr>
              <a:t>0 </a:t>
            </a:r>
            <a:endParaRPr lang="en-US" sz="2000" dirty="0">
              <a:latin typeface="Times New Roman" charset="0"/>
              <a:sym typeface="Symbol" charset="0"/>
            </a:endParaRPr>
          </a:p>
          <a:p>
            <a:pPr marL="628650" lvl="1" indent="-228600">
              <a:lnSpc>
                <a:spcPct val="90000"/>
              </a:lnSpc>
              <a:spcBef>
                <a:spcPct val="20000"/>
              </a:spcBef>
              <a:buClr>
                <a:schemeClr val="accent2"/>
              </a:buClr>
              <a:buSzPct val="75000"/>
              <a:buFont typeface="Wingdings" charset="0"/>
              <a:buNone/>
            </a:pPr>
            <a:r>
              <a:rPr lang="en-US" sz="2000" dirty="0">
                <a:latin typeface="Times New Roman" charset="0"/>
                <a:sym typeface="Symbol" charset="0"/>
              </a:rPr>
              <a:t>Let </a:t>
            </a:r>
            <a:r>
              <a:rPr lang="en-US" sz="2000" i="1" dirty="0">
                <a:latin typeface="Times New Roman" charset="0"/>
                <a:sym typeface="Symbol" charset="0"/>
              </a:rPr>
              <a:t>c</a:t>
            </a:r>
            <a:r>
              <a:rPr lang="en-US" sz="2000" dirty="0">
                <a:latin typeface="Times New Roman" charset="0"/>
                <a:sym typeface="Symbol" charset="0"/>
              </a:rPr>
              <a:t> = 5 and </a:t>
            </a:r>
            <a:r>
              <a:rPr lang="en-US" sz="2000" i="1" dirty="0">
                <a:latin typeface="Times New Roman" charset="0"/>
                <a:sym typeface="Symbol" charset="0"/>
              </a:rPr>
              <a:t>n</a:t>
            </a:r>
            <a:r>
              <a:rPr lang="en-US" sz="2000" baseline="-25000" dirty="0">
                <a:latin typeface="Times New Roman" charset="0"/>
                <a:sym typeface="Symbol" charset="0"/>
              </a:rPr>
              <a:t>0</a:t>
            </a:r>
            <a:r>
              <a:rPr lang="en-US" sz="2000" dirty="0">
                <a:latin typeface="Times New Roman" charset="0"/>
                <a:sym typeface="Symbol" charset="0"/>
              </a:rPr>
              <a:t> = 1</a:t>
            </a:r>
            <a:endParaRPr lang="en-US" sz="2000" baseline="-25000" dirty="0">
              <a:latin typeface="Times New Roman" charset="0"/>
              <a:sym typeface="Symbol" charset="0"/>
            </a:endParaRPr>
          </a:p>
        </p:txBody>
      </p:sp>
      <p:sp>
        <p:nvSpPr>
          <p:cNvPr id="44037" name="Rectangle 6"/>
          <p:cNvSpPr>
            <a:spLocks noChangeArrowheads="1"/>
          </p:cNvSpPr>
          <p:nvPr/>
        </p:nvSpPr>
        <p:spPr bwMode="auto">
          <a:xfrm>
            <a:off x="762000" y="4038600"/>
            <a:ext cx="79248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5750" indent="-285750">
              <a:spcBef>
                <a:spcPct val="20000"/>
              </a:spcBef>
              <a:buSzPct val="75000"/>
              <a:buFont typeface="Wingdings" charset="0"/>
              <a:buChar char="n"/>
            </a:pPr>
            <a:r>
              <a:rPr lang="en-US" sz="2000" b="1" dirty="0">
                <a:latin typeface="Times New Roman" charset="0"/>
              </a:rPr>
              <a:t>5</a:t>
            </a:r>
            <a:r>
              <a:rPr lang="en-US" sz="2000" b="1" i="1" dirty="0">
                <a:latin typeface="Times New Roman" charset="0"/>
              </a:rPr>
              <a:t>n</a:t>
            </a:r>
            <a:r>
              <a:rPr lang="en-US" sz="2000" b="1" baseline="30000" dirty="0">
                <a:latin typeface="Times New Roman" charset="0"/>
              </a:rPr>
              <a:t>2</a:t>
            </a:r>
            <a:r>
              <a:rPr lang="en-US" sz="2000" b="1" dirty="0">
                <a:latin typeface="Times New Roman" charset="0"/>
              </a:rPr>
              <a:t> is </a:t>
            </a:r>
            <a:r>
              <a:rPr lang="en-US" dirty="0">
                <a:sym typeface="Symbol" charset="0"/>
              </a:rPr>
              <a:t></a:t>
            </a:r>
            <a:r>
              <a:rPr lang="en-US" sz="2000" b="1" dirty="0">
                <a:latin typeface="Times New Roman" charset="0"/>
              </a:rPr>
              <a:t>(</a:t>
            </a:r>
            <a:r>
              <a:rPr lang="en-US" sz="2000" b="1" i="1" dirty="0">
                <a:latin typeface="Times New Roman" charset="0"/>
              </a:rPr>
              <a:t>n</a:t>
            </a:r>
            <a:r>
              <a:rPr lang="en-US" sz="2000" b="1" baseline="30000" dirty="0">
                <a:latin typeface="Times New Roman" charset="0"/>
              </a:rPr>
              <a:t>2</a:t>
            </a:r>
            <a:r>
              <a:rPr lang="en-US" sz="2000" b="1" dirty="0">
                <a:latin typeface="Times New Roman" charset="0"/>
              </a:rPr>
              <a:t>)</a:t>
            </a:r>
          </a:p>
        </p:txBody>
      </p:sp>
      <p:sp>
        <p:nvSpPr>
          <p:cNvPr id="45065" name="Rectangle 9"/>
          <p:cNvSpPr>
            <a:spLocks noChangeArrowheads="1"/>
          </p:cNvSpPr>
          <p:nvPr/>
        </p:nvSpPr>
        <p:spPr bwMode="auto">
          <a:xfrm>
            <a:off x="762000" y="2776538"/>
            <a:ext cx="79248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628650" lvl="1" indent="-228600">
              <a:lnSpc>
                <a:spcPct val="90000"/>
              </a:lnSpc>
              <a:spcBef>
                <a:spcPct val="20000"/>
              </a:spcBef>
              <a:buClr>
                <a:schemeClr val="accent2"/>
              </a:buClr>
              <a:buSzPct val="75000"/>
              <a:buFont typeface="Wingdings" charset="0"/>
              <a:buNone/>
            </a:pPr>
            <a:r>
              <a:rPr lang="en-US" sz="2000" i="1" dirty="0">
                <a:latin typeface="Times New Roman" charset="0"/>
              </a:rPr>
              <a:t>f</a:t>
            </a:r>
            <a:r>
              <a:rPr lang="en-US" sz="2000" dirty="0">
                <a:latin typeface="Times New Roman" charset="0"/>
              </a:rPr>
              <a:t>(</a:t>
            </a:r>
            <a:r>
              <a:rPr lang="en-US" sz="2000" i="1" dirty="0">
                <a:latin typeface="Times New Roman" charset="0"/>
              </a:rPr>
              <a:t>n</a:t>
            </a:r>
            <a:r>
              <a:rPr lang="en-US" sz="2000" dirty="0">
                <a:latin typeface="Times New Roman" charset="0"/>
              </a:rPr>
              <a:t>) is </a:t>
            </a:r>
            <a:r>
              <a:rPr lang="en-US" sz="2000" dirty="0">
                <a:latin typeface="Times New Roman" charset="0"/>
                <a:sym typeface="Symbol" charset="0"/>
              </a:rPr>
              <a:t>(</a:t>
            </a:r>
            <a:r>
              <a:rPr lang="en-US" sz="2000" i="1" dirty="0">
                <a:latin typeface="Times New Roman" charset="0"/>
                <a:sym typeface="Symbol" charset="0"/>
              </a:rPr>
              <a:t>g</a:t>
            </a:r>
            <a:r>
              <a:rPr lang="en-US" sz="2000" dirty="0">
                <a:latin typeface="Times New Roman" charset="0"/>
                <a:sym typeface="Symbol" charset="0"/>
              </a:rPr>
              <a:t>(</a:t>
            </a:r>
            <a:r>
              <a:rPr lang="en-US" sz="2000" i="1" dirty="0">
                <a:latin typeface="Times New Roman" charset="0"/>
                <a:sym typeface="Symbol" charset="0"/>
              </a:rPr>
              <a:t>n</a:t>
            </a:r>
            <a:r>
              <a:rPr lang="en-US" sz="2000" dirty="0">
                <a:latin typeface="Times New Roman" charset="0"/>
                <a:sym typeface="Symbol" charset="0"/>
              </a:rPr>
              <a:t>)) if there is a constant </a:t>
            </a:r>
            <a:r>
              <a:rPr lang="en-US" sz="2000" i="1" dirty="0">
                <a:latin typeface="Times New Roman" charset="0"/>
                <a:sym typeface="Symbol" charset="0"/>
              </a:rPr>
              <a:t>c</a:t>
            </a:r>
            <a:r>
              <a:rPr lang="en-US" sz="2000" dirty="0">
                <a:latin typeface="Times New Roman" charset="0"/>
                <a:sym typeface="Symbol" charset="0"/>
              </a:rPr>
              <a:t> &gt; 0 and an integer constant </a:t>
            </a:r>
            <a:r>
              <a:rPr lang="en-US" sz="2000" i="1" dirty="0">
                <a:latin typeface="Times New Roman" charset="0"/>
                <a:sym typeface="Symbol" charset="0"/>
              </a:rPr>
              <a:t>n</a:t>
            </a:r>
            <a:r>
              <a:rPr lang="en-US" sz="2000" baseline="-25000" dirty="0">
                <a:latin typeface="Times New Roman" charset="0"/>
                <a:sym typeface="Symbol" charset="0"/>
              </a:rPr>
              <a:t>0</a:t>
            </a:r>
            <a:r>
              <a:rPr lang="en-US" sz="2000" dirty="0">
                <a:latin typeface="Times New Roman" charset="0"/>
                <a:sym typeface="Symbol" charset="0"/>
              </a:rPr>
              <a:t>  1 such that </a:t>
            </a:r>
            <a:r>
              <a:rPr lang="en-US" sz="2000" i="1" dirty="0">
                <a:latin typeface="Times New Roman" charset="0"/>
                <a:sym typeface="Symbol" charset="0"/>
              </a:rPr>
              <a:t>f</a:t>
            </a:r>
            <a:r>
              <a:rPr lang="en-US" sz="2000" dirty="0">
                <a:latin typeface="Times New Roman" charset="0"/>
                <a:sym typeface="Symbol" charset="0"/>
              </a:rPr>
              <a:t>(</a:t>
            </a:r>
            <a:r>
              <a:rPr lang="en-US" sz="2000" i="1" dirty="0">
                <a:latin typeface="Times New Roman" charset="0"/>
                <a:sym typeface="Symbol" charset="0"/>
              </a:rPr>
              <a:t>n</a:t>
            </a:r>
            <a:r>
              <a:rPr lang="en-US" sz="2000" dirty="0">
                <a:latin typeface="Times New Roman" charset="0"/>
                <a:sym typeface="Symbol" charset="0"/>
              </a:rPr>
              <a:t>)  </a:t>
            </a:r>
            <a:r>
              <a:rPr lang="en-US" sz="2000" i="1" dirty="0">
                <a:latin typeface="Times New Roman" charset="0"/>
                <a:sym typeface="Symbol" charset="0"/>
              </a:rPr>
              <a:t>c</a:t>
            </a:r>
            <a:r>
              <a:rPr lang="en-US" sz="2000" dirty="0">
                <a:latin typeface="Times New Roman" charset="0"/>
                <a:cs typeface="Arial" charset="0"/>
                <a:sym typeface="Symbol" charset="0"/>
              </a:rPr>
              <a:t> </a:t>
            </a:r>
            <a:r>
              <a:rPr lang="en-US" sz="2000" i="1" dirty="0">
                <a:latin typeface="Times New Roman" charset="0"/>
                <a:sym typeface="Symbol" charset="0"/>
              </a:rPr>
              <a:t>g</a:t>
            </a:r>
            <a:r>
              <a:rPr lang="en-US" sz="2000" dirty="0">
                <a:latin typeface="Times New Roman" charset="0"/>
                <a:sym typeface="Symbol" charset="0"/>
              </a:rPr>
              <a:t>(</a:t>
            </a:r>
            <a:r>
              <a:rPr lang="en-US" sz="2000" i="1" dirty="0">
                <a:latin typeface="Times New Roman" charset="0"/>
                <a:sym typeface="Symbol" charset="0"/>
              </a:rPr>
              <a:t>n</a:t>
            </a:r>
            <a:r>
              <a:rPr lang="en-US" sz="2000" dirty="0">
                <a:latin typeface="Times New Roman" charset="0"/>
                <a:sym typeface="Symbol" charset="0"/>
              </a:rPr>
              <a:t>) for </a:t>
            </a:r>
            <a:r>
              <a:rPr lang="en-US" sz="2000" i="1" dirty="0">
                <a:latin typeface="Times New Roman" charset="0"/>
                <a:sym typeface="Symbol" charset="0"/>
              </a:rPr>
              <a:t>n </a:t>
            </a:r>
            <a:r>
              <a:rPr lang="en-US" sz="2000" dirty="0">
                <a:latin typeface="Times New Roman" charset="0"/>
                <a:sym typeface="Symbol" charset="0"/>
              </a:rPr>
              <a:t> </a:t>
            </a:r>
            <a:r>
              <a:rPr lang="en-US" sz="2000" i="1" dirty="0">
                <a:latin typeface="Times New Roman" charset="0"/>
                <a:sym typeface="Symbol" charset="0"/>
              </a:rPr>
              <a:t>n</a:t>
            </a:r>
            <a:r>
              <a:rPr lang="en-US" sz="2000" baseline="-25000" dirty="0">
                <a:latin typeface="Times New Roman" charset="0"/>
                <a:sym typeface="Symbol" charset="0"/>
              </a:rPr>
              <a:t>0</a:t>
            </a:r>
          </a:p>
          <a:p>
            <a:pPr marL="628650" lvl="1" indent="-228600">
              <a:lnSpc>
                <a:spcPct val="90000"/>
              </a:lnSpc>
              <a:spcBef>
                <a:spcPct val="20000"/>
              </a:spcBef>
              <a:buClr>
                <a:schemeClr val="accent2"/>
              </a:buClr>
              <a:buSzPct val="75000"/>
              <a:buFont typeface="Wingdings" charset="0"/>
              <a:buNone/>
            </a:pPr>
            <a:r>
              <a:rPr lang="en-US" sz="2000" dirty="0">
                <a:latin typeface="Times New Roman" charset="0"/>
                <a:sym typeface="Symbol" charset="0"/>
              </a:rPr>
              <a:t>let </a:t>
            </a:r>
            <a:r>
              <a:rPr lang="en-US" sz="2000" i="1" dirty="0">
                <a:latin typeface="Times New Roman" charset="0"/>
                <a:sym typeface="Symbol" charset="0"/>
              </a:rPr>
              <a:t>c</a:t>
            </a:r>
            <a:r>
              <a:rPr lang="en-US" sz="2000" dirty="0">
                <a:latin typeface="Times New Roman" charset="0"/>
                <a:sym typeface="Symbol" charset="0"/>
              </a:rPr>
              <a:t> = 5 and </a:t>
            </a:r>
            <a:r>
              <a:rPr lang="en-US" sz="2000" i="1" dirty="0">
                <a:latin typeface="Times New Roman" charset="0"/>
                <a:sym typeface="Symbol" charset="0"/>
              </a:rPr>
              <a:t>n</a:t>
            </a:r>
            <a:r>
              <a:rPr lang="en-US" sz="2000" baseline="-25000" dirty="0">
                <a:latin typeface="Times New Roman" charset="0"/>
                <a:sym typeface="Symbol" charset="0"/>
              </a:rPr>
              <a:t>0</a:t>
            </a:r>
            <a:r>
              <a:rPr lang="en-US" sz="2000" dirty="0">
                <a:latin typeface="Times New Roman" charset="0"/>
                <a:sym typeface="Symbol" charset="0"/>
              </a:rPr>
              <a:t> = 1</a:t>
            </a:r>
          </a:p>
        </p:txBody>
      </p:sp>
      <p:sp>
        <p:nvSpPr>
          <p:cNvPr id="44041" name="Rectangle 10"/>
          <p:cNvSpPr>
            <a:spLocks noChangeArrowheads="1"/>
          </p:cNvSpPr>
          <p:nvPr/>
        </p:nvSpPr>
        <p:spPr bwMode="auto">
          <a:xfrm>
            <a:off x="762000" y="2362200"/>
            <a:ext cx="79248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5750" indent="-285750">
              <a:spcBef>
                <a:spcPct val="20000"/>
              </a:spcBef>
              <a:buSzPct val="75000"/>
              <a:buFont typeface="Wingdings" charset="0"/>
              <a:buChar char="n"/>
            </a:pPr>
            <a:r>
              <a:rPr lang="en-US" sz="2000" b="1" dirty="0">
                <a:latin typeface="Times New Roman" charset="0"/>
              </a:rPr>
              <a:t>5</a:t>
            </a:r>
            <a:r>
              <a:rPr lang="en-US" sz="2000" b="1" i="1" dirty="0">
                <a:latin typeface="Times New Roman" charset="0"/>
              </a:rPr>
              <a:t>n</a:t>
            </a:r>
            <a:r>
              <a:rPr lang="en-US" sz="2000" b="1" baseline="30000" dirty="0">
                <a:latin typeface="Times New Roman" charset="0"/>
              </a:rPr>
              <a:t>2</a:t>
            </a:r>
            <a:r>
              <a:rPr lang="en-US" sz="2000" b="1" dirty="0">
                <a:latin typeface="Times New Roman" charset="0"/>
              </a:rPr>
              <a:t> is </a:t>
            </a:r>
            <a:r>
              <a:rPr lang="en-US" sz="2000" b="1" dirty="0">
                <a:latin typeface="Times New Roman" charset="0"/>
                <a:sym typeface="Symbol" charset="0"/>
              </a:rPr>
              <a:t></a:t>
            </a:r>
            <a:r>
              <a:rPr lang="en-US" sz="2000" b="1" dirty="0">
                <a:latin typeface="Times New Roman" charset="0"/>
              </a:rPr>
              <a:t>(</a:t>
            </a:r>
            <a:r>
              <a:rPr lang="en-US" sz="2000" b="1" i="1" dirty="0">
                <a:latin typeface="Times New Roman" charset="0"/>
              </a:rPr>
              <a:t>n</a:t>
            </a:r>
            <a:r>
              <a:rPr lang="en-US" sz="2000" b="1" baseline="30000" dirty="0">
                <a:latin typeface="Times New Roman" charset="0"/>
              </a:rPr>
              <a:t>2</a:t>
            </a:r>
            <a:r>
              <a:rPr lang="en-US" sz="2000" b="1" dirty="0">
                <a:latin typeface="Times New Roman" charset="0"/>
              </a:rPr>
              <a:t>)</a:t>
            </a:r>
          </a:p>
        </p:txBody>
      </p:sp>
      <p:graphicFrame>
        <p:nvGraphicFramePr>
          <p:cNvPr id="44042" name="Object 11"/>
          <p:cNvGraphicFramePr>
            <a:graphicFrameLocks noChangeAspect="1"/>
          </p:cNvGraphicFramePr>
          <p:nvPr/>
        </p:nvGraphicFramePr>
        <p:xfrm>
          <a:off x="6781800" y="381000"/>
          <a:ext cx="1466850" cy="1676400"/>
        </p:xfrm>
        <a:graphic>
          <a:graphicData uri="http://schemas.openxmlformats.org/presentationml/2006/ole">
            <mc:AlternateContent xmlns:mc="http://schemas.openxmlformats.org/markup-compatibility/2006">
              <mc:Choice xmlns:v="urn:schemas-microsoft-com:vml" Requires="v">
                <p:oleObj name="Clip" r:id="rId3" imgW="789792" imgH="903405" progId="MS_ClipArt_Gallery.2">
                  <p:embed/>
                </p:oleObj>
              </mc:Choice>
              <mc:Fallback>
                <p:oleObj name="Clip" r:id="rId3" imgW="789792" imgH="903405" progId="MS_ClipArt_Gallery.2">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81000"/>
                        <a:ext cx="1466850" cy="1676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4043" name="Date Placeholder 11"/>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additive="base">
                                        <p:cTn id="7" dur="500" fill="hold"/>
                                        <p:tgtEl>
                                          <p:spTgt spid="45065"/>
                                        </p:tgtEl>
                                        <p:attrNameLst>
                                          <p:attrName>ppt_x</p:attrName>
                                        </p:attrNameLst>
                                      </p:cBhvr>
                                      <p:tavLst>
                                        <p:tav tm="0">
                                          <p:val>
                                            <p:strVal val="1+#ppt_w/2"/>
                                          </p:val>
                                        </p:tav>
                                        <p:tav tm="100000">
                                          <p:val>
                                            <p:strVal val="#ppt_x"/>
                                          </p:val>
                                        </p:tav>
                                      </p:tavLst>
                                    </p:anim>
                                    <p:anim calcmode="lin" valueType="num">
                                      <p:cBhvr additive="base">
                                        <p:cTn id="8" dur="500" fill="hold"/>
                                        <p:tgtEl>
                                          <p:spTgt spid="450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061"/>
                                        </p:tgtEl>
                                        <p:attrNameLst>
                                          <p:attrName>style.visibility</p:attrName>
                                        </p:attrNameLst>
                                      </p:cBhvr>
                                      <p:to>
                                        <p:strVal val="visible"/>
                                      </p:to>
                                    </p:set>
                                    <p:anim calcmode="lin" valueType="num">
                                      <p:cBhvr additive="base">
                                        <p:cTn id="13" dur="500" fill="hold"/>
                                        <p:tgtEl>
                                          <p:spTgt spid="45061"/>
                                        </p:tgtEl>
                                        <p:attrNameLst>
                                          <p:attrName>ppt_x</p:attrName>
                                        </p:attrNameLst>
                                      </p:cBhvr>
                                      <p:tavLst>
                                        <p:tav tm="0">
                                          <p:val>
                                            <p:strVal val="1+#ppt_w/2"/>
                                          </p:val>
                                        </p:tav>
                                        <p:tav tm="100000">
                                          <p:val>
                                            <p:strVal val="#ppt_x"/>
                                          </p:val>
                                        </p:tav>
                                      </p:tavLst>
                                    </p:anim>
                                    <p:anim calcmode="lin" valueType="num">
                                      <p:cBhvr additive="base">
                                        <p:cTn id="14" dur="500" fill="hold"/>
                                        <p:tgtEl>
                                          <p:spTgt spid="450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utoUpdateAnimBg="0"/>
      <p:bldP spid="4506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1331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49B7914-5DCF-2D47-BA11-0C89E3B3A4FB}" type="slidenum">
              <a:rPr lang="en-US" sz="1400"/>
              <a:pPr eaLnBrk="1" hangingPunct="1"/>
              <a:t>4</a:t>
            </a:fld>
            <a:endParaRPr lang="en-US" sz="1400"/>
          </a:p>
        </p:txBody>
      </p:sp>
      <p:sp>
        <p:nvSpPr>
          <p:cNvPr id="13315" name="Rectangle 2"/>
          <p:cNvSpPr>
            <a:spLocks noGrp="1" noChangeArrowheads="1"/>
          </p:cNvSpPr>
          <p:nvPr>
            <p:ph type="title"/>
          </p:nvPr>
        </p:nvSpPr>
        <p:spPr/>
        <p:txBody>
          <a:bodyPr/>
          <a:lstStyle/>
          <a:p>
            <a:pPr eaLnBrk="1" hangingPunct="1"/>
            <a:r>
              <a:rPr lang="en-US">
                <a:latin typeface="Tahoma" charset="0"/>
              </a:rPr>
              <a:t>Limitations of Experiments</a:t>
            </a:r>
          </a:p>
        </p:txBody>
      </p:sp>
      <p:sp>
        <p:nvSpPr>
          <p:cNvPr id="13316" name="Rectangle 3" descr="Rectangle: Click to edit Master text styles&#10;Second level&#10;Third level&#10;Fourth level&#10;Fifth level"/>
          <p:cNvSpPr>
            <a:spLocks noGrp="1" noChangeArrowheads="1"/>
          </p:cNvSpPr>
          <p:nvPr>
            <p:ph type="body" idx="1"/>
          </p:nvPr>
        </p:nvSpPr>
        <p:spPr>
          <a:xfrm>
            <a:off x="838200" y="1905000"/>
            <a:ext cx="8077200" cy="4114800"/>
          </a:xfrm>
        </p:spPr>
        <p:txBody>
          <a:bodyPr/>
          <a:lstStyle/>
          <a:p>
            <a:pPr eaLnBrk="1" hangingPunct="1">
              <a:lnSpc>
                <a:spcPct val="90000"/>
              </a:lnSpc>
            </a:pPr>
            <a:r>
              <a:rPr lang="en-US">
                <a:latin typeface="Tahoma" charset="0"/>
              </a:rPr>
              <a:t>It is necessary to implement the algorithm, which may be difficult</a:t>
            </a:r>
          </a:p>
          <a:p>
            <a:pPr eaLnBrk="1" hangingPunct="1">
              <a:lnSpc>
                <a:spcPct val="90000"/>
              </a:lnSpc>
            </a:pPr>
            <a:r>
              <a:rPr lang="en-US">
                <a:latin typeface="Tahoma" charset="0"/>
              </a:rPr>
              <a:t>Results may not be indicative of the running time on other inputs not included in the experiment. </a:t>
            </a:r>
          </a:p>
          <a:p>
            <a:pPr eaLnBrk="1" hangingPunct="1">
              <a:lnSpc>
                <a:spcPct val="90000"/>
              </a:lnSpc>
            </a:pPr>
            <a:r>
              <a:rPr lang="en-US">
                <a:latin typeface="Tahoma" charset="0"/>
              </a:rPr>
              <a:t>In order to compare two algorithms, the same hardware and software environments must be used</a:t>
            </a:r>
          </a:p>
        </p:txBody>
      </p:sp>
      <p:sp>
        <p:nvSpPr>
          <p:cNvPr id="13317"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pic>
        <p:nvPicPr>
          <p:cNvPr id="13318" name="Picture 3" descr="skd188257sdc.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00800" y="4800600"/>
            <a:ext cx="1916113" cy="177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1433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F40199E-1946-6E4B-893F-0ED72128E568}" type="slidenum">
              <a:rPr lang="en-US" sz="1400"/>
              <a:pPr eaLnBrk="1" hangingPunct="1"/>
              <a:t>5</a:t>
            </a:fld>
            <a:endParaRPr lang="en-US" sz="1400"/>
          </a:p>
        </p:txBody>
      </p:sp>
      <p:sp>
        <p:nvSpPr>
          <p:cNvPr id="14339" name="Rectangle 2"/>
          <p:cNvSpPr>
            <a:spLocks noGrp="1" noChangeArrowheads="1"/>
          </p:cNvSpPr>
          <p:nvPr>
            <p:ph type="title"/>
          </p:nvPr>
        </p:nvSpPr>
        <p:spPr>
          <a:xfrm>
            <a:off x="609600" y="304800"/>
            <a:ext cx="7772400" cy="1143000"/>
          </a:xfrm>
        </p:spPr>
        <p:txBody>
          <a:bodyPr/>
          <a:lstStyle/>
          <a:p>
            <a:pPr eaLnBrk="1" hangingPunct="1"/>
            <a:r>
              <a:rPr lang="en-US">
                <a:latin typeface="Tahoma" charset="0"/>
              </a:rPr>
              <a:t>Theoretical Analysis</a:t>
            </a:r>
          </a:p>
        </p:txBody>
      </p:sp>
      <p:sp>
        <p:nvSpPr>
          <p:cNvPr id="14340" name="Rectangle 3" descr="Rectangle: Click to edit Master text styles&#10;Second level&#10;Third level&#10;Fourth level&#10;Fifth level"/>
          <p:cNvSpPr>
            <a:spLocks noGrp="1" noChangeArrowheads="1"/>
          </p:cNvSpPr>
          <p:nvPr>
            <p:ph type="body" idx="1"/>
          </p:nvPr>
        </p:nvSpPr>
        <p:spPr>
          <a:xfrm>
            <a:off x="838200" y="1752600"/>
            <a:ext cx="7772400" cy="4267200"/>
          </a:xfrm>
        </p:spPr>
        <p:txBody>
          <a:bodyPr/>
          <a:lstStyle/>
          <a:p>
            <a:pPr eaLnBrk="1" hangingPunct="1"/>
            <a:r>
              <a:rPr lang="en-US" dirty="0">
                <a:latin typeface="Tahoma" charset="0"/>
              </a:rPr>
              <a:t>Uses a high-level description of the algorithm instead of an implementation</a:t>
            </a:r>
          </a:p>
          <a:p>
            <a:pPr eaLnBrk="1" hangingPunct="1"/>
            <a:r>
              <a:rPr lang="en-US" dirty="0">
                <a:latin typeface="Tahoma" charset="0"/>
              </a:rPr>
              <a:t>Characterizes running time as a function of the input size, n</a:t>
            </a:r>
          </a:p>
          <a:p>
            <a:pPr eaLnBrk="1" hangingPunct="1"/>
            <a:r>
              <a:rPr lang="en-US" dirty="0">
                <a:latin typeface="Tahoma" charset="0"/>
              </a:rPr>
              <a:t>Takes into account all possible inputs</a:t>
            </a:r>
          </a:p>
          <a:p>
            <a:pPr eaLnBrk="1" hangingPunct="1"/>
            <a:r>
              <a:rPr lang="en-US" dirty="0">
                <a:latin typeface="Tahoma" charset="0"/>
              </a:rPr>
              <a:t>Allows us to evaluate the speed of an algorithm independent of the hardware/software environment</a:t>
            </a:r>
          </a:p>
        </p:txBody>
      </p:sp>
      <p:graphicFrame>
        <p:nvGraphicFramePr>
          <p:cNvPr id="14341" name="Object 4"/>
          <p:cNvGraphicFramePr>
            <a:graphicFrameLocks noChangeAspect="1"/>
          </p:cNvGraphicFramePr>
          <p:nvPr/>
        </p:nvGraphicFramePr>
        <p:xfrm>
          <a:off x="7162800" y="228600"/>
          <a:ext cx="1495425" cy="2057400"/>
        </p:xfrm>
        <a:graphic>
          <a:graphicData uri="http://schemas.openxmlformats.org/presentationml/2006/ole">
            <mc:AlternateContent xmlns:mc="http://schemas.openxmlformats.org/markup-compatibility/2006">
              <mc:Choice xmlns:v="urn:schemas-microsoft-com:vml" Requires="v">
                <p:oleObj name="Clip" r:id="rId3" imgW="2310233" imgH="3176167" progId="MS_ClipArt_Gallery.2">
                  <p:embed/>
                </p:oleObj>
              </mc:Choice>
              <mc:Fallback>
                <p:oleObj name="Clip" r:id="rId3" imgW="2310233" imgH="3176167"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28600"/>
                        <a:ext cx="1495425" cy="2057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2"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153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6E8089D-F67A-1C4B-991D-0F8F238EFB8D}" type="slidenum">
              <a:rPr lang="en-US" sz="1400"/>
              <a:pPr eaLnBrk="1" hangingPunct="1"/>
              <a:t>6</a:t>
            </a:fld>
            <a:endParaRPr lang="en-US" sz="1400"/>
          </a:p>
        </p:txBody>
      </p:sp>
      <p:sp>
        <p:nvSpPr>
          <p:cNvPr id="15363" name="Rectangle 2"/>
          <p:cNvSpPr>
            <a:spLocks noGrp="1" noChangeArrowheads="1"/>
          </p:cNvSpPr>
          <p:nvPr>
            <p:ph type="title"/>
          </p:nvPr>
        </p:nvSpPr>
        <p:spPr/>
        <p:txBody>
          <a:bodyPr/>
          <a:lstStyle/>
          <a:p>
            <a:pPr eaLnBrk="1" hangingPunct="1"/>
            <a:r>
              <a:rPr lang="en-US">
                <a:latin typeface="Tahoma" charset="0"/>
              </a:rPr>
              <a:t>Pseudocode</a:t>
            </a:r>
          </a:p>
        </p:txBody>
      </p:sp>
      <p:sp>
        <p:nvSpPr>
          <p:cNvPr id="15364" name="Rectangle 3" descr="Rectangle: Click to edit Master text styles&#10;Second level&#10;Third level&#10;Fourth level&#10;Fifth level"/>
          <p:cNvSpPr>
            <a:spLocks noGrp="1" noChangeArrowheads="1"/>
          </p:cNvSpPr>
          <p:nvPr>
            <p:ph type="body" idx="1"/>
          </p:nvPr>
        </p:nvSpPr>
        <p:spPr>
          <a:xfrm>
            <a:off x="838200" y="1752600"/>
            <a:ext cx="7772400" cy="3962400"/>
          </a:xfrm>
        </p:spPr>
        <p:txBody>
          <a:bodyPr/>
          <a:lstStyle/>
          <a:p>
            <a:pPr eaLnBrk="1" hangingPunct="1">
              <a:lnSpc>
                <a:spcPct val="90000"/>
              </a:lnSpc>
            </a:pPr>
            <a:r>
              <a:rPr lang="en-US" dirty="0">
                <a:latin typeface="Tahoma" charset="0"/>
              </a:rPr>
              <a:t>High-level description of an algorithm</a:t>
            </a:r>
          </a:p>
          <a:p>
            <a:pPr eaLnBrk="1" hangingPunct="1">
              <a:lnSpc>
                <a:spcPct val="90000"/>
              </a:lnSpc>
            </a:pPr>
            <a:r>
              <a:rPr lang="en-US" dirty="0">
                <a:latin typeface="Tahoma" charset="0"/>
              </a:rPr>
              <a:t>More structured than English prose</a:t>
            </a:r>
          </a:p>
          <a:p>
            <a:pPr eaLnBrk="1" hangingPunct="1">
              <a:lnSpc>
                <a:spcPct val="90000"/>
              </a:lnSpc>
            </a:pPr>
            <a:r>
              <a:rPr lang="en-US" dirty="0">
                <a:latin typeface="Tahoma" charset="0"/>
              </a:rPr>
              <a:t>Less detailed than a program</a:t>
            </a:r>
          </a:p>
          <a:p>
            <a:pPr eaLnBrk="1" hangingPunct="1">
              <a:lnSpc>
                <a:spcPct val="90000"/>
              </a:lnSpc>
            </a:pPr>
            <a:r>
              <a:rPr lang="en-US" dirty="0">
                <a:latin typeface="Tahoma" charset="0"/>
              </a:rPr>
              <a:t>Preferred notation for describing algorithms</a:t>
            </a:r>
          </a:p>
          <a:p>
            <a:pPr eaLnBrk="1" hangingPunct="1">
              <a:lnSpc>
                <a:spcPct val="90000"/>
              </a:lnSpc>
            </a:pPr>
            <a:r>
              <a:rPr lang="en-US" dirty="0">
                <a:latin typeface="Tahoma" charset="0"/>
              </a:rPr>
              <a:t>Hides program design issues</a:t>
            </a:r>
          </a:p>
        </p:txBody>
      </p:sp>
      <p:sp>
        <p:nvSpPr>
          <p:cNvPr id="15365" name="Rectangle 6" descr="Rectangle: Click to edit Master text styles&#10;Second level&#10;Third level&#10;Fourth level&#10;Fifth level"/>
          <p:cNvSpPr>
            <a:spLocks noChangeArrowheads="1"/>
          </p:cNvSpPr>
          <p:nvPr/>
        </p:nvSpPr>
        <p:spPr bwMode="auto">
          <a:xfrm>
            <a:off x="762000" y="5410200"/>
            <a:ext cx="38100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hlink"/>
              </a:buClr>
              <a:buSzPct val="110000"/>
              <a:buFont typeface="Wingdings" charset="0"/>
              <a:buNone/>
            </a:pPr>
            <a:r>
              <a:rPr lang="en-US"/>
              <a:t>	</a:t>
            </a:r>
          </a:p>
        </p:txBody>
      </p:sp>
      <p:sp>
        <p:nvSpPr>
          <p:cNvPr id="15366" name="Date Placeholder 9"/>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16386"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242A47D-FFBB-B842-BA69-AECC19642F44}" type="slidenum">
              <a:rPr lang="en-US" sz="1400"/>
              <a:pPr eaLnBrk="1" hangingPunct="1"/>
              <a:t>7</a:t>
            </a:fld>
            <a:endParaRPr lang="en-US" sz="1400"/>
          </a:p>
        </p:txBody>
      </p:sp>
      <p:sp>
        <p:nvSpPr>
          <p:cNvPr id="16387" name="Rectangle 2"/>
          <p:cNvSpPr>
            <a:spLocks noGrp="1" noChangeArrowheads="1"/>
          </p:cNvSpPr>
          <p:nvPr>
            <p:ph type="title"/>
          </p:nvPr>
        </p:nvSpPr>
        <p:spPr/>
        <p:txBody>
          <a:bodyPr/>
          <a:lstStyle/>
          <a:p>
            <a:pPr eaLnBrk="1" hangingPunct="1"/>
            <a:r>
              <a:rPr lang="en-US">
                <a:latin typeface="Tahoma" charset="0"/>
              </a:rPr>
              <a:t>Pseudocode Details</a:t>
            </a:r>
          </a:p>
        </p:txBody>
      </p:sp>
      <p:sp>
        <p:nvSpPr>
          <p:cNvPr id="16388" name="Rectangle 3" descr="Rectangle: Click to edit Master text styles&#10;Second level&#10;Third level&#10;Fourth level&#10;Fifth level"/>
          <p:cNvSpPr>
            <a:spLocks noGrp="1" noChangeArrowheads="1"/>
          </p:cNvSpPr>
          <p:nvPr>
            <p:ph type="body" sz="half" idx="1"/>
          </p:nvPr>
        </p:nvSpPr>
        <p:spPr>
          <a:xfrm>
            <a:off x="800100" y="1905000"/>
            <a:ext cx="4267200" cy="4114800"/>
          </a:xfrm>
        </p:spPr>
        <p:txBody>
          <a:bodyPr/>
          <a:lstStyle/>
          <a:p>
            <a:pPr eaLnBrk="1" hangingPunct="1"/>
            <a:r>
              <a:rPr lang="en-US" sz="2400">
                <a:latin typeface="Tahoma" charset="0"/>
              </a:rPr>
              <a:t>Control flow</a:t>
            </a:r>
          </a:p>
          <a:p>
            <a:pPr lvl="1" eaLnBrk="1" hangingPunct="1"/>
            <a:r>
              <a:rPr lang="en-US" sz="2000" b="1">
                <a:solidFill>
                  <a:srgbClr val="000000"/>
                </a:solidFill>
                <a:latin typeface="Times New Roman" charset="0"/>
              </a:rPr>
              <a:t>if</a:t>
            </a:r>
            <a:r>
              <a:rPr lang="en-US" sz="2000">
                <a:solidFill>
                  <a:srgbClr val="000000"/>
                </a:solidFill>
                <a:latin typeface="Times New Roman" charset="0"/>
              </a:rPr>
              <a:t> </a:t>
            </a:r>
            <a:r>
              <a:rPr lang="en-US" sz="2000">
                <a:solidFill>
                  <a:schemeClr val="accent2"/>
                </a:solidFill>
                <a:latin typeface="Times New Roman" charset="0"/>
              </a:rPr>
              <a:t>…</a:t>
            </a:r>
            <a:r>
              <a:rPr lang="en-US" sz="2000">
                <a:solidFill>
                  <a:srgbClr val="000000"/>
                </a:solidFill>
                <a:latin typeface="Times New Roman" charset="0"/>
              </a:rPr>
              <a:t> </a:t>
            </a:r>
            <a:r>
              <a:rPr lang="en-US" sz="2000" b="1">
                <a:solidFill>
                  <a:srgbClr val="000000"/>
                </a:solidFill>
                <a:latin typeface="Times New Roman" charset="0"/>
              </a:rPr>
              <a:t>then</a:t>
            </a:r>
            <a:r>
              <a:rPr lang="en-US" sz="2000">
                <a:solidFill>
                  <a:srgbClr val="000000"/>
                </a:solidFill>
                <a:latin typeface="Times New Roman" charset="0"/>
              </a:rPr>
              <a:t> </a:t>
            </a:r>
            <a:r>
              <a:rPr lang="en-US" sz="2000">
                <a:solidFill>
                  <a:schemeClr val="accent2"/>
                </a:solidFill>
                <a:latin typeface="Times New Roman" charset="0"/>
              </a:rPr>
              <a:t>…</a:t>
            </a:r>
            <a:r>
              <a:rPr lang="en-US" sz="2000">
                <a:solidFill>
                  <a:srgbClr val="000000"/>
                </a:solidFill>
                <a:latin typeface="Times New Roman" charset="0"/>
              </a:rPr>
              <a:t> [</a:t>
            </a:r>
            <a:r>
              <a:rPr lang="en-US" sz="2000" b="1">
                <a:solidFill>
                  <a:srgbClr val="000000"/>
                </a:solidFill>
                <a:latin typeface="Times New Roman" charset="0"/>
              </a:rPr>
              <a:t>else</a:t>
            </a:r>
            <a:r>
              <a:rPr lang="en-US" sz="2000">
                <a:solidFill>
                  <a:srgbClr val="000000"/>
                </a:solidFill>
                <a:latin typeface="Times New Roman" charset="0"/>
              </a:rPr>
              <a:t> </a:t>
            </a:r>
            <a:r>
              <a:rPr lang="en-US" sz="2000">
                <a:solidFill>
                  <a:schemeClr val="accent2"/>
                </a:solidFill>
                <a:latin typeface="Times New Roman" charset="0"/>
              </a:rPr>
              <a:t>…]</a:t>
            </a:r>
          </a:p>
          <a:p>
            <a:pPr lvl="1" eaLnBrk="1" hangingPunct="1"/>
            <a:r>
              <a:rPr lang="en-US" sz="2000" b="1">
                <a:solidFill>
                  <a:srgbClr val="000000"/>
                </a:solidFill>
                <a:latin typeface="Times New Roman" charset="0"/>
              </a:rPr>
              <a:t>while</a:t>
            </a:r>
            <a:r>
              <a:rPr lang="en-US" sz="2000">
                <a:solidFill>
                  <a:srgbClr val="000000"/>
                </a:solidFill>
                <a:latin typeface="Times New Roman" charset="0"/>
              </a:rPr>
              <a:t> </a:t>
            </a:r>
            <a:r>
              <a:rPr lang="en-US" sz="2000">
                <a:solidFill>
                  <a:schemeClr val="accent2"/>
                </a:solidFill>
                <a:latin typeface="Times New Roman" charset="0"/>
              </a:rPr>
              <a:t>…</a:t>
            </a:r>
            <a:r>
              <a:rPr lang="en-US" sz="2000">
                <a:solidFill>
                  <a:srgbClr val="000000"/>
                </a:solidFill>
                <a:latin typeface="Times New Roman" charset="0"/>
              </a:rPr>
              <a:t> </a:t>
            </a:r>
            <a:r>
              <a:rPr lang="en-US" sz="2000" b="1">
                <a:solidFill>
                  <a:srgbClr val="000000"/>
                </a:solidFill>
                <a:latin typeface="Times New Roman" charset="0"/>
              </a:rPr>
              <a:t>do</a:t>
            </a:r>
            <a:r>
              <a:rPr lang="en-US" sz="2000">
                <a:solidFill>
                  <a:srgbClr val="000000"/>
                </a:solidFill>
                <a:latin typeface="Times New Roman" charset="0"/>
              </a:rPr>
              <a:t> </a:t>
            </a:r>
            <a:r>
              <a:rPr lang="en-US" sz="2000">
                <a:solidFill>
                  <a:schemeClr val="accent2"/>
                </a:solidFill>
                <a:latin typeface="Times New Roman" charset="0"/>
              </a:rPr>
              <a:t>…</a:t>
            </a:r>
          </a:p>
          <a:p>
            <a:pPr lvl="1" eaLnBrk="1" hangingPunct="1"/>
            <a:r>
              <a:rPr lang="en-US" sz="2000" b="1">
                <a:solidFill>
                  <a:srgbClr val="000000"/>
                </a:solidFill>
                <a:latin typeface="Times New Roman" charset="0"/>
              </a:rPr>
              <a:t>repeat</a:t>
            </a:r>
            <a:r>
              <a:rPr lang="en-US" sz="2000">
                <a:solidFill>
                  <a:srgbClr val="000000"/>
                </a:solidFill>
                <a:latin typeface="Times New Roman" charset="0"/>
              </a:rPr>
              <a:t> </a:t>
            </a:r>
            <a:r>
              <a:rPr lang="en-US" sz="2000">
                <a:solidFill>
                  <a:schemeClr val="accent2"/>
                </a:solidFill>
                <a:latin typeface="Times New Roman" charset="0"/>
              </a:rPr>
              <a:t>…</a:t>
            </a:r>
            <a:r>
              <a:rPr lang="en-US" sz="2000">
                <a:solidFill>
                  <a:srgbClr val="000000"/>
                </a:solidFill>
                <a:latin typeface="Times New Roman" charset="0"/>
              </a:rPr>
              <a:t> </a:t>
            </a:r>
            <a:r>
              <a:rPr lang="en-US" sz="2000" b="1">
                <a:solidFill>
                  <a:srgbClr val="000000"/>
                </a:solidFill>
                <a:latin typeface="Times New Roman" charset="0"/>
              </a:rPr>
              <a:t>until</a:t>
            </a:r>
            <a:r>
              <a:rPr lang="en-US" sz="2000">
                <a:solidFill>
                  <a:srgbClr val="000000"/>
                </a:solidFill>
                <a:latin typeface="Times New Roman" charset="0"/>
              </a:rPr>
              <a:t> </a:t>
            </a:r>
            <a:r>
              <a:rPr lang="en-US" sz="2000">
                <a:solidFill>
                  <a:schemeClr val="accent2"/>
                </a:solidFill>
                <a:latin typeface="Times New Roman" charset="0"/>
              </a:rPr>
              <a:t>…</a:t>
            </a:r>
          </a:p>
          <a:p>
            <a:pPr lvl="1" eaLnBrk="1" hangingPunct="1"/>
            <a:r>
              <a:rPr lang="en-US" sz="2000" b="1">
                <a:solidFill>
                  <a:srgbClr val="000000"/>
                </a:solidFill>
                <a:latin typeface="Times New Roman" charset="0"/>
              </a:rPr>
              <a:t>for</a:t>
            </a:r>
            <a:r>
              <a:rPr lang="en-US" sz="2000">
                <a:solidFill>
                  <a:srgbClr val="000000"/>
                </a:solidFill>
                <a:latin typeface="Times New Roman" charset="0"/>
              </a:rPr>
              <a:t> </a:t>
            </a:r>
            <a:r>
              <a:rPr lang="en-US" sz="2000">
                <a:solidFill>
                  <a:schemeClr val="accent2"/>
                </a:solidFill>
                <a:latin typeface="Times New Roman" charset="0"/>
              </a:rPr>
              <a:t>…</a:t>
            </a:r>
            <a:r>
              <a:rPr lang="en-US" sz="2000">
                <a:solidFill>
                  <a:srgbClr val="000000"/>
                </a:solidFill>
                <a:latin typeface="Times New Roman" charset="0"/>
              </a:rPr>
              <a:t> </a:t>
            </a:r>
            <a:r>
              <a:rPr lang="en-US" sz="2000" b="1">
                <a:solidFill>
                  <a:srgbClr val="000000"/>
                </a:solidFill>
                <a:latin typeface="Times New Roman" charset="0"/>
              </a:rPr>
              <a:t>do</a:t>
            </a:r>
            <a:r>
              <a:rPr lang="en-US" sz="2000">
                <a:solidFill>
                  <a:srgbClr val="000000"/>
                </a:solidFill>
                <a:latin typeface="Times New Roman" charset="0"/>
              </a:rPr>
              <a:t> </a:t>
            </a:r>
            <a:r>
              <a:rPr lang="en-US" sz="2000">
                <a:solidFill>
                  <a:schemeClr val="accent2"/>
                </a:solidFill>
                <a:latin typeface="Times New Roman" charset="0"/>
              </a:rPr>
              <a:t>…</a:t>
            </a:r>
          </a:p>
          <a:p>
            <a:pPr lvl="1" eaLnBrk="1" hangingPunct="1"/>
            <a:r>
              <a:rPr lang="en-US" sz="2000">
                <a:latin typeface="Tahoma" charset="0"/>
              </a:rPr>
              <a:t>Indentation replaces braces </a:t>
            </a:r>
          </a:p>
          <a:p>
            <a:pPr eaLnBrk="1" hangingPunct="1"/>
            <a:r>
              <a:rPr lang="en-US" sz="2400">
                <a:latin typeface="Tahoma" charset="0"/>
              </a:rPr>
              <a:t>Method declaration</a:t>
            </a:r>
          </a:p>
          <a:p>
            <a:pPr lvl="1" eaLnBrk="1" hangingPunct="1">
              <a:buFont typeface="Wingdings" charset="0"/>
              <a:buNone/>
            </a:pPr>
            <a:r>
              <a:rPr lang="en-US" sz="2000" b="1">
                <a:solidFill>
                  <a:srgbClr val="000000"/>
                </a:solidFill>
                <a:latin typeface="Times New Roman" charset="0"/>
              </a:rPr>
              <a:t>Algorithm </a:t>
            </a:r>
            <a:r>
              <a:rPr lang="en-US" sz="2000" b="1" i="1">
                <a:solidFill>
                  <a:schemeClr val="tx2"/>
                </a:solidFill>
                <a:latin typeface="Times New Roman" charset="0"/>
              </a:rPr>
              <a:t>method</a:t>
            </a:r>
            <a:r>
              <a:rPr lang="en-US" sz="2000">
                <a:solidFill>
                  <a:schemeClr val="tx2"/>
                </a:solidFill>
                <a:latin typeface="Times New Roman" charset="0"/>
              </a:rPr>
              <a:t> (</a:t>
            </a:r>
            <a:r>
              <a:rPr lang="en-US" sz="2000" b="1" i="1">
                <a:solidFill>
                  <a:schemeClr val="tx2"/>
                </a:solidFill>
                <a:latin typeface="Times New Roman" charset="0"/>
              </a:rPr>
              <a:t>arg</a:t>
            </a:r>
            <a:r>
              <a:rPr lang="en-US" sz="2000">
                <a:solidFill>
                  <a:schemeClr val="tx2"/>
                </a:solidFill>
                <a:latin typeface="Times New Roman" charset="0"/>
              </a:rPr>
              <a:t> [, </a:t>
            </a:r>
            <a:r>
              <a:rPr lang="en-US" sz="2000" b="1" i="1">
                <a:solidFill>
                  <a:schemeClr val="tx2"/>
                </a:solidFill>
                <a:latin typeface="Times New Roman" charset="0"/>
              </a:rPr>
              <a:t>arg</a:t>
            </a:r>
            <a:r>
              <a:rPr lang="en-US" sz="2000">
                <a:solidFill>
                  <a:schemeClr val="tx2"/>
                </a:solidFill>
                <a:latin typeface="Times New Roman" charset="0"/>
              </a:rPr>
              <a:t>…])</a:t>
            </a:r>
          </a:p>
          <a:p>
            <a:pPr lvl="1" eaLnBrk="1" hangingPunct="1">
              <a:buFont typeface="Wingdings" charset="0"/>
              <a:buNone/>
            </a:pPr>
            <a:r>
              <a:rPr lang="en-US" sz="2000">
                <a:latin typeface="Times New Roman" charset="0"/>
              </a:rPr>
              <a:t>	</a:t>
            </a:r>
            <a:r>
              <a:rPr lang="en-US" sz="2000" b="1">
                <a:solidFill>
                  <a:srgbClr val="000000"/>
                </a:solidFill>
                <a:latin typeface="Times New Roman" charset="0"/>
              </a:rPr>
              <a:t>Input</a:t>
            </a:r>
            <a:r>
              <a:rPr lang="en-US" sz="2000">
                <a:latin typeface="Times New Roman" charset="0"/>
              </a:rPr>
              <a:t> </a:t>
            </a:r>
            <a:r>
              <a:rPr lang="en-US" sz="2000">
                <a:solidFill>
                  <a:schemeClr val="accent2"/>
                </a:solidFill>
                <a:latin typeface="Times New Roman" charset="0"/>
              </a:rPr>
              <a:t>…</a:t>
            </a:r>
          </a:p>
          <a:p>
            <a:pPr lvl="1" eaLnBrk="1" hangingPunct="1">
              <a:buFont typeface="Wingdings" charset="0"/>
              <a:buNone/>
            </a:pPr>
            <a:r>
              <a:rPr lang="en-US" sz="2000">
                <a:latin typeface="Times New Roman" charset="0"/>
              </a:rPr>
              <a:t>	</a:t>
            </a:r>
            <a:r>
              <a:rPr lang="en-US" sz="2000" b="1">
                <a:solidFill>
                  <a:srgbClr val="000000"/>
                </a:solidFill>
                <a:latin typeface="Times New Roman" charset="0"/>
              </a:rPr>
              <a:t>Output</a:t>
            </a:r>
            <a:r>
              <a:rPr lang="en-US" sz="2000">
                <a:latin typeface="Times New Roman" charset="0"/>
              </a:rPr>
              <a:t> </a:t>
            </a:r>
            <a:r>
              <a:rPr lang="en-US" sz="2000">
                <a:solidFill>
                  <a:schemeClr val="accent2"/>
                </a:solidFill>
                <a:latin typeface="Times New Roman" charset="0"/>
              </a:rPr>
              <a:t>…</a:t>
            </a:r>
          </a:p>
        </p:txBody>
      </p:sp>
      <p:sp>
        <p:nvSpPr>
          <p:cNvPr id="16389" name="Rectangle 4" descr="Rectangle: Click to edit Master text styles&#10;Second level&#10;Third level&#10;Fourth level&#10;Fifth level"/>
          <p:cNvSpPr>
            <a:spLocks noGrp="1" noChangeArrowheads="1"/>
          </p:cNvSpPr>
          <p:nvPr>
            <p:ph type="body" sz="half" idx="2"/>
          </p:nvPr>
        </p:nvSpPr>
        <p:spPr>
          <a:xfrm>
            <a:off x="4800600" y="1905000"/>
            <a:ext cx="3657600" cy="4038600"/>
          </a:xfrm>
        </p:spPr>
        <p:txBody>
          <a:bodyPr/>
          <a:lstStyle/>
          <a:p>
            <a:pPr eaLnBrk="1" hangingPunct="1">
              <a:lnSpc>
                <a:spcPct val="90000"/>
              </a:lnSpc>
            </a:pPr>
            <a:r>
              <a:rPr lang="en-US" sz="2400" dirty="0">
                <a:latin typeface="Tahoma" charset="0"/>
              </a:rPr>
              <a:t>Method call</a:t>
            </a:r>
          </a:p>
          <a:p>
            <a:pPr lvl="1" eaLnBrk="1" hangingPunct="1">
              <a:lnSpc>
                <a:spcPct val="90000"/>
              </a:lnSpc>
              <a:buFont typeface="Wingdings" charset="0"/>
              <a:buNone/>
            </a:pPr>
            <a:r>
              <a:rPr lang="en-US" sz="2000" b="1" i="1" dirty="0">
                <a:solidFill>
                  <a:schemeClr val="accent2"/>
                </a:solidFill>
                <a:latin typeface="Times New Roman" charset="0"/>
              </a:rPr>
              <a:t>method </a:t>
            </a:r>
            <a:r>
              <a:rPr lang="en-US" sz="2000" dirty="0">
                <a:solidFill>
                  <a:schemeClr val="accent2"/>
                </a:solidFill>
                <a:latin typeface="Times New Roman" charset="0"/>
              </a:rPr>
              <a:t>(</a:t>
            </a:r>
            <a:r>
              <a:rPr lang="en-US" sz="2000" b="1" i="1" dirty="0" err="1">
                <a:solidFill>
                  <a:schemeClr val="accent2"/>
                </a:solidFill>
                <a:latin typeface="Times New Roman" charset="0"/>
              </a:rPr>
              <a:t>arg</a:t>
            </a:r>
            <a:r>
              <a:rPr lang="en-US" sz="2000" dirty="0">
                <a:solidFill>
                  <a:schemeClr val="accent2"/>
                </a:solidFill>
                <a:latin typeface="Times New Roman" charset="0"/>
              </a:rPr>
              <a:t> [, </a:t>
            </a:r>
            <a:r>
              <a:rPr lang="en-US" sz="2000" b="1" i="1" dirty="0" err="1">
                <a:solidFill>
                  <a:schemeClr val="accent2"/>
                </a:solidFill>
                <a:latin typeface="Times New Roman" charset="0"/>
              </a:rPr>
              <a:t>arg</a:t>
            </a:r>
            <a:r>
              <a:rPr lang="en-US" sz="2000" dirty="0">
                <a:solidFill>
                  <a:schemeClr val="accent2"/>
                </a:solidFill>
                <a:latin typeface="Times New Roman" charset="0"/>
              </a:rPr>
              <a:t>…])</a:t>
            </a:r>
          </a:p>
          <a:p>
            <a:pPr eaLnBrk="1" hangingPunct="1">
              <a:lnSpc>
                <a:spcPct val="90000"/>
              </a:lnSpc>
            </a:pPr>
            <a:r>
              <a:rPr lang="en-US" sz="2400" dirty="0">
                <a:latin typeface="Tahoma" charset="0"/>
              </a:rPr>
              <a:t>Return value</a:t>
            </a:r>
          </a:p>
          <a:p>
            <a:pPr lvl="1" eaLnBrk="1" hangingPunct="1">
              <a:lnSpc>
                <a:spcPct val="90000"/>
              </a:lnSpc>
              <a:buFont typeface="Wingdings" charset="0"/>
              <a:buNone/>
            </a:pPr>
            <a:r>
              <a:rPr lang="en-US" sz="2000" b="1" dirty="0">
                <a:solidFill>
                  <a:srgbClr val="000000"/>
                </a:solidFill>
                <a:latin typeface="Times New Roman" charset="0"/>
              </a:rPr>
              <a:t>return</a:t>
            </a:r>
            <a:r>
              <a:rPr lang="en-US" sz="2000" dirty="0">
                <a:latin typeface="Times New Roman" charset="0"/>
              </a:rPr>
              <a:t> </a:t>
            </a:r>
            <a:r>
              <a:rPr lang="en-US" sz="2000" b="1" i="1" dirty="0">
                <a:solidFill>
                  <a:schemeClr val="accent2"/>
                </a:solidFill>
                <a:latin typeface="Times New Roman" charset="0"/>
              </a:rPr>
              <a:t>expression</a:t>
            </a:r>
          </a:p>
          <a:p>
            <a:pPr eaLnBrk="1" hangingPunct="1">
              <a:lnSpc>
                <a:spcPct val="90000"/>
              </a:lnSpc>
            </a:pPr>
            <a:r>
              <a:rPr lang="en-US" sz="2400" dirty="0">
                <a:latin typeface="Tahoma" charset="0"/>
              </a:rPr>
              <a:t>Expressions:</a:t>
            </a:r>
          </a:p>
          <a:p>
            <a:pPr lvl="1" eaLnBrk="1" hangingPunct="1">
              <a:lnSpc>
                <a:spcPct val="90000"/>
              </a:lnSpc>
              <a:buClr>
                <a:srgbClr val="000000"/>
              </a:buClr>
              <a:buSzTx/>
              <a:buFont typeface="Symbol" charset="0"/>
              <a:buChar char="¬"/>
            </a:pPr>
            <a:r>
              <a:rPr lang="en-US" sz="2000" dirty="0">
                <a:latin typeface="Tahoma" charset="0"/>
                <a:sym typeface="Symbol" charset="0"/>
              </a:rPr>
              <a:t>Assignment</a:t>
            </a:r>
            <a:br>
              <a:rPr lang="en-US" sz="2000" dirty="0">
                <a:latin typeface="Tahoma" charset="0"/>
                <a:sym typeface="Symbol" charset="0"/>
              </a:rPr>
            </a:br>
            <a:endParaRPr lang="en-US" sz="2000" dirty="0">
              <a:latin typeface="Tahoma" charset="0"/>
              <a:sym typeface="Symbol" charset="0"/>
            </a:endParaRPr>
          </a:p>
          <a:p>
            <a:pPr lvl="1" eaLnBrk="1" hangingPunct="1">
              <a:lnSpc>
                <a:spcPct val="90000"/>
              </a:lnSpc>
              <a:buClr>
                <a:srgbClr val="000000"/>
              </a:buClr>
              <a:buSzTx/>
              <a:buFont typeface="Symbol" charset="0"/>
              <a:buChar char="="/>
            </a:pPr>
            <a:r>
              <a:rPr lang="en-US" sz="2000" dirty="0">
                <a:latin typeface="Tahoma" charset="0"/>
                <a:sym typeface="Symbol" charset="0"/>
              </a:rPr>
              <a:t>Equality testing</a:t>
            </a:r>
            <a:br>
              <a:rPr lang="en-US" sz="2000" dirty="0">
                <a:latin typeface="Tahoma" charset="0"/>
                <a:sym typeface="Symbol" charset="0"/>
              </a:rPr>
            </a:br>
            <a:endParaRPr lang="en-US" sz="2000" dirty="0">
              <a:latin typeface="Tahoma" charset="0"/>
              <a:sym typeface="Symbol" charset="0"/>
            </a:endParaRPr>
          </a:p>
          <a:p>
            <a:pPr lvl="1" eaLnBrk="1" hangingPunct="1">
              <a:lnSpc>
                <a:spcPct val="90000"/>
              </a:lnSpc>
              <a:buClr>
                <a:srgbClr val="000000"/>
              </a:buClr>
              <a:buSzTx/>
              <a:buFont typeface="Symbol" charset="0"/>
              <a:buNone/>
            </a:pPr>
            <a:r>
              <a:rPr lang="en-US" sz="2000" b="1" i="1" dirty="0">
                <a:solidFill>
                  <a:schemeClr val="accent2"/>
                </a:solidFill>
                <a:latin typeface="Times New Roman" charset="0"/>
                <a:sym typeface="Symbol" charset="0"/>
              </a:rPr>
              <a:t>n</a:t>
            </a:r>
            <a:r>
              <a:rPr lang="en-US" sz="2000" baseline="30000" dirty="0">
                <a:solidFill>
                  <a:schemeClr val="accent2"/>
                </a:solidFill>
                <a:latin typeface="Times New Roman" charset="0"/>
                <a:sym typeface="Symbol" charset="0"/>
              </a:rPr>
              <a:t>2	</a:t>
            </a:r>
            <a:r>
              <a:rPr lang="en-US" sz="2000" dirty="0">
                <a:latin typeface="Tahoma" charset="0"/>
                <a:sym typeface="Symbol" charset="0"/>
              </a:rPr>
              <a:t>Superscripts and other mathematical formatting allowed</a:t>
            </a:r>
            <a:endParaRPr lang="en-US" sz="2000" baseline="30000" dirty="0">
              <a:latin typeface="Tahoma" charset="0"/>
              <a:sym typeface="Symbol" charset="0"/>
            </a:endParaRPr>
          </a:p>
          <a:p>
            <a:pPr eaLnBrk="1" hangingPunct="1">
              <a:lnSpc>
                <a:spcPct val="90000"/>
              </a:lnSpc>
              <a:buFont typeface="Wingdings" charset="0"/>
              <a:buNone/>
            </a:pPr>
            <a:endParaRPr lang="en-US" sz="2400" dirty="0">
              <a:latin typeface="Tahoma" charset="0"/>
            </a:endParaRPr>
          </a:p>
        </p:txBody>
      </p:sp>
      <p:grpSp>
        <p:nvGrpSpPr>
          <p:cNvPr id="16390" name="Group 66"/>
          <p:cNvGrpSpPr>
            <a:grpSpLocks/>
          </p:cNvGrpSpPr>
          <p:nvPr/>
        </p:nvGrpSpPr>
        <p:grpSpPr bwMode="auto">
          <a:xfrm flipH="1">
            <a:off x="6096000" y="381000"/>
            <a:ext cx="2057400" cy="1752600"/>
            <a:chOff x="148" y="195"/>
            <a:chExt cx="1107" cy="1001"/>
          </a:xfrm>
        </p:grpSpPr>
        <p:grpSp>
          <p:nvGrpSpPr>
            <p:cNvPr id="16392" name="Group 21"/>
            <p:cNvGrpSpPr>
              <a:grpSpLocks/>
            </p:cNvGrpSpPr>
            <p:nvPr/>
          </p:nvGrpSpPr>
          <p:grpSpPr bwMode="auto">
            <a:xfrm>
              <a:off x="746" y="434"/>
              <a:ext cx="509" cy="285"/>
              <a:chOff x="746" y="434"/>
              <a:chExt cx="509" cy="285"/>
            </a:xfrm>
          </p:grpSpPr>
          <p:grpSp>
            <p:nvGrpSpPr>
              <p:cNvPr id="16437" name="Group 9"/>
              <p:cNvGrpSpPr>
                <a:grpSpLocks/>
              </p:cNvGrpSpPr>
              <p:nvPr/>
            </p:nvGrpSpPr>
            <p:grpSpPr bwMode="auto">
              <a:xfrm>
                <a:off x="746" y="548"/>
                <a:ext cx="235" cy="171"/>
                <a:chOff x="746" y="548"/>
                <a:chExt cx="235" cy="171"/>
              </a:xfrm>
            </p:grpSpPr>
            <p:sp>
              <p:nvSpPr>
                <p:cNvPr id="16449" name="Freeform 6"/>
                <p:cNvSpPr>
                  <a:spLocks/>
                </p:cNvSpPr>
                <p:nvPr/>
              </p:nvSpPr>
              <p:spPr bwMode="auto">
                <a:xfrm>
                  <a:off x="746" y="548"/>
                  <a:ext cx="235" cy="170"/>
                </a:xfrm>
                <a:custGeom>
                  <a:avLst/>
                  <a:gdLst>
                    <a:gd name="T0" fmla="*/ 25 w 469"/>
                    <a:gd name="T1" fmla="*/ 0 h 510"/>
                    <a:gd name="T2" fmla="*/ 44 w 469"/>
                    <a:gd name="T3" fmla="*/ 3 h 510"/>
                    <a:gd name="T4" fmla="*/ 53 w 469"/>
                    <a:gd name="T5" fmla="*/ 5 h 510"/>
                    <a:gd name="T6" fmla="*/ 58 w 469"/>
                    <a:gd name="T7" fmla="*/ 7 h 510"/>
                    <a:gd name="T8" fmla="*/ 59 w 469"/>
                    <a:gd name="T9" fmla="*/ 10 h 510"/>
                    <a:gd name="T10" fmla="*/ 58 w 469"/>
                    <a:gd name="T11" fmla="*/ 13 h 510"/>
                    <a:gd name="T12" fmla="*/ 54 w 469"/>
                    <a:gd name="T13" fmla="*/ 16 h 510"/>
                    <a:gd name="T14" fmla="*/ 48 w 469"/>
                    <a:gd name="T15" fmla="*/ 17 h 510"/>
                    <a:gd name="T16" fmla="*/ 45 w 469"/>
                    <a:gd name="T17" fmla="*/ 19 h 510"/>
                    <a:gd name="T18" fmla="*/ 35 w 469"/>
                    <a:gd name="T19" fmla="*/ 17 h 510"/>
                    <a:gd name="T20" fmla="*/ 28 w 469"/>
                    <a:gd name="T21" fmla="*/ 16 h 510"/>
                    <a:gd name="T22" fmla="*/ 21 w 469"/>
                    <a:gd name="T23" fmla="*/ 14 h 510"/>
                    <a:gd name="T24" fmla="*/ 15 w 469"/>
                    <a:gd name="T25" fmla="*/ 12 h 510"/>
                    <a:gd name="T26" fmla="*/ 9 w 469"/>
                    <a:gd name="T27" fmla="*/ 11 h 510"/>
                    <a:gd name="T28" fmla="*/ 5 w 469"/>
                    <a:gd name="T29" fmla="*/ 8 h 510"/>
                    <a:gd name="T30" fmla="*/ 0 w 469"/>
                    <a:gd name="T31" fmla="*/ 7 h 510"/>
                    <a:gd name="T32" fmla="*/ 15 w 469"/>
                    <a:gd name="T33" fmla="*/ 3 h 510"/>
                    <a:gd name="T34" fmla="*/ 25 w 469"/>
                    <a:gd name="T35" fmla="*/ 0 h 5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9"/>
                    <a:gd name="T55" fmla="*/ 0 h 510"/>
                    <a:gd name="T56" fmla="*/ 469 w 469"/>
                    <a:gd name="T57" fmla="*/ 510 h 5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9" h="510">
                      <a:moveTo>
                        <a:pt x="194" y="0"/>
                      </a:moveTo>
                      <a:lnTo>
                        <a:pt x="350" y="88"/>
                      </a:lnTo>
                      <a:lnTo>
                        <a:pt x="423" y="141"/>
                      </a:lnTo>
                      <a:lnTo>
                        <a:pt x="457" y="185"/>
                      </a:lnTo>
                      <a:lnTo>
                        <a:pt x="469" y="264"/>
                      </a:lnTo>
                      <a:lnTo>
                        <a:pt x="461" y="343"/>
                      </a:lnTo>
                      <a:lnTo>
                        <a:pt x="430" y="423"/>
                      </a:lnTo>
                      <a:lnTo>
                        <a:pt x="380" y="470"/>
                      </a:lnTo>
                      <a:lnTo>
                        <a:pt x="357" y="510"/>
                      </a:lnTo>
                      <a:lnTo>
                        <a:pt x="278" y="456"/>
                      </a:lnTo>
                      <a:lnTo>
                        <a:pt x="218" y="428"/>
                      </a:lnTo>
                      <a:lnTo>
                        <a:pt x="164" y="388"/>
                      </a:lnTo>
                      <a:lnTo>
                        <a:pt x="115" y="335"/>
                      </a:lnTo>
                      <a:lnTo>
                        <a:pt x="69" y="286"/>
                      </a:lnTo>
                      <a:lnTo>
                        <a:pt x="34" y="228"/>
                      </a:lnTo>
                      <a:lnTo>
                        <a:pt x="0" y="177"/>
                      </a:lnTo>
                      <a:lnTo>
                        <a:pt x="118" y="88"/>
                      </a:lnTo>
                      <a:lnTo>
                        <a:pt x="194" y="0"/>
                      </a:lnTo>
                      <a:close/>
                    </a:path>
                  </a:pathLst>
                </a:custGeom>
                <a:solidFill>
                  <a:srgbClr val="0000FF"/>
                </a:solidFill>
                <a:ln w="6350">
                  <a:solidFill>
                    <a:srgbClr val="000000"/>
                  </a:solidFill>
                  <a:round/>
                  <a:headEnd/>
                  <a:tailEnd/>
                </a:ln>
              </p:spPr>
              <p:txBody>
                <a:bodyPr/>
                <a:lstStyle/>
                <a:p>
                  <a:endParaRPr lang="en-US"/>
                </a:p>
              </p:txBody>
            </p:sp>
            <p:sp>
              <p:nvSpPr>
                <p:cNvPr id="16450" name="Freeform 7"/>
                <p:cNvSpPr>
                  <a:spLocks/>
                </p:cNvSpPr>
                <p:nvPr/>
              </p:nvSpPr>
              <p:spPr bwMode="auto">
                <a:xfrm>
                  <a:off x="911" y="611"/>
                  <a:ext cx="66" cy="86"/>
                </a:xfrm>
                <a:custGeom>
                  <a:avLst/>
                  <a:gdLst>
                    <a:gd name="T0" fmla="*/ 7 w 132"/>
                    <a:gd name="T1" fmla="*/ 1 h 257"/>
                    <a:gd name="T2" fmla="*/ 11 w 132"/>
                    <a:gd name="T3" fmla="*/ 0 h 257"/>
                    <a:gd name="T4" fmla="*/ 15 w 132"/>
                    <a:gd name="T5" fmla="*/ 0 h 257"/>
                    <a:gd name="T6" fmla="*/ 17 w 132"/>
                    <a:gd name="T7" fmla="*/ 0 h 257"/>
                    <a:gd name="T8" fmla="*/ 13 w 132"/>
                    <a:gd name="T9" fmla="*/ 2 h 257"/>
                    <a:gd name="T10" fmla="*/ 10 w 132"/>
                    <a:gd name="T11" fmla="*/ 4 h 257"/>
                    <a:gd name="T12" fmla="*/ 9 w 132"/>
                    <a:gd name="T13" fmla="*/ 6 h 257"/>
                    <a:gd name="T14" fmla="*/ 10 w 132"/>
                    <a:gd name="T15" fmla="*/ 7 h 257"/>
                    <a:gd name="T16" fmla="*/ 13 w 132"/>
                    <a:gd name="T17" fmla="*/ 8 h 257"/>
                    <a:gd name="T18" fmla="*/ 9 w 132"/>
                    <a:gd name="T19" fmla="*/ 9 h 257"/>
                    <a:gd name="T20" fmla="*/ 5 w 132"/>
                    <a:gd name="T21" fmla="*/ 9 h 257"/>
                    <a:gd name="T22" fmla="*/ 1 w 132"/>
                    <a:gd name="T23" fmla="*/ 10 h 257"/>
                    <a:gd name="T24" fmla="*/ 0 w 132"/>
                    <a:gd name="T25" fmla="*/ 7 h 257"/>
                    <a:gd name="T26" fmla="*/ 1 w 132"/>
                    <a:gd name="T27" fmla="*/ 6 h 257"/>
                    <a:gd name="T28" fmla="*/ 4 w 132"/>
                    <a:gd name="T29" fmla="*/ 3 h 257"/>
                    <a:gd name="T30" fmla="*/ 7 w 132"/>
                    <a:gd name="T31" fmla="*/ 1 h 2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257"/>
                    <a:gd name="T50" fmla="*/ 132 w 132"/>
                    <a:gd name="T51" fmla="*/ 257 h 2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257">
                      <a:moveTo>
                        <a:pt x="55" y="36"/>
                      </a:moveTo>
                      <a:lnTo>
                        <a:pt x="88" y="6"/>
                      </a:lnTo>
                      <a:lnTo>
                        <a:pt x="116" y="0"/>
                      </a:lnTo>
                      <a:lnTo>
                        <a:pt x="132" y="8"/>
                      </a:lnTo>
                      <a:lnTo>
                        <a:pt x="99" y="56"/>
                      </a:lnTo>
                      <a:lnTo>
                        <a:pt x="81" y="102"/>
                      </a:lnTo>
                      <a:lnTo>
                        <a:pt x="72" y="157"/>
                      </a:lnTo>
                      <a:lnTo>
                        <a:pt x="78" y="182"/>
                      </a:lnTo>
                      <a:lnTo>
                        <a:pt x="105" y="217"/>
                      </a:lnTo>
                      <a:lnTo>
                        <a:pt x="69" y="242"/>
                      </a:lnTo>
                      <a:lnTo>
                        <a:pt x="39" y="241"/>
                      </a:lnTo>
                      <a:lnTo>
                        <a:pt x="5" y="257"/>
                      </a:lnTo>
                      <a:lnTo>
                        <a:pt x="0" y="201"/>
                      </a:lnTo>
                      <a:lnTo>
                        <a:pt x="7" y="154"/>
                      </a:lnTo>
                      <a:lnTo>
                        <a:pt x="30" y="87"/>
                      </a:lnTo>
                      <a:lnTo>
                        <a:pt x="55" y="36"/>
                      </a:lnTo>
                      <a:close/>
                    </a:path>
                  </a:pathLst>
                </a:custGeom>
                <a:solidFill>
                  <a:srgbClr val="E0E0FF"/>
                </a:solidFill>
                <a:ln w="6350">
                  <a:solidFill>
                    <a:srgbClr val="000000"/>
                  </a:solidFill>
                  <a:round/>
                  <a:headEnd/>
                  <a:tailEnd/>
                </a:ln>
              </p:spPr>
              <p:txBody>
                <a:bodyPr/>
                <a:lstStyle/>
                <a:p>
                  <a:endParaRPr lang="en-US"/>
                </a:p>
              </p:txBody>
            </p:sp>
            <p:sp>
              <p:nvSpPr>
                <p:cNvPr id="16451" name="Freeform 8"/>
                <p:cNvSpPr>
                  <a:spLocks/>
                </p:cNvSpPr>
                <p:nvPr/>
              </p:nvSpPr>
              <p:spPr bwMode="auto">
                <a:xfrm>
                  <a:off x="909" y="609"/>
                  <a:ext cx="66" cy="110"/>
                </a:xfrm>
                <a:custGeom>
                  <a:avLst/>
                  <a:gdLst>
                    <a:gd name="T0" fmla="*/ 4 w 131"/>
                    <a:gd name="T1" fmla="*/ 12 h 329"/>
                    <a:gd name="T2" fmla="*/ 2 w 131"/>
                    <a:gd name="T3" fmla="*/ 11 h 329"/>
                    <a:gd name="T4" fmla="*/ 0 w 131"/>
                    <a:gd name="T5" fmla="*/ 8 h 329"/>
                    <a:gd name="T6" fmla="*/ 2 w 131"/>
                    <a:gd name="T7" fmla="*/ 6 h 329"/>
                    <a:gd name="T8" fmla="*/ 4 w 131"/>
                    <a:gd name="T9" fmla="*/ 3 h 329"/>
                    <a:gd name="T10" fmla="*/ 8 w 131"/>
                    <a:gd name="T11" fmla="*/ 1 h 329"/>
                    <a:gd name="T12" fmla="*/ 12 w 131"/>
                    <a:gd name="T13" fmla="*/ 0 h 329"/>
                    <a:gd name="T14" fmla="*/ 17 w 131"/>
                    <a:gd name="T15" fmla="*/ 0 h 329"/>
                    <a:gd name="T16" fmla="*/ 0 60000 65536"/>
                    <a:gd name="T17" fmla="*/ 0 60000 65536"/>
                    <a:gd name="T18" fmla="*/ 0 60000 65536"/>
                    <a:gd name="T19" fmla="*/ 0 60000 65536"/>
                    <a:gd name="T20" fmla="*/ 0 60000 65536"/>
                    <a:gd name="T21" fmla="*/ 0 60000 65536"/>
                    <a:gd name="T22" fmla="*/ 0 60000 65536"/>
                    <a:gd name="T23" fmla="*/ 0 60000 65536"/>
                    <a:gd name="T24" fmla="*/ 0 w 131"/>
                    <a:gd name="T25" fmla="*/ 0 h 329"/>
                    <a:gd name="T26" fmla="*/ 131 w 131"/>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 h="329">
                      <a:moveTo>
                        <a:pt x="30" y="329"/>
                      </a:moveTo>
                      <a:lnTo>
                        <a:pt x="13" y="290"/>
                      </a:lnTo>
                      <a:lnTo>
                        <a:pt x="0" y="227"/>
                      </a:lnTo>
                      <a:lnTo>
                        <a:pt x="9" y="157"/>
                      </a:lnTo>
                      <a:lnTo>
                        <a:pt x="30" y="88"/>
                      </a:lnTo>
                      <a:lnTo>
                        <a:pt x="62" y="35"/>
                      </a:lnTo>
                      <a:lnTo>
                        <a:pt x="95" y="5"/>
                      </a:lnTo>
                      <a:lnTo>
                        <a:pt x="131"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6438" name="Group 20"/>
              <p:cNvGrpSpPr>
                <a:grpSpLocks/>
              </p:cNvGrpSpPr>
              <p:nvPr/>
            </p:nvGrpSpPr>
            <p:grpSpPr bwMode="auto">
              <a:xfrm>
                <a:off x="943" y="434"/>
                <a:ext cx="312" cy="269"/>
                <a:chOff x="943" y="434"/>
                <a:chExt cx="312" cy="269"/>
              </a:xfrm>
            </p:grpSpPr>
            <p:sp>
              <p:nvSpPr>
                <p:cNvPr id="16439" name="Freeform 10"/>
                <p:cNvSpPr>
                  <a:spLocks/>
                </p:cNvSpPr>
                <p:nvPr/>
              </p:nvSpPr>
              <p:spPr bwMode="auto">
                <a:xfrm>
                  <a:off x="943" y="542"/>
                  <a:ext cx="140" cy="152"/>
                </a:xfrm>
                <a:custGeom>
                  <a:avLst/>
                  <a:gdLst>
                    <a:gd name="T0" fmla="*/ 2 w 280"/>
                    <a:gd name="T1" fmla="*/ 11 h 456"/>
                    <a:gd name="T2" fmla="*/ 3 w 280"/>
                    <a:gd name="T3" fmla="*/ 10 h 456"/>
                    <a:gd name="T4" fmla="*/ 4 w 280"/>
                    <a:gd name="T5" fmla="*/ 9 h 456"/>
                    <a:gd name="T6" fmla="*/ 6 w 280"/>
                    <a:gd name="T7" fmla="*/ 9 h 456"/>
                    <a:gd name="T8" fmla="*/ 9 w 280"/>
                    <a:gd name="T9" fmla="*/ 8 h 456"/>
                    <a:gd name="T10" fmla="*/ 11 w 280"/>
                    <a:gd name="T11" fmla="*/ 8 h 456"/>
                    <a:gd name="T12" fmla="*/ 12 w 280"/>
                    <a:gd name="T13" fmla="*/ 7 h 456"/>
                    <a:gd name="T14" fmla="*/ 14 w 280"/>
                    <a:gd name="T15" fmla="*/ 6 h 456"/>
                    <a:gd name="T16" fmla="*/ 16 w 280"/>
                    <a:gd name="T17" fmla="*/ 5 h 456"/>
                    <a:gd name="T18" fmla="*/ 19 w 280"/>
                    <a:gd name="T19" fmla="*/ 5 h 456"/>
                    <a:gd name="T20" fmla="*/ 21 w 280"/>
                    <a:gd name="T21" fmla="*/ 4 h 456"/>
                    <a:gd name="T22" fmla="*/ 22 w 280"/>
                    <a:gd name="T23" fmla="*/ 3 h 456"/>
                    <a:gd name="T24" fmla="*/ 24 w 280"/>
                    <a:gd name="T25" fmla="*/ 2 h 456"/>
                    <a:gd name="T26" fmla="*/ 27 w 280"/>
                    <a:gd name="T27" fmla="*/ 0 h 456"/>
                    <a:gd name="T28" fmla="*/ 28 w 280"/>
                    <a:gd name="T29" fmla="*/ 0 h 456"/>
                    <a:gd name="T30" fmla="*/ 30 w 280"/>
                    <a:gd name="T31" fmla="*/ 0 h 456"/>
                    <a:gd name="T32" fmla="*/ 31 w 280"/>
                    <a:gd name="T33" fmla="*/ 1 h 456"/>
                    <a:gd name="T34" fmla="*/ 31 w 280"/>
                    <a:gd name="T35" fmla="*/ 2 h 456"/>
                    <a:gd name="T36" fmla="*/ 30 w 280"/>
                    <a:gd name="T37" fmla="*/ 3 h 456"/>
                    <a:gd name="T38" fmla="*/ 29 w 280"/>
                    <a:gd name="T39" fmla="*/ 4 h 456"/>
                    <a:gd name="T40" fmla="*/ 28 w 280"/>
                    <a:gd name="T41" fmla="*/ 4 h 456"/>
                    <a:gd name="T42" fmla="*/ 26 w 280"/>
                    <a:gd name="T43" fmla="*/ 5 h 456"/>
                    <a:gd name="T44" fmla="*/ 28 w 280"/>
                    <a:gd name="T45" fmla="*/ 5 h 456"/>
                    <a:gd name="T46" fmla="*/ 30 w 280"/>
                    <a:gd name="T47" fmla="*/ 5 h 456"/>
                    <a:gd name="T48" fmla="*/ 31 w 280"/>
                    <a:gd name="T49" fmla="*/ 5 h 456"/>
                    <a:gd name="T50" fmla="*/ 34 w 280"/>
                    <a:gd name="T51" fmla="*/ 6 h 456"/>
                    <a:gd name="T52" fmla="*/ 35 w 280"/>
                    <a:gd name="T53" fmla="*/ 7 h 456"/>
                    <a:gd name="T54" fmla="*/ 35 w 280"/>
                    <a:gd name="T55" fmla="*/ 9 h 456"/>
                    <a:gd name="T56" fmla="*/ 35 w 280"/>
                    <a:gd name="T57" fmla="*/ 11 h 456"/>
                    <a:gd name="T58" fmla="*/ 33 w 280"/>
                    <a:gd name="T59" fmla="*/ 12 h 456"/>
                    <a:gd name="T60" fmla="*/ 31 w 280"/>
                    <a:gd name="T61" fmla="*/ 14 h 456"/>
                    <a:gd name="T62" fmla="*/ 28 w 280"/>
                    <a:gd name="T63" fmla="*/ 15 h 456"/>
                    <a:gd name="T64" fmla="*/ 27 w 280"/>
                    <a:gd name="T65" fmla="*/ 16 h 456"/>
                    <a:gd name="T66" fmla="*/ 25 w 280"/>
                    <a:gd name="T67" fmla="*/ 17 h 456"/>
                    <a:gd name="T68" fmla="*/ 22 w 280"/>
                    <a:gd name="T69" fmla="*/ 17 h 456"/>
                    <a:gd name="T70" fmla="*/ 19 w 280"/>
                    <a:gd name="T71" fmla="*/ 17 h 456"/>
                    <a:gd name="T72" fmla="*/ 17 w 280"/>
                    <a:gd name="T73" fmla="*/ 16 h 456"/>
                    <a:gd name="T74" fmla="*/ 15 w 280"/>
                    <a:gd name="T75" fmla="*/ 16 h 456"/>
                    <a:gd name="T76" fmla="*/ 13 w 280"/>
                    <a:gd name="T77" fmla="*/ 16 h 456"/>
                    <a:gd name="T78" fmla="*/ 12 w 280"/>
                    <a:gd name="T79" fmla="*/ 16 h 456"/>
                    <a:gd name="T80" fmla="*/ 10 w 280"/>
                    <a:gd name="T81" fmla="*/ 16 h 456"/>
                    <a:gd name="T82" fmla="*/ 8 w 280"/>
                    <a:gd name="T83" fmla="*/ 16 h 456"/>
                    <a:gd name="T84" fmla="*/ 5 w 280"/>
                    <a:gd name="T85" fmla="*/ 16 h 456"/>
                    <a:gd name="T86" fmla="*/ 3 w 280"/>
                    <a:gd name="T87" fmla="*/ 15 h 456"/>
                    <a:gd name="T88" fmla="*/ 1 w 280"/>
                    <a:gd name="T89" fmla="*/ 14 h 456"/>
                    <a:gd name="T90" fmla="*/ 0 w 280"/>
                    <a:gd name="T91" fmla="*/ 13 h 456"/>
                    <a:gd name="T92" fmla="*/ 1 w 280"/>
                    <a:gd name="T93" fmla="*/ 11 h 456"/>
                    <a:gd name="T94" fmla="*/ 2 w 280"/>
                    <a:gd name="T95" fmla="*/ 11 h 4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0"/>
                    <a:gd name="T145" fmla="*/ 0 h 456"/>
                    <a:gd name="T146" fmla="*/ 280 w 280"/>
                    <a:gd name="T147" fmla="*/ 456 h 4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0" h="456">
                      <a:moveTo>
                        <a:pt x="11" y="297"/>
                      </a:moveTo>
                      <a:lnTo>
                        <a:pt x="22" y="270"/>
                      </a:lnTo>
                      <a:lnTo>
                        <a:pt x="32" y="250"/>
                      </a:lnTo>
                      <a:lnTo>
                        <a:pt x="46" y="238"/>
                      </a:lnTo>
                      <a:lnTo>
                        <a:pt x="66" y="220"/>
                      </a:lnTo>
                      <a:lnTo>
                        <a:pt x="82" y="203"/>
                      </a:lnTo>
                      <a:lnTo>
                        <a:pt x="96" y="183"/>
                      </a:lnTo>
                      <a:lnTo>
                        <a:pt x="106" y="164"/>
                      </a:lnTo>
                      <a:lnTo>
                        <a:pt x="124" y="148"/>
                      </a:lnTo>
                      <a:lnTo>
                        <a:pt x="147" y="136"/>
                      </a:lnTo>
                      <a:lnTo>
                        <a:pt x="165" y="118"/>
                      </a:lnTo>
                      <a:lnTo>
                        <a:pt x="173" y="84"/>
                      </a:lnTo>
                      <a:lnTo>
                        <a:pt x="189" y="61"/>
                      </a:lnTo>
                      <a:lnTo>
                        <a:pt x="212" y="3"/>
                      </a:lnTo>
                      <a:lnTo>
                        <a:pt x="225" y="0"/>
                      </a:lnTo>
                      <a:lnTo>
                        <a:pt x="237" y="11"/>
                      </a:lnTo>
                      <a:lnTo>
                        <a:pt x="245" y="25"/>
                      </a:lnTo>
                      <a:lnTo>
                        <a:pt x="247" y="52"/>
                      </a:lnTo>
                      <a:lnTo>
                        <a:pt x="239" y="86"/>
                      </a:lnTo>
                      <a:lnTo>
                        <a:pt x="228" y="101"/>
                      </a:lnTo>
                      <a:lnTo>
                        <a:pt x="219" y="118"/>
                      </a:lnTo>
                      <a:lnTo>
                        <a:pt x="208" y="148"/>
                      </a:lnTo>
                      <a:lnTo>
                        <a:pt x="221" y="142"/>
                      </a:lnTo>
                      <a:lnTo>
                        <a:pt x="241" y="142"/>
                      </a:lnTo>
                      <a:lnTo>
                        <a:pt x="249" y="148"/>
                      </a:lnTo>
                      <a:lnTo>
                        <a:pt x="271" y="166"/>
                      </a:lnTo>
                      <a:lnTo>
                        <a:pt x="279" y="195"/>
                      </a:lnTo>
                      <a:lnTo>
                        <a:pt x="280" y="238"/>
                      </a:lnTo>
                      <a:lnTo>
                        <a:pt x="275" y="290"/>
                      </a:lnTo>
                      <a:lnTo>
                        <a:pt x="262" y="324"/>
                      </a:lnTo>
                      <a:lnTo>
                        <a:pt x="248" y="366"/>
                      </a:lnTo>
                      <a:lnTo>
                        <a:pt x="225" y="412"/>
                      </a:lnTo>
                      <a:lnTo>
                        <a:pt x="211" y="439"/>
                      </a:lnTo>
                      <a:lnTo>
                        <a:pt x="194" y="452"/>
                      </a:lnTo>
                      <a:lnTo>
                        <a:pt x="173" y="456"/>
                      </a:lnTo>
                      <a:lnTo>
                        <a:pt x="150" y="452"/>
                      </a:lnTo>
                      <a:lnTo>
                        <a:pt x="130" y="443"/>
                      </a:lnTo>
                      <a:lnTo>
                        <a:pt x="117" y="433"/>
                      </a:lnTo>
                      <a:lnTo>
                        <a:pt x="105" y="422"/>
                      </a:lnTo>
                      <a:lnTo>
                        <a:pt x="93" y="428"/>
                      </a:lnTo>
                      <a:lnTo>
                        <a:pt x="76" y="431"/>
                      </a:lnTo>
                      <a:lnTo>
                        <a:pt x="58" y="434"/>
                      </a:lnTo>
                      <a:lnTo>
                        <a:pt x="34" y="428"/>
                      </a:lnTo>
                      <a:lnTo>
                        <a:pt x="19" y="414"/>
                      </a:lnTo>
                      <a:lnTo>
                        <a:pt x="5" y="387"/>
                      </a:lnTo>
                      <a:lnTo>
                        <a:pt x="0" y="347"/>
                      </a:lnTo>
                      <a:lnTo>
                        <a:pt x="7" y="304"/>
                      </a:lnTo>
                      <a:lnTo>
                        <a:pt x="11" y="297"/>
                      </a:lnTo>
                      <a:close/>
                    </a:path>
                  </a:pathLst>
                </a:custGeom>
                <a:solidFill>
                  <a:srgbClr val="E0A080"/>
                </a:solidFill>
                <a:ln w="6350">
                  <a:solidFill>
                    <a:srgbClr val="000000"/>
                  </a:solidFill>
                  <a:round/>
                  <a:headEnd/>
                  <a:tailEnd/>
                </a:ln>
              </p:spPr>
              <p:txBody>
                <a:bodyPr/>
                <a:lstStyle/>
                <a:p>
                  <a:endParaRPr lang="en-US"/>
                </a:p>
              </p:txBody>
            </p:sp>
            <p:grpSp>
              <p:nvGrpSpPr>
                <p:cNvPr id="16440" name="Group 19"/>
                <p:cNvGrpSpPr>
                  <a:grpSpLocks/>
                </p:cNvGrpSpPr>
                <p:nvPr/>
              </p:nvGrpSpPr>
              <p:grpSpPr bwMode="auto">
                <a:xfrm>
                  <a:off x="974" y="434"/>
                  <a:ext cx="281" cy="269"/>
                  <a:chOff x="974" y="434"/>
                  <a:chExt cx="281" cy="269"/>
                </a:xfrm>
              </p:grpSpPr>
              <p:grpSp>
                <p:nvGrpSpPr>
                  <p:cNvPr id="16441" name="Group 13"/>
                  <p:cNvGrpSpPr>
                    <a:grpSpLocks/>
                  </p:cNvGrpSpPr>
                  <p:nvPr/>
                </p:nvGrpSpPr>
                <p:grpSpPr bwMode="auto">
                  <a:xfrm>
                    <a:off x="974" y="434"/>
                    <a:ext cx="281" cy="235"/>
                    <a:chOff x="974" y="434"/>
                    <a:chExt cx="281" cy="235"/>
                  </a:xfrm>
                </p:grpSpPr>
                <p:sp>
                  <p:nvSpPr>
                    <p:cNvPr id="16447" name="Freeform 11"/>
                    <p:cNvSpPr>
                      <a:spLocks/>
                    </p:cNvSpPr>
                    <p:nvPr/>
                  </p:nvSpPr>
                  <p:spPr bwMode="auto">
                    <a:xfrm>
                      <a:off x="974" y="434"/>
                      <a:ext cx="281" cy="235"/>
                    </a:xfrm>
                    <a:custGeom>
                      <a:avLst/>
                      <a:gdLst>
                        <a:gd name="T0" fmla="*/ 1 w 560"/>
                        <a:gd name="T1" fmla="*/ 23 h 705"/>
                        <a:gd name="T2" fmla="*/ 5 w 560"/>
                        <a:gd name="T3" fmla="*/ 21 h 705"/>
                        <a:gd name="T4" fmla="*/ 10 w 560"/>
                        <a:gd name="T5" fmla="*/ 19 h 705"/>
                        <a:gd name="T6" fmla="*/ 16 w 560"/>
                        <a:gd name="T7" fmla="*/ 17 h 705"/>
                        <a:gd name="T8" fmla="*/ 21 w 560"/>
                        <a:gd name="T9" fmla="*/ 15 h 705"/>
                        <a:gd name="T10" fmla="*/ 25 w 560"/>
                        <a:gd name="T11" fmla="*/ 15 h 705"/>
                        <a:gd name="T12" fmla="*/ 28 w 560"/>
                        <a:gd name="T13" fmla="*/ 15 h 705"/>
                        <a:gd name="T14" fmla="*/ 29 w 560"/>
                        <a:gd name="T15" fmla="*/ 14 h 705"/>
                        <a:gd name="T16" fmla="*/ 29 w 560"/>
                        <a:gd name="T17" fmla="*/ 12 h 705"/>
                        <a:gd name="T18" fmla="*/ 30 w 560"/>
                        <a:gd name="T19" fmla="*/ 10 h 705"/>
                        <a:gd name="T20" fmla="*/ 32 w 560"/>
                        <a:gd name="T21" fmla="*/ 9 h 705"/>
                        <a:gd name="T22" fmla="*/ 36 w 560"/>
                        <a:gd name="T23" fmla="*/ 7 h 705"/>
                        <a:gd name="T24" fmla="*/ 42 w 560"/>
                        <a:gd name="T25" fmla="*/ 5 h 705"/>
                        <a:gd name="T26" fmla="*/ 48 w 560"/>
                        <a:gd name="T27" fmla="*/ 3 h 705"/>
                        <a:gd name="T28" fmla="*/ 53 w 560"/>
                        <a:gd name="T29" fmla="*/ 1 h 705"/>
                        <a:gd name="T30" fmla="*/ 59 w 560"/>
                        <a:gd name="T31" fmla="*/ 0 h 705"/>
                        <a:gd name="T32" fmla="*/ 64 w 560"/>
                        <a:gd name="T33" fmla="*/ 0 h 705"/>
                        <a:gd name="T34" fmla="*/ 67 w 560"/>
                        <a:gd name="T35" fmla="*/ 0 h 705"/>
                        <a:gd name="T36" fmla="*/ 70 w 560"/>
                        <a:gd name="T37" fmla="*/ 1 h 705"/>
                        <a:gd name="T38" fmla="*/ 71 w 560"/>
                        <a:gd name="T39" fmla="*/ 3 h 705"/>
                        <a:gd name="T40" fmla="*/ 70 w 560"/>
                        <a:gd name="T41" fmla="*/ 4 h 705"/>
                        <a:gd name="T42" fmla="*/ 68 w 560"/>
                        <a:gd name="T43" fmla="*/ 6 h 705"/>
                        <a:gd name="T44" fmla="*/ 66 w 560"/>
                        <a:gd name="T45" fmla="*/ 8 h 705"/>
                        <a:gd name="T46" fmla="*/ 62 w 560"/>
                        <a:gd name="T47" fmla="*/ 10 h 705"/>
                        <a:gd name="T48" fmla="*/ 58 w 560"/>
                        <a:gd name="T49" fmla="*/ 12 h 705"/>
                        <a:gd name="T50" fmla="*/ 52 w 560"/>
                        <a:gd name="T51" fmla="*/ 13 h 705"/>
                        <a:gd name="T52" fmla="*/ 47 w 560"/>
                        <a:gd name="T53" fmla="*/ 15 h 705"/>
                        <a:gd name="T54" fmla="*/ 42 w 560"/>
                        <a:gd name="T55" fmla="*/ 16 h 705"/>
                        <a:gd name="T56" fmla="*/ 38 w 560"/>
                        <a:gd name="T57" fmla="*/ 16 h 705"/>
                        <a:gd name="T58" fmla="*/ 34 w 560"/>
                        <a:gd name="T59" fmla="*/ 15 h 705"/>
                        <a:gd name="T60" fmla="*/ 32 w 560"/>
                        <a:gd name="T61" fmla="*/ 16 h 705"/>
                        <a:gd name="T62" fmla="*/ 30 w 560"/>
                        <a:gd name="T63" fmla="*/ 17 h 705"/>
                        <a:gd name="T64" fmla="*/ 29 w 560"/>
                        <a:gd name="T65" fmla="*/ 18 h 705"/>
                        <a:gd name="T66" fmla="*/ 26 w 560"/>
                        <a:gd name="T67" fmla="*/ 20 h 705"/>
                        <a:gd name="T68" fmla="*/ 20 w 560"/>
                        <a:gd name="T69" fmla="*/ 22 h 705"/>
                        <a:gd name="T70" fmla="*/ 17 w 560"/>
                        <a:gd name="T71" fmla="*/ 23 h 705"/>
                        <a:gd name="T72" fmla="*/ 13 w 560"/>
                        <a:gd name="T73" fmla="*/ 25 h 705"/>
                        <a:gd name="T74" fmla="*/ 10 w 560"/>
                        <a:gd name="T75" fmla="*/ 26 h 705"/>
                        <a:gd name="T76" fmla="*/ 6 w 560"/>
                        <a:gd name="T77" fmla="*/ 26 h 705"/>
                        <a:gd name="T78" fmla="*/ 3 w 560"/>
                        <a:gd name="T79" fmla="*/ 26 h 705"/>
                        <a:gd name="T80" fmla="*/ 1 w 560"/>
                        <a:gd name="T81" fmla="*/ 26 h 705"/>
                        <a:gd name="T82" fmla="*/ 0 w 560"/>
                        <a:gd name="T83" fmla="*/ 24 h 705"/>
                        <a:gd name="T84" fmla="*/ 1 w 560"/>
                        <a:gd name="T85" fmla="*/ 23 h 7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60"/>
                        <a:gd name="T130" fmla="*/ 0 h 705"/>
                        <a:gd name="T131" fmla="*/ 560 w 560"/>
                        <a:gd name="T132" fmla="*/ 705 h 7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60" h="705">
                          <a:moveTo>
                            <a:pt x="7" y="627"/>
                          </a:moveTo>
                          <a:lnTo>
                            <a:pt x="35" y="580"/>
                          </a:lnTo>
                          <a:lnTo>
                            <a:pt x="77" y="515"/>
                          </a:lnTo>
                          <a:lnTo>
                            <a:pt x="128" y="453"/>
                          </a:lnTo>
                          <a:lnTo>
                            <a:pt x="166" y="414"/>
                          </a:lnTo>
                          <a:lnTo>
                            <a:pt x="197" y="400"/>
                          </a:lnTo>
                          <a:lnTo>
                            <a:pt x="218" y="392"/>
                          </a:lnTo>
                          <a:lnTo>
                            <a:pt x="232" y="373"/>
                          </a:lnTo>
                          <a:lnTo>
                            <a:pt x="227" y="329"/>
                          </a:lnTo>
                          <a:lnTo>
                            <a:pt x="235" y="280"/>
                          </a:lnTo>
                          <a:lnTo>
                            <a:pt x="255" y="233"/>
                          </a:lnTo>
                          <a:lnTo>
                            <a:pt x="285" y="181"/>
                          </a:lnTo>
                          <a:lnTo>
                            <a:pt x="329" y="127"/>
                          </a:lnTo>
                          <a:lnTo>
                            <a:pt x="376" y="76"/>
                          </a:lnTo>
                          <a:lnTo>
                            <a:pt x="421" y="35"/>
                          </a:lnTo>
                          <a:lnTo>
                            <a:pt x="470" y="7"/>
                          </a:lnTo>
                          <a:lnTo>
                            <a:pt x="504" y="0"/>
                          </a:lnTo>
                          <a:lnTo>
                            <a:pt x="534" y="13"/>
                          </a:lnTo>
                          <a:lnTo>
                            <a:pt x="552" y="38"/>
                          </a:lnTo>
                          <a:lnTo>
                            <a:pt x="560" y="72"/>
                          </a:lnTo>
                          <a:lnTo>
                            <a:pt x="557" y="121"/>
                          </a:lnTo>
                          <a:lnTo>
                            <a:pt x="541" y="174"/>
                          </a:lnTo>
                          <a:lnTo>
                            <a:pt x="521" y="220"/>
                          </a:lnTo>
                          <a:lnTo>
                            <a:pt x="492" y="270"/>
                          </a:lnTo>
                          <a:lnTo>
                            <a:pt x="459" y="311"/>
                          </a:lnTo>
                          <a:lnTo>
                            <a:pt x="414" y="358"/>
                          </a:lnTo>
                          <a:lnTo>
                            <a:pt x="371" y="397"/>
                          </a:lnTo>
                          <a:lnTo>
                            <a:pt x="335" y="419"/>
                          </a:lnTo>
                          <a:lnTo>
                            <a:pt x="302" y="422"/>
                          </a:lnTo>
                          <a:lnTo>
                            <a:pt x="272" y="417"/>
                          </a:lnTo>
                          <a:lnTo>
                            <a:pt x="252" y="426"/>
                          </a:lnTo>
                          <a:lnTo>
                            <a:pt x="239" y="450"/>
                          </a:lnTo>
                          <a:lnTo>
                            <a:pt x="228" y="491"/>
                          </a:lnTo>
                          <a:lnTo>
                            <a:pt x="201" y="537"/>
                          </a:lnTo>
                          <a:lnTo>
                            <a:pt x="160" y="587"/>
                          </a:lnTo>
                          <a:lnTo>
                            <a:pt x="129" y="630"/>
                          </a:lnTo>
                          <a:lnTo>
                            <a:pt x="99" y="668"/>
                          </a:lnTo>
                          <a:lnTo>
                            <a:pt x="74" y="692"/>
                          </a:lnTo>
                          <a:lnTo>
                            <a:pt x="46" y="704"/>
                          </a:lnTo>
                          <a:lnTo>
                            <a:pt x="21" y="705"/>
                          </a:lnTo>
                          <a:lnTo>
                            <a:pt x="1" y="692"/>
                          </a:lnTo>
                          <a:lnTo>
                            <a:pt x="0" y="659"/>
                          </a:lnTo>
                          <a:lnTo>
                            <a:pt x="7" y="627"/>
                          </a:lnTo>
                          <a:close/>
                        </a:path>
                      </a:pathLst>
                    </a:custGeom>
                    <a:solidFill>
                      <a:srgbClr val="A0A0C0"/>
                    </a:solidFill>
                    <a:ln w="6350">
                      <a:solidFill>
                        <a:srgbClr val="000000"/>
                      </a:solidFill>
                      <a:round/>
                      <a:headEnd/>
                      <a:tailEnd/>
                    </a:ln>
                  </p:spPr>
                  <p:txBody>
                    <a:bodyPr/>
                    <a:lstStyle/>
                    <a:p>
                      <a:endParaRPr lang="en-US"/>
                    </a:p>
                  </p:txBody>
                </p:sp>
                <p:sp>
                  <p:nvSpPr>
                    <p:cNvPr id="16448" name="Freeform 12"/>
                    <p:cNvSpPr>
                      <a:spLocks/>
                    </p:cNvSpPr>
                    <p:nvPr/>
                  </p:nvSpPr>
                  <p:spPr bwMode="auto">
                    <a:xfrm>
                      <a:off x="1105" y="448"/>
                      <a:ext cx="134" cy="112"/>
                    </a:xfrm>
                    <a:custGeom>
                      <a:avLst/>
                      <a:gdLst>
                        <a:gd name="T0" fmla="*/ 0 w 269"/>
                        <a:gd name="T1" fmla="*/ 10 h 336"/>
                        <a:gd name="T2" fmla="*/ 1 w 269"/>
                        <a:gd name="T3" fmla="*/ 9 h 336"/>
                        <a:gd name="T4" fmla="*/ 3 w 269"/>
                        <a:gd name="T5" fmla="*/ 7 h 336"/>
                        <a:gd name="T6" fmla="*/ 8 w 269"/>
                        <a:gd name="T7" fmla="*/ 5 h 336"/>
                        <a:gd name="T8" fmla="*/ 12 w 269"/>
                        <a:gd name="T9" fmla="*/ 4 h 336"/>
                        <a:gd name="T10" fmla="*/ 17 w 269"/>
                        <a:gd name="T11" fmla="*/ 2 h 336"/>
                        <a:gd name="T12" fmla="*/ 22 w 269"/>
                        <a:gd name="T13" fmla="*/ 1 h 336"/>
                        <a:gd name="T14" fmla="*/ 26 w 269"/>
                        <a:gd name="T15" fmla="*/ 0 h 336"/>
                        <a:gd name="T16" fmla="*/ 30 w 269"/>
                        <a:gd name="T17" fmla="*/ 0 h 336"/>
                        <a:gd name="T18" fmla="*/ 32 w 269"/>
                        <a:gd name="T19" fmla="*/ 0 h 336"/>
                        <a:gd name="T20" fmla="*/ 33 w 269"/>
                        <a:gd name="T21" fmla="*/ 2 h 336"/>
                        <a:gd name="T22" fmla="*/ 32 w 269"/>
                        <a:gd name="T23" fmla="*/ 3 h 336"/>
                        <a:gd name="T24" fmla="*/ 30 w 269"/>
                        <a:gd name="T25" fmla="*/ 5 h 336"/>
                        <a:gd name="T26" fmla="*/ 26 w 269"/>
                        <a:gd name="T27" fmla="*/ 7 h 336"/>
                        <a:gd name="T28" fmla="*/ 21 w 269"/>
                        <a:gd name="T29" fmla="*/ 8 h 336"/>
                        <a:gd name="T30" fmla="*/ 17 w 269"/>
                        <a:gd name="T31" fmla="*/ 10 h 336"/>
                        <a:gd name="T32" fmla="*/ 12 w 269"/>
                        <a:gd name="T33" fmla="*/ 11 h 336"/>
                        <a:gd name="T34" fmla="*/ 6 w 269"/>
                        <a:gd name="T35" fmla="*/ 12 h 336"/>
                        <a:gd name="T36" fmla="*/ 2 w 269"/>
                        <a:gd name="T37" fmla="*/ 12 h 336"/>
                        <a:gd name="T38" fmla="*/ 0 w 269"/>
                        <a:gd name="T39" fmla="*/ 12 h 336"/>
                        <a:gd name="T40" fmla="*/ 0 w 269"/>
                        <a:gd name="T41" fmla="*/ 10 h 3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9"/>
                        <a:gd name="T64" fmla="*/ 0 h 336"/>
                        <a:gd name="T65" fmla="*/ 269 w 269"/>
                        <a:gd name="T66" fmla="*/ 336 h 3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9" h="336">
                          <a:moveTo>
                            <a:pt x="0" y="273"/>
                          </a:moveTo>
                          <a:lnTo>
                            <a:pt x="11" y="233"/>
                          </a:lnTo>
                          <a:lnTo>
                            <a:pt x="28" y="196"/>
                          </a:lnTo>
                          <a:lnTo>
                            <a:pt x="64" y="145"/>
                          </a:lnTo>
                          <a:lnTo>
                            <a:pt x="96" y="103"/>
                          </a:lnTo>
                          <a:lnTo>
                            <a:pt x="139" y="62"/>
                          </a:lnTo>
                          <a:lnTo>
                            <a:pt x="180" y="28"/>
                          </a:lnTo>
                          <a:lnTo>
                            <a:pt x="214" y="4"/>
                          </a:lnTo>
                          <a:lnTo>
                            <a:pt x="242" y="0"/>
                          </a:lnTo>
                          <a:lnTo>
                            <a:pt x="263" y="10"/>
                          </a:lnTo>
                          <a:lnTo>
                            <a:pt x="269" y="44"/>
                          </a:lnTo>
                          <a:lnTo>
                            <a:pt x="259" y="83"/>
                          </a:lnTo>
                          <a:lnTo>
                            <a:pt x="242" y="127"/>
                          </a:lnTo>
                          <a:lnTo>
                            <a:pt x="208" y="183"/>
                          </a:lnTo>
                          <a:lnTo>
                            <a:pt x="175" y="224"/>
                          </a:lnTo>
                          <a:lnTo>
                            <a:pt x="139" y="264"/>
                          </a:lnTo>
                          <a:lnTo>
                            <a:pt x="101" y="304"/>
                          </a:lnTo>
                          <a:lnTo>
                            <a:pt x="53" y="336"/>
                          </a:lnTo>
                          <a:lnTo>
                            <a:pt x="21" y="332"/>
                          </a:lnTo>
                          <a:lnTo>
                            <a:pt x="4" y="313"/>
                          </a:lnTo>
                          <a:lnTo>
                            <a:pt x="0" y="273"/>
                          </a:lnTo>
                          <a:close/>
                        </a:path>
                      </a:pathLst>
                    </a:custGeom>
                    <a:solidFill>
                      <a:srgbClr val="E0E0FF"/>
                    </a:solidFill>
                    <a:ln w="6350">
                      <a:solidFill>
                        <a:srgbClr val="000000"/>
                      </a:solidFill>
                      <a:round/>
                      <a:headEnd/>
                      <a:tailEnd/>
                    </a:ln>
                  </p:spPr>
                  <p:txBody>
                    <a:bodyPr/>
                    <a:lstStyle/>
                    <a:p>
                      <a:endParaRPr lang="en-US"/>
                    </a:p>
                  </p:txBody>
                </p:sp>
              </p:grpSp>
              <p:sp>
                <p:nvSpPr>
                  <p:cNvPr id="16442" name="Freeform 14"/>
                  <p:cNvSpPr>
                    <a:spLocks/>
                  </p:cNvSpPr>
                  <p:nvPr/>
                </p:nvSpPr>
                <p:spPr bwMode="auto">
                  <a:xfrm>
                    <a:off x="1015" y="602"/>
                    <a:ext cx="90" cy="101"/>
                  </a:xfrm>
                  <a:custGeom>
                    <a:avLst/>
                    <a:gdLst>
                      <a:gd name="T0" fmla="*/ 17 w 180"/>
                      <a:gd name="T1" fmla="*/ 0 h 302"/>
                      <a:gd name="T2" fmla="*/ 20 w 180"/>
                      <a:gd name="T3" fmla="*/ 0 h 302"/>
                      <a:gd name="T4" fmla="*/ 21 w 180"/>
                      <a:gd name="T5" fmla="*/ 1 h 302"/>
                      <a:gd name="T6" fmla="*/ 21 w 180"/>
                      <a:gd name="T7" fmla="*/ 2 h 302"/>
                      <a:gd name="T8" fmla="*/ 20 w 180"/>
                      <a:gd name="T9" fmla="*/ 2 h 302"/>
                      <a:gd name="T10" fmla="*/ 22 w 180"/>
                      <a:gd name="T11" fmla="*/ 2 h 302"/>
                      <a:gd name="T12" fmla="*/ 23 w 180"/>
                      <a:gd name="T13" fmla="*/ 3 h 302"/>
                      <a:gd name="T14" fmla="*/ 23 w 180"/>
                      <a:gd name="T15" fmla="*/ 4 h 302"/>
                      <a:gd name="T16" fmla="*/ 22 w 180"/>
                      <a:gd name="T17" fmla="*/ 4 h 302"/>
                      <a:gd name="T18" fmla="*/ 20 w 180"/>
                      <a:gd name="T19" fmla="*/ 5 h 302"/>
                      <a:gd name="T20" fmla="*/ 21 w 180"/>
                      <a:gd name="T21" fmla="*/ 6 h 302"/>
                      <a:gd name="T22" fmla="*/ 21 w 180"/>
                      <a:gd name="T23" fmla="*/ 7 h 302"/>
                      <a:gd name="T24" fmla="*/ 20 w 180"/>
                      <a:gd name="T25" fmla="*/ 7 h 302"/>
                      <a:gd name="T26" fmla="*/ 17 w 180"/>
                      <a:gd name="T27" fmla="*/ 8 h 302"/>
                      <a:gd name="T28" fmla="*/ 13 w 180"/>
                      <a:gd name="T29" fmla="*/ 7 h 302"/>
                      <a:gd name="T30" fmla="*/ 13 w 180"/>
                      <a:gd name="T31" fmla="*/ 8 h 302"/>
                      <a:gd name="T32" fmla="*/ 13 w 180"/>
                      <a:gd name="T33" fmla="*/ 9 h 302"/>
                      <a:gd name="T34" fmla="*/ 12 w 180"/>
                      <a:gd name="T35" fmla="*/ 10 h 302"/>
                      <a:gd name="T36" fmla="*/ 11 w 180"/>
                      <a:gd name="T37" fmla="*/ 11 h 302"/>
                      <a:gd name="T38" fmla="*/ 9 w 180"/>
                      <a:gd name="T39" fmla="*/ 11 h 302"/>
                      <a:gd name="T40" fmla="*/ 7 w 180"/>
                      <a:gd name="T41" fmla="*/ 11 h 302"/>
                      <a:gd name="T42" fmla="*/ 4 w 180"/>
                      <a:gd name="T43" fmla="*/ 11 h 302"/>
                      <a:gd name="T44" fmla="*/ 3 w 180"/>
                      <a:gd name="T45" fmla="*/ 10 h 302"/>
                      <a:gd name="T46" fmla="*/ 1 w 180"/>
                      <a:gd name="T47" fmla="*/ 9 h 302"/>
                      <a:gd name="T48" fmla="*/ 0 w 180"/>
                      <a:gd name="T49" fmla="*/ 8 h 302"/>
                      <a:gd name="T50" fmla="*/ 1 w 180"/>
                      <a:gd name="T51" fmla="*/ 7 h 302"/>
                      <a:gd name="T52" fmla="*/ 3 w 180"/>
                      <a:gd name="T53" fmla="*/ 7 h 302"/>
                      <a:gd name="T54" fmla="*/ 4 w 180"/>
                      <a:gd name="T55" fmla="*/ 7 h 302"/>
                      <a:gd name="T56" fmla="*/ 3 w 180"/>
                      <a:gd name="T57" fmla="*/ 6 h 302"/>
                      <a:gd name="T58" fmla="*/ 2 w 180"/>
                      <a:gd name="T59" fmla="*/ 6 h 302"/>
                      <a:gd name="T60" fmla="*/ 1 w 180"/>
                      <a:gd name="T61" fmla="*/ 5 h 302"/>
                      <a:gd name="T62" fmla="*/ 2 w 180"/>
                      <a:gd name="T63" fmla="*/ 5 h 302"/>
                      <a:gd name="T64" fmla="*/ 4 w 180"/>
                      <a:gd name="T65" fmla="*/ 4 h 302"/>
                      <a:gd name="T66" fmla="*/ 3 w 180"/>
                      <a:gd name="T67" fmla="*/ 4 h 302"/>
                      <a:gd name="T68" fmla="*/ 3 w 180"/>
                      <a:gd name="T69" fmla="*/ 3 h 302"/>
                      <a:gd name="T70" fmla="*/ 5 w 180"/>
                      <a:gd name="T71" fmla="*/ 3 h 302"/>
                      <a:gd name="T72" fmla="*/ 4 w 180"/>
                      <a:gd name="T73" fmla="*/ 2 h 302"/>
                      <a:gd name="T74" fmla="*/ 5 w 180"/>
                      <a:gd name="T75" fmla="*/ 1 h 302"/>
                      <a:gd name="T76" fmla="*/ 6 w 180"/>
                      <a:gd name="T77" fmla="*/ 1 h 302"/>
                      <a:gd name="T78" fmla="*/ 9 w 180"/>
                      <a:gd name="T79" fmla="*/ 1 h 302"/>
                      <a:gd name="T80" fmla="*/ 10 w 180"/>
                      <a:gd name="T81" fmla="*/ 1 h 302"/>
                      <a:gd name="T82" fmla="*/ 11 w 180"/>
                      <a:gd name="T83" fmla="*/ 1 h 302"/>
                      <a:gd name="T84" fmla="*/ 13 w 180"/>
                      <a:gd name="T85" fmla="*/ 1 h 302"/>
                      <a:gd name="T86" fmla="*/ 17 w 180"/>
                      <a:gd name="T87" fmla="*/ 0 h 3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0"/>
                      <a:gd name="T133" fmla="*/ 0 h 302"/>
                      <a:gd name="T134" fmla="*/ 180 w 180"/>
                      <a:gd name="T135" fmla="*/ 302 h 3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0" h="302">
                        <a:moveTo>
                          <a:pt x="136" y="0"/>
                        </a:moveTo>
                        <a:lnTo>
                          <a:pt x="153" y="6"/>
                        </a:lnTo>
                        <a:lnTo>
                          <a:pt x="164" y="23"/>
                        </a:lnTo>
                        <a:lnTo>
                          <a:pt x="165" y="41"/>
                        </a:lnTo>
                        <a:lnTo>
                          <a:pt x="159" y="56"/>
                        </a:lnTo>
                        <a:lnTo>
                          <a:pt x="169" y="63"/>
                        </a:lnTo>
                        <a:lnTo>
                          <a:pt x="179" y="82"/>
                        </a:lnTo>
                        <a:lnTo>
                          <a:pt x="180" y="105"/>
                        </a:lnTo>
                        <a:lnTo>
                          <a:pt x="170" y="119"/>
                        </a:lnTo>
                        <a:lnTo>
                          <a:pt x="153" y="130"/>
                        </a:lnTo>
                        <a:lnTo>
                          <a:pt x="164" y="152"/>
                        </a:lnTo>
                        <a:lnTo>
                          <a:pt x="165" y="177"/>
                        </a:lnTo>
                        <a:lnTo>
                          <a:pt x="154" y="196"/>
                        </a:lnTo>
                        <a:lnTo>
                          <a:pt x="133" y="205"/>
                        </a:lnTo>
                        <a:lnTo>
                          <a:pt x="101" y="199"/>
                        </a:lnTo>
                        <a:lnTo>
                          <a:pt x="102" y="220"/>
                        </a:lnTo>
                        <a:lnTo>
                          <a:pt x="101" y="251"/>
                        </a:lnTo>
                        <a:lnTo>
                          <a:pt x="95" y="274"/>
                        </a:lnTo>
                        <a:lnTo>
                          <a:pt x="85" y="291"/>
                        </a:lnTo>
                        <a:lnTo>
                          <a:pt x="72" y="301"/>
                        </a:lnTo>
                        <a:lnTo>
                          <a:pt x="54" y="302"/>
                        </a:lnTo>
                        <a:lnTo>
                          <a:pt x="31" y="292"/>
                        </a:lnTo>
                        <a:lnTo>
                          <a:pt x="18" y="273"/>
                        </a:lnTo>
                        <a:lnTo>
                          <a:pt x="3" y="239"/>
                        </a:lnTo>
                        <a:lnTo>
                          <a:pt x="0" y="214"/>
                        </a:lnTo>
                        <a:lnTo>
                          <a:pt x="7" y="199"/>
                        </a:lnTo>
                        <a:lnTo>
                          <a:pt x="18" y="192"/>
                        </a:lnTo>
                        <a:lnTo>
                          <a:pt x="28" y="189"/>
                        </a:lnTo>
                        <a:lnTo>
                          <a:pt x="24" y="171"/>
                        </a:lnTo>
                        <a:lnTo>
                          <a:pt x="11" y="158"/>
                        </a:lnTo>
                        <a:lnTo>
                          <a:pt x="7" y="142"/>
                        </a:lnTo>
                        <a:lnTo>
                          <a:pt x="13" y="124"/>
                        </a:lnTo>
                        <a:lnTo>
                          <a:pt x="30" y="113"/>
                        </a:lnTo>
                        <a:lnTo>
                          <a:pt x="22" y="100"/>
                        </a:lnTo>
                        <a:lnTo>
                          <a:pt x="22" y="81"/>
                        </a:lnTo>
                        <a:lnTo>
                          <a:pt x="35" y="71"/>
                        </a:lnTo>
                        <a:lnTo>
                          <a:pt x="29" y="53"/>
                        </a:lnTo>
                        <a:lnTo>
                          <a:pt x="37" y="32"/>
                        </a:lnTo>
                        <a:lnTo>
                          <a:pt x="49" y="22"/>
                        </a:lnTo>
                        <a:lnTo>
                          <a:pt x="68" y="19"/>
                        </a:lnTo>
                        <a:lnTo>
                          <a:pt x="77" y="22"/>
                        </a:lnTo>
                        <a:lnTo>
                          <a:pt x="88" y="23"/>
                        </a:lnTo>
                        <a:lnTo>
                          <a:pt x="105" y="15"/>
                        </a:lnTo>
                        <a:lnTo>
                          <a:pt x="136" y="0"/>
                        </a:lnTo>
                        <a:close/>
                      </a:path>
                    </a:pathLst>
                  </a:custGeom>
                  <a:solidFill>
                    <a:srgbClr val="E0A080"/>
                  </a:solidFill>
                  <a:ln w="6350">
                    <a:solidFill>
                      <a:srgbClr val="000000"/>
                    </a:solidFill>
                    <a:round/>
                    <a:headEnd/>
                    <a:tailEnd/>
                  </a:ln>
                </p:spPr>
                <p:txBody>
                  <a:bodyPr/>
                  <a:lstStyle/>
                  <a:p>
                    <a:endParaRPr lang="en-US"/>
                  </a:p>
                </p:txBody>
              </p:sp>
              <p:sp>
                <p:nvSpPr>
                  <p:cNvPr id="16443" name="Freeform 15"/>
                  <p:cNvSpPr>
                    <a:spLocks/>
                  </p:cNvSpPr>
                  <p:nvPr/>
                </p:nvSpPr>
                <p:spPr bwMode="auto">
                  <a:xfrm>
                    <a:off x="1047" y="645"/>
                    <a:ext cx="45" cy="6"/>
                  </a:xfrm>
                  <a:custGeom>
                    <a:avLst/>
                    <a:gdLst>
                      <a:gd name="T0" fmla="*/ 0 w 91"/>
                      <a:gd name="T1" fmla="*/ 0 h 20"/>
                      <a:gd name="T2" fmla="*/ 1 w 91"/>
                      <a:gd name="T3" fmla="*/ 0 h 20"/>
                      <a:gd name="T4" fmla="*/ 4 w 91"/>
                      <a:gd name="T5" fmla="*/ 1 h 20"/>
                      <a:gd name="T6" fmla="*/ 7 w 91"/>
                      <a:gd name="T7" fmla="*/ 1 h 20"/>
                      <a:gd name="T8" fmla="*/ 9 w 91"/>
                      <a:gd name="T9" fmla="*/ 0 h 20"/>
                      <a:gd name="T10" fmla="*/ 11 w 91"/>
                      <a:gd name="T11" fmla="*/ 0 h 20"/>
                      <a:gd name="T12" fmla="*/ 0 60000 65536"/>
                      <a:gd name="T13" fmla="*/ 0 60000 65536"/>
                      <a:gd name="T14" fmla="*/ 0 60000 65536"/>
                      <a:gd name="T15" fmla="*/ 0 60000 65536"/>
                      <a:gd name="T16" fmla="*/ 0 60000 65536"/>
                      <a:gd name="T17" fmla="*/ 0 60000 65536"/>
                      <a:gd name="T18" fmla="*/ 0 w 91"/>
                      <a:gd name="T19" fmla="*/ 0 h 20"/>
                      <a:gd name="T20" fmla="*/ 91 w 9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1" h="20">
                        <a:moveTo>
                          <a:pt x="0" y="4"/>
                        </a:moveTo>
                        <a:lnTo>
                          <a:pt x="14" y="13"/>
                        </a:lnTo>
                        <a:lnTo>
                          <a:pt x="36" y="20"/>
                        </a:lnTo>
                        <a:lnTo>
                          <a:pt x="57" y="16"/>
                        </a:lnTo>
                        <a:lnTo>
                          <a:pt x="79" y="9"/>
                        </a:lnTo>
                        <a:lnTo>
                          <a:pt x="91"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44" name="Freeform 16"/>
                  <p:cNvSpPr>
                    <a:spLocks/>
                  </p:cNvSpPr>
                  <p:nvPr/>
                </p:nvSpPr>
                <p:spPr bwMode="auto">
                  <a:xfrm>
                    <a:off x="1038" y="662"/>
                    <a:ext cx="27" cy="7"/>
                  </a:xfrm>
                  <a:custGeom>
                    <a:avLst/>
                    <a:gdLst>
                      <a:gd name="T0" fmla="*/ 6 w 56"/>
                      <a:gd name="T1" fmla="*/ 1 h 21"/>
                      <a:gd name="T2" fmla="*/ 4 w 56"/>
                      <a:gd name="T3" fmla="*/ 1 h 21"/>
                      <a:gd name="T4" fmla="*/ 2 w 56"/>
                      <a:gd name="T5" fmla="*/ 0 h 21"/>
                      <a:gd name="T6" fmla="*/ 0 w 56"/>
                      <a:gd name="T7" fmla="*/ 0 h 21"/>
                      <a:gd name="T8" fmla="*/ 0 60000 65536"/>
                      <a:gd name="T9" fmla="*/ 0 60000 65536"/>
                      <a:gd name="T10" fmla="*/ 0 60000 65536"/>
                      <a:gd name="T11" fmla="*/ 0 60000 65536"/>
                      <a:gd name="T12" fmla="*/ 0 w 56"/>
                      <a:gd name="T13" fmla="*/ 0 h 21"/>
                      <a:gd name="T14" fmla="*/ 56 w 56"/>
                      <a:gd name="T15" fmla="*/ 21 h 21"/>
                    </a:gdLst>
                    <a:ahLst/>
                    <a:cxnLst>
                      <a:cxn ang="T8">
                        <a:pos x="T0" y="T1"/>
                      </a:cxn>
                      <a:cxn ang="T9">
                        <a:pos x="T2" y="T3"/>
                      </a:cxn>
                      <a:cxn ang="T10">
                        <a:pos x="T4" y="T5"/>
                      </a:cxn>
                      <a:cxn ang="T11">
                        <a:pos x="T6" y="T7"/>
                      </a:cxn>
                    </a:cxnLst>
                    <a:rect l="T12" t="T13" r="T14" b="T15"/>
                    <a:pathLst>
                      <a:path w="56" h="21">
                        <a:moveTo>
                          <a:pt x="56" y="21"/>
                        </a:moveTo>
                        <a:lnTo>
                          <a:pt x="39" y="19"/>
                        </a:lnTo>
                        <a:lnTo>
                          <a:pt x="20" y="13"/>
                        </a:lnTo>
                        <a:lnTo>
                          <a:pt x="0"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45" name="Freeform 17"/>
                  <p:cNvSpPr>
                    <a:spLocks/>
                  </p:cNvSpPr>
                  <p:nvPr/>
                </p:nvSpPr>
                <p:spPr bwMode="auto">
                  <a:xfrm>
                    <a:off x="1035" y="670"/>
                    <a:ext cx="26" cy="10"/>
                  </a:xfrm>
                  <a:custGeom>
                    <a:avLst/>
                    <a:gdLst>
                      <a:gd name="T0" fmla="*/ 7 w 50"/>
                      <a:gd name="T1" fmla="*/ 1 h 29"/>
                      <a:gd name="T2" fmla="*/ 5 w 50"/>
                      <a:gd name="T3" fmla="*/ 1 h 29"/>
                      <a:gd name="T4" fmla="*/ 3 w 50"/>
                      <a:gd name="T5" fmla="*/ 1 h 29"/>
                      <a:gd name="T6" fmla="*/ 2 w 50"/>
                      <a:gd name="T7" fmla="*/ 1 h 29"/>
                      <a:gd name="T8" fmla="*/ 1 w 50"/>
                      <a:gd name="T9" fmla="*/ 1 h 29"/>
                      <a:gd name="T10" fmla="*/ 0 w 50"/>
                      <a:gd name="T11" fmla="*/ 0 h 29"/>
                      <a:gd name="T12" fmla="*/ 0 60000 65536"/>
                      <a:gd name="T13" fmla="*/ 0 60000 65536"/>
                      <a:gd name="T14" fmla="*/ 0 60000 65536"/>
                      <a:gd name="T15" fmla="*/ 0 60000 65536"/>
                      <a:gd name="T16" fmla="*/ 0 60000 65536"/>
                      <a:gd name="T17" fmla="*/ 0 60000 65536"/>
                      <a:gd name="T18" fmla="*/ 0 w 50"/>
                      <a:gd name="T19" fmla="*/ 0 h 29"/>
                      <a:gd name="T20" fmla="*/ 50 w 50"/>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50" h="29">
                        <a:moveTo>
                          <a:pt x="50" y="29"/>
                        </a:moveTo>
                        <a:lnTo>
                          <a:pt x="36" y="20"/>
                        </a:lnTo>
                        <a:lnTo>
                          <a:pt x="23" y="20"/>
                        </a:lnTo>
                        <a:lnTo>
                          <a:pt x="10" y="29"/>
                        </a:lnTo>
                        <a:lnTo>
                          <a:pt x="7" y="14"/>
                        </a:lnTo>
                        <a:lnTo>
                          <a:pt x="0"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46" name="Freeform 18"/>
                  <p:cNvSpPr>
                    <a:spLocks/>
                  </p:cNvSpPr>
                  <p:nvPr/>
                </p:nvSpPr>
                <p:spPr bwMode="auto">
                  <a:xfrm>
                    <a:off x="1047" y="622"/>
                    <a:ext cx="46" cy="9"/>
                  </a:xfrm>
                  <a:custGeom>
                    <a:avLst/>
                    <a:gdLst>
                      <a:gd name="T0" fmla="*/ 12 w 92"/>
                      <a:gd name="T1" fmla="*/ 0 h 27"/>
                      <a:gd name="T2" fmla="*/ 10 w 92"/>
                      <a:gd name="T3" fmla="*/ 0 h 27"/>
                      <a:gd name="T4" fmla="*/ 9 w 92"/>
                      <a:gd name="T5" fmla="*/ 0 h 27"/>
                      <a:gd name="T6" fmla="*/ 7 w 92"/>
                      <a:gd name="T7" fmla="*/ 1 h 27"/>
                      <a:gd name="T8" fmla="*/ 6 w 92"/>
                      <a:gd name="T9" fmla="*/ 1 h 27"/>
                      <a:gd name="T10" fmla="*/ 5 w 92"/>
                      <a:gd name="T11" fmla="*/ 1 h 27"/>
                      <a:gd name="T12" fmla="*/ 3 w 92"/>
                      <a:gd name="T13" fmla="*/ 1 h 27"/>
                      <a:gd name="T14" fmla="*/ 2 w 92"/>
                      <a:gd name="T15" fmla="*/ 1 h 27"/>
                      <a:gd name="T16" fmla="*/ 0 w 92"/>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2"/>
                      <a:gd name="T28" fmla="*/ 0 h 27"/>
                      <a:gd name="T29" fmla="*/ 92 w 92"/>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2" h="27">
                        <a:moveTo>
                          <a:pt x="92" y="0"/>
                        </a:moveTo>
                        <a:lnTo>
                          <a:pt x="79" y="5"/>
                        </a:lnTo>
                        <a:lnTo>
                          <a:pt x="66" y="9"/>
                        </a:lnTo>
                        <a:lnTo>
                          <a:pt x="56" y="15"/>
                        </a:lnTo>
                        <a:lnTo>
                          <a:pt x="46" y="22"/>
                        </a:lnTo>
                        <a:lnTo>
                          <a:pt x="33" y="27"/>
                        </a:lnTo>
                        <a:lnTo>
                          <a:pt x="21" y="24"/>
                        </a:lnTo>
                        <a:lnTo>
                          <a:pt x="10" y="18"/>
                        </a:lnTo>
                        <a:lnTo>
                          <a:pt x="0" y="12"/>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grpSp>
          <p:nvGrpSpPr>
            <p:cNvPr id="16393" name="Group 35"/>
            <p:cNvGrpSpPr>
              <a:grpSpLocks/>
            </p:cNvGrpSpPr>
            <p:nvPr/>
          </p:nvGrpSpPr>
          <p:grpSpPr bwMode="auto">
            <a:xfrm>
              <a:off x="933" y="270"/>
              <a:ext cx="224" cy="306"/>
              <a:chOff x="933" y="270"/>
              <a:chExt cx="224" cy="306"/>
            </a:xfrm>
          </p:grpSpPr>
          <p:grpSp>
            <p:nvGrpSpPr>
              <p:cNvPr id="16424" name="Group 33"/>
              <p:cNvGrpSpPr>
                <a:grpSpLocks/>
              </p:cNvGrpSpPr>
              <p:nvPr/>
            </p:nvGrpSpPr>
            <p:grpSpPr bwMode="auto">
              <a:xfrm>
                <a:off x="933" y="318"/>
                <a:ext cx="189" cy="258"/>
                <a:chOff x="933" y="318"/>
                <a:chExt cx="189" cy="258"/>
              </a:xfrm>
            </p:grpSpPr>
            <p:sp>
              <p:nvSpPr>
                <p:cNvPr id="16426" name="Freeform 22"/>
                <p:cNvSpPr>
                  <a:spLocks/>
                </p:cNvSpPr>
                <p:nvPr/>
              </p:nvSpPr>
              <p:spPr bwMode="auto">
                <a:xfrm>
                  <a:off x="933" y="318"/>
                  <a:ext cx="189" cy="258"/>
                </a:xfrm>
                <a:custGeom>
                  <a:avLst/>
                  <a:gdLst>
                    <a:gd name="T0" fmla="*/ 2 w 377"/>
                    <a:gd name="T1" fmla="*/ 8 h 773"/>
                    <a:gd name="T2" fmla="*/ 1 w 377"/>
                    <a:gd name="T3" fmla="*/ 10 h 773"/>
                    <a:gd name="T4" fmla="*/ 0 w 377"/>
                    <a:gd name="T5" fmla="*/ 11 h 773"/>
                    <a:gd name="T6" fmla="*/ 2 w 377"/>
                    <a:gd name="T7" fmla="*/ 15 h 773"/>
                    <a:gd name="T8" fmla="*/ 2 w 377"/>
                    <a:gd name="T9" fmla="*/ 19 h 773"/>
                    <a:gd name="T10" fmla="*/ 5 w 377"/>
                    <a:gd name="T11" fmla="*/ 21 h 773"/>
                    <a:gd name="T12" fmla="*/ 7 w 377"/>
                    <a:gd name="T13" fmla="*/ 23 h 773"/>
                    <a:gd name="T14" fmla="*/ 8 w 377"/>
                    <a:gd name="T15" fmla="*/ 24 h 773"/>
                    <a:gd name="T16" fmla="*/ 10 w 377"/>
                    <a:gd name="T17" fmla="*/ 26 h 773"/>
                    <a:gd name="T18" fmla="*/ 12 w 377"/>
                    <a:gd name="T19" fmla="*/ 27 h 773"/>
                    <a:gd name="T20" fmla="*/ 13 w 377"/>
                    <a:gd name="T21" fmla="*/ 28 h 773"/>
                    <a:gd name="T22" fmla="*/ 15 w 377"/>
                    <a:gd name="T23" fmla="*/ 29 h 773"/>
                    <a:gd name="T24" fmla="*/ 17 w 377"/>
                    <a:gd name="T25" fmla="*/ 29 h 773"/>
                    <a:gd name="T26" fmla="*/ 18 w 377"/>
                    <a:gd name="T27" fmla="*/ 28 h 773"/>
                    <a:gd name="T28" fmla="*/ 20 w 377"/>
                    <a:gd name="T29" fmla="*/ 29 h 773"/>
                    <a:gd name="T30" fmla="*/ 21 w 377"/>
                    <a:gd name="T31" fmla="*/ 28 h 773"/>
                    <a:gd name="T32" fmla="*/ 22 w 377"/>
                    <a:gd name="T33" fmla="*/ 28 h 773"/>
                    <a:gd name="T34" fmla="*/ 24 w 377"/>
                    <a:gd name="T35" fmla="*/ 26 h 773"/>
                    <a:gd name="T36" fmla="*/ 26 w 377"/>
                    <a:gd name="T37" fmla="*/ 24 h 773"/>
                    <a:gd name="T38" fmla="*/ 27 w 377"/>
                    <a:gd name="T39" fmla="*/ 22 h 773"/>
                    <a:gd name="T40" fmla="*/ 28 w 377"/>
                    <a:gd name="T41" fmla="*/ 21 h 773"/>
                    <a:gd name="T42" fmla="*/ 29 w 377"/>
                    <a:gd name="T43" fmla="*/ 19 h 773"/>
                    <a:gd name="T44" fmla="*/ 31 w 377"/>
                    <a:gd name="T45" fmla="*/ 18 h 773"/>
                    <a:gd name="T46" fmla="*/ 33 w 377"/>
                    <a:gd name="T47" fmla="*/ 17 h 773"/>
                    <a:gd name="T48" fmla="*/ 31 w 377"/>
                    <a:gd name="T49" fmla="*/ 16 h 773"/>
                    <a:gd name="T50" fmla="*/ 29 w 377"/>
                    <a:gd name="T51" fmla="*/ 16 h 773"/>
                    <a:gd name="T52" fmla="*/ 30 w 377"/>
                    <a:gd name="T53" fmla="*/ 15 h 773"/>
                    <a:gd name="T54" fmla="*/ 31 w 377"/>
                    <a:gd name="T55" fmla="*/ 14 h 773"/>
                    <a:gd name="T56" fmla="*/ 31 w 377"/>
                    <a:gd name="T57" fmla="*/ 14 h 773"/>
                    <a:gd name="T58" fmla="*/ 32 w 377"/>
                    <a:gd name="T59" fmla="*/ 13 h 773"/>
                    <a:gd name="T60" fmla="*/ 33 w 377"/>
                    <a:gd name="T61" fmla="*/ 13 h 773"/>
                    <a:gd name="T62" fmla="*/ 34 w 377"/>
                    <a:gd name="T63" fmla="*/ 14 h 773"/>
                    <a:gd name="T64" fmla="*/ 35 w 377"/>
                    <a:gd name="T65" fmla="*/ 14 h 773"/>
                    <a:gd name="T66" fmla="*/ 36 w 377"/>
                    <a:gd name="T67" fmla="*/ 15 h 773"/>
                    <a:gd name="T68" fmla="*/ 37 w 377"/>
                    <a:gd name="T69" fmla="*/ 15 h 773"/>
                    <a:gd name="T70" fmla="*/ 38 w 377"/>
                    <a:gd name="T71" fmla="*/ 15 h 773"/>
                    <a:gd name="T72" fmla="*/ 39 w 377"/>
                    <a:gd name="T73" fmla="*/ 15 h 773"/>
                    <a:gd name="T74" fmla="*/ 40 w 377"/>
                    <a:gd name="T75" fmla="*/ 15 h 773"/>
                    <a:gd name="T76" fmla="*/ 41 w 377"/>
                    <a:gd name="T77" fmla="*/ 13 h 773"/>
                    <a:gd name="T78" fmla="*/ 43 w 377"/>
                    <a:gd name="T79" fmla="*/ 12 h 773"/>
                    <a:gd name="T80" fmla="*/ 44 w 377"/>
                    <a:gd name="T81" fmla="*/ 11 h 773"/>
                    <a:gd name="T82" fmla="*/ 45 w 377"/>
                    <a:gd name="T83" fmla="*/ 11 h 773"/>
                    <a:gd name="T84" fmla="*/ 43 w 377"/>
                    <a:gd name="T85" fmla="*/ 9 h 773"/>
                    <a:gd name="T86" fmla="*/ 43 w 377"/>
                    <a:gd name="T87" fmla="*/ 8 h 773"/>
                    <a:gd name="T88" fmla="*/ 44 w 377"/>
                    <a:gd name="T89" fmla="*/ 7 h 773"/>
                    <a:gd name="T90" fmla="*/ 46 w 377"/>
                    <a:gd name="T91" fmla="*/ 6 h 773"/>
                    <a:gd name="T92" fmla="*/ 48 w 377"/>
                    <a:gd name="T93" fmla="*/ 5 h 773"/>
                    <a:gd name="T94" fmla="*/ 46 w 377"/>
                    <a:gd name="T95" fmla="*/ 3 h 773"/>
                    <a:gd name="T96" fmla="*/ 44 w 377"/>
                    <a:gd name="T97" fmla="*/ 2 h 773"/>
                    <a:gd name="T98" fmla="*/ 37 w 377"/>
                    <a:gd name="T99" fmla="*/ 1 h 773"/>
                    <a:gd name="T100" fmla="*/ 31 w 377"/>
                    <a:gd name="T101" fmla="*/ 0 h 773"/>
                    <a:gd name="T102" fmla="*/ 24 w 377"/>
                    <a:gd name="T103" fmla="*/ 0 h 773"/>
                    <a:gd name="T104" fmla="*/ 16 w 377"/>
                    <a:gd name="T105" fmla="*/ 1 h 773"/>
                    <a:gd name="T106" fmla="*/ 14 w 377"/>
                    <a:gd name="T107" fmla="*/ 2 h 773"/>
                    <a:gd name="T108" fmla="*/ 13 w 377"/>
                    <a:gd name="T109" fmla="*/ 3 h 773"/>
                    <a:gd name="T110" fmla="*/ 12 w 377"/>
                    <a:gd name="T111" fmla="*/ 5 h 773"/>
                    <a:gd name="T112" fmla="*/ 11 w 377"/>
                    <a:gd name="T113" fmla="*/ 5 h 773"/>
                    <a:gd name="T114" fmla="*/ 6 w 377"/>
                    <a:gd name="T115" fmla="*/ 6 h 773"/>
                    <a:gd name="T116" fmla="*/ 3 w 377"/>
                    <a:gd name="T117" fmla="*/ 7 h 773"/>
                    <a:gd name="T118" fmla="*/ 2 w 377"/>
                    <a:gd name="T119" fmla="*/ 8 h 7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7"/>
                    <a:gd name="T181" fmla="*/ 0 h 773"/>
                    <a:gd name="T182" fmla="*/ 377 w 377"/>
                    <a:gd name="T183" fmla="*/ 773 h 7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7" h="773">
                      <a:moveTo>
                        <a:pt x="12" y="209"/>
                      </a:moveTo>
                      <a:lnTo>
                        <a:pt x="3" y="257"/>
                      </a:lnTo>
                      <a:lnTo>
                        <a:pt x="0" y="304"/>
                      </a:lnTo>
                      <a:lnTo>
                        <a:pt x="9" y="409"/>
                      </a:lnTo>
                      <a:lnTo>
                        <a:pt x="16" y="499"/>
                      </a:lnTo>
                      <a:lnTo>
                        <a:pt x="34" y="553"/>
                      </a:lnTo>
                      <a:lnTo>
                        <a:pt x="53" y="620"/>
                      </a:lnTo>
                      <a:lnTo>
                        <a:pt x="64" y="654"/>
                      </a:lnTo>
                      <a:lnTo>
                        <a:pt x="80" y="698"/>
                      </a:lnTo>
                      <a:lnTo>
                        <a:pt x="91" y="733"/>
                      </a:lnTo>
                      <a:lnTo>
                        <a:pt x="104" y="758"/>
                      </a:lnTo>
                      <a:lnTo>
                        <a:pt x="116" y="770"/>
                      </a:lnTo>
                      <a:lnTo>
                        <a:pt x="130" y="773"/>
                      </a:lnTo>
                      <a:lnTo>
                        <a:pt x="144" y="767"/>
                      </a:lnTo>
                      <a:lnTo>
                        <a:pt x="155" y="769"/>
                      </a:lnTo>
                      <a:lnTo>
                        <a:pt x="163" y="764"/>
                      </a:lnTo>
                      <a:lnTo>
                        <a:pt x="174" y="744"/>
                      </a:lnTo>
                      <a:lnTo>
                        <a:pt x="191" y="699"/>
                      </a:lnTo>
                      <a:lnTo>
                        <a:pt x="205" y="646"/>
                      </a:lnTo>
                      <a:lnTo>
                        <a:pt x="215" y="599"/>
                      </a:lnTo>
                      <a:lnTo>
                        <a:pt x="220" y="556"/>
                      </a:lnTo>
                      <a:lnTo>
                        <a:pt x="228" y="525"/>
                      </a:lnTo>
                      <a:lnTo>
                        <a:pt x="242" y="487"/>
                      </a:lnTo>
                      <a:lnTo>
                        <a:pt x="258" y="459"/>
                      </a:lnTo>
                      <a:lnTo>
                        <a:pt x="244" y="441"/>
                      </a:lnTo>
                      <a:lnTo>
                        <a:pt x="226" y="429"/>
                      </a:lnTo>
                      <a:lnTo>
                        <a:pt x="240" y="407"/>
                      </a:lnTo>
                      <a:lnTo>
                        <a:pt x="242" y="385"/>
                      </a:lnTo>
                      <a:lnTo>
                        <a:pt x="247" y="370"/>
                      </a:lnTo>
                      <a:lnTo>
                        <a:pt x="256" y="354"/>
                      </a:lnTo>
                      <a:lnTo>
                        <a:pt x="264" y="361"/>
                      </a:lnTo>
                      <a:lnTo>
                        <a:pt x="272" y="366"/>
                      </a:lnTo>
                      <a:lnTo>
                        <a:pt x="280" y="382"/>
                      </a:lnTo>
                      <a:lnTo>
                        <a:pt x="283" y="403"/>
                      </a:lnTo>
                      <a:lnTo>
                        <a:pt x="289" y="410"/>
                      </a:lnTo>
                      <a:lnTo>
                        <a:pt x="301" y="412"/>
                      </a:lnTo>
                      <a:lnTo>
                        <a:pt x="309" y="406"/>
                      </a:lnTo>
                      <a:lnTo>
                        <a:pt x="315" y="391"/>
                      </a:lnTo>
                      <a:lnTo>
                        <a:pt x="323" y="348"/>
                      </a:lnTo>
                      <a:lnTo>
                        <a:pt x="340" y="322"/>
                      </a:lnTo>
                      <a:lnTo>
                        <a:pt x="350" y="305"/>
                      </a:lnTo>
                      <a:lnTo>
                        <a:pt x="354" y="286"/>
                      </a:lnTo>
                      <a:lnTo>
                        <a:pt x="344" y="245"/>
                      </a:lnTo>
                      <a:lnTo>
                        <a:pt x="337" y="221"/>
                      </a:lnTo>
                      <a:lnTo>
                        <a:pt x="346" y="193"/>
                      </a:lnTo>
                      <a:lnTo>
                        <a:pt x="364" y="168"/>
                      </a:lnTo>
                      <a:lnTo>
                        <a:pt x="377" y="146"/>
                      </a:lnTo>
                      <a:lnTo>
                        <a:pt x="368" y="94"/>
                      </a:lnTo>
                      <a:lnTo>
                        <a:pt x="347" y="51"/>
                      </a:lnTo>
                      <a:lnTo>
                        <a:pt x="295" y="16"/>
                      </a:lnTo>
                      <a:lnTo>
                        <a:pt x="241" y="0"/>
                      </a:lnTo>
                      <a:lnTo>
                        <a:pt x="186" y="6"/>
                      </a:lnTo>
                      <a:lnTo>
                        <a:pt x="125" y="32"/>
                      </a:lnTo>
                      <a:lnTo>
                        <a:pt x="106" y="59"/>
                      </a:lnTo>
                      <a:lnTo>
                        <a:pt x="97" y="85"/>
                      </a:lnTo>
                      <a:lnTo>
                        <a:pt x="89" y="122"/>
                      </a:lnTo>
                      <a:lnTo>
                        <a:pt x="82" y="140"/>
                      </a:lnTo>
                      <a:lnTo>
                        <a:pt x="41" y="170"/>
                      </a:lnTo>
                      <a:lnTo>
                        <a:pt x="23" y="189"/>
                      </a:lnTo>
                      <a:lnTo>
                        <a:pt x="12" y="209"/>
                      </a:lnTo>
                      <a:close/>
                    </a:path>
                  </a:pathLst>
                </a:custGeom>
                <a:solidFill>
                  <a:srgbClr val="E0A080"/>
                </a:solidFill>
                <a:ln w="6350">
                  <a:solidFill>
                    <a:srgbClr val="000000"/>
                  </a:solidFill>
                  <a:round/>
                  <a:headEnd/>
                  <a:tailEnd/>
                </a:ln>
              </p:spPr>
              <p:txBody>
                <a:bodyPr/>
                <a:lstStyle/>
                <a:p>
                  <a:endParaRPr lang="en-US"/>
                </a:p>
              </p:txBody>
            </p:sp>
            <p:grpSp>
              <p:nvGrpSpPr>
                <p:cNvPr id="16427" name="Group 32"/>
                <p:cNvGrpSpPr>
                  <a:grpSpLocks/>
                </p:cNvGrpSpPr>
                <p:nvPr/>
              </p:nvGrpSpPr>
              <p:grpSpPr bwMode="auto">
                <a:xfrm>
                  <a:off x="956" y="356"/>
                  <a:ext cx="146" cy="137"/>
                  <a:chOff x="956" y="356"/>
                  <a:chExt cx="146" cy="137"/>
                </a:xfrm>
              </p:grpSpPr>
              <p:grpSp>
                <p:nvGrpSpPr>
                  <p:cNvPr id="16428" name="Group 30"/>
                  <p:cNvGrpSpPr>
                    <a:grpSpLocks/>
                  </p:cNvGrpSpPr>
                  <p:nvPr/>
                </p:nvGrpSpPr>
                <p:grpSpPr bwMode="auto">
                  <a:xfrm>
                    <a:off x="956" y="356"/>
                    <a:ext cx="146" cy="137"/>
                    <a:chOff x="956" y="356"/>
                    <a:chExt cx="146" cy="137"/>
                  </a:xfrm>
                </p:grpSpPr>
                <p:sp>
                  <p:nvSpPr>
                    <p:cNvPr id="16430" name="Freeform 23"/>
                    <p:cNvSpPr>
                      <a:spLocks/>
                    </p:cNvSpPr>
                    <p:nvPr/>
                  </p:nvSpPr>
                  <p:spPr bwMode="auto">
                    <a:xfrm>
                      <a:off x="956" y="371"/>
                      <a:ext cx="44" cy="122"/>
                    </a:xfrm>
                    <a:custGeom>
                      <a:avLst/>
                      <a:gdLst>
                        <a:gd name="T0" fmla="*/ 1 w 88"/>
                        <a:gd name="T1" fmla="*/ 14 h 367"/>
                        <a:gd name="T2" fmla="*/ 2 w 88"/>
                        <a:gd name="T3" fmla="*/ 12 h 367"/>
                        <a:gd name="T4" fmla="*/ 3 w 88"/>
                        <a:gd name="T5" fmla="*/ 11 h 367"/>
                        <a:gd name="T6" fmla="*/ 3 w 88"/>
                        <a:gd name="T7" fmla="*/ 10 h 367"/>
                        <a:gd name="T8" fmla="*/ 1 w 88"/>
                        <a:gd name="T9" fmla="*/ 8 h 367"/>
                        <a:gd name="T10" fmla="*/ 0 w 88"/>
                        <a:gd name="T11" fmla="*/ 7 h 367"/>
                        <a:gd name="T12" fmla="*/ 1 w 88"/>
                        <a:gd name="T13" fmla="*/ 5 h 367"/>
                        <a:gd name="T14" fmla="*/ 3 w 88"/>
                        <a:gd name="T15" fmla="*/ 4 h 367"/>
                        <a:gd name="T16" fmla="*/ 5 w 88"/>
                        <a:gd name="T17" fmla="*/ 3 h 367"/>
                        <a:gd name="T18" fmla="*/ 8 w 88"/>
                        <a:gd name="T19" fmla="*/ 2 h 367"/>
                        <a:gd name="T20" fmla="*/ 11 w 88"/>
                        <a:gd name="T21" fmla="*/ 2 h 367"/>
                        <a:gd name="T22" fmla="*/ 10 w 88"/>
                        <a:gd name="T23" fmla="*/ 1 h 367"/>
                        <a:gd name="T24" fmla="*/ 9 w 88"/>
                        <a:gd name="T25" fmla="*/ 1 h 367"/>
                        <a:gd name="T26" fmla="*/ 8 w 88"/>
                        <a:gd name="T27" fmla="*/ 1 h 367"/>
                        <a:gd name="T28" fmla="*/ 7 w 88"/>
                        <a:gd name="T29" fmla="*/ 0 h 367"/>
                        <a:gd name="T30" fmla="*/ 7 w 88"/>
                        <a:gd name="T31" fmla="*/ 0 h 3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367"/>
                        <a:gd name="T50" fmla="*/ 88 w 88"/>
                        <a:gd name="T51" fmla="*/ 367 h 3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367">
                          <a:moveTo>
                            <a:pt x="3" y="367"/>
                          </a:moveTo>
                          <a:lnTo>
                            <a:pt x="14" y="332"/>
                          </a:lnTo>
                          <a:lnTo>
                            <a:pt x="21" y="307"/>
                          </a:lnTo>
                          <a:lnTo>
                            <a:pt x="18" y="262"/>
                          </a:lnTo>
                          <a:lnTo>
                            <a:pt x="7" y="223"/>
                          </a:lnTo>
                          <a:lnTo>
                            <a:pt x="0" y="177"/>
                          </a:lnTo>
                          <a:lnTo>
                            <a:pt x="3" y="140"/>
                          </a:lnTo>
                          <a:lnTo>
                            <a:pt x="20" y="102"/>
                          </a:lnTo>
                          <a:lnTo>
                            <a:pt x="38" y="76"/>
                          </a:lnTo>
                          <a:lnTo>
                            <a:pt x="64" y="53"/>
                          </a:lnTo>
                          <a:lnTo>
                            <a:pt x="88" y="41"/>
                          </a:lnTo>
                          <a:lnTo>
                            <a:pt x="74" y="40"/>
                          </a:lnTo>
                          <a:lnTo>
                            <a:pt x="65" y="35"/>
                          </a:lnTo>
                          <a:lnTo>
                            <a:pt x="59" y="26"/>
                          </a:lnTo>
                          <a:lnTo>
                            <a:pt x="54" y="10"/>
                          </a:lnTo>
                          <a:lnTo>
                            <a:pt x="57"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31" name="Freeform 24"/>
                    <p:cNvSpPr>
                      <a:spLocks/>
                    </p:cNvSpPr>
                    <p:nvPr/>
                  </p:nvSpPr>
                  <p:spPr bwMode="auto">
                    <a:xfrm>
                      <a:off x="1018" y="391"/>
                      <a:ext cx="51" cy="17"/>
                    </a:xfrm>
                    <a:custGeom>
                      <a:avLst/>
                      <a:gdLst>
                        <a:gd name="T0" fmla="*/ 0 w 103"/>
                        <a:gd name="T1" fmla="*/ 1 h 52"/>
                        <a:gd name="T2" fmla="*/ 2 w 103"/>
                        <a:gd name="T3" fmla="*/ 2 h 52"/>
                        <a:gd name="T4" fmla="*/ 4 w 103"/>
                        <a:gd name="T5" fmla="*/ 2 h 52"/>
                        <a:gd name="T6" fmla="*/ 7 w 103"/>
                        <a:gd name="T7" fmla="*/ 2 h 52"/>
                        <a:gd name="T8" fmla="*/ 9 w 103"/>
                        <a:gd name="T9" fmla="*/ 2 h 52"/>
                        <a:gd name="T10" fmla="*/ 11 w 103"/>
                        <a:gd name="T11" fmla="*/ 2 h 52"/>
                        <a:gd name="T12" fmla="*/ 12 w 103"/>
                        <a:gd name="T13" fmla="*/ 1 h 52"/>
                        <a:gd name="T14" fmla="*/ 12 w 103"/>
                        <a:gd name="T15" fmla="*/ 0 h 52"/>
                        <a:gd name="T16" fmla="*/ 11 w 103"/>
                        <a:gd name="T17" fmla="*/ 0 h 52"/>
                        <a:gd name="T18" fmla="*/ 9 w 103"/>
                        <a:gd name="T19" fmla="*/ 0 h 52"/>
                        <a:gd name="T20" fmla="*/ 7 w 103"/>
                        <a:gd name="T21" fmla="*/ 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52"/>
                        <a:gd name="T35" fmla="*/ 103 w 103"/>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52">
                          <a:moveTo>
                            <a:pt x="0" y="27"/>
                          </a:moveTo>
                          <a:lnTo>
                            <a:pt x="20" y="42"/>
                          </a:lnTo>
                          <a:lnTo>
                            <a:pt x="39" y="50"/>
                          </a:lnTo>
                          <a:lnTo>
                            <a:pt x="62" y="52"/>
                          </a:lnTo>
                          <a:lnTo>
                            <a:pt x="78" y="50"/>
                          </a:lnTo>
                          <a:lnTo>
                            <a:pt x="93" y="45"/>
                          </a:lnTo>
                          <a:lnTo>
                            <a:pt x="103" y="30"/>
                          </a:lnTo>
                          <a:lnTo>
                            <a:pt x="103" y="12"/>
                          </a:lnTo>
                          <a:lnTo>
                            <a:pt x="91" y="3"/>
                          </a:lnTo>
                          <a:lnTo>
                            <a:pt x="77" y="0"/>
                          </a:lnTo>
                          <a:lnTo>
                            <a:pt x="58" y="6"/>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32" name="Freeform 25"/>
                    <p:cNvSpPr>
                      <a:spLocks/>
                    </p:cNvSpPr>
                    <p:nvPr/>
                  </p:nvSpPr>
                  <p:spPr bwMode="auto">
                    <a:xfrm>
                      <a:off x="1005" y="430"/>
                      <a:ext cx="23" cy="25"/>
                    </a:xfrm>
                    <a:custGeom>
                      <a:avLst/>
                      <a:gdLst>
                        <a:gd name="T0" fmla="*/ 5 w 47"/>
                        <a:gd name="T1" fmla="*/ 0 h 77"/>
                        <a:gd name="T2" fmla="*/ 3 w 47"/>
                        <a:gd name="T3" fmla="*/ 0 h 77"/>
                        <a:gd name="T4" fmla="*/ 1 w 47"/>
                        <a:gd name="T5" fmla="*/ 1 h 77"/>
                        <a:gd name="T6" fmla="*/ 0 w 47"/>
                        <a:gd name="T7" fmla="*/ 2 h 77"/>
                        <a:gd name="T8" fmla="*/ 0 w 47"/>
                        <a:gd name="T9" fmla="*/ 3 h 77"/>
                        <a:gd name="T10" fmla="*/ 0 60000 65536"/>
                        <a:gd name="T11" fmla="*/ 0 60000 65536"/>
                        <a:gd name="T12" fmla="*/ 0 60000 65536"/>
                        <a:gd name="T13" fmla="*/ 0 60000 65536"/>
                        <a:gd name="T14" fmla="*/ 0 60000 65536"/>
                        <a:gd name="T15" fmla="*/ 0 w 47"/>
                        <a:gd name="T16" fmla="*/ 0 h 77"/>
                        <a:gd name="T17" fmla="*/ 47 w 47"/>
                        <a:gd name="T18" fmla="*/ 77 h 77"/>
                      </a:gdLst>
                      <a:ahLst/>
                      <a:cxnLst>
                        <a:cxn ang="T10">
                          <a:pos x="T0" y="T1"/>
                        </a:cxn>
                        <a:cxn ang="T11">
                          <a:pos x="T2" y="T3"/>
                        </a:cxn>
                        <a:cxn ang="T12">
                          <a:pos x="T4" y="T5"/>
                        </a:cxn>
                        <a:cxn ang="T13">
                          <a:pos x="T6" y="T7"/>
                        </a:cxn>
                        <a:cxn ang="T14">
                          <a:pos x="T8" y="T9"/>
                        </a:cxn>
                      </a:cxnLst>
                      <a:rect l="T15" t="T16" r="T17" b="T18"/>
                      <a:pathLst>
                        <a:path w="47" h="77">
                          <a:moveTo>
                            <a:pt x="47" y="0"/>
                          </a:moveTo>
                          <a:lnTo>
                            <a:pt x="28" y="10"/>
                          </a:lnTo>
                          <a:lnTo>
                            <a:pt x="13" y="28"/>
                          </a:lnTo>
                          <a:lnTo>
                            <a:pt x="3" y="53"/>
                          </a:lnTo>
                          <a:lnTo>
                            <a:pt x="0" y="77"/>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33" name="Freeform 26"/>
                    <p:cNvSpPr>
                      <a:spLocks/>
                    </p:cNvSpPr>
                    <p:nvPr/>
                  </p:nvSpPr>
                  <p:spPr bwMode="auto">
                    <a:xfrm>
                      <a:off x="1057" y="367"/>
                      <a:ext cx="19" cy="20"/>
                    </a:xfrm>
                    <a:custGeom>
                      <a:avLst/>
                      <a:gdLst>
                        <a:gd name="T0" fmla="*/ 0 w 38"/>
                        <a:gd name="T1" fmla="*/ 0 h 59"/>
                        <a:gd name="T2" fmla="*/ 3 w 38"/>
                        <a:gd name="T3" fmla="*/ 2 h 59"/>
                        <a:gd name="T4" fmla="*/ 3 w 38"/>
                        <a:gd name="T5" fmla="*/ 2 h 59"/>
                        <a:gd name="T6" fmla="*/ 4 w 38"/>
                        <a:gd name="T7" fmla="*/ 1 h 59"/>
                        <a:gd name="T8" fmla="*/ 5 w 38"/>
                        <a:gd name="T9" fmla="*/ 1 h 59"/>
                        <a:gd name="T10" fmla="*/ 0 60000 65536"/>
                        <a:gd name="T11" fmla="*/ 0 60000 65536"/>
                        <a:gd name="T12" fmla="*/ 0 60000 65536"/>
                        <a:gd name="T13" fmla="*/ 0 60000 65536"/>
                        <a:gd name="T14" fmla="*/ 0 60000 65536"/>
                        <a:gd name="T15" fmla="*/ 0 w 38"/>
                        <a:gd name="T16" fmla="*/ 0 h 59"/>
                        <a:gd name="T17" fmla="*/ 38 w 38"/>
                        <a:gd name="T18" fmla="*/ 59 h 59"/>
                      </a:gdLst>
                      <a:ahLst/>
                      <a:cxnLst>
                        <a:cxn ang="T10">
                          <a:pos x="T0" y="T1"/>
                        </a:cxn>
                        <a:cxn ang="T11">
                          <a:pos x="T2" y="T3"/>
                        </a:cxn>
                        <a:cxn ang="T12">
                          <a:pos x="T4" y="T5"/>
                        </a:cxn>
                        <a:cxn ang="T13">
                          <a:pos x="T6" y="T7"/>
                        </a:cxn>
                        <a:cxn ang="T14">
                          <a:pos x="T8" y="T9"/>
                        </a:cxn>
                      </a:cxnLst>
                      <a:rect l="T15" t="T16" r="T17" b="T18"/>
                      <a:pathLst>
                        <a:path w="38" h="59">
                          <a:moveTo>
                            <a:pt x="0" y="0"/>
                          </a:moveTo>
                          <a:lnTo>
                            <a:pt x="18" y="59"/>
                          </a:lnTo>
                          <a:lnTo>
                            <a:pt x="20" y="45"/>
                          </a:lnTo>
                          <a:lnTo>
                            <a:pt x="27" y="36"/>
                          </a:lnTo>
                          <a:lnTo>
                            <a:pt x="38" y="37"/>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34" name="Freeform 27"/>
                    <p:cNvSpPr>
                      <a:spLocks/>
                    </p:cNvSpPr>
                    <p:nvPr/>
                  </p:nvSpPr>
                  <p:spPr bwMode="auto">
                    <a:xfrm>
                      <a:off x="1071" y="383"/>
                      <a:ext cx="9" cy="8"/>
                    </a:xfrm>
                    <a:custGeom>
                      <a:avLst/>
                      <a:gdLst>
                        <a:gd name="T0" fmla="*/ 1 w 18"/>
                        <a:gd name="T1" fmla="*/ 1 h 22"/>
                        <a:gd name="T2" fmla="*/ 1 w 18"/>
                        <a:gd name="T3" fmla="*/ 1 h 22"/>
                        <a:gd name="T4" fmla="*/ 0 w 18"/>
                        <a:gd name="T5" fmla="*/ 0 h 22"/>
                        <a:gd name="T6" fmla="*/ 0 w 18"/>
                        <a:gd name="T7" fmla="*/ 0 h 22"/>
                        <a:gd name="T8" fmla="*/ 1 w 18"/>
                        <a:gd name="T9" fmla="*/ 0 h 22"/>
                        <a:gd name="T10" fmla="*/ 1 w 18"/>
                        <a:gd name="T11" fmla="*/ 0 h 22"/>
                        <a:gd name="T12" fmla="*/ 2 w 18"/>
                        <a:gd name="T13" fmla="*/ 0 h 22"/>
                        <a:gd name="T14" fmla="*/ 2 w 18"/>
                        <a:gd name="T15" fmla="*/ 0 h 22"/>
                        <a:gd name="T16" fmla="*/ 2 w 18"/>
                        <a:gd name="T17" fmla="*/ 1 h 22"/>
                        <a:gd name="T18" fmla="*/ 3 w 18"/>
                        <a:gd name="T19" fmla="*/ 1 h 22"/>
                        <a:gd name="T20" fmla="*/ 3 w 18"/>
                        <a:gd name="T21" fmla="*/ 1 h 22"/>
                        <a:gd name="T22" fmla="*/ 2 w 18"/>
                        <a:gd name="T23" fmla="*/ 1 h 22"/>
                        <a:gd name="T24" fmla="*/ 1 w 18"/>
                        <a:gd name="T25" fmla="*/ 1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22"/>
                        <a:gd name="T41" fmla="*/ 18 w 18"/>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22">
                          <a:moveTo>
                            <a:pt x="7" y="19"/>
                          </a:moveTo>
                          <a:lnTo>
                            <a:pt x="3" y="15"/>
                          </a:lnTo>
                          <a:lnTo>
                            <a:pt x="0" y="10"/>
                          </a:lnTo>
                          <a:lnTo>
                            <a:pt x="0" y="5"/>
                          </a:lnTo>
                          <a:lnTo>
                            <a:pt x="4" y="0"/>
                          </a:lnTo>
                          <a:lnTo>
                            <a:pt x="8" y="0"/>
                          </a:lnTo>
                          <a:lnTo>
                            <a:pt x="13" y="3"/>
                          </a:lnTo>
                          <a:lnTo>
                            <a:pt x="15" y="7"/>
                          </a:lnTo>
                          <a:lnTo>
                            <a:pt x="15" y="13"/>
                          </a:lnTo>
                          <a:lnTo>
                            <a:pt x="17" y="19"/>
                          </a:lnTo>
                          <a:lnTo>
                            <a:pt x="18" y="22"/>
                          </a:lnTo>
                          <a:lnTo>
                            <a:pt x="13" y="21"/>
                          </a:lnTo>
                          <a:lnTo>
                            <a:pt x="7" y="19"/>
                          </a:lnTo>
                          <a:close/>
                        </a:path>
                      </a:pathLst>
                    </a:custGeom>
                    <a:solidFill>
                      <a:srgbClr val="C08040"/>
                    </a:solidFill>
                    <a:ln w="6350">
                      <a:solidFill>
                        <a:srgbClr val="000000"/>
                      </a:solidFill>
                      <a:round/>
                      <a:headEnd/>
                      <a:tailEnd/>
                    </a:ln>
                  </p:spPr>
                  <p:txBody>
                    <a:bodyPr/>
                    <a:lstStyle/>
                    <a:p>
                      <a:endParaRPr lang="en-US"/>
                    </a:p>
                  </p:txBody>
                </p:sp>
                <p:sp>
                  <p:nvSpPr>
                    <p:cNvPr id="16435" name="Freeform 28"/>
                    <p:cNvSpPr>
                      <a:spLocks/>
                    </p:cNvSpPr>
                    <p:nvPr/>
                  </p:nvSpPr>
                  <p:spPr bwMode="auto">
                    <a:xfrm>
                      <a:off x="1077" y="356"/>
                      <a:ext cx="25" cy="35"/>
                    </a:xfrm>
                    <a:custGeom>
                      <a:avLst/>
                      <a:gdLst>
                        <a:gd name="T0" fmla="*/ 7 w 50"/>
                        <a:gd name="T1" fmla="*/ 4 h 103"/>
                        <a:gd name="T2" fmla="*/ 7 w 50"/>
                        <a:gd name="T3" fmla="*/ 3 h 103"/>
                        <a:gd name="T4" fmla="*/ 5 w 50"/>
                        <a:gd name="T5" fmla="*/ 2 h 103"/>
                        <a:gd name="T6" fmla="*/ 3 w 50"/>
                        <a:gd name="T7" fmla="*/ 1 h 103"/>
                        <a:gd name="T8" fmla="*/ 1 w 50"/>
                        <a:gd name="T9" fmla="*/ 1 h 103"/>
                        <a:gd name="T10" fmla="*/ 0 w 50"/>
                        <a:gd name="T11" fmla="*/ 0 h 103"/>
                        <a:gd name="T12" fmla="*/ 0 60000 65536"/>
                        <a:gd name="T13" fmla="*/ 0 60000 65536"/>
                        <a:gd name="T14" fmla="*/ 0 60000 65536"/>
                        <a:gd name="T15" fmla="*/ 0 60000 65536"/>
                        <a:gd name="T16" fmla="*/ 0 60000 65536"/>
                        <a:gd name="T17" fmla="*/ 0 60000 65536"/>
                        <a:gd name="T18" fmla="*/ 0 w 50"/>
                        <a:gd name="T19" fmla="*/ 0 h 103"/>
                        <a:gd name="T20" fmla="*/ 50 w 50"/>
                        <a:gd name="T21" fmla="*/ 103 h 103"/>
                      </a:gdLst>
                      <a:ahLst/>
                      <a:cxnLst>
                        <a:cxn ang="T12">
                          <a:pos x="T0" y="T1"/>
                        </a:cxn>
                        <a:cxn ang="T13">
                          <a:pos x="T2" y="T3"/>
                        </a:cxn>
                        <a:cxn ang="T14">
                          <a:pos x="T4" y="T5"/>
                        </a:cxn>
                        <a:cxn ang="T15">
                          <a:pos x="T6" y="T7"/>
                        </a:cxn>
                        <a:cxn ang="T16">
                          <a:pos x="T8" y="T9"/>
                        </a:cxn>
                        <a:cxn ang="T17">
                          <a:pos x="T10" y="T11"/>
                        </a:cxn>
                      </a:cxnLst>
                      <a:rect l="T18" t="T19" r="T20" b="T21"/>
                      <a:pathLst>
                        <a:path w="50" h="103">
                          <a:moveTo>
                            <a:pt x="50" y="103"/>
                          </a:moveTo>
                          <a:lnTo>
                            <a:pt x="49" y="71"/>
                          </a:lnTo>
                          <a:lnTo>
                            <a:pt x="40" y="43"/>
                          </a:lnTo>
                          <a:lnTo>
                            <a:pt x="21" y="34"/>
                          </a:lnTo>
                          <a:lnTo>
                            <a:pt x="2" y="19"/>
                          </a:lnTo>
                          <a:lnTo>
                            <a:pt x="0"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36" name="Freeform 29"/>
                    <p:cNvSpPr>
                      <a:spLocks/>
                    </p:cNvSpPr>
                    <p:nvPr/>
                  </p:nvSpPr>
                  <p:spPr bwMode="auto">
                    <a:xfrm>
                      <a:off x="1044" y="405"/>
                      <a:ext cx="33" cy="32"/>
                    </a:xfrm>
                    <a:custGeom>
                      <a:avLst/>
                      <a:gdLst>
                        <a:gd name="T0" fmla="*/ 4 w 67"/>
                        <a:gd name="T1" fmla="*/ 3 h 97"/>
                        <a:gd name="T2" fmla="*/ 2 w 67"/>
                        <a:gd name="T3" fmla="*/ 4 h 97"/>
                        <a:gd name="T4" fmla="*/ 1 w 67"/>
                        <a:gd name="T5" fmla="*/ 4 h 97"/>
                        <a:gd name="T6" fmla="*/ 0 w 67"/>
                        <a:gd name="T7" fmla="*/ 3 h 97"/>
                        <a:gd name="T8" fmla="*/ 0 w 67"/>
                        <a:gd name="T9" fmla="*/ 2 h 97"/>
                        <a:gd name="T10" fmla="*/ 1 w 67"/>
                        <a:gd name="T11" fmla="*/ 2 h 97"/>
                        <a:gd name="T12" fmla="*/ 4 w 67"/>
                        <a:gd name="T13" fmla="*/ 1 h 97"/>
                        <a:gd name="T14" fmla="*/ 6 w 67"/>
                        <a:gd name="T15" fmla="*/ 1 h 97"/>
                        <a:gd name="T16" fmla="*/ 7 w 67"/>
                        <a:gd name="T17" fmla="*/ 1 h 97"/>
                        <a:gd name="T18" fmla="*/ 8 w 67"/>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97"/>
                        <a:gd name="T32" fmla="*/ 67 w 67"/>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97">
                          <a:moveTo>
                            <a:pt x="35" y="93"/>
                          </a:moveTo>
                          <a:lnTo>
                            <a:pt x="21" y="97"/>
                          </a:lnTo>
                          <a:lnTo>
                            <a:pt x="8" y="96"/>
                          </a:lnTo>
                          <a:lnTo>
                            <a:pt x="0" y="84"/>
                          </a:lnTo>
                          <a:lnTo>
                            <a:pt x="1" y="65"/>
                          </a:lnTo>
                          <a:lnTo>
                            <a:pt x="12" y="52"/>
                          </a:lnTo>
                          <a:lnTo>
                            <a:pt x="33" y="40"/>
                          </a:lnTo>
                          <a:lnTo>
                            <a:pt x="49" y="27"/>
                          </a:lnTo>
                          <a:lnTo>
                            <a:pt x="60" y="18"/>
                          </a:lnTo>
                          <a:lnTo>
                            <a:pt x="67"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6429" name="Line 31"/>
                  <p:cNvSpPr>
                    <a:spLocks noChangeShapeType="1"/>
                  </p:cNvSpPr>
                  <p:nvPr/>
                </p:nvSpPr>
                <p:spPr bwMode="auto">
                  <a:xfrm flipH="1" flipV="1">
                    <a:off x="1015" y="440"/>
                    <a:ext cx="37" cy="23"/>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sp>
            <p:nvSpPr>
              <p:cNvPr id="16425" name="Freeform 34"/>
              <p:cNvSpPr>
                <a:spLocks/>
              </p:cNvSpPr>
              <p:nvPr/>
            </p:nvSpPr>
            <p:spPr bwMode="auto">
              <a:xfrm>
                <a:off x="954" y="270"/>
                <a:ext cx="203" cy="108"/>
              </a:xfrm>
              <a:custGeom>
                <a:avLst/>
                <a:gdLst>
                  <a:gd name="T0" fmla="*/ 2 w 405"/>
                  <a:gd name="T1" fmla="*/ 12 h 326"/>
                  <a:gd name="T2" fmla="*/ 6 w 405"/>
                  <a:gd name="T3" fmla="*/ 11 h 326"/>
                  <a:gd name="T4" fmla="*/ 7 w 405"/>
                  <a:gd name="T5" fmla="*/ 10 h 326"/>
                  <a:gd name="T6" fmla="*/ 9 w 405"/>
                  <a:gd name="T7" fmla="*/ 9 h 326"/>
                  <a:gd name="T8" fmla="*/ 9 w 405"/>
                  <a:gd name="T9" fmla="*/ 8 h 326"/>
                  <a:gd name="T10" fmla="*/ 11 w 405"/>
                  <a:gd name="T11" fmla="*/ 7 h 326"/>
                  <a:gd name="T12" fmla="*/ 13 w 405"/>
                  <a:gd name="T13" fmla="*/ 7 h 326"/>
                  <a:gd name="T14" fmla="*/ 15 w 405"/>
                  <a:gd name="T15" fmla="*/ 6 h 326"/>
                  <a:gd name="T16" fmla="*/ 17 w 405"/>
                  <a:gd name="T17" fmla="*/ 7 h 326"/>
                  <a:gd name="T18" fmla="*/ 19 w 405"/>
                  <a:gd name="T19" fmla="*/ 7 h 326"/>
                  <a:gd name="T20" fmla="*/ 20 w 405"/>
                  <a:gd name="T21" fmla="*/ 8 h 326"/>
                  <a:gd name="T22" fmla="*/ 19 w 405"/>
                  <a:gd name="T23" fmla="*/ 9 h 326"/>
                  <a:gd name="T24" fmla="*/ 18 w 405"/>
                  <a:gd name="T25" fmla="*/ 11 h 326"/>
                  <a:gd name="T26" fmla="*/ 22 w 405"/>
                  <a:gd name="T27" fmla="*/ 11 h 326"/>
                  <a:gd name="T28" fmla="*/ 22 w 405"/>
                  <a:gd name="T29" fmla="*/ 10 h 326"/>
                  <a:gd name="T30" fmla="*/ 24 w 405"/>
                  <a:gd name="T31" fmla="*/ 10 h 326"/>
                  <a:gd name="T32" fmla="*/ 26 w 405"/>
                  <a:gd name="T33" fmla="*/ 9 h 326"/>
                  <a:gd name="T34" fmla="*/ 26 w 405"/>
                  <a:gd name="T35" fmla="*/ 8 h 326"/>
                  <a:gd name="T36" fmla="*/ 27 w 405"/>
                  <a:gd name="T37" fmla="*/ 8 h 326"/>
                  <a:gd name="T38" fmla="*/ 28 w 405"/>
                  <a:gd name="T39" fmla="*/ 8 h 326"/>
                  <a:gd name="T40" fmla="*/ 30 w 405"/>
                  <a:gd name="T41" fmla="*/ 8 h 326"/>
                  <a:gd name="T42" fmla="*/ 32 w 405"/>
                  <a:gd name="T43" fmla="*/ 8 h 326"/>
                  <a:gd name="T44" fmla="*/ 33 w 405"/>
                  <a:gd name="T45" fmla="*/ 8 h 326"/>
                  <a:gd name="T46" fmla="*/ 34 w 405"/>
                  <a:gd name="T47" fmla="*/ 8 h 326"/>
                  <a:gd name="T48" fmla="*/ 36 w 405"/>
                  <a:gd name="T49" fmla="*/ 9 h 326"/>
                  <a:gd name="T50" fmla="*/ 37 w 405"/>
                  <a:gd name="T51" fmla="*/ 9 h 326"/>
                  <a:gd name="T52" fmla="*/ 40 w 405"/>
                  <a:gd name="T53" fmla="*/ 10 h 326"/>
                  <a:gd name="T54" fmla="*/ 41 w 405"/>
                  <a:gd name="T55" fmla="*/ 11 h 326"/>
                  <a:gd name="T56" fmla="*/ 44 w 405"/>
                  <a:gd name="T57" fmla="*/ 11 h 326"/>
                  <a:gd name="T58" fmla="*/ 47 w 405"/>
                  <a:gd name="T59" fmla="*/ 11 h 326"/>
                  <a:gd name="T60" fmla="*/ 49 w 405"/>
                  <a:gd name="T61" fmla="*/ 11 h 326"/>
                  <a:gd name="T62" fmla="*/ 51 w 405"/>
                  <a:gd name="T63" fmla="*/ 10 h 326"/>
                  <a:gd name="T64" fmla="*/ 51 w 405"/>
                  <a:gd name="T65" fmla="*/ 9 h 326"/>
                  <a:gd name="T66" fmla="*/ 50 w 405"/>
                  <a:gd name="T67" fmla="*/ 9 h 326"/>
                  <a:gd name="T68" fmla="*/ 49 w 405"/>
                  <a:gd name="T69" fmla="*/ 8 h 326"/>
                  <a:gd name="T70" fmla="*/ 48 w 405"/>
                  <a:gd name="T71" fmla="*/ 7 h 326"/>
                  <a:gd name="T72" fmla="*/ 47 w 405"/>
                  <a:gd name="T73" fmla="*/ 6 h 326"/>
                  <a:gd name="T74" fmla="*/ 45 w 405"/>
                  <a:gd name="T75" fmla="*/ 5 h 326"/>
                  <a:gd name="T76" fmla="*/ 43 w 405"/>
                  <a:gd name="T77" fmla="*/ 5 h 326"/>
                  <a:gd name="T78" fmla="*/ 41 w 405"/>
                  <a:gd name="T79" fmla="*/ 5 h 326"/>
                  <a:gd name="T80" fmla="*/ 39 w 405"/>
                  <a:gd name="T81" fmla="*/ 5 h 326"/>
                  <a:gd name="T82" fmla="*/ 37 w 405"/>
                  <a:gd name="T83" fmla="*/ 3 h 326"/>
                  <a:gd name="T84" fmla="*/ 35 w 405"/>
                  <a:gd name="T85" fmla="*/ 2 h 326"/>
                  <a:gd name="T86" fmla="*/ 30 w 405"/>
                  <a:gd name="T87" fmla="*/ 1 h 326"/>
                  <a:gd name="T88" fmla="*/ 25 w 405"/>
                  <a:gd name="T89" fmla="*/ 0 h 326"/>
                  <a:gd name="T90" fmla="*/ 19 w 405"/>
                  <a:gd name="T91" fmla="*/ 0 h 326"/>
                  <a:gd name="T92" fmla="*/ 15 w 405"/>
                  <a:gd name="T93" fmla="*/ 0 h 326"/>
                  <a:gd name="T94" fmla="*/ 14 w 405"/>
                  <a:gd name="T95" fmla="*/ 1 h 326"/>
                  <a:gd name="T96" fmla="*/ 13 w 405"/>
                  <a:gd name="T97" fmla="*/ 1 h 326"/>
                  <a:gd name="T98" fmla="*/ 11 w 405"/>
                  <a:gd name="T99" fmla="*/ 2 h 326"/>
                  <a:gd name="T100" fmla="*/ 8 w 405"/>
                  <a:gd name="T101" fmla="*/ 2 h 326"/>
                  <a:gd name="T102" fmla="*/ 6 w 405"/>
                  <a:gd name="T103" fmla="*/ 3 h 326"/>
                  <a:gd name="T104" fmla="*/ 5 w 405"/>
                  <a:gd name="T105" fmla="*/ 3 h 326"/>
                  <a:gd name="T106" fmla="*/ 3 w 405"/>
                  <a:gd name="T107" fmla="*/ 4 h 326"/>
                  <a:gd name="T108" fmla="*/ 2 w 405"/>
                  <a:gd name="T109" fmla="*/ 5 h 326"/>
                  <a:gd name="T110" fmla="*/ 2 w 405"/>
                  <a:gd name="T111" fmla="*/ 6 h 326"/>
                  <a:gd name="T112" fmla="*/ 1 w 405"/>
                  <a:gd name="T113" fmla="*/ 7 h 326"/>
                  <a:gd name="T114" fmla="*/ 1 w 405"/>
                  <a:gd name="T115" fmla="*/ 8 h 326"/>
                  <a:gd name="T116" fmla="*/ 0 w 405"/>
                  <a:gd name="T117" fmla="*/ 9 h 326"/>
                  <a:gd name="T118" fmla="*/ 1 w 405"/>
                  <a:gd name="T119" fmla="*/ 10 h 326"/>
                  <a:gd name="T120" fmla="*/ 1 w 405"/>
                  <a:gd name="T121" fmla="*/ 11 h 326"/>
                  <a:gd name="T122" fmla="*/ 2 w 405"/>
                  <a:gd name="T123" fmla="*/ 12 h 32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5"/>
                  <a:gd name="T187" fmla="*/ 0 h 326"/>
                  <a:gd name="T188" fmla="*/ 405 w 405"/>
                  <a:gd name="T189" fmla="*/ 326 h 32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5" h="326">
                    <a:moveTo>
                      <a:pt x="14" y="326"/>
                    </a:moveTo>
                    <a:lnTo>
                      <a:pt x="41" y="309"/>
                    </a:lnTo>
                    <a:lnTo>
                      <a:pt x="56" y="285"/>
                    </a:lnTo>
                    <a:lnTo>
                      <a:pt x="65" y="251"/>
                    </a:lnTo>
                    <a:lnTo>
                      <a:pt x="71" y="220"/>
                    </a:lnTo>
                    <a:lnTo>
                      <a:pt x="81" y="198"/>
                    </a:lnTo>
                    <a:lnTo>
                      <a:pt x="97" y="183"/>
                    </a:lnTo>
                    <a:lnTo>
                      <a:pt x="115" y="176"/>
                    </a:lnTo>
                    <a:lnTo>
                      <a:pt x="132" y="180"/>
                    </a:lnTo>
                    <a:lnTo>
                      <a:pt x="148" y="196"/>
                    </a:lnTo>
                    <a:lnTo>
                      <a:pt x="157" y="222"/>
                    </a:lnTo>
                    <a:lnTo>
                      <a:pt x="151" y="253"/>
                    </a:lnTo>
                    <a:lnTo>
                      <a:pt x="137" y="294"/>
                    </a:lnTo>
                    <a:lnTo>
                      <a:pt x="169" y="304"/>
                    </a:lnTo>
                    <a:lnTo>
                      <a:pt x="172" y="285"/>
                    </a:lnTo>
                    <a:lnTo>
                      <a:pt x="189" y="267"/>
                    </a:lnTo>
                    <a:lnTo>
                      <a:pt x="201" y="247"/>
                    </a:lnTo>
                    <a:lnTo>
                      <a:pt x="208" y="229"/>
                    </a:lnTo>
                    <a:lnTo>
                      <a:pt x="212" y="211"/>
                    </a:lnTo>
                    <a:lnTo>
                      <a:pt x="223" y="220"/>
                    </a:lnTo>
                    <a:lnTo>
                      <a:pt x="237" y="225"/>
                    </a:lnTo>
                    <a:lnTo>
                      <a:pt x="249" y="227"/>
                    </a:lnTo>
                    <a:lnTo>
                      <a:pt x="261" y="225"/>
                    </a:lnTo>
                    <a:lnTo>
                      <a:pt x="272" y="222"/>
                    </a:lnTo>
                    <a:lnTo>
                      <a:pt x="281" y="239"/>
                    </a:lnTo>
                    <a:lnTo>
                      <a:pt x="294" y="261"/>
                    </a:lnTo>
                    <a:lnTo>
                      <a:pt x="313" y="281"/>
                    </a:lnTo>
                    <a:lnTo>
                      <a:pt x="328" y="292"/>
                    </a:lnTo>
                    <a:lnTo>
                      <a:pt x="348" y="303"/>
                    </a:lnTo>
                    <a:lnTo>
                      <a:pt x="370" y="306"/>
                    </a:lnTo>
                    <a:lnTo>
                      <a:pt x="388" y="298"/>
                    </a:lnTo>
                    <a:lnTo>
                      <a:pt x="402" y="278"/>
                    </a:lnTo>
                    <a:lnTo>
                      <a:pt x="405" y="254"/>
                    </a:lnTo>
                    <a:lnTo>
                      <a:pt x="400" y="233"/>
                    </a:lnTo>
                    <a:lnTo>
                      <a:pt x="390" y="204"/>
                    </a:lnTo>
                    <a:lnTo>
                      <a:pt x="383" y="177"/>
                    </a:lnTo>
                    <a:lnTo>
                      <a:pt x="376" y="160"/>
                    </a:lnTo>
                    <a:lnTo>
                      <a:pt x="357" y="137"/>
                    </a:lnTo>
                    <a:lnTo>
                      <a:pt x="340" y="130"/>
                    </a:lnTo>
                    <a:lnTo>
                      <a:pt x="322" y="126"/>
                    </a:lnTo>
                    <a:lnTo>
                      <a:pt x="310" y="129"/>
                    </a:lnTo>
                    <a:lnTo>
                      <a:pt x="296" y="95"/>
                    </a:lnTo>
                    <a:lnTo>
                      <a:pt x="275" y="67"/>
                    </a:lnTo>
                    <a:lnTo>
                      <a:pt x="240" y="37"/>
                    </a:lnTo>
                    <a:lnTo>
                      <a:pt x="194" y="13"/>
                    </a:lnTo>
                    <a:lnTo>
                      <a:pt x="149" y="0"/>
                    </a:lnTo>
                    <a:lnTo>
                      <a:pt x="116" y="6"/>
                    </a:lnTo>
                    <a:lnTo>
                      <a:pt x="109" y="19"/>
                    </a:lnTo>
                    <a:lnTo>
                      <a:pt x="101" y="33"/>
                    </a:lnTo>
                    <a:lnTo>
                      <a:pt x="84" y="46"/>
                    </a:lnTo>
                    <a:lnTo>
                      <a:pt x="63" y="59"/>
                    </a:lnTo>
                    <a:lnTo>
                      <a:pt x="47" y="71"/>
                    </a:lnTo>
                    <a:lnTo>
                      <a:pt x="35" y="84"/>
                    </a:lnTo>
                    <a:lnTo>
                      <a:pt x="24" y="106"/>
                    </a:lnTo>
                    <a:lnTo>
                      <a:pt x="16" y="129"/>
                    </a:lnTo>
                    <a:lnTo>
                      <a:pt x="14" y="152"/>
                    </a:lnTo>
                    <a:lnTo>
                      <a:pt x="8" y="180"/>
                    </a:lnTo>
                    <a:lnTo>
                      <a:pt x="2" y="211"/>
                    </a:lnTo>
                    <a:lnTo>
                      <a:pt x="0" y="248"/>
                    </a:lnTo>
                    <a:lnTo>
                      <a:pt x="1" y="276"/>
                    </a:lnTo>
                    <a:lnTo>
                      <a:pt x="6" y="304"/>
                    </a:lnTo>
                    <a:lnTo>
                      <a:pt x="14" y="326"/>
                    </a:lnTo>
                    <a:close/>
                  </a:path>
                </a:pathLst>
              </a:custGeom>
              <a:solidFill>
                <a:srgbClr val="A0A0A0"/>
              </a:solidFill>
              <a:ln w="6350">
                <a:solidFill>
                  <a:srgbClr val="000000"/>
                </a:solidFill>
                <a:round/>
                <a:headEnd/>
                <a:tailEnd/>
              </a:ln>
            </p:spPr>
            <p:txBody>
              <a:bodyPr/>
              <a:lstStyle/>
              <a:p>
                <a:endParaRPr lang="en-US"/>
              </a:p>
            </p:txBody>
          </p:sp>
        </p:grpSp>
        <p:grpSp>
          <p:nvGrpSpPr>
            <p:cNvPr id="16394" name="Group 38"/>
            <p:cNvGrpSpPr>
              <a:grpSpLocks/>
            </p:cNvGrpSpPr>
            <p:nvPr/>
          </p:nvGrpSpPr>
          <p:grpSpPr bwMode="auto">
            <a:xfrm>
              <a:off x="256" y="1100"/>
              <a:ext cx="377" cy="96"/>
              <a:chOff x="256" y="1100"/>
              <a:chExt cx="377" cy="96"/>
            </a:xfrm>
          </p:grpSpPr>
          <p:sp>
            <p:nvSpPr>
              <p:cNvPr id="16422" name="Freeform 36"/>
              <p:cNvSpPr>
                <a:spLocks/>
              </p:cNvSpPr>
              <p:nvPr/>
            </p:nvSpPr>
            <p:spPr bwMode="auto">
              <a:xfrm>
                <a:off x="256" y="1100"/>
                <a:ext cx="372" cy="73"/>
              </a:xfrm>
              <a:custGeom>
                <a:avLst/>
                <a:gdLst>
                  <a:gd name="T0" fmla="*/ 45 w 744"/>
                  <a:gd name="T1" fmla="*/ 0 h 221"/>
                  <a:gd name="T2" fmla="*/ 51 w 744"/>
                  <a:gd name="T3" fmla="*/ 0 h 221"/>
                  <a:gd name="T4" fmla="*/ 56 w 744"/>
                  <a:gd name="T5" fmla="*/ 1 h 221"/>
                  <a:gd name="T6" fmla="*/ 61 w 744"/>
                  <a:gd name="T7" fmla="*/ 2 h 221"/>
                  <a:gd name="T8" fmla="*/ 68 w 744"/>
                  <a:gd name="T9" fmla="*/ 3 h 221"/>
                  <a:gd name="T10" fmla="*/ 74 w 744"/>
                  <a:gd name="T11" fmla="*/ 3 h 221"/>
                  <a:gd name="T12" fmla="*/ 81 w 744"/>
                  <a:gd name="T13" fmla="*/ 3 h 221"/>
                  <a:gd name="T14" fmla="*/ 87 w 744"/>
                  <a:gd name="T15" fmla="*/ 4 h 221"/>
                  <a:gd name="T16" fmla="*/ 93 w 744"/>
                  <a:gd name="T17" fmla="*/ 5 h 221"/>
                  <a:gd name="T18" fmla="*/ 93 w 744"/>
                  <a:gd name="T19" fmla="*/ 6 h 221"/>
                  <a:gd name="T20" fmla="*/ 91 w 744"/>
                  <a:gd name="T21" fmla="*/ 7 h 221"/>
                  <a:gd name="T22" fmla="*/ 85 w 744"/>
                  <a:gd name="T23" fmla="*/ 8 h 221"/>
                  <a:gd name="T24" fmla="*/ 79 w 744"/>
                  <a:gd name="T25" fmla="*/ 8 h 221"/>
                  <a:gd name="T26" fmla="*/ 56 w 744"/>
                  <a:gd name="T27" fmla="*/ 8 h 221"/>
                  <a:gd name="T28" fmla="*/ 47 w 744"/>
                  <a:gd name="T29" fmla="*/ 8 h 221"/>
                  <a:gd name="T30" fmla="*/ 39 w 744"/>
                  <a:gd name="T31" fmla="*/ 8 h 221"/>
                  <a:gd name="T32" fmla="*/ 31 w 744"/>
                  <a:gd name="T33" fmla="*/ 7 h 221"/>
                  <a:gd name="T34" fmla="*/ 27 w 744"/>
                  <a:gd name="T35" fmla="*/ 6 h 221"/>
                  <a:gd name="T36" fmla="*/ 27 w 744"/>
                  <a:gd name="T37" fmla="*/ 7 h 221"/>
                  <a:gd name="T38" fmla="*/ 6 w 744"/>
                  <a:gd name="T39" fmla="*/ 7 h 221"/>
                  <a:gd name="T40" fmla="*/ 3 w 744"/>
                  <a:gd name="T41" fmla="*/ 6 h 221"/>
                  <a:gd name="T42" fmla="*/ 1 w 744"/>
                  <a:gd name="T43" fmla="*/ 5 h 221"/>
                  <a:gd name="T44" fmla="*/ 0 w 744"/>
                  <a:gd name="T45" fmla="*/ 3 h 221"/>
                  <a:gd name="T46" fmla="*/ 1 w 744"/>
                  <a:gd name="T47" fmla="*/ 2 h 221"/>
                  <a:gd name="T48" fmla="*/ 2 w 744"/>
                  <a:gd name="T49" fmla="*/ 0 h 221"/>
                  <a:gd name="T50" fmla="*/ 6 w 744"/>
                  <a:gd name="T51" fmla="*/ 0 h 221"/>
                  <a:gd name="T52" fmla="*/ 13 w 744"/>
                  <a:gd name="T53" fmla="*/ 1 h 221"/>
                  <a:gd name="T54" fmla="*/ 20 w 744"/>
                  <a:gd name="T55" fmla="*/ 2 h 221"/>
                  <a:gd name="T56" fmla="*/ 25 w 744"/>
                  <a:gd name="T57" fmla="*/ 2 h 221"/>
                  <a:gd name="T58" fmla="*/ 30 w 744"/>
                  <a:gd name="T59" fmla="*/ 2 h 221"/>
                  <a:gd name="T60" fmla="*/ 36 w 744"/>
                  <a:gd name="T61" fmla="*/ 1 h 221"/>
                  <a:gd name="T62" fmla="*/ 48 w 744"/>
                  <a:gd name="T63" fmla="*/ 2 h 221"/>
                  <a:gd name="T64" fmla="*/ 45 w 744"/>
                  <a:gd name="T65" fmla="*/ 0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4"/>
                  <a:gd name="T100" fmla="*/ 0 h 221"/>
                  <a:gd name="T101" fmla="*/ 744 w 744"/>
                  <a:gd name="T102" fmla="*/ 221 h 2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4" h="221">
                    <a:moveTo>
                      <a:pt x="355" y="0"/>
                    </a:moveTo>
                    <a:lnTo>
                      <a:pt x="403" y="9"/>
                    </a:lnTo>
                    <a:lnTo>
                      <a:pt x="442" y="26"/>
                    </a:lnTo>
                    <a:lnTo>
                      <a:pt x="483" y="49"/>
                    </a:lnTo>
                    <a:lnTo>
                      <a:pt x="543" y="71"/>
                    </a:lnTo>
                    <a:lnTo>
                      <a:pt x="585" y="71"/>
                    </a:lnTo>
                    <a:lnTo>
                      <a:pt x="642" y="87"/>
                    </a:lnTo>
                    <a:lnTo>
                      <a:pt x="690" y="105"/>
                    </a:lnTo>
                    <a:lnTo>
                      <a:pt x="741" y="130"/>
                    </a:lnTo>
                    <a:lnTo>
                      <a:pt x="744" y="161"/>
                    </a:lnTo>
                    <a:lnTo>
                      <a:pt x="723" y="193"/>
                    </a:lnTo>
                    <a:lnTo>
                      <a:pt x="680" y="215"/>
                    </a:lnTo>
                    <a:lnTo>
                      <a:pt x="626" y="220"/>
                    </a:lnTo>
                    <a:lnTo>
                      <a:pt x="444" y="221"/>
                    </a:lnTo>
                    <a:lnTo>
                      <a:pt x="376" y="215"/>
                    </a:lnTo>
                    <a:lnTo>
                      <a:pt x="309" y="208"/>
                    </a:lnTo>
                    <a:lnTo>
                      <a:pt x="247" y="186"/>
                    </a:lnTo>
                    <a:lnTo>
                      <a:pt x="211" y="176"/>
                    </a:lnTo>
                    <a:lnTo>
                      <a:pt x="211" y="204"/>
                    </a:lnTo>
                    <a:lnTo>
                      <a:pt x="44" y="205"/>
                    </a:lnTo>
                    <a:lnTo>
                      <a:pt x="19" y="177"/>
                    </a:lnTo>
                    <a:lnTo>
                      <a:pt x="3" y="130"/>
                    </a:lnTo>
                    <a:lnTo>
                      <a:pt x="0" y="94"/>
                    </a:lnTo>
                    <a:lnTo>
                      <a:pt x="3" y="44"/>
                    </a:lnTo>
                    <a:lnTo>
                      <a:pt x="9" y="7"/>
                    </a:lnTo>
                    <a:lnTo>
                      <a:pt x="49" y="7"/>
                    </a:lnTo>
                    <a:lnTo>
                      <a:pt x="101" y="31"/>
                    </a:lnTo>
                    <a:lnTo>
                      <a:pt x="156" y="53"/>
                    </a:lnTo>
                    <a:lnTo>
                      <a:pt x="196" y="55"/>
                    </a:lnTo>
                    <a:lnTo>
                      <a:pt x="239" y="44"/>
                    </a:lnTo>
                    <a:lnTo>
                      <a:pt x="288" y="31"/>
                    </a:lnTo>
                    <a:lnTo>
                      <a:pt x="378" y="47"/>
                    </a:lnTo>
                    <a:lnTo>
                      <a:pt x="355" y="0"/>
                    </a:lnTo>
                    <a:close/>
                  </a:path>
                </a:pathLst>
              </a:custGeom>
              <a:solidFill>
                <a:srgbClr val="606060"/>
              </a:solidFill>
              <a:ln w="6350">
                <a:solidFill>
                  <a:srgbClr val="000000"/>
                </a:solidFill>
                <a:round/>
                <a:headEnd/>
                <a:tailEnd/>
              </a:ln>
            </p:spPr>
            <p:txBody>
              <a:bodyPr/>
              <a:lstStyle/>
              <a:p>
                <a:endParaRPr lang="en-US"/>
              </a:p>
            </p:txBody>
          </p:sp>
          <p:sp>
            <p:nvSpPr>
              <p:cNvPr id="16423" name="Freeform 37"/>
              <p:cNvSpPr>
                <a:spLocks/>
              </p:cNvSpPr>
              <p:nvPr/>
            </p:nvSpPr>
            <p:spPr bwMode="auto">
              <a:xfrm>
                <a:off x="261" y="1123"/>
                <a:ext cx="372" cy="73"/>
              </a:xfrm>
              <a:custGeom>
                <a:avLst/>
                <a:gdLst>
                  <a:gd name="T0" fmla="*/ 44 w 745"/>
                  <a:gd name="T1" fmla="*/ 0 h 220"/>
                  <a:gd name="T2" fmla="*/ 50 w 745"/>
                  <a:gd name="T3" fmla="*/ 0 h 220"/>
                  <a:gd name="T4" fmla="*/ 55 w 745"/>
                  <a:gd name="T5" fmla="*/ 1 h 220"/>
                  <a:gd name="T6" fmla="*/ 60 w 745"/>
                  <a:gd name="T7" fmla="*/ 2 h 220"/>
                  <a:gd name="T8" fmla="*/ 67 w 745"/>
                  <a:gd name="T9" fmla="*/ 3 h 220"/>
                  <a:gd name="T10" fmla="*/ 73 w 745"/>
                  <a:gd name="T11" fmla="*/ 3 h 220"/>
                  <a:gd name="T12" fmla="*/ 80 w 745"/>
                  <a:gd name="T13" fmla="*/ 3 h 220"/>
                  <a:gd name="T14" fmla="*/ 86 w 745"/>
                  <a:gd name="T15" fmla="*/ 4 h 220"/>
                  <a:gd name="T16" fmla="*/ 92 w 745"/>
                  <a:gd name="T17" fmla="*/ 5 h 220"/>
                  <a:gd name="T18" fmla="*/ 93 w 745"/>
                  <a:gd name="T19" fmla="*/ 6 h 220"/>
                  <a:gd name="T20" fmla="*/ 90 w 745"/>
                  <a:gd name="T21" fmla="*/ 7 h 220"/>
                  <a:gd name="T22" fmla="*/ 85 w 745"/>
                  <a:gd name="T23" fmla="*/ 8 h 220"/>
                  <a:gd name="T24" fmla="*/ 78 w 745"/>
                  <a:gd name="T25" fmla="*/ 8 h 220"/>
                  <a:gd name="T26" fmla="*/ 55 w 745"/>
                  <a:gd name="T27" fmla="*/ 8 h 220"/>
                  <a:gd name="T28" fmla="*/ 46 w 745"/>
                  <a:gd name="T29" fmla="*/ 8 h 220"/>
                  <a:gd name="T30" fmla="*/ 38 w 745"/>
                  <a:gd name="T31" fmla="*/ 8 h 220"/>
                  <a:gd name="T32" fmla="*/ 31 w 745"/>
                  <a:gd name="T33" fmla="*/ 7 h 220"/>
                  <a:gd name="T34" fmla="*/ 26 w 745"/>
                  <a:gd name="T35" fmla="*/ 6 h 220"/>
                  <a:gd name="T36" fmla="*/ 26 w 745"/>
                  <a:gd name="T37" fmla="*/ 7 h 220"/>
                  <a:gd name="T38" fmla="*/ 5 w 745"/>
                  <a:gd name="T39" fmla="*/ 7 h 220"/>
                  <a:gd name="T40" fmla="*/ 2 w 745"/>
                  <a:gd name="T41" fmla="*/ 6 h 220"/>
                  <a:gd name="T42" fmla="*/ 0 w 745"/>
                  <a:gd name="T43" fmla="*/ 5 h 220"/>
                  <a:gd name="T44" fmla="*/ 0 w 745"/>
                  <a:gd name="T45" fmla="*/ 4 h 220"/>
                  <a:gd name="T46" fmla="*/ 0 w 745"/>
                  <a:gd name="T47" fmla="*/ 2 h 220"/>
                  <a:gd name="T48" fmla="*/ 1 w 745"/>
                  <a:gd name="T49" fmla="*/ 0 h 220"/>
                  <a:gd name="T50" fmla="*/ 6 w 745"/>
                  <a:gd name="T51" fmla="*/ 0 h 220"/>
                  <a:gd name="T52" fmla="*/ 12 w 745"/>
                  <a:gd name="T53" fmla="*/ 1 h 220"/>
                  <a:gd name="T54" fmla="*/ 19 w 745"/>
                  <a:gd name="T55" fmla="*/ 2 h 220"/>
                  <a:gd name="T56" fmla="*/ 24 w 745"/>
                  <a:gd name="T57" fmla="*/ 2 h 220"/>
                  <a:gd name="T58" fmla="*/ 29 w 745"/>
                  <a:gd name="T59" fmla="*/ 2 h 220"/>
                  <a:gd name="T60" fmla="*/ 36 w 745"/>
                  <a:gd name="T61" fmla="*/ 1 h 220"/>
                  <a:gd name="T62" fmla="*/ 47 w 745"/>
                  <a:gd name="T63" fmla="*/ 2 h 220"/>
                  <a:gd name="T64" fmla="*/ 44 w 745"/>
                  <a:gd name="T65" fmla="*/ 0 h 2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5"/>
                  <a:gd name="T100" fmla="*/ 0 h 220"/>
                  <a:gd name="T101" fmla="*/ 745 w 745"/>
                  <a:gd name="T102" fmla="*/ 220 h 2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5" h="220">
                    <a:moveTo>
                      <a:pt x="355" y="0"/>
                    </a:moveTo>
                    <a:lnTo>
                      <a:pt x="403" y="9"/>
                    </a:lnTo>
                    <a:lnTo>
                      <a:pt x="442" y="27"/>
                    </a:lnTo>
                    <a:lnTo>
                      <a:pt x="483" y="49"/>
                    </a:lnTo>
                    <a:lnTo>
                      <a:pt x="543" y="71"/>
                    </a:lnTo>
                    <a:lnTo>
                      <a:pt x="584" y="71"/>
                    </a:lnTo>
                    <a:lnTo>
                      <a:pt x="643" y="87"/>
                    </a:lnTo>
                    <a:lnTo>
                      <a:pt x="691" y="105"/>
                    </a:lnTo>
                    <a:lnTo>
                      <a:pt x="741" y="130"/>
                    </a:lnTo>
                    <a:lnTo>
                      <a:pt x="745" y="160"/>
                    </a:lnTo>
                    <a:lnTo>
                      <a:pt x="723" y="192"/>
                    </a:lnTo>
                    <a:lnTo>
                      <a:pt x="680" y="213"/>
                    </a:lnTo>
                    <a:lnTo>
                      <a:pt x="626" y="219"/>
                    </a:lnTo>
                    <a:lnTo>
                      <a:pt x="444" y="220"/>
                    </a:lnTo>
                    <a:lnTo>
                      <a:pt x="375" y="214"/>
                    </a:lnTo>
                    <a:lnTo>
                      <a:pt x="310" y="205"/>
                    </a:lnTo>
                    <a:lnTo>
                      <a:pt x="248" y="185"/>
                    </a:lnTo>
                    <a:lnTo>
                      <a:pt x="211" y="174"/>
                    </a:lnTo>
                    <a:lnTo>
                      <a:pt x="211" y="201"/>
                    </a:lnTo>
                    <a:lnTo>
                      <a:pt x="45" y="202"/>
                    </a:lnTo>
                    <a:lnTo>
                      <a:pt x="19" y="176"/>
                    </a:lnTo>
                    <a:lnTo>
                      <a:pt x="4" y="130"/>
                    </a:lnTo>
                    <a:lnTo>
                      <a:pt x="0" y="95"/>
                    </a:lnTo>
                    <a:lnTo>
                      <a:pt x="4" y="45"/>
                    </a:lnTo>
                    <a:lnTo>
                      <a:pt x="10" y="8"/>
                    </a:lnTo>
                    <a:lnTo>
                      <a:pt x="49" y="8"/>
                    </a:lnTo>
                    <a:lnTo>
                      <a:pt x="101" y="31"/>
                    </a:lnTo>
                    <a:lnTo>
                      <a:pt x="156" y="53"/>
                    </a:lnTo>
                    <a:lnTo>
                      <a:pt x="196" y="55"/>
                    </a:lnTo>
                    <a:lnTo>
                      <a:pt x="239" y="45"/>
                    </a:lnTo>
                    <a:lnTo>
                      <a:pt x="289" y="31"/>
                    </a:lnTo>
                    <a:lnTo>
                      <a:pt x="378" y="48"/>
                    </a:lnTo>
                    <a:lnTo>
                      <a:pt x="355" y="0"/>
                    </a:lnTo>
                    <a:close/>
                  </a:path>
                </a:pathLst>
              </a:custGeom>
              <a:solidFill>
                <a:srgbClr val="808080"/>
              </a:solidFill>
              <a:ln w="6350">
                <a:solidFill>
                  <a:srgbClr val="000000"/>
                </a:solidFill>
                <a:round/>
                <a:headEnd/>
                <a:tailEnd/>
              </a:ln>
            </p:spPr>
            <p:txBody>
              <a:bodyPr/>
              <a:lstStyle/>
              <a:p>
                <a:endParaRPr lang="en-US"/>
              </a:p>
            </p:txBody>
          </p:sp>
        </p:grpSp>
        <p:grpSp>
          <p:nvGrpSpPr>
            <p:cNvPr id="16395" name="Group 41"/>
            <p:cNvGrpSpPr>
              <a:grpSpLocks/>
            </p:cNvGrpSpPr>
            <p:nvPr/>
          </p:nvGrpSpPr>
          <p:grpSpPr bwMode="auto">
            <a:xfrm>
              <a:off x="148" y="246"/>
              <a:ext cx="296" cy="902"/>
              <a:chOff x="148" y="246"/>
              <a:chExt cx="296" cy="902"/>
            </a:xfrm>
          </p:grpSpPr>
          <p:sp>
            <p:nvSpPr>
              <p:cNvPr id="16420" name="Freeform 39"/>
              <p:cNvSpPr>
                <a:spLocks/>
              </p:cNvSpPr>
              <p:nvPr/>
            </p:nvSpPr>
            <p:spPr bwMode="auto">
              <a:xfrm>
                <a:off x="148" y="246"/>
                <a:ext cx="296" cy="902"/>
              </a:xfrm>
              <a:custGeom>
                <a:avLst/>
                <a:gdLst>
                  <a:gd name="T0" fmla="*/ 21 w 592"/>
                  <a:gd name="T1" fmla="*/ 0 h 2708"/>
                  <a:gd name="T2" fmla="*/ 29 w 592"/>
                  <a:gd name="T3" fmla="*/ 4 h 2708"/>
                  <a:gd name="T4" fmla="*/ 35 w 592"/>
                  <a:gd name="T5" fmla="*/ 8 h 2708"/>
                  <a:gd name="T6" fmla="*/ 38 w 592"/>
                  <a:gd name="T7" fmla="*/ 11 h 2708"/>
                  <a:gd name="T8" fmla="*/ 53 w 592"/>
                  <a:gd name="T9" fmla="*/ 24 h 2708"/>
                  <a:gd name="T10" fmla="*/ 59 w 592"/>
                  <a:gd name="T11" fmla="*/ 31 h 2708"/>
                  <a:gd name="T12" fmla="*/ 60 w 592"/>
                  <a:gd name="T13" fmla="*/ 38 h 2708"/>
                  <a:gd name="T14" fmla="*/ 61 w 592"/>
                  <a:gd name="T15" fmla="*/ 48 h 2708"/>
                  <a:gd name="T16" fmla="*/ 62 w 592"/>
                  <a:gd name="T17" fmla="*/ 54 h 2708"/>
                  <a:gd name="T18" fmla="*/ 65 w 592"/>
                  <a:gd name="T19" fmla="*/ 58 h 2708"/>
                  <a:gd name="T20" fmla="*/ 67 w 592"/>
                  <a:gd name="T21" fmla="*/ 62 h 2708"/>
                  <a:gd name="T22" fmla="*/ 67 w 592"/>
                  <a:gd name="T23" fmla="*/ 66 h 2708"/>
                  <a:gd name="T24" fmla="*/ 64 w 592"/>
                  <a:gd name="T25" fmla="*/ 68 h 2708"/>
                  <a:gd name="T26" fmla="*/ 63 w 592"/>
                  <a:gd name="T27" fmla="*/ 72 h 2708"/>
                  <a:gd name="T28" fmla="*/ 64 w 592"/>
                  <a:gd name="T29" fmla="*/ 77 h 2708"/>
                  <a:gd name="T30" fmla="*/ 64 w 592"/>
                  <a:gd name="T31" fmla="*/ 85 h 2708"/>
                  <a:gd name="T32" fmla="*/ 66 w 592"/>
                  <a:gd name="T33" fmla="*/ 90 h 2708"/>
                  <a:gd name="T34" fmla="*/ 69 w 592"/>
                  <a:gd name="T35" fmla="*/ 94 h 2708"/>
                  <a:gd name="T36" fmla="*/ 74 w 592"/>
                  <a:gd name="T37" fmla="*/ 97 h 2708"/>
                  <a:gd name="T38" fmla="*/ 65 w 592"/>
                  <a:gd name="T39" fmla="*/ 99 h 2708"/>
                  <a:gd name="T40" fmla="*/ 54 w 592"/>
                  <a:gd name="T41" fmla="*/ 100 h 2708"/>
                  <a:gd name="T42" fmla="*/ 46 w 592"/>
                  <a:gd name="T43" fmla="*/ 100 h 2708"/>
                  <a:gd name="T44" fmla="*/ 31 w 592"/>
                  <a:gd name="T45" fmla="*/ 98 h 2708"/>
                  <a:gd name="T46" fmla="*/ 29 w 592"/>
                  <a:gd name="T47" fmla="*/ 94 h 2708"/>
                  <a:gd name="T48" fmla="*/ 27 w 592"/>
                  <a:gd name="T49" fmla="*/ 90 h 2708"/>
                  <a:gd name="T50" fmla="*/ 28 w 592"/>
                  <a:gd name="T51" fmla="*/ 87 h 2708"/>
                  <a:gd name="T52" fmla="*/ 29 w 592"/>
                  <a:gd name="T53" fmla="*/ 83 h 2708"/>
                  <a:gd name="T54" fmla="*/ 28 w 592"/>
                  <a:gd name="T55" fmla="*/ 79 h 2708"/>
                  <a:gd name="T56" fmla="*/ 25 w 592"/>
                  <a:gd name="T57" fmla="*/ 76 h 2708"/>
                  <a:gd name="T58" fmla="*/ 22 w 592"/>
                  <a:gd name="T59" fmla="*/ 73 h 2708"/>
                  <a:gd name="T60" fmla="*/ 21 w 592"/>
                  <a:gd name="T61" fmla="*/ 69 h 2708"/>
                  <a:gd name="T62" fmla="*/ 20 w 592"/>
                  <a:gd name="T63" fmla="*/ 67 h 2708"/>
                  <a:gd name="T64" fmla="*/ 18 w 592"/>
                  <a:gd name="T65" fmla="*/ 58 h 2708"/>
                  <a:gd name="T66" fmla="*/ 15 w 592"/>
                  <a:gd name="T67" fmla="*/ 52 h 2708"/>
                  <a:gd name="T68" fmla="*/ 13 w 592"/>
                  <a:gd name="T69" fmla="*/ 47 h 2708"/>
                  <a:gd name="T70" fmla="*/ 11 w 592"/>
                  <a:gd name="T71" fmla="*/ 45 h 2708"/>
                  <a:gd name="T72" fmla="*/ 8 w 592"/>
                  <a:gd name="T73" fmla="*/ 40 h 2708"/>
                  <a:gd name="T74" fmla="*/ 6 w 592"/>
                  <a:gd name="T75" fmla="*/ 33 h 2708"/>
                  <a:gd name="T76" fmla="*/ 7 w 592"/>
                  <a:gd name="T77" fmla="*/ 28 h 2708"/>
                  <a:gd name="T78" fmla="*/ 6 w 592"/>
                  <a:gd name="T79" fmla="*/ 24 h 2708"/>
                  <a:gd name="T80" fmla="*/ 4 w 592"/>
                  <a:gd name="T81" fmla="*/ 20 h 2708"/>
                  <a:gd name="T82" fmla="*/ 3 w 592"/>
                  <a:gd name="T83" fmla="*/ 15 h 2708"/>
                  <a:gd name="T84" fmla="*/ 2 w 592"/>
                  <a:gd name="T85" fmla="*/ 10 h 2708"/>
                  <a:gd name="T86" fmla="*/ 0 w 592"/>
                  <a:gd name="T87" fmla="*/ 6 h 2708"/>
                  <a:gd name="T88" fmla="*/ 3 w 592"/>
                  <a:gd name="T89" fmla="*/ 3 h 2708"/>
                  <a:gd name="T90" fmla="*/ 6 w 592"/>
                  <a:gd name="T91" fmla="*/ 2 h 2708"/>
                  <a:gd name="T92" fmla="*/ 13 w 592"/>
                  <a:gd name="T93" fmla="*/ 0 h 2708"/>
                  <a:gd name="T94" fmla="*/ 21 w 592"/>
                  <a:gd name="T95" fmla="*/ 0 h 27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2"/>
                  <a:gd name="T145" fmla="*/ 0 h 2708"/>
                  <a:gd name="T146" fmla="*/ 592 w 592"/>
                  <a:gd name="T147" fmla="*/ 2708 h 27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2" h="2708">
                    <a:moveTo>
                      <a:pt x="168" y="0"/>
                    </a:moveTo>
                    <a:lnTo>
                      <a:pt x="230" y="115"/>
                    </a:lnTo>
                    <a:lnTo>
                      <a:pt x="278" y="221"/>
                    </a:lnTo>
                    <a:lnTo>
                      <a:pt x="299" y="299"/>
                    </a:lnTo>
                    <a:lnTo>
                      <a:pt x="423" y="636"/>
                    </a:lnTo>
                    <a:lnTo>
                      <a:pt x="473" y="838"/>
                    </a:lnTo>
                    <a:lnTo>
                      <a:pt x="480" y="1031"/>
                    </a:lnTo>
                    <a:lnTo>
                      <a:pt x="487" y="1305"/>
                    </a:lnTo>
                    <a:lnTo>
                      <a:pt x="494" y="1457"/>
                    </a:lnTo>
                    <a:lnTo>
                      <a:pt x="518" y="1575"/>
                    </a:lnTo>
                    <a:lnTo>
                      <a:pt x="531" y="1676"/>
                    </a:lnTo>
                    <a:lnTo>
                      <a:pt x="529" y="1774"/>
                    </a:lnTo>
                    <a:lnTo>
                      <a:pt x="510" y="1845"/>
                    </a:lnTo>
                    <a:lnTo>
                      <a:pt x="501" y="1932"/>
                    </a:lnTo>
                    <a:lnTo>
                      <a:pt x="508" y="2072"/>
                    </a:lnTo>
                    <a:lnTo>
                      <a:pt x="511" y="2313"/>
                    </a:lnTo>
                    <a:lnTo>
                      <a:pt x="522" y="2426"/>
                    </a:lnTo>
                    <a:lnTo>
                      <a:pt x="551" y="2531"/>
                    </a:lnTo>
                    <a:lnTo>
                      <a:pt x="592" y="2637"/>
                    </a:lnTo>
                    <a:lnTo>
                      <a:pt x="515" y="2673"/>
                    </a:lnTo>
                    <a:lnTo>
                      <a:pt x="430" y="2708"/>
                    </a:lnTo>
                    <a:lnTo>
                      <a:pt x="368" y="2699"/>
                    </a:lnTo>
                    <a:lnTo>
                      <a:pt x="242" y="2664"/>
                    </a:lnTo>
                    <a:lnTo>
                      <a:pt x="226" y="2535"/>
                    </a:lnTo>
                    <a:lnTo>
                      <a:pt x="216" y="2425"/>
                    </a:lnTo>
                    <a:lnTo>
                      <a:pt x="223" y="2348"/>
                    </a:lnTo>
                    <a:lnTo>
                      <a:pt x="232" y="2242"/>
                    </a:lnTo>
                    <a:lnTo>
                      <a:pt x="223" y="2144"/>
                    </a:lnTo>
                    <a:lnTo>
                      <a:pt x="195" y="2047"/>
                    </a:lnTo>
                    <a:lnTo>
                      <a:pt x="175" y="1976"/>
                    </a:lnTo>
                    <a:lnTo>
                      <a:pt x="168" y="1861"/>
                    </a:lnTo>
                    <a:lnTo>
                      <a:pt x="154" y="1800"/>
                    </a:lnTo>
                    <a:lnTo>
                      <a:pt x="140" y="1579"/>
                    </a:lnTo>
                    <a:lnTo>
                      <a:pt x="119" y="1403"/>
                    </a:lnTo>
                    <a:lnTo>
                      <a:pt x="105" y="1269"/>
                    </a:lnTo>
                    <a:lnTo>
                      <a:pt x="83" y="1216"/>
                    </a:lnTo>
                    <a:lnTo>
                      <a:pt x="61" y="1071"/>
                    </a:lnTo>
                    <a:lnTo>
                      <a:pt x="46" y="902"/>
                    </a:lnTo>
                    <a:lnTo>
                      <a:pt x="52" y="750"/>
                    </a:lnTo>
                    <a:lnTo>
                      <a:pt x="47" y="652"/>
                    </a:lnTo>
                    <a:lnTo>
                      <a:pt x="27" y="528"/>
                    </a:lnTo>
                    <a:lnTo>
                      <a:pt x="20" y="413"/>
                    </a:lnTo>
                    <a:lnTo>
                      <a:pt x="11" y="276"/>
                    </a:lnTo>
                    <a:lnTo>
                      <a:pt x="0" y="159"/>
                    </a:lnTo>
                    <a:lnTo>
                      <a:pt x="17" y="94"/>
                    </a:lnTo>
                    <a:lnTo>
                      <a:pt x="48" y="49"/>
                    </a:lnTo>
                    <a:lnTo>
                      <a:pt x="100" y="13"/>
                    </a:lnTo>
                    <a:lnTo>
                      <a:pt x="168" y="0"/>
                    </a:lnTo>
                    <a:close/>
                  </a:path>
                </a:pathLst>
              </a:custGeom>
              <a:solidFill>
                <a:srgbClr val="0000FF"/>
              </a:solidFill>
              <a:ln w="6350">
                <a:solidFill>
                  <a:srgbClr val="000000"/>
                </a:solidFill>
                <a:round/>
                <a:headEnd/>
                <a:tailEnd/>
              </a:ln>
            </p:spPr>
            <p:txBody>
              <a:bodyPr/>
              <a:lstStyle/>
              <a:p>
                <a:endParaRPr lang="en-US"/>
              </a:p>
            </p:txBody>
          </p:sp>
          <p:sp>
            <p:nvSpPr>
              <p:cNvPr id="16421" name="Freeform 40"/>
              <p:cNvSpPr>
                <a:spLocks/>
              </p:cNvSpPr>
              <p:nvPr/>
            </p:nvSpPr>
            <p:spPr bwMode="auto">
              <a:xfrm>
                <a:off x="186" y="496"/>
                <a:ext cx="73" cy="373"/>
              </a:xfrm>
              <a:custGeom>
                <a:avLst/>
                <a:gdLst>
                  <a:gd name="T0" fmla="*/ 14 w 147"/>
                  <a:gd name="T1" fmla="*/ 41 h 1120"/>
                  <a:gd name="T2" fmla="*/ 14 w 147"/>
                  <a:gd name="T3" fmla="*/ 36 h 1120"/>
                  <a:gd name="T4" fmla="*/ 16 w 147"/>
                  <a:gd name="T5" fmla="*/ 33 h 1120"/>
                  <a:gd name="T6" fmla="*/ 18 w 147"/>
                  <a:gd name="T7" fmla="*/ 30 h 1120"/>
                  <a:gd name="T8" fmla="*/ 14 w 147"/>
                  <a:gd name="T9" fmla="*/ 27 h 1120"/>
                  <a:gd name="T10" fmla="*/ 14 w 147"/>
                  <a:gd name="T11" fmla="*/ 26 h 1120"/>
                  <a:gd name="T12" fmla="*/ 12 w 147"/>
                  <a:gd name="T13" fmla="*/ 24 h 1120"/>
                  <a:gd name="T14" fmla="*/ 9 w 147"/>
                  <a:gd name="T15" fmla="*/ 22 h 1120"/>
                  <a:gd name="T16" fmla="*/ 10 w 147"/>
                  <a:gd name="T17" fmla="*/ 19 h 1120"/>
                  <a:gd name="T18" fmla="*/ 7 w 147"/>
                  <a:gd name="T19" fmla="*/ 17 h 1120"/>
                  <a:gd name="T20" fmla="*/ 5 w 147"/>
                  <a:gd name="T21" fmla="*/ 14 h 1120"/>
                  <a:gd name="T22" fmla="*/ 5 w 147"/>
                  <a:gd name="T23" fmla="*/ 11 h 1120"/>
                  <a:gd name="T24" fmla="*/ 4 w 147"/>
                  <a:gd name="T25" fmla="*/ 8 h 1120"/>
                  <a:gd name="T26" fmla="*/ 1 w 147"/>
                  <a:gd name="T27" fmla="*/ 5 h 1120"/>
                  <a:gd name="T28" fmla="*/ 0 w 147"/>
                  <a:gd name="T29" fmla="*/ 1 h 1120"/>
                  <a:gd name="T30" fmla="*/ 0 w 147"/>
                  <a:gd name="T31" fmla="*/ 0 h 1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120"/>
                  <a:gd name="T50" fmla="*/ 147 w 147"/>
                  <a:gd name="T51" fmla="*/ 1120 h 11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120">
                    <a:moveTo>
                      <a:pt x="113" y="1120"/>
                    </a:moveTo>
                    <a:lnTo>
                      <a:pt x="113" y="971"/>
                    </a:lnTo>
                    <a:lnTo>
                      <a:pt x="133" y="891"/>
                    </a:lnTo>
                    <a:lnTo>
                      <a:pt x="147" y="820"/>
                    </a:lnTo>
                    <a:lnTo>
                      <a:pt x="113" y="742"/>
                    </a:lnTo>
                    <a:lnTo>
                      <a:pt x="113" y="707"/>
                    </a:lnTo>
                    <a:lnTo>
                      <a:pt x="99" y="645"/>
                    </a:lnTo>
                    <a:lnTo>
                      <a:pt x="78" y="590"/>
                    </a:lnTo>
                    <a:lnTo>
                      <a:pt x="85" y="510"/>
                    </a:lnTo>
                    <a:lnTo>
                      <a:pt x="57" y="466"/>
                    </a:lnTo>
                    <a:lnTo>
                      <a:pt x="43" y="386"/>
                    </a:lnTo>
                    <a:lnTo>
                      <a:pt x="43" y="299"/>
                    </a:lnTo>
                    <a:lnTo>
                      <a:pt x="36" y="211"/>
                    </a:lnTo>
                    <a:lnTo>
                      <a:pt x="14" y="122"/>
                    </a:lnTo>
                    <a:lnTo>
                      <a:pt x="0" y="26"/>
                    </a:lnTo>
                    <a:lnTo>
                      <a:pt x="0"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6396" name="Group 65"/>
            <p:cNvGrpSpPr>
              <a:grpSpLocks/>
            </p:cNvGrpSpPr>
            <p:nvPr/>
          </p:nvGrpSpPr>
          <p:grpSpPr bwMode="auto">
            <a:xfrm>
              <a:off x="207" y="195"/>
              <a:ext cx="758" cy="491"/>
              <a:chOff x="207" y="195"/>
              <a:chExt cx="758" cy="491"/>
            </a:xfrm>
          </p:grpSpPr>
          <p:sp>
            <p:nvSpPr>
              <p:cNvPr id="16397" name="Freeform 42"/>
              <p:cNvSpPr>
                <a:spLocks/>
              </p:cNvSpPr>
              <p:nvPr/>
            </p:nvSpPr>
            <p:spPr bwMode="auto">
              <a:xfrm>
                <a:off x="666" y="516"/>
                <a:ext cx="279" cy="131"/>
              </a:xfrm>
              <a:custGeom>
                <a:avLst/>
                <a:gdLst>
                  <a:gd name="T0" fmla="*/ 60 w 557"/>
                  <a:gd name="T1" fmla="*/ 0 h 391"/>
                  <a:gd name="T2" fmla="*/ 69 w 557"/>
                  <a:gd name="T3" fmla="*/ 3 h 391"/>
                  <a:gd name="T4" fmla="*/ 70 w 557"/>
                  <a:gd name="T5" fmla="*/ 4 h 391"/>
                  <a:gd name="T6" fmla="*/ 69 w 557"/>
                  <a:gd name="T7" fmla="*/ 6 h 391"/>
                  <a:gd name="T8" fmla="*/ 68 w 557"/>
                  <a:gd name="T9" fmla="*/ 8 h 391"/>
                  <a:gd name="T10" fmla="*/ 65 w 557"/>
                  <a:gd name="T11" fmla="*/ 9 h 391"/>
                  <a:gd name="T12" fmla="*/ 59 w 557"/>
                  <a:gd name="T13" fmla="*/ 11 h 391"/>
                  <a:gd name="T14" fmla="*/ 52 w 557"/>
                  <a:gd name="T15" fmla="*/ 12 h 391"/>
                  <a:gd name="T16" fmla="*/ 43 w 557"/>
                  <a:gd name="T17" fmla="*/ 14 h 391"/>
                  <a:gd name="T18" fmla="*/ 34 w 557"/>
                  <a:gd name="T19" fmla="*/ 14 h 391"/>
                  <a:gd name="T20" fmla="*/ 25 w 557"/>
                  <a:gd name="T21" fmla="*/ 15 h 391"/>
                  <a:gd name="T22" fmla="*/ 17 w 557"/>
                  <a:gd name="T23" fmla="*/ 14 h 391"/>
                  <a:gd name="T24" fmla="*/ 9 w 557"/>
                  <a:gd name="T25" fmla="*/ 13 h 391"/>
                  <a:gd name="T26" fmla="*/ 0 w 557"/>
                  <a:gd name="T27" fmla="*/ 12 h 391"/>
                  <a:gd name="T28" fmla="*/ 13 w 557"/>
                  <a:gd name="T29" fmla="*/ 13 h 391"/>
                  <a:gd name="T30" fmla="*/ 26 w 557"/>
                  <a:gd name="T31" fmla="*/ 13 h 391"/>
                  <a:gd name="T32" fmla="*/ 35 w 557"/>
                  <a:gd name="T33" fmla="*/ 12 h 391"/>
                  <a:gd name="T34" fmla="*/ 47 w 557"/>
                  <a:gd name="T35" fmla="*/ 9 h 391"/>
                  <a:gd name="T36" fmla="*/ 54 w 557"/>
                  <a:gd name="T37" fmla="*/ 7 h 391"/>
                  <a:gd name="T38" fmla="*/ 60 w 557"/>
                  <a:gd name="T39" fmla="*/ 0 h 3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57"/>
                  <a:gd name="T61" fmla="*/ 0 h 391"/>
                  <a:gd name="T62" fmla="*/ 557 w 557"/>
                  <a:gd name="T63" fmla="*/ 391 h 39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57" h="391">
                    <a:moveTo>
                      <a:pt x="473" y="0"/>
                    </a:moveTo>
                    <a:lnTo>
                      <a:pt x="550" y="69"/>
                    </a:lnTo>
                    <a:lnTo>
                      <a:pt x="557" y="104"/>
                    </a:lnTo>
                    <a:lnTo>
                      <a:pt x="552" y="157"/>
                    </a:lnTo>
                    <a:lnTo>
                      <a:pt x="538" y="202"/>
                    </a:lnTo>
                    <a:lnTo>
                      <a:pt x="515" y="243"/>
                    </a:lnTo>
                    <a:lnTo>
                      <a:pt x="472" y="286"/>
                    </a:lnTo>
                    <a:lnTo>
                      <a:pt x="414" y="324"/>
                    </a:lnTo>
                    <a:lnTo>
                      <a:pt x="343" y="361"/>
                    </a:lnTo>
                    <a:lnTo>
                      <a:pt x="272" y="385"/>
                    </a:lnTo>
                    <a:lnTo>
                      <a:pt x="195" y="391"/>
                    </a:lnTo>
                    <a:lnTo>
                      <a:pt x="133" y="386"/>
                    </a:lnTo>
                    <a:lnTo>
                      <a:pt x="69" y="351"/>
                    </a:lnTo>
                    <a:lnTo>
                      <a:pt x="0" y="308"/>
                    </a:lnTo>
                    <a:lnTo>
                      <a:pt x="98" y="333"/>
                    </a:lnTo>
                    <a:lnTo>
                      <a:pt x="202" y="342"/>
                    </a:lnTo>
                    <a:lnTo>
                      <a:pt x="279" y="308"/>
                    </a:lnTo>
                    <a:lnTo>
                      <a:pt x="370" y="255"/>
                    </a:lnTo>
                    <a:lnTo>
                      <a:pt x="432" y="175"/>
                    </a:lnTo>
                    <a:lnTo>
                      <a:pt x="473" y="0"/>
                    </a:lnTo>
                    <a:close/>
                  </a:path>
                </a:pathLst>
              </a:custGeom>
              <a:solidFill>
                <a:srgbClr val="000080"/>
              </a:solidFill>
              <a:ln w="6350">
                <a:solidFill>
                  <a:srgbClr val="000000"/>
                </a:solidFill>
                <a:round/>
                <a:headEnd/>
                <a:tailEnd/>
              </a:ln>
            </p:spPr>
            <p:txBody>
              <a:bodyPr/>
              <a:lstStyle/>
              <a:p>
                <a:endParaRPr lang="en-US"/>
              </a:p>
            </p:txBody>
          </p:sp>
          <p:sp>
            <p:nvSpPr>
              <p:cNvPr id="16398" name="Freeform 43"/>
              <p:cNvSpPr>
                <a:spLocks/>
              </p:cNvSpPr>
              <p:nvPr/>
            </p:nvSpPr>
            <p:spPr bwMode="auto">
              <a:xfrm>
                <a:off x="847" y="516"/>
                <a:ext cx="118" cy="100"/>
              </a:xfrm>
              <a:custGeom>
                <a:avLst/>
                <a:gdLst>
                  <a:gd name="T0" fmla="*/ 22 w 237"/>
                  <a:gd name="T1" fmla="*/ 0 h 298"/>
                  <a:gd name="T2" fmla="*/ 27 w 237"/>
                  <a:gd name="T3" fmla="*/ 0 h 298"/>
                  <a:gd name="T4" fmla="*/ 29 w 237"/>
                  <a:gd name="T5" fmla="*/ 1 h 298"/>
                  <a:gd name="T6" fmla="*/ 29 w 237"/>
                  <a:gd name="T7" fmla="*/ 2 h 298"/>
                  <a:gd name="T8" fmla="*/ 28 w 237"/>
                  <a:gd name="T9" fmla="*/ 3 h 298"/>
                  <a:gd name="T10" fmla="*/ 25 w 237"/>
                  <a:gd name="T11" fmla="*/ 4 h 298"/>
                  <a:gd name="T12" fmla="*/ 21 w 237"/>
                  <a:gd name="T13" fmla="*/ 4 h 298"/>
                  <a:gd name="T14" fmla="*/ 18 w 237"/>
                  <a:gd name="T15" fmla="*/ 7 h 298"/>
                  <a:gd name="T16" fmla="*/ 10 w 237"/>
                  <a:gd name="T17" fmla="*/ 9 h 298"/>
                  <a:gd name="T18" fmla="*/ 5 w 237"/>
                  <a:gd name="T19" fmla="*/ 11 h 298"/>
                  <a:gd name="T20" fmla="*/ 0 w 237"/>
                  <a:gd name="T21" fmla="*/ 11 h 298"/>
                  <a:gd name="T22" fmla="*/ 6 w 237"/>
                  <a:gd name="T23" fmla="*/ 9 h 298"/>
                  <a:gd name="T24" fmla="*/ 9 w 237"/>
                  <a:gd name="T25" fmla="*/ 7 h 298"/>
                  <a:gd name="T26" fmla="*/ 13 w 237"/>
                  <a:gd name="T27" fmla="*/ 5 h 298"/>
                  <a:gd name="T28" fmla="*/ 18 w 237"/>
                  <a:gd name="T29" fmla="*/ 3 h 298"/>
                  <a:gd name="T30" fmla="*/ 20 w 237"/>
                  <a:gd name="T31" fmla="*/ 2 h 298"/>
                  <a:gd name="T32" fmla="*/ 21 w 237"/>
                  <a:gd name="T33" fmla="*/ 1 h 298"/>
                  <a:gd name="T34" fmla="*/ 21 w 237"/>
                  <a:gd name="T35" fmla="*/ 1 h 298"/>
                  <a:gd name="T36" fmla="*/ 22 w 237"/>
                  <a:gd name="T37" fmla="*/ 0 h 2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7"/>
                  <a:gd name="T58" fmla="*/ 0 h 298"/>
                  <a:gd name="T59" fmla="*/ 237 w 237"/>
                  <a:gd name="T60" fmla="*/ 298 h 2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7" h="298">
                    <a:moveTo>
                      <a:pt x="183" y="7"/>
                    </a:moveTo>
                    <a:lnTo>
                      <a:pt x="222" y="0"/>
                    </a:lnTo>
                    <a:lnTo>
                      <a:pt x="234" y="16"/>
                    </a:lnTo>
                    <a:lnTo>
                      <a:pt x="237" y="45"/>
                    </a:lnTo>
                    <a:lnTo>
                      <a:pt x="227" y="85"/>
                    </a:lnTo>
                    <a:lnTo>
                      <a:pt x="202" y="104"/>
                    </a:lnTo>
                    <a:lnTo>
                      <a:pt x="174" y="109"/>
                    </a:lnTo>
                    <a:lnTo>
                      <a:pt x="146" y="193"/>
                    </a:lnTo>
                    <a:lnTo>
                      <a:pt x="82" y="248"/>
                    </a:lnTo>
                    <a:lnTo>
                      <a:pt x="40" y="280"/>
                    </a:lnTo>
                    <a:lnTo>
                      <a:pt x="0" y="298"/>
                    </a:lnTo>
                    <a:lnTo>
                      <a:pt x="48" y="227"/>
                    </a:lnTo>
                    <a:lnTo>
                      <a:pt x="79" y="187"/>
                    </a:lnTo>
                    <a:lnTo>
                      <a:pt x="106" y="137"/>
                    </a:lnTo>
                    <a:lnTo>
                      <a:pt x="149" y="70"/>
                    </a:lnTo>
                    <a:lnTo>
                      <a:pt x="162" y="57"/>
                    </a:lnTo>
                    <a:lnTo>
                      <a:pt x="168" y="39"/>
                    </a:lnTo>
                    <a:lnTo>
                      <a:pt x="171" y="25"/>
                    </a:lnTo>
                    <a:lnTo>
                      <a:pt x="183" y="7"/>
                    </a:lnTo>
                    <a:close/>
                  </a:path>
                </a:pathLst>
              </a:custGeom>
              <a:solidFill>
                <a:srgbClr val="FF0000"/>
              </a:solidFill>
              <a:ln w="6350">
                <a:solidFill>
                  <a:srgbClr val="000000"/>
                </a:solidFill>
                <a:round/>
                <a:headEnd/>
                <a:tailEnd/>
              </a:ln>
            </p:spPr>
            <p:txBody>
              <a:bodyPr/>
              <a:lstStyle/>
              <a:p>
                <a:endParaRPr lang="en-US"/>
              </a:p>
            </p:txBody>
          </p:sp>
          <p:grpSp>
            <p:nvGrpSpPr>
              <p:cNvPr id="16399" name="Group 64"/>
              <p:cNvGrpSpPr>
                <a:grpSpLocks/>
              </p:cNvGrpSpPr>
              <p:nvPr/>
            </p:nvGrpSpPr>
            <p:grpSpPr bwMode="auto">
              <a:xfrm>
                <a:off x="207" y="195"/>
                <a:ext cx="751" cy="491"/>
                <a:chOff x="207" y="195"/>
                <a:chExt cx="751" cy="491"/>
              </a:xfrm>
            </p:grpSpPr>
            <p:grpSp>
              <p:nvGrpSpPr>
                <p:cNvPr id="16400" name="Group 52"/>
                <p:cNvGrpSpPr>
                  <a:grpSpLocks/>
                </p:cNvGrpSpPr>
                <p:nvPr/>
              </p:nvGrpSpPr>
              <p:grpSpPr bwMode="auto">
                <a:xfrm>
                  <a:off x="207" y="195"/>
                  <a:ext cx="751" cy="491"/>
                  <a:chOff x="207" y="195"/>
                  <a:chExt cx="751" cy="491"/>
                </a:xfrm>
              </p:grpSpPr>
              <p:grpSp>
                <p:nvGrpSpPr>
                  <p:cNvPr id="16412" name="Group 50"/>
                  <p:cNvGrpSpPr>
                    <a:grpSpLocks/>
                  </p:cNvGrpSpPr>
                  <p:nvPr/>
                </p:nvGrpSpPr>
                <p:grpSpPr bwMode="auto">
                  <a:xfrm>
                    <a:off x="207" y="195"/>
                    <a:ext cx="751" cy="491"/>
                    <a:chOff x="207" y="195"/>
                    <a:chExt cx="751" cy="491"/>
                  </a:xfrm>
                </p:grpSpPr>
                <p:grpSp>
                  <p:nvGrpSpPr>
                    <p:cNvPr id="16414" name="Group 48"/>
                    <p:cNvGrpSpPr>
                      <a:grpSpLocks/>
                    </p:cNvGrpSpPr>
                    <p:nvPr/>
                  </p:nvGrpSpPr>
                  <p:grpSpPr bwMode="auto">
                    <a:xfrm>
                      <a:off x="337" y="195"/>
                      <a:ext cx="124" cy="146"/>
                      <a:chOff x="337" y="195"/>
                      <a:chExt cx="124" cy="146"/>
                    </a:xfrm>
                  </p:grpSpPr>
                  <p:sp>
                    <p:nvSpPr>
                      <p:cNvPr id="16416" name="Freeform 44"/>
                      <p:cNvSpPr>
                        <a:spLocks/>
                      </p:cNvSpPr>
                      <p:nvPr/>
                    </p:nvSpPr>
                    <p:spPr bwMode="auto">
                      <a:xfrm>
                        <a:off x="337" y="195"/>
                        <a:ext cx="124" cy="146"/>
                      </a:xfrm>
                      <a:custGeom>
                        <a:avLst/>
                        <a:gdLst>
                          <a:gd name="T0" fmla="*/ 31 w 248"/>
                          <a:gd name="T1" fmla="*/ 10 h 436"/>
                          <a:gd name="T2" fmla="*/ 27 w 248"/>
                          <a:gd name="T3" fmla="*/ 9 h 436"/>
                          <a:gd name="T4" fmla="*/ 25 w 248"/>
                          <a:gd name="T5" fmla="*/ 7 h 436"/>
                          <a:gd name="T6" fmla="*/ 25 w 248"/>
                          <a:gd name="T7" fmla="*/ 6 h 436"/>
                          <a:gd name="T8" fmla="*/ 25 w 248"/>
                          <a:gd name="T9" fmla="*/ 6 h 436"/>
                          <a:gd name="T10" fmla="*/ 25 w 248"/>
                          <a:gd name="T11" fmla="*/ 5 h 436"/>
                          <a:gd name="T12" fmla="*/ 23 w 248"/>
                          <a:gd name="T13" fmla="*/ 5 h 436"/>
                          <a:gd name="T14" fmla="*/ 24 w 248"/>
                          <a:gd name="T15" fmla="*/ 4 h 436"/>
                          <a:gd name="T16" fmla="*/ 24 w 248"/>
                          <a:gd name="T17" fmla="*/ 3 h 436"/>
                          <a:gd name="T18" fmla="*/ 23 w 248"/>
                          <a:gd name="T19" fmla="*/ 3 h 436"/>
                          <a:gd name="T20" fmla="*/ 21 w 248"/>
                          <a:gd name="T21" fmla="*/ 2 h 436"/>
                          <a:gd name="T22" fmla="*/ 20 w 248"/>
                          <a:gd name="T23" fmla="*/ 2 h 436"/>
                          <a:gd name="T24" fmla="*/ 18 w 248"/>
                          <a:gd name="T25" fmla="*/ 2 h 436"/>
                          <a:gd name="T26" fmla="*/ 19 w 248"/>
                          <a:gd name="T27" fmla="*/ 2 h 436"/>
                          <a:gd name="T28" fmla="*/ 18 w 248"/>
                          <a:gd name="T29" fmla="*/ 1 h 436"/>
                          <a:gd name="T30" fmla="*/ 17 w 248"/>
                          <a:gd name="T31" fmla="*/ 1 h 436"/>
                          <a:gd name="T32" fmla="*/ 16 w 248"/>
                          <a:gd name="T33" fmla="*/ 1 h 436"/>
                          <a:gd name="T34" fmla="*/ 14 w 248"/>
                          <a:gd name="T35" fmla="*/ 1 h 436"/>
                          <a:gd name="T36" fmla="*/ 13 w 248"/>
                          <a:gd name="T37" fmla="*/ 1 h 436"/>
                          <a:gd name="T38" fmla="*/ 12 w 248"/>
                          <a:gd name="T39" fmla="*/ 0 h 436"/>
                          <a:gd name="T40" fmla="*/ 10 w 248"/>
                          <a:gd name="T41" fmla="*/ 0 h 436"/>
                          <a:gd name="T42" fmla="*/ 7 w 248"/>
                          <a:gd name="T43" fmla="*/ 0 h 436"/>
                          <a:gd name="T44" fmla="*/ 4 w 248"/>
                          <a:gd name="T45" fmla="*/ 0 h 436"/>
                          <a:gd name="T46" fmla="*/ 2 w 248"/>
                          <a:gd name="T47" fmla="*/ 1 h 436"/>
                          <a:gd name="T48" fmla="*/ 1 w 248"/>
                          <a:gd name="T49" fmla="*/ 2 h 436"/>
                          <a:gd name="T50" fmla="*/ 0 w 248"/>
                          <a:gd name="T51" fmla="*/ 3 h 436"/>
                          <a:gd name="T52" fmla="*/ 1 w 248"/>
                          <a:gd name="T53" fmla="*/ 4 h 436"/>
                          <a:gd name="T54" fmla="*/ 2 w 248"/>
                          <a:gd name="T55" fmla="*/ 5 h 436"/>
                          <a:gd name="T56" fmla="*/ 3 w 248"/>
                          <a:gd name="T57" fmla="*/ 6 h 436"/>
                          <a:gd name="T58" fmla="*/ 4 w 248"/>
                          <a:gd name="T59" fmla="*/ 7 h 436"/>
                          <a:gd name="T60" fmla="*/ 7 w 248"/>
                          <a:gd name="T61" fmla="*/ 8 h 436"/>
                          <a:gd name="T62" fmla="*/ 12 w 248"/>
                          <a:gd name="T63" fmla="*/ 10 h 436"/>
                          <a:gd name="T64" fmla="*/ 17 w 248"/>
                          <a:gd name="T65" fmla="*/ 10 h 436"/>
                          <a:gd name="T66" fmla="*/ 22 w 248"/>
                          <a:gd name="T67" fmla="*/ 11 h 436"/>
                          <a:gd name="T68" fmla="*/ 28 w 248"/>
                          <a:gd name="T69" fmla="*/ 14 h 436"/>
                          <a:gd name="T70" fmla="*/ 30 w 248"/>
                          <a:gd name="T71" fmla="*/ 16 h 436"/>
                          <a:gd name="T72" fmla="*/ 31 w 248"/>
                          <a:gd name="T73" fmla="*/ 10 h 4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8"/>
                          <a:gd name="T112" fmla="*/ 0 h 436"/>
                          <a:gd name="T113" fmla="*/ 248 w 248"/>
                          <a:gd name="T114" fmla="*/ 436 h 4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8" h="436">
                            <a:moveTo>
                              <a:pt x="248" y="269"/>
                            </a:moveTo>
                            <a:lnTo>
                              <a:pt x="209" y="231"/>
                            </a:lnTo>
                            <a:lnTo>
                              <a:pt x="193" y="200"/>
                            </a:lnTo>
                            <a:lnTo>
                              <a:pt x="199" y="172"/>
                            </a:lnTo>
                            <a:lnTo>
                              <a:pt x="200" y="149"/>
                            </a:lnTo>
                            <a:lnTo>
                              <a:pt x="194" y="132"/>
                            </a:lnTo>
                            <a:lnTo>
                              <a:pt x="182" y="124"/>
                            </a:lnTo>
                            <a:lnTo>
                              <a:pt x="192" y="107"/>
                            </a:lnTo>
                            <a:lnTo>
                              <a:pt x="189" y="86"/>
                            </a:lnTo>
                            <a:lnTo>
                              <a:pt x="180" y="70"/>
                            </a:lnTo>
                            <a:lnTo>
                              <a:pt x="167" y="62"/>
                            </a:lnTo>
                            <a:lnTo>
                              <a:pt x="154" y="58"/>
                            </a:lnTo>
                            <a:lnTo>
                              <a:pt x="140" y="61"/>
                            </a:lnTo>
                            <a:lnTo>
                              <a:pt x="146" y="45"/>
                            </a:lnTo>
                            <a:lnTo>
                              <a:pt x="143" y="25"/>
                            </a:lnTo>
                            <a:lnTo>
                              <a:pt x="136" y="18"/>
                            </a:lnTo>
                            <a:lnTo>
                              <a:pt x="124" y="14"/>
                            </a:lnTo>
                            <a:lnTo>
                              <a:pt x="112" y="15"/>
                            </a:lnTo>
                            <a:lnTo>
                              <a:pt x="100" y="22"/>
                            </a:lnTo>
                            <a:lnTo>
                              <a:pt x="91" y="5"/>
                            </a:lnTo>
                            <a:lnTo>
                              <a:pt x="73" y="0"/>
                            </a:lnTo>
                            <a:lnTo>
                              <a:pt x="51" y="0"/>
                            </a:lnTo>
                            <a:lnTo>
                              <a:pt x="27" y="11"/>
                            </a:lnTo>
                            <a:lnTo>
                              <a:pt x="11" y="28"/>
                            </a:lnTo>
                            <a:lnTo>
                              <a:pt x="2" y="46"/>
                            </a:lnTo>
                            <a:lnTo>
                              <a:pt x="0" y="71"/>
                            </a:lnTo>
                            <a:lnTo>
                              <a:pt x="3" y="98"/>
                            </a:lnTo>
                            <a:lnTo>
                              <a:pt x="11" y="127"/>
                            </a:lnTo>
                            <a:lnTo>
                              <a:pt x="18" y="161"/>
                            </a:lnTo>
                            <a:lnTo>
                              <a:pt x="30" y="195"/>
                            </a:lnTo>
                            <a:lnTo>
                              <a:pt x="51" y="222"/>
                            </a:lnTo>
                            <a:lnTo>
                              <a:pt x="90" y="257"/>
                            </a:lnTo>
                            <a:lnTo>
                              <a:pt x="131" y="279"/>
                            </a:lnTo>
                            <a:lnTo>
                              <a:pt x="173" y="295"/>
                            </a:lnTo>
                            <a:lnTo>
                              <a:pt x="221" y="363"/>
                            </a:lnTo>
                            <a:lnTo>
                              <a:pt x="240" y="436"/>
                            </a:lnTo>
                            <a:lnTo>
                              <a:pt x="248" y="269"/>
                            </a:lnTo>
                            <a:close/>
                          </a:path>
                        </a:pathLst>
                      </a:custGeom>
                      <a:solidFill>
                        <a:srgbClr val="E0A080"/>
                      </a:solidFill>
                      <a:ln w="6350">
                        <a:solidFill>
                          <a:srgbClr val="000000"/>
                        </a:solidFill>
                        <a:round/>
                        <a:headEnd/>
                        <a:tailEnd/>
                      </a:ln>
                    </p:spPr>
                    <p:txBody>
                      <a:bodyPr/>
                      <a:lstStyle/>
                      <a:p>
                        <a:endParaRPr lang="en-US"/>
                      </a:p>
                    </p:txBody>
                  </p:sp>
                  <p:sp>
                    <p:nvSpPr>
                      <p:cNvPr id="16417" name="Freeform 45"/>
                      <p:cNvSpPr>
                        <a:spLocks/>
                      </p:cNvSpPr>
                      <p:nvPr/>
                    </p:nvSpPr>
                    <p:spPr bwMode="auto">
                      <a:xfrm>
                        <a:off x="362" y="204"/>
                        <a:ext cx="26" cy="27"/>
                      </a:xfrm>
                      <a:custGeom>
                        <a:avLst/>
                        <a:gdLst>
                          <a:gd name="T0" fmla="*/ 1 w 52"/>
                          <a:gd name="T1" fmla="*/ 3 h 83"/>
                          <a:gd name="T2" fmla="*/ 0 w 52"/>
                          <a:gd name="T3" fmla="*/ 2 h 83"/>
                          <a:gd name="T4" fmla="*/ 1 w 52"/>
                          <a:gd name="T5" fmla="*/ 1 h 83"/>
                          <a:gd name="T6" fmla="*/ 2 w 52"/>
                          <a:gd name="T7" fmla="*/ 1 h 83"/>
                          <a:gd name="T8" fmla="*/ 3 w 52"/>
                          <a:gd name="T9" fmla="*/ 0 h 83"/>
                          <a:gd name="T10" fmla="*/ 4 w 52"/>
                          <a:gd name="T11" fmla="*/ 0 h 83"/>
                          <a:gd name="T12" fmla="*/ 5 w 52"/>
                          <a:gd name="T13" fmla="*/ 0 h 83"/>
                          <a:gd name="T14" fmla="*/ 7 w 52"/>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83"/>
                          <a:gd name="T26" fmla="*/ 52 w 52"/>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83">
                            <a:moveTo>
                              <a:pt x="2" y="83"/>
                            </a:moveTo>
                            <a:lnTo>
                              <a:pt x="0" y="59"/>
                            </a:lnTo>
                            <a:lnTo>
                              <a:pt x="1" y="36"/>
                            </a:lnTo>
                            <a:lnTo>
                              <a:pt x="9" y="18"/>
                            </a:lnTo>
                            <a:lnTo>
                              <a:pt x="20" y="9"/>
                            </a:lnTo>
                            <a:lnTo>
                              <a:pt x="32" y="3"/>
                            </a:lnTo>
                            <a:lnTo>
                              <a:pt x="40" y="5"/>
                            </a:lnTo>
                            <a:lnTo>
                              <a:pt x="52"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18" name="Freeform 46"/>
                      <p:cNvSpPr>
                        <a:spLocks/>
                      </p:cNvSpPr>
                      <p:nvPr/>
                    </p:nvSpPr>
                    <p:spPr bwMode="auto">
                      <a:xfrm>
                        <a:off x="383" y="216"/>
                        <a:ext cx="21" cy="28"/>
                      </a:xfrm>
                      <a:custGeom>
                        <a:avLst/>
                        <a:gdLst>
                          <a:gd name="T0" fmla="*/ 6 w 42"/>
                          <a:gd name="T1" fmla="*/ 0 h 83"/>
                          <a:gd name="T2" fmla="*/ 3 w 42"/>
                          <a:gd name="T3" fmla="*/ 0 h 83"/>
                          <a:gd name="T4" fmla="*/ 1 w 42"/>
                          <a:gd name="T5" fmla="*/ 1 h 83"/>
                          <a:gd name="T6" fmla="*/ 0 w 42"/>
                          <a:gd name="T7" fmla="*/ 1 h 83"/>
                          <a:gd name="T8" fmla="*/ 1 w 42"/>
                          <a:gd name="T9" fmla="*/ 2 h 83"/>
                          <a:gd name="T10" fmla="*/ 2 w 42"/>
                          <a:gd name="T11" fmla="*/ 2 h 83"/>
                          <a:gd name="T12" fmla="*/ 3 w 42"/>
                          <a:gd name="T13" fmla="*/ 3 h 83"/>
                          <a:gd name="T14" fmla="*/ 0 60000 65536"/>
                          <a:gd name="T15" fmla="*/ 0 60000 65536"/>
                          <a:gd name="T16" fmla="*/ 0 60000 65536"/>
                          <a:gd name="T17" fmla="*/ 0 60000 65536"/>
                          <a:gd name="T18" fmla="*/ 0 60000 65536"/>
                          <a:gd name="T19" fmla="*/ 0 60000 65536"/>
                          <a:gd name="T20" fmla="*/ 0 60000 65536"/>
                          <a:gd name="T21" fmla="*/ 0 w 42"/>
                          <a:gd name="T22" fmla="*/ 0 h 83"/>
                          <a:gd name="T23" fmla="*/ 42 w 42"/>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83">
                            <a:moveTo>
                              <a:pt x="42" y="0"/>
                            </a:moveTo>
                            <a:lnTo>
                              <a:pt x="22" y="5"/>
                            </a:lnTo>
                            <a:lnTo>
                              <a:pt x="8" y="14"/>
                            </a:lnTo>
                            <a:lnTo>
                              <a:pt x="0" y="30"/>
                            </a:lnTo>
                            <a:lnTo>
                              <a:pt x="3" y="45"/>
                            </a:lnTo>
                            <a:lnTo>
                              <a:pt x="13" y="62"/>
                            </a:lnTo>
                            <a:lnTo>
                              <a:pt x="17" y="83"/>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19" name="Freeform 47"/>
                      <p:cNvSpPr>
                        <a:spLocks/>
                      </p:cNvSpPr>
                      <p:nvPr/>
                    </p:nvSpPr>
                    <p:spPr bwMode="auto">
                      <a:xfrm>
                        <a:off x="403" y="234"/>
                        <a:ext cx="23" cy="22"/>
                      </a:xfrm>
                      <a:custGeom>
                        <a:avLst/>
                        <a:gdLst>
                          <a:gd name="T0" fmla="*/ 6 w 46"/>
                          <a:gd name="T1" fmla="*/ 0 h 67"/>
                          <a:gd name="T2" fmla="*/ 4 w 46"/>
                          <a:gd name="T3" fmla="*/ 0 h 67"/>
                          <a:gd name="T4" fmla="*/ 2 w 46"/>
                          <a:gd name="T5" fmla="*/ 0 h 67"/>
                          <a:gd name="T6" fmla="*/ 1 w 46"/>
                          <a:gd name="T7" fmla="*/ 1 h 67"/>
                          <a:gd name="T8" fmla="*/ 0 w 46"/>
                          <a:gd name="T9" fmla="*/ 1 h 67"/>
                          <a:gd name="T10" fmla="*/ 1 w 46"/>
                          <a:gd name="T11" fmla="*/ 2 h 67"/>
                          <a:gd name="T12" fmla="*/ 2 w 46"/>
                          <a:gd name="T13" fmla="*/ 2 h 67"/>
                          <a:gd name="T14" fmla="*/ 0 60000 65536"/>
                          <a:gd name="T15" fmla="*/ 0 60000 65536"/>
                          <a:gd name="T16" fmla="*/ 0 60000 65536"/>
                          <a:gd name="T17" fmla="*/ 0 60000 65536"/>
                          <a:gd name="T18" fmla="*/ 0 60000 65536"/>
                          <a:gd name="T19" fmla="*/ 0 60000 65536"/>
                          <a:gd name="T20" fmla="*/ 0 60000 65536"/>
                          <a:gd name="T21" fmla="*/ 0 w 46"/>
                          <a:gd name="T22" fmla="*/ 0 h 67"/>
                          <a:gd name="T23" fmla="*/ 46 w 46"/>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67">
                            <a:moveTo>
                              <a:pt x="46" y="8"/>
                            </a:moveTo>
                            <a:lnTo>
                              <a:pt x="29" y="0"/>
                            </a:lnTo>
                            <a:lnTo>
                              <a:pt x="14" y="5"/>
                            </a:lnTo>
                            <a:lnTo>
                              <a:pt x="4" y="17"/>
                            </a:lnTo>
                            <a:lnTo>
                              <a:pt x="0" y="34"/>
                            </a:lnTo>
                            <a:lnTo>
                              <a:pt x="6" y="49"/>
                            </a:lnTo>
                            <a:lnTo>
                              <a:pt x="14" y="67"/>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16415" name="Freeform 49"/>
                    <p:cNvSpPr>
                      <a:spLocks/>
                    </p:cNvSpPr>
                    <p:nvPr/>
                  </p:nvSpPr>
                  <p:spPr bwMode="auto">
                    <a:xfrm>
                      <a:off x="207" y="223"/>
                      <a:ext cx="751" cy="463"/>
                    </a:xfrm>
                    <a:custGeom>
                      <a:avLst/>
                      <a:gdLst>
                        <a:gd name="T0" fmla="*/ 72 w 1503"/>
                        <a:gd name="T1" fmla="*/ 39 h 1391"/>
                        <a:gd name="T2" fmla="*/ 66 w 1503"/>
                        <a:gd name="T3" fmla="*/ 42 h 1391"/>
                        <a:gd name="T4" fmla="*/ 60 w 1503"/>
                        <a:gd name="T5" fmla="*/ 44 h 1391"/>
                        <a:gd name="T6" fmla="*/ 53 w 1503"/>
                        <a:gd name="T7" fmla="*/ 46 h 1391"/>
                        <a:gd name="T8" fmla="*/ 51 w 1503"/>
                        <a:gd name="T9" fmla="*/ 48 h 1391"/>
                        <a:gd name="T10" fmla="*/ 48 w 1503"/>
                        <a:gd name="T11" fmla="*/ 49 h 1391"/>
                        <a:gd name="T12" fmla="*/ 45 w 1503"/>
                        <a:gd name="T13" fmla="*/ 51 h 1391"/>
                        <a:gd name="T14" fmla="*/ 43 w 1503"/>
                        <a:gd name="T15" fmla="*/ 45 h 1391"/>
                        <a:gd name="T16" fmla="*/ 40 w 1503"/>
                        <a:gd name="T17" fmla="*/ 42 h 1391"/>
                        <a:gd name="T18" fmla="*/ 43 w 1503"/>
                        <a:gd name="T19" fmla="*/ 35 h 1391"/>
                        <a:gd name="T20" fmla="*/ 39 w 1503"/>
                        <a:gd name="T21" fmla="*/ 31 h 1391"/>
                        <a:gd name="T22" fmla="*/ 33 w 1503"/>
                        <a:gd name="T23" fmla="*/ 25 h 1391"/>
                        <a:gd name="T24" fmla="*/ 21 w 1503"/>
                        <a:gd name="T25" fmla="*/ 17 h 1391"/>
                        <a:gd name="T26" fmla="*/ 18 w 1503"/>
                        <a:gd name="T27" fmla="*/ 13 h 1391"/>
                        <a:gd name="T28" fmla="*/ 12 w 1503"/>
                        <a:gd name="T29" fmla="*/ 7 h 1391"/>
                        <a:gd name="T30" fmla="*/ 5 w 1503"/>
                        <a:gd name="T31" fmla="*/ 4 h 1391"/>
                        <a:gd name="T32" fmla="*/ 0 w 1503"/>
                        <a:gd name="T33" fmla="*/ 2 h 1391"/>
                        <a:gd name="T34" fmla="*/ 6 w 1503"/>
                        <a:gd name="T35" fmla="*/ 1 h 1391"/>
                        <a:gd name="T36" fmla="*/ 14 w 1503"/>
                        <a:gd name="T37" fmla="*/ 0 h 1391"/>
                        <a:gd name="T38" fmla="*/ 25 w 1503"/>
                        <a:gd name="T39" fmla="*/ 0 h 1391"/>
                        <a:gd name="T40" fmla="*/ 35 w 1503"/>
                        <a:gd name="T41" fmla="*/ 2 h 1391"/>
                        <a:gd name="T42" fmla="*/ 44 w 1503"/>
                        <a:gd name="T43" fmla="*/ 3 h 1391"/>
                        <a:gd name="T44" fmla="*/ 51 w 1503"/>
                        <a:gd name="T45" fmla="*/ 5 h 1391"/>
                        <a:gd name="T46" fmla="*/ 54 w 1503"/>
                        <a:gd name="T47" fmla="*/ 4 h 1391"/>
                        <a:gd name="T48" fmla="*/ 58 w 1503"/>
                        <a:gd name="T49" fmla="*/ 3 h 1391"/>
                        <a:gd name="T50" fmla="*/ 59 w 1503"/>
                        <a:gd name="T51" fmla="*/ 1 h 1391"/>
                        <a:gd name="T52" fmla="*/ 63 w 1503"/>
                        <a:gd name="T53" fmla="*/ 2 h 1391"/>
                        <a:gd name="T54" fmla="*/ 68 w 1503"/>
                        <a:gd name="T55" fmla="*/ 2 h 1391"/>
                        <a:gd name="T56" fmla="*/ 76 w 1503"/>
                        <a:gd name="T57" fmla="*/ 3 h 1391"/>
                        <a:gd name="T58" fmla="*/ 83 w 1503"/>
                        <a:gd name="T59" fmla="*/ 3 h 1391"/>
                        <a:gd name="T60" fmla="*/ 90 w 1503"/>
                        <a:gd name="T61" fmla="*/ 4 h 1391"/>
                        <a:gd name="T62" fmla="*/ 99 w 1503"/>
                        <a:gd name="T63" fmla="*/ 4 h 1391"/>
                        <a:gd name="T64" fmla="*/ 108 w 1503"/>
                        <a:gd name="T65" fmla="*/ 5 h 1391"/>
                        <a:gd name="T66" fmla="*/ 114 w 1503"/>
                        <a:gd name="T67" fmla="*/ 7 h 1391"/>
                        <a:gd name="T68" fmla="*/ 121 w 1503"/>
                        <a:gd name="T69" fmla="*/ 10 h 1391"/>
                        <a:gd name="T70" fmla="*/ 126 w 1503"/>
                        <a:gd name="T71" fmla="*/ 13 h 1391"/>
                        <a:gd name="T72" fmla="*/ 133 w 1503"/>
                        <a:gd name="T73" fmla="*/ 15 h 1391"/>
                        <a:gd name="T74" fmla="*/ 140 w 1503"/>
                        <a:gd name="T75" fmla="*/ 16 h 1391"/>
                        <a:gd name="T76" fmla="*/ 145 w 1503"/>
                        <a:gd name="T77" fmla="*/ 18 h 1391"/>
                        <a:gd name="T78" fmla="*/ 148 w 1503"/>
                        <a:gd name="T79" fmla="*/ 20 h 1391"/>
                        <a:gd name="T80" fmla="*/ 159 w 1503"/>
                        <a:gd name="T81" fmla="*/ 20 h 1391"/>
                        <a:gd name="T82" fmla="*/ 173 w 1503"/>
                        <a:gd name="T83" fmla="*/ 20 h 1391"/>
                        <a:gd name="T84" fmla="*/ 170 w 1503"/>
                        <a:gd name="T85" fmla="*/ 18 h 1391"/>
                        <a:gd name="T86" fmla="*/ 184 w 1503"/>
                        <a:gd name="T87" fmla="*/ 19 h 1391"/>
                        <a:gd name="T88" fmla="*/ 185 w 1503"/>
                        <a:gd name="T89" fmla="*/ 25 h 1391"/>
                        <a:gd name="T90" fmla="*/ 186 w 1503"/>
                        <a:gd name="T91" fmla="*/ 30 h 1391"/>
                        <a:gd name="T92" fmla="*/ 187 w 1503"/>
                        <a:gd name="T93" fmla="*/ 32 h 1391"/>
                        <a:gd name="T94" fmla="*/ 184 w 1503"/>
                        <a:gd name="T95" fmla="*/ 33 h 1391"/>
                        <a:gd name="T96" fmla="*/ 181 w 1503"/>
                        <a:gd name="T97" fmla="*/ 33 h 1391"/>
                        <a:gd name="T98" fmla="*/ 177 w 1503"/>
                        <a:gd name="T99" fmla="*/ 36 h 1391"/>
                        <a:gd name="T100" fmla="*/ 170 w 1503"/>
                        <a:gd name="T101" fmla="*/ 40 h 1391"/>
                        <a:gd name="T102" fmla="*/ 165 w 1503"/>
                        <a:gd name="T103" fmla="*/ 42 h 1391"/>
                        <a:gd name="T104" fmla="*/ 159 w 1503"/>
                        <a:gd name="T105" fmla="*/ 43 h 1391"/>
                        <a:gd name="T106" fmla="*/ 148 w 1503"/>
                        <a:gd name="T107" fmla="*/ 45 h 1391"/>
                        <a:gd name="T108" fmla="*/ 136 w 1503"/>
                        <a:gd name="T109" fmla="*/ 46 h 1391"/>
                        <a:gd name="T110" fmla="*/ 124 w 1503"/>
                        <a:gd name="T111" fmla="*/ 46 h 1391"/>
                        <a:gd name="T112" fmla="*/ 115 w 1503"/>
                        <a:gd name="T113" fmla="*/ 45 h 1391"/>
                        <a:gd name="T114" fmla="*/ 107 w 1503"/>
                        <a:gd name="T115" fmla="*/ 44 h 1391"/>
                        <a:gd name="T116" fmla="*/ 100 w 1503"/>
                        <a:gd name="T117" fmla="*/ 43 h 1391"/>
                        <a:gd name="T118" fmla="*/ 94 w 1503"/>
                        <a:gd name="T119" fmla="*/ 41 h 1391"/>
                        <a:gd name="T120" fmla="*/ 90 w 1503"/>
                        <a:gd name="T121" fmla="*/ 39 h 1391"/>
                        <a:gd name="T122" fmla="*/ 82 w 1503"/>
                        <a:gd name="T123" fmla="*/ 39 h 1391"/>
                        <a:gd name="T124" fmla="*/ 72 w 1503"/>
                        <a:gd name="T125" fmla="*/ 39 h 1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03"/>
                        <a:gd name="T190" fmla="*/ 0 h 1391"/>
                        <a:gd name="T191" fmla="*/ 1503 w 1503"/>
                        <a:gd name="T192" fmla="*/ 1391 h 139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03" h="1391">
                          <a:moveTo>
                            <a:pt x="579" y="1069"/>
                          </a:moveTo>
                          <a:lnTo>
                            <a:pt x="530" y="1152"/>
                          </a:lnTo>
                          <a:lnTo>
                            <a:pt x="484" y="1199"/>
                          </a:lnTo>
                          <a:lnTo>
                            <a:pt x="426" y="1241"/>
                          </a:lnTo>
                          <a:lnTo>
                            <a:pt x="414" y="1292"/>
                          </a:lnTo>
                          <a:lnTo>
                            <a:pt x="387" y="1332"/>
                          </a:lnTo>
                          <a:lnTo>
                            <a:pt x="365" y="1391"/>
                          </a:lnTo>
                          <a:lnTo>
                            <a:pt x="349" y="1232"/>
                          </a:lnTo>
                          <a:lnTo>
                            <a:pt x="327" y="1127"/>
                          </a:lnTo>
                          <a:lnTo>
                            <a:pt x="349" y="941"/>
                          </a:lnTo>
                          <a:lnTo>
                            <a:pt x="313" y="845"/>
                          </a:lnTo>
                          <a:lnTo>
                            <a:pt x="265" y="670"/>
                          </a:lnTo>
                          <a:lnTo>
                            <a:pt x="175" y="473"/>
                          </a:lnTo>
                          <a:lnTo>
                            <a:pt x="148" y="351"/>
                          </a:lnTo>
                          <a:lnTo>
                            <a:pt x="99" y="202"/>
                          </a:lnTo>
                          <a:lnTo>
                            <a:pt x="44" y="95"/>
                          </a:lnTo>
                          <a:lnTo>
                            <a:pt x="0" y="54"/>
                          </a:lnTo>
                          <a:lnTo>
                            <a:pt x="51" y="20"/>
                          </a:lnTo>
                          <a:lnTo>
                            <a:pt x="119" y="0"/>
                          </a:lnTo>
                          <a:lnTo>
                            <a:pt x="200" y="11"/>
                          </a:lnTo>
                          <a:lnTo>
                            <a:pt x="282" y="42"/>
                          </a:lnTo>
                          <a:lnTo>
                            <a:pt x="358" y="85"/>
                          </a:lnTo>
                          <a:lnTo>
                            <a:pt x="412" y="122"/>
                          </a:lnTo>
                          <a:lnTo>
                            <a:pt x="434" y="109"/>
                          </a:lnTo>
                          <a:lnTo>
                            <a:pt x="469" y="84"/>
                          </a:lnTo>
                          <a:lnTo>
                            <a:pt x="475" y="23"/>
                          </a:lnTo>
                          <a:lnTo>
                            <a:pt x="508" y="56"/>
                          </a:lnTo>
                          <a:lnTo>
                            <a:pt x="551" y="67"/>
                          </a:lnTo>
                          <a:lnTo>
                            <a:pt x="611" y="84"/>
                          </a:lnTo>
                          <a:lnTo>
                            <a:pt x="669" y="91"/>
                          </a:lnTo>
                          <a:lnTo>
                            <a:pt x="722" y="98"/>
                          </a:lnTo>
                          <a:lnTo>
                            <a:pt x="799" y="95"/>
                          </a:lnTo>
                          <a:lnTo>
                            <a:pt x="864" y="128"/>
                          </a:lnTo>
                          <a:lnTo>
                            <a:pt x="919" y="188"/>
                          </a:lnTo>
                          <a:lnTo>
                            <a:pt x="973" y="278"/>
                          </a:lnTo>
                          <a:lnTo>
                            <a:pt x="1014" y="346"/>
                          </a:lnTo>
                          <a:lnTo>
                            <a:pt x="1066" y="402"/>
                          </a:lnTo>
                          <a:lnTo>
                            <a:pt x="1121" y="442"/>
                          </a:lnTo>
                          <a:lnTo>
                            <a:pt x="1167" y="487"/>
                          </a:lnTo>
                          <a:lnTo>
                            <a:pt x="1191" y="544"/>
                          </a:lnTo>
                          <a:lnTo>
                            <a:pt x="1277" y="532"/>
                          </a:lnTo>
                          <a:lnTo>
                            <a:pt x="1385" y="553"/>
                          </a:lnTo>
                          <a:lnTo>
                            <a:pt x="1364" y="491"/>
                          </a:lnTo>
                          <a:lnTo>
                            <a:pt x="1476" y="509"/>
                          </a:lnTo>
                          <a:lnTo>
                            <a:pt x="1483" y="678"/>
                          </a:lnTo>
                          <a:lnTo>
                            <a:pt x="1490" y="819"/>
                          </a:lnTo>
                          <a:lnTo>
                            <a:pt x="1503" y="863"/>
                          </a:lnTo>
                          <a:lnTo>
                            <a:pt x="1476" y="881"/>
                          </a:lnTo>
                          <a:lnTo>
                            <a:pt x="1448" y="881"/>
                          </a:lnTo>
                          <a:lnTo>
                            <a:pt x="1420" y="977"/>
                          </a:lnTo>
                          <a:lnTo>
                            <a:pt x="1364" y="1083"/>
                          </a:lnTo>
                          <a:lnTo>
                            <a:pt x="1323" y="1136"/>
                          </a:lnTo>
                          <a:lnTo>
                            <a:pt x="1274" y="1171"/>
                          </a:lnTo>
                          <a:lnTo>
                            <a:pt x="1184" y="1223"/>
                          </a:lnTo>
                          <a:lnTo>
                            <a:pt x="1093" y="1245"/>
                          </a:lnTo>
                          <a:lnTo>
                            <a:pt x="996" y="1250"/>
                          </a:lnTo>
                          <a:lnTo>
                            <a:pt x="923" y="1230"/>
                          </a:lnTo>
                          <a:lnTo>
                            <a:pt x="857" y="1201"/>
                          </a:lnTo>
                          <a:lnTo>
                            <a:pt x="801" y="1162"/>
                          </a:lnTo>
                          <a:lnTo>
                            <a:pt x="759" y="1109"/>
                          </a:lnTo>
                          <a:lnTo>
                            <a:pt x="724" y="1065"/>
                          </a:lnTo>
                          <a:lnTo>
                            <a:pt x="656" y="1041"/>
                          </a:lnTo>
                          <a:lnTo>
                            <a:pt x="579" y="1069"/>
                          </a:lnTo>
                          <a:close/>
                        </a:path>
                      </a:pathLst>
                    </a:custGeom>
                    <a:solidFill>
                      <a:srgbClr val="0000FF"/>
                    </a:solidFill>
                    <a:ln w="6350">
                      <a:solidFill>
                        <a:srgbClr val="000000"/>
                      </a:solidFill>
                      <a:round/>
                      <a:headEnd/>
                      <a:tailEnd/>
                    </a:ln>
                  </p:spPr>
                  <p:txBody>
                    <a:bodyPr/>
                    <a:lstStyle/>
                    <a:p>
                      <a:endParaRPr lang="en-US"/>
                    </a:p>
                  </p:txBody>
                </p:sp>
              </p:grpSp>
              <p:sp>
                <p:nvSpPr>
                  <p:cNvPr id="16413" name="Freeform 51"/>
                  <p:cNvSpPr>
                    <a:spLocks/>
                  </p:cNvSpPr>
                  <p:nvPr/>
                </p:nvSpPr>
                <p:spPr bwMode="auto">
                  <a:xfrm>
                    <a:off x="413" y="262"/>
                    <a:ext cx="394" cy="229"/>
                  </a:xfrm>
                  <a:custGeom>
                    <a:avLst/>
                    <a:gdLst>
                      <a:gd name="T0" fmla="*/ 0 w 788"/>
                      <a:gd name="T1" fmla="*/ 0 h 687"/>
                      <a:gd name="T2" fmla="*/ 7 w 788"/>
                      <a:gd name="T3" fmla="*/ 2 h 687"/>
                      <a:gd name="T4" fmla="*/ 13 w 788"/>
                      <a:gd name="T5" fmla="*/ 4 h 687"/>
                      <a:gd name="T6" fmla="*/ 19 w 788"/>
                      <a:gd name="T7" fmla="*/ 5 h 687"/>
                      <a:gd name="T8" fmla="*/ 22 w 788"/>
                      <a:gd name="T9" fmla="*/ 7 h 687"/>
                      <a:gd name="T10" fmla="*/ 24 w 788"/>
                      <a:gd name="T11" fmla="*/ 8 h 687"/>
                      <a:gd name="T12" fmla="*/ 29 w 788"/>
                      <a:gd name="T13" fmla="*/ 9 h 687"/>
                      <a:gd name="T14" fmla="*/ 34 w 788"/>
                      <a:gd name="T15" fmla="*/ 10 h 687"/>
                      <a:gd name="T16" fmla="*/ 38 w 788"/>
                      <a:gd name="T17" fmla="*/ 11 h 687"/>
                      <a:gd name="T18" fmla="*/ 41 w 788"/>
                      <a:gd name="T19" fmla="*/ 13 h 687"/>
                      <a:gd name="T20" fmla="*/ 45 w 788"/>
                      <a:gd name="T21" fmla="*/ 15 h 687"/>
                      <a:gd name="T22" fmla="*/ 47 w 788"/>
                      <a:gd name="T23" fmla="*/ 17 h 687"/>
                      <a:gd name="T24" fmla="*/ 50 w 788"/>
                      <a:gd name="T25" fmla="*/ 19 h 687"/>
                      <a:gd name="T26" fmla="*/ 53 w 788"/>
                      <a:gd name="T27" fmla="*/ 22 h 687"/>
                      <a:gd name="T28" fmla="*/ 57 w 788"/>
                      <a:gd name="T29" fmla="*/ 23 h 687"/>
                      <a:gd name="T30" fmla="*/ 62 w 788"/>
                      <a:gd name="T31" fmla="*/ 24 h 687"/>
                      <a:gd name="T32" fmla="*/ 67 w 788"/>
                      <a:gd name="T33" fmla="*/ 25 h 687"/>
                      <a:gd name="T34" fmla="*/ 72 w 788"/>
                      <a:gd name="T35" fmla="*/ 25 h 687"/>
                      <a:gd name="T36" fmla="*/ 78 w 788"/>
                      <a:gd name="T37" fmla="*/ 25 h 687"/>
                      <a:gd name="T38" fmla="*/ 83 w 788"/>
                      <a:gd name="T39" fmla="*/ 25 h 687"/>
                      <a:gd name="T40" fmla="*/ 88 w 788"/>
                      <a:gd name="T41" fmla="*/ 24 h 687"/>
                      <a:gd name="T42" fmla="*/ 93 w 788"/>
                      <a:gd name="T43" fmla="*/ 23 h 687"/>
                      <a:gd name="T44" fmla="*/ 96 w 788"/>
                      <a:gd name="T45" fmla="*/ 21 h 687"/>
                      <a:gd name="T46" fmla="*/ 98 w 788"/>
                      <a:gd name="T47" fmla="*/ 19 h 687"/>
                      <a:gd name="T48" fmla="*/ 99 w 788"/>
                      <a:gd name="T49" fmla="*/ 17 h 687"/>
                      <a:gd name="T50" fmla="*/ 98 w 788"/>
                      <a:gd name="T51" fmla="*/ 16 h 6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8"/>
                      <a:gd name="T79" fmla="*/ 0 h 687"/>
                      <a:gd name="T80" fmla="*/ 788 w 788"/>
                      <a:gd name="T81" fmla="*/ 687 h 6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8" h="687">
                        <a:moveTo>
                          <a:pt x="0" y="0"/>
                        </a:moveTo>
                        <a:lnTo>
                          <a:pt x="55" y="60"/>
                        </a:lnTo>
                        <a:lnTo>
                          <a:pt x="103" y="95"/>
                        </a:lnTo>
                        <a:lnTo>
                          <a:pt x="148" y="137"/>
                        </a:lnTo>
                        <a:lnTo>
                          <a:pt x="171" y="177"/>
                        </a:lnTo>
                        <a:lnTo>
                          <a:pt x="192" y="212"/>
                        </a:lnTo>
                        <a:lnTo>
                          <a:pt x="226" y="245"/>
                        </a:lnTo>
                        <a:lnTo>
                          <a:pt x="270" y="268"/>
                        </a:lnTo>
                        <a:lnTo>
                          <a:pt x="300" y="304"/>
                        </a:lnTo>
                        <a:lnTo>
                          <a:pt x="325" y="346"/>
                        </a:lnTo>
                        <a:lnTo>
                          <a:pt x="353" y="400"/>
                        </a:lnTo>
                        <a:lnTo>
                          <a:pt x="374" y="453"/>
                        </a:lnTo>
                        <a:lnTo>
                          <a:pt x="395" y="523"/>
                        </a:lnTo>
                        <a:lnTo>
                          <a:pt x="422" y="583"/>
                        </a:lnTo>
                        <a:lnTo>
                          <a:pt x="452" y="625"/>
                        </a:lnTo>
                        <a:lnTo>
                          <a:pt x="493" y="658"/>
                        </a:lnTo>
                        <a:lnTo>
                          <a:pt x="533" y="676"/>
                        </a:lnTo>
                        <a:lnTo>
                          <a:pt x="573" y="687"/>
                        </a:lnTo>
                        <a:lnTo>
                          <a:pt x="618" y="683"/>
                        </a:lnTo>
                        <a:lnTo>
                          <a:pt x="660" y="673"/>
                        </a:lnTo>
                        <a:lnTo>
                          <a:pt x="704" y="646"/>
                        </a:lnTo>
                        <a:lnTo>
                          <a:pt x="740" y="612"/>
                        </a:lnTo>
                        <a:lnTo>
                          <a:pt x="765" y="571"/>
                        </a:lnTo>
                        <a:lnTo>
                          <a:pt x="781" y="523"/>
                        </a:lnTo>
                        <a:lnTo>
                          <a:pt x="788" y="470"/>
                        </a:lnTo>
                        <a:lnTo>
                          <a:pt x="779" y="419"/>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6401" name="Group 63"/>
                <p:cNvGrpSpPr>
                  <a:grpSpLocks/>
                </p:cNvGrpSpPr>
                <p:nvPr/>
              </p:nvGrpSpPr>
              <p:grpSpPr bwMode="auto">
                <a:xfrm>
                  <a:off x="479" y="286"/>
                  <a:ext cx="474" cy="350"/>
                  <a:chOff x="479" y="286"/>
                  <a:chExt cx="474" cy="350"/>
                </a:xfrm>
              </p:grpSpPr>
              <p:sp>
                <p:nvSpPr>
                  <p:cNvPr id="16402" name="Line 53"/>
                  <p:cNvSpPr>
                    <a:spLocks noChangeShapeType="1"/>
                  </p:cNvSpPr>
                  <p:nvPr/>
                </p:nvSpPr>
                <p:spPr bwMode="auto">
                  <a:xfrm>
                    <a:off x="795" y="452"/>
                    <a:ext cx="95" cy="26"/>
                  </a:xfrm>
                  <a:prstGeom prst="line">
                    <a:avLst/>
                  </a:prstGeom>
                  <a:noFill/>
                  <a:ln w="63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403" name="Freeform 54"/>
                  <p:cNvSpPr>
                    <a:spLocks/>
                  </p:cNvSpPr>
                  <p:nvPr/>
                </p:nvSpPr>
                <p:spPr bwMode="auto">
                  <a:xfrm>
                    <a:off x="550" y="422"/>
                    <a:ext cx="43" cy="78"/>
                  </a:xfrm>
                  <a:custGeom>
                    <a:avLst/>
                    <a:gdLst>
                      <a:gd name="T0" fmla="*/ 1 w 87"/>
                      <a:gd name="T1" fmla="*/ 9 h 233"/>
                      <a:gd name="T2" fmla="*/ 0 w 87"/>
                      <a:gd name="T3" fmla="*/ 6 h 233"/>
                      <a:gd name="T4" fmla="*/ 1 w 87"/>
                      <a:gd name="T5" fmla="*/ 4 h 233"/>
                      <a:gd name="T6" fmla="*/ 5 w 87"/>
                      <a:gd name="T7" fmla="*/ 2 h 233"/>
                      <a:gd name="T8" fmla="*/ 10 w 87"/>
                      <a:gd name="T9" fmla="*/ 0 h 233"/>
                      <a:gd name="T10" fmla="*/ 0 60000 65536"/>
                      <a:gd name="T11" fmla="*/ 0 60000 65536"/>
                      <a:gd name="T12" fmla="*/ 0 60000 65536"/>
                      <a:gd name="T13" fmla="*/ 0 60000 65536"/>
                      <a:gd name="T14" fmla="*/ 0 60000 65536"/>
                      <a:gd name="T15" fmla="*/ 0 w 87"/>
                      <a:gd name="T16" fmla="*/ 0 h 233"/>
                      <a:gd name="T17" fmla="*/ 87 w 87"/>
                      <a:gd name="T18" fmla="*/ 233 h 233"/>
                    </a:gdLst>
                    <a:ahLst/>
                    <a:cxnLst>
                      <a:cxn ang="T10">
                        <a:pos x="T0" y="T1"/>
                      </a:cxn>
                      <a:cxn ang="T11">
                        <a:pos x="T2" y="T3"/>
                      </a:cxn>
                      <a:cxn ang="T12">
                        <a:pos x="T4" y="T5"/>
                      </a:cxn>
                      <a:cxn ang="T13">
                        <a:pos x="T6" y="T7"/>
                      </a:cxn>
                      <a:cxn ang="T14">
                        <a:pos x="T8" y="T9"/>
                      </a:cxn>
                    </a:cxnLst>
                    <a:rect l="T15" t="T16" r="T17" b="T18"/>
                    <a:pathLst>
                      <a:path w="87" h="233">
                        <a:moveTo>
                          <a:pt x="9" y="233"/>
                        </a:moveTo>
                        <a:lnTo>
                          <a:pt x="0" y="172"/>
                        </a:lnTo>
                        <a:lnTo>
                          <a:pt x="12" y="106"/>
                        </a:lnTo>
                        <a:lnTo>
                          <a:pt x="40" y="44"/>
                        </a:lnTo>
                        <a:lnTo>
                          <a:pt x="87"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04" name="Freeform 55"/>
                  <p:cNvSpPr>
                    <a:spLocks/>
                  </p:cNvSpPr>
                  <p:nvPr/>
                </p:nvSpPr>
                <p:spPr bwMode="auto">
                  <a:xfrm>
                    <a:off x="574" y="438"/>
                    <a:ext cx="28" cy="83"/>
                  </a:xfrm>
                  <a:custGeom>
                    <a:avLst/>
                    <a:gdLst>
                      <a:gd name="T0" fmla="*/ 7 w 56"/>
                      <a:gd name="T1" fmla="*/ 9 h 249"/>
                      <a:gd name="T2" fmla="*/ 4 w 56"/>
                      <a:gd name="T3" fmla="*/ 8 h 249"/>
                      <a:gd name="T4" fmla="*/ 2 w 56"/>
                      <a:gd name="T5" fmla="*/ 7 h 249"/>
                      <a:gd name="T6" fmla="*/ 0 w 56"/>
                      <a:gd name="T7" fmla="*/ 5 h 249"/>
                      <a:gd name="T8" fmla="*/ 1 w 56"/>
                      <a:gd name="T9" fmla="*/ 3 h 249"/>
                      <a:gd name="T10" fmla="*/ 4 w 56"/>
                      <a:gd name="T11" fmla="*/ 1 h 249"/>
                      <a:gd name="T12" fmla="*/ 7 w 56"/>
                      <a:gd name="T13" fmla="*/ 0 h 249"/>
                      <a:gd name="T14" fmla="*/ 0 60000 65536"/>
                      <a:gd name="T15" fmla="*/ 0 60000 65536"/>
                      <a:gd name="T16" fmla="*/ 0 60000 65536"/>
                      <a:gd name="T17" fmla="*/ 0 60000 65536"/>
                      <a:gd name="T18" fmla="*/ 0 60000 65536"/>
                      <a:gd name="T19" fmla="*/ 0 60000 65536"/>
                      <a:gd name="T20" fmla="*/ 0 60000 65536"/>
                      <a:gd name="T21" fmla="*/ 0 w 56"/>
                      <a:gd name="T22" fmla="*/ 0 h 249"/>
                      <a:gd name="T23" fmla="*/ 56 w 56"/>
                      <a:gd name="T24" fmla="*/ 249 h 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49">
                        <a:moveTo>
                          <a:pt x="56" y="249"/>
                        </a:moveTo>
                        <a:lnTo>
                          <a:pt x="27" y="226"/>
                        </a:lnTo>
                        <a:lnTo>
                          <a:pt x="10" y="190"/>
                        </a:lnTo>
                        <a:lnTo>
                          <a:pt x="0" y="137"/>
                        </a:lnTo>
                        <a:lnTo>
                          <a:pt x="6" y="88"/>
                        </a:lnTo>
                        <a:lnTo>
                          <a:pt x="27" y="37"/>
                        </a:lnTo>
                        <a:lnTo>
                          <a:pt x="53"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05" name="Freeform 56"/>
                  <p:cNvSpPr>
                    <a:spLocks/>
                  </p:cNvSpPr>
                  <p:nvPr/>
                </p:nvSpPr>
                <p:spPr bwMode="auto">
                  <a:xfrm>
                    <a:off x="614" y="449"/>
                    <a:ext cx="22" cy="37"/>
                  </a:xfrm>
                  <a:custGeom>
                    <a:avLst/>
                    <a:gdLst>
                      <a:gd name="T0" fmla="*/ 0 w 43"/>
                      <a:gd name="T1" fmla="*/ 0 h 111"/>
                      <a:gd name="T2" fmla="*/ 1 w 43"/>
                      <a:gd name="T3" fmla="*/ 2 h 111"/>
                      <a:gd name="T4" fmla="*/ 3 w 43"/>
                      <a:gd name="T5" fmla="*/ 3 h 111"/>
                      <a:gd name="T6" fmla="*/ 6 w 43"/>
                      <a:gd name="T7" fmla="*/ 4 h 111"/>
                      <a:gd name="T8" fmla="*/ 0 60000 65536"/>
                      <a:gd name="T9" fmla="*/ 0 60000 65536"/>
                      <a:gd name="T10" fmla="*/ 0 60000 65536"/>
                      <a:gd name="T11" fmla="*/ 0 60000 65536"/>
                      <a:gd name="T12" fmla="*/ 0 w 43"/>
                      <a:gd name="T13" fmla="*/ 0 h 111"/>
                      <a:gd name="T14" fmla="*/ 43 w 43"/>
                      <a:gd name="T15" fmla="*/ 111 h 111"/>
                    </a:gdLst>
                    <a:ahLst/>
                    <a:cxnLst>
                      <a:cxn ang="T8">
                        <a:pos x="T0" y="T1"/>
                      </a:cxn>
                      <a:cxn ang="T9">
                        <a:pos x="T2" y="T3"/>
                      </a:cxn>
                      <a:cxn ang="T10">
                        <a:pos x="T4" y="T5"/>
                      </a:cxn>
                      <a:cxn ang="T11">
                        <a:pos x="T6" y="T7"/>
                      </a:cxn>
                    </a:cxnLst>
                    <a:rect l="T12" t="T13" r="T14" b="T15"/>
                    <a:pathLst>
                      <a:path w="43" h="111">
                        <a:moveTo>
                          <a:pt x="0" y="0"/>
                        </a:moveTo>
                        <a:lnTo>
                          <a:pt x="1" y="48"/>
                        </a:lnTo>
                        <a:lnTo>
                          <a:pt x="19" y="92"/>
                        </a:lnTo>
                        <a:lnTo>
                          <a:pt x="43" y="111"/>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06" name="Freeform 57"/>
                  <p:cNvSpPr>
                    <a:spLocks/>
                  </p:cNvSpPr>
                  <p:nvPr/>
                </p:nvSpPr>
                <p:spPr bwMode="auto">
                  <a:xfrm>
                    <a:off x="479" y="394"/>
                    <a:ext cx="105" cy="49"/>
                  </a:xfrm>
                  <a:custGeom>
                    <a:avLst/>
                    <a:gdLst>
                      <a:gd name="T0" fmla="*/ 0 w 211"/>
                      <a:gd name="T1" fmla="*/ 5 h 146"/>
                      <a:gd name="T2" fmla="*/ 2 w 211"/>
                      <a:gd name="T3" fmla="*/ 4 h 146"/>
                      <a:gd name="T4" fmla="*/ 6 w 211"/>
                      <a:gd name="T5" fmla="*/ 2 h 146"/>
                      <a:gd name="T6" fmla="*/ 10 w 211"/>
                      <a:gd name="T7" fmla="*/ 1 h 146"/>
                      <a:gd name="T8" fmla="*/ 14 w 211"/>
                      <a:gd name="T9" fmla="*/ 0 h 146"/>
                      <a:gd name="T10" fmla="*/ 18 w 211"/>
                      <a:gd name="T11" fmla="*/ 0 h 146"/>
                      <a:gd name="T12" fmla="*/ 23 w 211"/>
                      <a:gd name="T13" fmla="*/ 0 h 146"/>
                      <a:gd name="T14" fmla="*/ 26 w 211"/>
                      <a:gd name="T15" fmla="*/ 1 h 146"/>
                      <a:gd name="T16" fmla="*/ 0 60000 65536"/>
                      <a:gd name="T17" fmla="*/ 0 60000 65536"/>
                      <a:gd name="T18" fmla="*/ 0 60000 65536"/>
                      <a:gd name="T19" fmla="*/ 0 60000 65536"/>
                      <a:gd name="T20" fmla="*/ 0 60000 65536"/>
                      <a:gd name="T21" fmla="*/ 0 60000 65536"/>
                      <a:gd name="T22" fmla="*/ 0 60000 65536"/>
                      <a:gd name="T23" fmla="*/ 0 60000 65536"/>
                      <a:gd name="T24" fmla="*/ 0 w 211"/>
                      <a:gd name="T25" fmla="*/ 0 h 146"/>
                      <a:gd name="T26" fmla="*/ 211 w 211"/>
                      <a:gd name="T27" fmla="*/ 146 h 1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 h="146">
                        <a:moveTo>
                          <a:pt x="0" y="146"/>
                        </a:moveTo>
                        <a:lnTo>
                          <a:pt x="19" y="100"/>
                        </a:lnTo>
                        <a:lnTo>
                          <a:pt x="48" y="53"/>
                        </a:lnTo>
                        <a:lnTo>
                          <a:pt x="83" y="20"/>
                        </a:lnTo>
                        <a:lnTo>
                          <a:pt x="117" y="4"/>
                        </a:lnTo>
                        <a:lnTo>
                          <a:pt x="148" y="0"/>
                        </a:lnTo>
                        <a:lnTo>
                          <a:pt x="185" y="10"/>
                        </a:lnTo>
                        <a:lnTo>
                          <a:pt x="211" y="29"/>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07" name="Freeform 58"/>
                  <p:cNvSpPr>
                    <a:spLocks/>
                  </p:cNvSpPr>
                  <p:nvPr/>
                </p:nvSpPr>
                <p:spPr bwMode="auto">
                  <a:xfrm>
                    <a:off x="568" y="516"/>
                    <a:ext cx="227" cy="120"/>
                  </a:xfrm>
                  <a:custGeom>
                    <a:avLst/>
                    <a:gdLst>
                      <a:gd name="T0" fmla="*/ 0 w 453"/>
                      <a:gd name="T1" fmla="*/ 7 h 358"/>
                      <a:gd name="T2" fmla="*/ 9 w 453"/>
                      <a:gd name="T3" fmla="*/ 6 h 358"/>
                      <a:gd name="T4" fmla="*/ 17 w 453"/>
                      <a:gd name="T5" fmla="*/ 5 h 358"/>
                      <a:gd name="T6" fmla="*/ 25 w 453"/>
                      <a:gd name="T7" fmla="*/ 3 h 358"/>
                      <a:gd name="T8" fmla="*/ 33 w 453"/>
                      <a:gd name="T9" fmla="*/ 2 h 358"/>
                      <a:gd name="T10" fmla="*/ 39 w 453"/>
                      <a:gd name="T11" fmla="*/ 0 h 358"/>
                      <a:gd name="T12" fmla="*/ 41 w 453"/>
                      <a:gd name="T13" fmla="*/ 2 h 358"/>
                      <a:gd name="T14" fmla="*/ 46 w 453"/>
                      <a:gd name="T15" fmla="*/ 5 h 358"/>
                      <a:gd name="T16" fmla="*/ 51 w 453"/>
                      <a:gd name="T17" fmla="*/ 7 h 358"/>
                      <a:gd name="T18" fmla="*/ 57 w 453"/>
                      <a:gd name="T19" fmla="*/ 9 h 358"/>
                      <a:gd name="T20" fmla="*/ 51 w 453"/>
                      <a:gd name="T21" fmla="*/ 11 h 358"/>
                      <a:gd name="T22" fmla="*/ 46 w 453"/>
                      <a:gd name="T23" fmla="*/ 12 h 358"/>
                      <a:gd name="T24" fmla="*/ 39 w 453"/>
                      <a:gd name="T25" fmla="*/ 13 h 358"/>
                      <a:gd name="T26" fmla="*/ 32 w 453"/>
                      <a:gd name="T27" fmla="*/ 13 h 358"/>
                      <a:gd name="T28" fmla="*/ 27 w 453"/>
                      <a:gd name="T29" fmla="*/ 13 h 358"/>
                      <a:gd name="T30" fmla="*/ 24 w 453"/>
                      <a:gd name="T31" fmla="*/ 13 h 3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3"/>
                      <a:gd name="T49" fmla="*/ 0 h 358"/>
                      <a:gd name="T50" fmla="*/ 453 w 453"/>
                      <a:gd name="T51" fmla="*/ 358 h 3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3" h="358">
                        <a:moveTo>
                          <a:pt x="0" y="184"/>
                        </a:moveTo>
                        <a:lnTo>
                          <a:pt x="69" y="160"/>
                        </a:lnTo>
                        <a:lnTo>
                          <a:pt x="132" y="129"/>
                        </a:lnTo>
                        <a:lnTo>
                          <a:pt x="198" y="88"/>
                        </a:lnTo>
                        <a:lnTo>
                          <a:pt x="259" y="42"/>
                        </a:lnTo>
                        <a:lnTo>
                          <a:pt x="307" y="0"/>
                        </a:lnTo>
                        <a:lnTo>
                          <a:pt x="327" y="67"/>
                        </a:lnTo>
                        <a:lnTo>
                          <a:pt x="361" y="132"/>
                        </a:lnTo>
                        <a:lnTo>
                          <a:pt x="402" y="191"/>
                        </a:lnTo>
                        <a:lnTo>
                          <a:pt x="453" y="237"/>
                        </a:lnTo>
                        <a:lnTo>
                          <a:pt x="406" y="284"/>
                        </a:lnTo>
                        <a:lnTo>
                          <a:pt x="364" y="315"/>
                        </a:lnTo>
                        <a:lnTo>
                          <a:pt x="307" y="342"/>
                        </a:lnTo>
                        <a:lnTo>
                          <a:pt x="253" y="358"/>
                        </a:lnTo>
                        <a:lnTo>
                          <a:pt x="215" y="355"/>
                        </a:lnTo>
                        <a:lnTo>
                          <a:pt x="185" y="345"/>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08" name="Freeform 59"/>
                  <p:cNvSpPr>
                    <a:spLocks/>
                  </p:cNvSpPr>
                  <p:nvPr/>
                </p:nvSpPr>
                <p:spPr bwMode="auto">
                  <a:xfrm>
                    <a:off x="652" y="554"/>
                    <a:ext cx="75" cy="73"/>
                  </a:xfrm>
                  <a:custGeom>
                    <a:avLst/>
                    <a:gdLst>
                      <a:gd name="T0" fmla="*/ 0 w 150"/>
                      <a:gd name="T1" fmla="*/ 0 h 220"/>
                      <a:gd name="T2" fmla="*/ 5 w 150"/>
                      <a:gd name="T3" fmla="*/ 6 h 220"/>
                      <a:gd name="T4" fmla="*/ 19 w 150"/>
                      <a:gd name="T5" fmla="*/ 8 h 220"/>
                      <a:gd name="T6" fmla="*/ 0 60000 65536"/>
                      <a:gd name="T7" fmla="*/ 0 60000 65536"/>
                      <a:gd name="T8" fmla="*/ 0 60000 65536"/>
                      <a:gd name="T9" fmla="*/ 0 w 150"/>
                      <a:gd name="T10" fmla="*/ 0 h 220"/>
                      <a:gd name="T11" fmla="*/ 150 w 150"/>
                      <a:gd name="T12" fmla="*/ 220 h 220"/>
                    </a:gdLst>
                    <a:ahLst/>
                    <a:cxnLst>
                      <a:cxn ang="T6">
                        <a:pos x="T0" y="T1"/>
                      </a:cxn>
                      <a:cxn ang="T7">
                        <a:pos x="T2" y="T3"/>
                      </a:cxn>
                      <a:cxn ang="T8">
                        <a:pos x="T4" y="T5"/>
                      </a:cxn>
                    </a:cxnLst>
                    <a:rect l="T9" t="T10" r="T11" b="T12"/>
                    <a:pathLst>
                      <a:path w="150" h="220">
                        <a:moveTo>
                          <a:pt x="0" y="0"/>
                        </a:moveTo>
                        <a:lnTo>
                          <a:pt x="35" y="160"/>
                        </a:lnTo>
                        <a:lnTo>
                          <a:pt x="150" y="22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09" name="Freeform 60"/>
                  <p:cNvSpPr>
                    <a:spLocks/>
                  </p:cNvSpPr>
                  <p:nvPr/>
                </p:nvSpPr>
                <p:spPr bwMode="auto">
                  <a:xfrm>
                    <a:off x="537" y="286"/>
                    <a:ext cx="30" cy="71"/>
                  </a:xfrm>
                  <a:custGeom>
                    <a:avLst/>
                    <a:gdLst>
                      <a:gd name="T0" fmla="*/ 0 w 59"/>
                      <a:gd name="T1" fmla="*/ 0 h 211"/>
                      <a:gd name="T2" fmla="*/ 4 w 59"/>
                      <a:gd name="T3" fmla="*/ 1 h 211"/>
                      <a:gd name="T4" fmla="*/ 6 w 59"/>
                      <a:gd name="T5" fmla="*/ 2 h 211"/>
                      <a:gd name="T6" fmla="*/ 6 w 59"/>
                      <a:gd name="T7" fmla="*/ 4 h 211"/>
                      <a:gd name="T8" fmla="*/ 7 w 59"/>
                      <a:gd name="T9" fmla="*/ 5 h 211"/>
                      <a:gd name="T10" fmla="*/ 8 w 59"/>
                      <a:gd name="T11" fmla="*/ 7 h 211"/>
                      <a:gd name="T12" fmla="*/ 8 w 59"/>
                      <a:gd name="T13" fmla="*/ 8 h 211"/>
                      <a:gd name="T14" fmla="*/ 0 60000 65536"/>
                      <a:gd name="T15" fmla="*/ 0 60000 65536"/>
                      <a:gd name="T16" fmla="*/ 0 60000 65536"/>
                      <a:gd name="T17" fmla="*/ 0 60000 65536"/>
                      <a:gd name="T18" fmla="*/ 0 60000 65536"/>
                      <a:gd name="T19" fmla="*/ 0 60000 65536"/>
                      <a:gd name="T20" fmla="*/ 0 60000 65536"/>
                      <a:gd name="T21" fmla="*/ 0 w 59"/>
                      <a:gd name="T22" fmla="*/ 0 h 211"/>
                      <a:gd name="T23" fmla="*/ 59 w 59"/>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211">
                        <a:moveTo>
                          <a:pt x="0" y="0"/>
                        </a:moveTo>
                        <a:lnTo>
                          <a:pt x="26" y="27"/>
                        </a:lnTo>
                        <a:lnTo>
                          <a:pt x="43" y="61"/>
                        </a:lnTo>
                        <a:lnTo>
                          <a:pt x="44" y="95"/>
                        </a:lnTo>
                        <a:lnTo>
                          <a:pt x="54" y="133"/>
                        </a:lnTo>
                        <a:lnTo>
                          <a:pt x="59" y="173"/>
                        </a:lnTo>
                        <a:lnTo>
                          <a:pt x="59" y="211"/>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10" name="Freeform 61"/>
                  <p:cNvSpPr>
                    <a:spLocks/>
                  </p:cNvSpPr>
                  <p:nvPr/>
                </p:nvSpPr>
                <p:spPr bwMode="auto">
                  <a:xfrm>
                    <a:off x="530" y="300"/>
                    <a:ext cx="28" cy="41"/>
                  </a:xfrm>
                  <a:custGeom>
                    <a:avLst/>
                    <a:gdLst>
                      <a:gd name="T0" fmla="*/ 2 w 55"/>
                      <a:gd name="T1" fmla="*/ 0 h 122"/>
                      <a:gd name="T2" fmla="*/ 0 w 55"/>
                      <a:gd name="T3" fmla="*/ 1 h 122"/>
                      <a:gd name="T4" fmla="*/ 1 w 55"/>
                      <a:gd name="T5" fmla="*/ 2 h 122"/>
                      <a:gd name="T6" fmla="*/ 2 w 55"/>
                      <a:gd name="T7" fmla="*/ 3 h 122"/>
                      <a:gd name="T8" fmla="*/ 4 w 55"/>
                      <a:gd name="T9" fmla="*/ 4 h 122"/>
                      <a:gd name="T10" fmla="*/ 5 w 55"/>
                      <a:gd name="T11" fmla="*/ 4 h 122"/>
                      <a:gd name="T12" fmla="*/ 7 w 55"/>
                      <a:gd name="T13" fmla="*/ 5 h 122"/>
                      <a:gd name="T14" fmla="*/ 0 60000 65536"/>
                      <a:gd name="T15" fmla="*/ 0 60000 65536"/>
                      <a:gd name="T16" fmla="*/ 0 60000 65536"/>
                      <a:gd name="T17" fmla="*/ 0 60000 65536"/>
                      <a:gd name="T18" fmla="*/ 0 60000 65536"/>
                      <a:gd name="T19" fmla="*/ 0 60000 65536"/>
                      <a:gd name="T20" fmla="*/ 0 60000 65536"/>
                      <a:gd name="T21" fmla="*/ 0 w 55"/>
                      <a:gd name="T22" fmla="*/ 0 h 122"/>
                      <a:gd name="T23" fmla="*/ 55 w 55"/>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22">
                        <a:moveTo>
                          <a:pt x="12" y="0"/>
                        </a:moveTo>
                        <a:lnTo>
                          <a:pt x="0" y="23"/>
                        </a:lnTo>
                        <a:lnTo>
                          <a:pt x="3" y="53"/>
                        </a:lnTo>
                        <a:lnTo>
                          <a:pt x="12" y="78"/>
                        </a:lnTo>
                        <a:lnTo>
                          <a:pt x="25" y="94"/>
                        </a:lnTo>
                        <a:lnTo>
                          <a:pt x="36" y="109"/>
                        </a:lnTo>
                        <a:lnTo>
                          <a:pt x="55" y="122"/>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6411" name="Freeform 62"/>
                  <p:cNvSpPr>
                    <a:spLocks/>
                  </p:cNvSpPr>
                  <p:nvPr/>
                </p:nvSpPr>
                <p:spPr bwMode="auto">
                  <a:xfrm>
                    <a:off x="806" y="389"/>
                    <a:ext cx="147" cy="241"/>
                  </a:xfrm>
                  <a:custGeom>
                    <a:avLst/>
                    <a:gdLst>
                      <a:gd name="T0" fmla="*/ 37 w 294"/>
                      <a:gd name="T1" fmla="*/ 14 h 723"/>
                      <a:gd name="T2" fmla="*/ 33 w 294"/>
                      <a:gd name="T3" fmla="*/ 14 h 723"/>
                      <a:gd name="T4" fmla="*/ 31 w 294"/>
                      <a:gd name="T5" fmla="*/ 15 h 723"/>
                      <a:gd name="T6" fmla="*/ 31 w 294"/>
                      <a:gd name="T7" fmla="*/ 16 h 723"/>
                      <a:gd name="T8" fmla="*/ 28 w 294"/>
                      <a:gd name="T9" fmla="*/ 16 h 723"/>
                      <a:gd name="T10" fmla="*/ 22 w 294"/>
                      <a:gd name="T11" fmla="*/ 19 h 723"/>
                      <a:gd name="T12" fmla="*/ 18 w 294"/>
                      <a:gd name="T13" fmla="*/ 22 h 723"/>
                      <a:gd name="T14" fmla="*/ 12 w 294"/>
                      <a:gd name="T15" fmla="*/ 24 h 723"/>
                      <a:gd name="T16" fmla="*/ 10 w 294"/>
                      <a:gd name="T17" fmla="*/ 25 h 723"/>
                      <a:gd name="T18" fmla="*/ 0 w 294"/>
                      <a:gd name="T19" fmla="*/ 27 h 723"/>
                      <a:gd name="T20" fmla="*/ 4 w 294"/>
                      <a:gd name="T21" fmla="*/ 26 h 723"/>
                      <a:gd name="T22" fmla="*/ 8 w 294"/>
                      <a:gd name="T23" fmla="*/ 24 h 723"/>
                      <a:gd name="T24" fmla="*/ 10 w 294"/>
                      <a:gd name="T25" fmla="*/ 22 h 723"/>
                      <a:gd name="T26" fmla="*/ 10 w 294"/>
                      <a:gd name="T27" fmla="*/ 20 h 723"/>
                      <a:gd name="T28" fmla="*/ 9 w 294"/>
                      <a:gd name="T29" fmla="*/ 17 h 723"/>
                      <a:gd name="T30" fmla="*/ 13 w 294"/>
                      <a:gd name="T31" fmla="*/ 15 h 723"/>
                      <a:gd name="T32" fmla="*/ 13 w 294"/>
                      <a:gd name="T33" fmla="*/ 13 h 723"/>
                      <a:gd name="T34" fmla="*/ 13 w 294"/>
                      <a:gd name="T35" fmla="*/ 11 h 723"/>
                      <a:gd name="T36" fmla="*/ 25 w 294"/>
                      <a:gd name="T37" fmla="*/ 14 h 723"/>
                      <a:gd name="T38" fmla="*/ 19 w 294"/>
                      <a:gd name="T39" fmla="*/ 11 h 723"/>
                      <a:gd name="T40" fmla="*/ 21 w 294"/>
                      <a:gd name="T41" fmla="*/ 9 h 723"/>
                      <a:gd name="T42" fmla="*/ 24 w 294"/>
                      <a:gd name="T43" fmla="*/ 6 h 723"/>
                      <a:gd name="T44" fmla="*/ 24 w 294"/>
                      <a:gd name="T45" fmla="*/ 4 h 723"/>
                      <a:gd name="T46" fmla="*/ 22 w 294"/>
                      <a:gd name="T47" fmla="*/ 2 h 723"/>
                      <a:gd name="T48" fmla="*/ 21 w 294"/>
                      <a:gd name="T49" fmla="*/ 0 h 7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4"/>
                      <a:gd name="T76" fmla="*/ 0 h 723"/>
                      <a:gd name="T77" fmla="*/ 294 w 294"/>
                      <a:gd name="T78" fmla="*/ 723 h 7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4" h="723">
                        <a:moveTo>
                          <a:pt x="294" y="376"/>
                        </a:moveTo>
                        <a:lnTo>
                          <a:pt x="258" y="384"/>
                        </a:lnTo>
                        <a:lnTo>
                          <a:pt x="249" y="412"/>
                        </a:lnTo>
                        <a:lnTo>
                          <a:pt x="243" y="432"/>
                        </a:lnTo>
                        <a:lnTo>
                          <a:pt x="224" y="444"/>
                        </a:lnTo>
                        <a:lnTo>
                          <a:pt x="176" y="522"/>
                        </a:lnTo>
                        <a:lnTo>
                          <a:pt x="140" y="590"/>
                        </a:lnTo>
                        <a:lnTo>
                          <a:pt x="93" y="646"/>
                        </a:lnTo>
                        <a:lnTo>
                          <a:pt x="74" y="683"/>
                        </a:lnTo>
                        <a:lnTo>
                          <a:pt x="0" y="723"/>
                        </a:lnTo>
                        <a:lnTo>
                          <a:pt x="32" y="691"/>
                        </a:lnTo>
                        <a:lnTo>
                          <a:pt x="62" y="636"/>
                        </a:lnTo>
                        <a:lnTo>
                          <a:pt x="73" y="589"/>
                        </a:lnTo>
                        <a:lnTo>
                          <a:pt x="78" y="530"/>
                        </a:lnTo>
                        <a:lnTo>
                          <a:pt x="66" y="459"/>
                        </a:lnTo>
                        <a:lnTo>
                          <a:pt x="100" y="415"/>
                        </a:lnTo>
                        <a:lnTo>
                          <a:pt x="103" y="342"/>
                        </a:lnTo>
                        <a:lnTo>
                          <a:pt x="103" y="310"/>
                        </a:lnTo>
                        <a:lnTo>
                          <a:pt x="201" y="389"/>
                        </a:lnTo>
                        <a:lnTo>
                          <a:pt x="153" y="292"/>
                        </a:lnTo>
                        <a:lnTo>
                          <a:pt x="166" y="240"/>
                        </a:lnTo>
                        <a:lnTo>
                          <a:pt x="187" y="159"/>
                        </a:lnTo>
                        <a:lnTo>
                          <a:pt x="190" y="97"/>
                        </a:lnTo>
                        <a:lnTo>
                          <a:pt x="176" y="49"/>
                        </a:lnTo>
                        <a:lnTo>
                          <a:pt x="163" y="0"/>
                        </a:lnTo>
                      </a:path>
                    </a:pathLst>
                  </a:custGeom>
                  <a:noFill/>
                  <a:ln w="63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grpSp>
      <p:sp>
        <p:nvSpPr>
          <p:cNvPr id="16391" name="Date Placeholder 6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17410"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DD3CAFA-2F47-2C4A-8BDB-B5795CD59471}" type="slidenum">
              <a:rPr lang="en-US" sz="1400"/>
              <a:pPr eaLnBrk="1" hangingPunct="1"/>
              <a:t>8</a:t>
            </a:fld>
            <a:endParaRPr lang="en-US" sz="1400"/>
          </a:p>
        </p:txBody>
      </p:sp>
      <p:sp>
        <p:nvSpPr>
          <p:cNvPr id="25604" name="Rectangle 2050"/>
          <p:cNvSpPr>
            <a:spLocks noGrp="1" noChangeArrowheads="1"/>
          </p:cNvSpPr>
          <p:nvPr>
            <p:ph type="title"/>
          </p:nvPr>
        </p:nvSpPr>
        <p:spPr/>
        <p:txBody>
          <a:bodyPr>
            <a:normAutofit fontScale="90000"/>
          </a:bodyPr>
          <a:lstStyle/>
          <a:p>
            <a:pPr eaLnBrk="1" hangingPunct="1">
              <a:defRPr/>
            </a:pPr>
            <a:r>
              <a:rPr lang="en-US" dirty="0">
                <a:ea typeface="+mj-ea"/>
                <a:cs typeface="+mj-cs"/>
              </a:rPr>
              <a:t>The Random Access Machine (RAM) Model</a:t>
            </a:r>
          </a:p>
        </p:txBody>
      </p:sp>
      <p:sp>
        <p:nvSpPr>
          <p:cNvPr id="17412" name="Rectangle 2051" descr="Rectangle: Click to edit Master text styles&#10;Second level&#10;Third level&#10;Fourth level&#10;Fifth level"/>
          <p:cNvSpPr>
            <a:spLocks noGrp="1" noChangeArrowheads="1"/>
          </p:cNvSpPr>
          <p:nvPr>
            <p:ph type="body" sz="half" idx="1"/>
          </p:nvPr>
        </p:nvSpPr>
        <p:spPr>
          <a:xfrm>
            <a:off x="685800" y="1648089"/>
            <a:ext cx="5791200" cy="3838311"/>
          </a:xfrm>
        </p:spPr>
        <p:txBody>
          <a:bodyPr/>
          <a:lstStyle/>
          <a:p>
            <a:pPr marL="0" indent="0" eaLnBrk="1" hangingPunct="1">
              <a:buNone/>
            </a:pPr>
            <a:r>
              <a:rPr lang="en-US" sz="2800" dirty="0">
                <a:latin typeface="Tahoma" charset="0"/>
              </a:rPr>
              <a:t>A RAM consists of</a:t>
            </a:r>
          </a:p>
          <a:p>
            <a:pPr eaLnBrk="1" hangingPunct="1"/>
            <a:r>
              <a:rPr lang="en-US" sz="2800" dirty="0">
                <a:latin typeface="Tahoma" charset="0"/>
              </a:rPr>
              <a:t>A </a:t>
            </a:r>
            <a:r>
              <a:rPr lang="en-US" sz="2800" dirty="0">
                <a:solidFill>
                  <a:srgbClr val="BE2D00"/>
                </a:solidFill>
                <a:latin typeface="Tahoma" charset="0"/>
              </a:rPr>
              <a:t>CPU</a:t>
            </a:r>
            <a:endParaRPr lang="en-US" sz="2800" dirty="0">
              <a:latin typeface="Tahoma" charset="0"/>
            </a:endParaRPr>
          </a:p>
          <a:p>
            <a:pPr eaLnBrk="1" hangingPunct="1"/>
            <a:r>
              <a:rPr lang="en-US" sz="2800" dirty="0">
                <a:latin typeface="Tahoma" charset="0"/>
              </a:rPr>
              <a:t>A potentially unbounded bank of </a:t>
            </a:r>
            <a:r>
              <a:rPr lang="en-US" sz="2800" dirty="0">
                <a:solidFill>
                  <a:srgbClr val="BE2D00"/>
                </a:solidFill>
                <a:latin typeface="Tahoma" charset="0"/>
              </a:rPr>
              <a:t>memory </a:t>
            </a:r>
            <a:r>
              <a:rPr lang="en-US" sz="2800" dirty="0">
                <a:latin typeface="Tahoma" charset="0"/>
              </a:rPr>
              <a:t>cells, each of which can hold an arbitrary number or character</a:t>
            </a:r>
          </a:p>
          <a:p>
            <a:pPr eaLnBrk="1" hangingPunct="1"/>
            <a:r>
              <a:rPr lang="en-US" sz="2800" dirty="0">
                <a:latin typeface="Tahoma" charset="0"/>
              </a:rPr>
              <a:t>Memory cells are numbered, and accessing any cell in memory takes unit time</a:t>
            </a:r>
          </a:p>
          <a:p>
            <a:pPr eaLnBrk="1" hangingPunct="1"/>
            <a:endParaRPr lang="en-US" sz="2800" dirty="0">
              <a:latin typeface="Tahoma" charset="0"/>
            </a:endParaRPr>
          </a:p>
        </p:txBody>
      </p:sp>
      <p:grpSp>
        <p:nvGrpSpPr>
          <p:cNvPr id="17413" name="Group 2052"/>
          <p:cNvGrpSpPr>
            <a:grpSpLocks/>
          </p:cNvGrpSpPr>
          <p:nvPr/>
        </p:nvGrpSpPr>
        <p:grpSpPr bwMode="auto">
          <a:xfrm>
            <a:off x="4724400" y="1885950"/>
            <a:ext cx="3886200" cy="2914650"/>
            <a:chOff x="3024" y="960"/>
            <a:chExt cx="2448" cy="1836"/>
          </a:xfrm>
        </p:grpSpPr>
        <p:grpSp>
          <p:nvGrpSpPr>
            <p:cNvPr id="17416" name="Group 2053"/>
            <p:cNvGrpSpPr>
              <a:grpSpLocks/>
            </p:cNvGrpSpPr>
            <p:nvPr/>
          </p:nvGrpSpPr>
          <p:grpSpPr bwMode="auto">
            <a:xfrm>
              <a:off x="3024" y="960"/>
              <a:ext cx="898" cy="516"/>
              <a:chOff x="3166" y="1602"/>
              <a:chExt cx="898" cy="516"/>
            </a:xfrm>
          </p:grpSpPr>
          <p:grpSp>
            <p:nvGrpSpPr>
              <p:cNvPr id="17426" name="Group 2054"/>
              <p:cNvGrpSpPr>
                <a:grpSpLocks/>
              </p:cNvGrpSpPr>
              <p:nvPr/>
            </p:nvGrpSpPr>
            <p:grpSpPr bwMode="auto">
              <a:xfrm>
                <a:off x="3166" y="1969"/>
                <a:ext cx="898" cy="149"/>
                <a:chOff x="3166" y="1969"/>
                <a:chExt cx="898" cy="149"/>
              </a:xfrm>
            </p:grpSpPr>
            <p:grpSp>
              <p:nvGrpSpPr>
                <p:cNvPr id="17503" name="Group 2055"/>
                <p:cNvGrpSpPr>
                  <a:grpSpLocks/>
                </p:cNvGrpSpPr>
                <p:nvPr/>
              </p:nvGrpSpPr>
              <p:grpSpPr bwMode="auto">
                <a:xfrm>
                  <a:off x="3166" y="1969"/>
                  <a:ext cx="367" cy="89"/>
                  <a:chOff x="3166" y="1969"/>
                  <a:chExt cx="367" cy="89"/>
                </a:xfrm>
              </p:grpSpPr>
              <p:sp>
                <p:nvSpPr>
                  <p:cNvPr id="17505" name="Freeform 2056"/>
                  <p:cNvSpPr>
                    <a:spLocks/>
                  </p:cNvSpPr>
                  <p:nvPr/>
                </p:nvSpPr>
                <p:spPr bwMode="auto">
                  <a:xfrm>
                    <a:off x="3192" y="1969"/>
                    <a:ext cx="252" cy="70"/>
                  </a:xfrm>
                  <a:custGeom>
                    <a:avLst/>
                    <a:gdLst>
                      <a:gd name="T0" fmla="*/ 0 w 252"/>
                      <a:gd name="T1" fmla="*/ 38 h 70"/>
                      <a:gd name="T2" fmla="*/ 109 w 252"/>
                      <a:gd name="T3" fmla="*/ 32 h 70"/>
                      <a:gd name="T4" fmla="*/ 252 w 252"/>
                      <a:gd name="T5" fmla="*/ 0 h 70"/>
                      <a:gd name="T6" fmla="*/ 252 w 252"/>
                      <a:gd name="T7" fmla="*/ 47 h 70"/>
                      <a:gd name="T8" fmla="*/ 103 w 252"/>
                      <a:gd name="T9" fmla="*/ 67 h 70"/>
                      <a:gd name="T10" fmla="*/ 0 w 252"/>
                      <a:gd name="T11" fmla="*/ 70 h 70"/>
                      <a:gd name="T12" fmla="*/ 0 w 252"/>
                      <a:gd name="T13" fmla="*/ 38 h 70"/>
                      <a:gd name="T14" fmla="*/ 0 60000 65536"/>
                      <a:gd name="T15" fmla="*/ 0 60000 65536"/>
                      <a:gd name="T16" fmla="*/ 0 60000 65536"/>
                      <a:gd name="T17" fmla="*/ 0 60000 65536"/>
                      <a:gd name="T18" fmla="*/ 0 60000 65536"/>
                      <a:gd name="T19" fmla="*/ 0 60000 65536"/>
                      <a:gd name="T20" fmla="*/ 0 60000 65536"/>
                      <a:gd name="T21" fmla="*/ 0 w 252"/>
                      <a:gd name="T22" fmla="*/ 0 h 70"/>
                      <a:gd name="T23" fmla="*/ 252 w 252"/>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70">
                        <a:moveTo>
                          <a:pt x="0" y="38"/>
                        </a:moveTo>
                        <a:lnTo>
                          <a:pt x="109" y="32"/>
                        </a:lnTo>
                        <a:lnTo>
                          <a:pt x="252" y="0"/>
                        </a:lnTo>
                        <a:lnTo>
                          <a:pt x="252" y="47"/>
                        </a:lnTo>
                        <a:lnTo>
                          <a:pt x="103" y="67"/>
                        </a:lnTo>
                        <a:lnTo>
                          <a:pt x="0" y="70"/>
                        </a:lnTo>
                        <a:lnTo>
                          <a:pt x="0" y="38"/>
                        </a:lnTo>
                        <a:close/>
                      </a:path>
                    </a:pathLst>
                  </a:custGeom>
                  <a:solidFill>
                    <a:srgbClr val="FFFFFF"/>
                  </a:solidFill>
                  <a:ln w="12700">
                    <a:solidFill>
                      <a:srgbClr val="000000"/>
                    </a:solidFill>
                    <a:round/>
                    <a:headEnd/>
                    <a:tailEnd/>
                  </a:ln>
                </p:spPr>
                <p:txBody>
                  <a:bodyPr/>
                  <a:lstStyle/>
                  <a:p>
                    <a:endParaRPr lang="en-US"/>
                  </a:p>
                </p:txBody>
              </p:sp>
              <p:grpSp>
                <p:nvGrpSpPr>
                  <p:cNvPr id="17506" name="Group 2057"/>
                  <p:cNvGrpSpPr>
                    <a:grpSpLocks/>
                  </p:cNvGrpSpPr>
                  <p:nvPr/>
                </p:nvGrpSpPr>
                <p:grpSpPr bwMode="auto">
                  <a:xfrm>
                    <a:off x="3166" y="1974"/>
                    <a:ext cx="367" cy="84"/>
                    <a:chOff x="3166" y="1974"/>
                    <a:chExt cx="367" cy="84"/>
                  </a:xfrm>
                </p:grpSpPr>
                <p:sp>
                  <p:nvSpPr>
                    <p:cNvPr id="17507" name="Rectangle 2058"/>
                    <p:cNvSpPr>
                      <a:spLocks noChangeArrowheads="1"/>
                    </p:cNvSpPr>
                    <p:nvPr/>
                  </p:nvSpPr>
                  <p:spPr bwMode="auto">
                    <a:xfrm>
                      <a:off x="3497" y="2022"/>
                      <a:ext cx="18" cy="32"/>
                    </a:xfrm>
                    <a:prstGeom prst="rect">
                      <a:avLst/>
                    </a:prstGeom>
                    <a:solidFill>
                      <a:srgbClr val="808080"/>
                    </a:solidFill>
                    <a:ln w="12700">
                      <a:solidFill>
                        <a:srgbClr val="000000"/>
                      </a:solidFill>
                      <a:miter lim="800000"/>
                      <a:headEnd/>
                      <a:tailEnd/>
                    </a:ln>
                  </p:spPr>
                  <p:txBody>
                    <a:bodyPr/>
                    <a:lstStyle/>
                    <a:p>
                      <a:endParaRPr lang="en-US"/>
                    </a:p>
                  </p:txBody>
                </p:sp>
                <p:grpSp>
                  <p:nvGrpSpPr>
                    <p:cNvPr id="17508" name="Group 2059"/>
                    <p:cNvGrpSpPr>
                      <a:grpSpLocks/>
                    </p:cNvGrpSpPr>
                    <p:nvPr/>
                  </p:nvGrpSpPr>
                  <p:grpSpPr bwMode="auto">
                    <a:xfrm>
                      <a:off x="3166" y="1974"/>
                      <a:ext cx="367" cy="84"/>
                      <a:chOff x="3166" y="1974"/>
                      <a:chExt cx="367" cy="84"/>
                    </a:xfrm>
                  </p:grpSpPr>
                  <p:sp>
                    <p:nvSpPr>
                      <p:cNvPr id="17509" name="Freeform 2060"/>
                      <p:cNvSpPr>
                        <a:spLocks/>
                      </p:cNvSpPr>
                      <p:nvPr/>
                    </p:nvSpPr>
                    <p:spPr bwMode="auto">
                      <a:xfrm>
                        <a:off x="3166" y="1974"/>
                        <a:ext cx="367" cy="84"/>
                      </a:xfrm>
                      <a:custGeom>
                        <a:avLst/>
                        <a:gdLst>
                          <a:gd name="T0" fmla="*/ 367 w 367"/>
                          <a:gd name="T1" fmla="*/ 0 h 84"/>
                          <a:gd name="T2" fmla="*/ 137 w 367"/>
                          <a:gd name="T3" fmla="*/ 48 h 84"/>
                          <a:gd name="T4" fmla="*/ 0 w 367"/>
                          <a:gd name="T5" fmla="*/ 56 h 84"/>
                          <a:gd name="T6" fmla="*/ 0 w 367"/>
                          <a:gd name="T7" fmla="*/ 84 h 84"/>
                          <a:gd name="T8" fmla="*/ 141 w 367"/>
                          <a:gd name="T9" fmla="*/ 77 h 84"/>
                          <a:gd name="T10" fmla="*/ 367 w 367"/>
                          <a:gd name="T11" fmla="*/ 54 h 84"/>
                          <a:gd name="T12" fmla="*/ 367 w 367"/>
                          <a:gd name="T13" fmla="*/ 0 h 84"/>
                          <a:gd name="T14" fmla="*/ 0 60000 65536"/>
                          <a:gd name="T15" fmla="*/ 0 60000 65536"/>
                          <a:gd name="T16" fmla="*/ 0 60000 65536"/>
                          <a:gd name="T17" fmla="*/ 0 60000 65536"/>
                          <a:gd name="T18" fmla="*/ 0 60000 65536"/>
                          <a:gd name="T19" fmla="*/ 0 60000 65536"/>
                          <a:gd name="T20" fmla="*/ 0 60000 65536"/>
                          <a:gd name="T21" fmla="*/ 0 w 367"/>
                          <a:gd name="T22" fmla="*/ 0 h 84"/>
                          <a:gd name="T23" fmla="*/ 367 w 367"/>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7" h="84">
                            <a:moveTo>
                              <a:pt x="367" y="0"/>
                            </a:moveTo>
                            <a:lnTo>
                              <a:pt x="137" y="48"/>
                            </a:lnTo>
                            <a:lnTo>
                              <a:pt x="0" y="56"/>
                            </a:lnTo>
                            <a:lnTo>
                              <a:pt x="0" y="84"/>
                            </a:lnTo>
                            <a:lnTo>
                              <a:pt x="141" y="77"/>
                            </a:lnTo>
                            <a:lnTo>
                              <a:pt x="367" y="54"/>
                            </a:lnTo>
                            <a:lnTo>
                              <a:pt x="367" y="0"/>
                            </a:lnTo>
                            <a:close/>
                          </a:path>
                        </a:pathLst>
                      </a:custGeom>
                      <a:solidFill>
                        <a:srgbClr val="C0C0C0"/>
                      </a:solidFill>
                      <a:ln w="12700">
                        <a:solidFill>
                          <a:srgbClr val="000000"/>
                        </a:solidFill>
                        <a:round/>
                        <a:headEnd/>
                        <a:tailEnd/>
                      </a:ln>
                    </p:spPr>
                    <p:txBody>
                      <a:bodyPr/>
                      <a:lstStyle/>
                      <a:p>
                        <a:endParaRPr lang="en-US"/>
                      </a:p>
                    </p:txBody>
                  </p:sp>
                  <p:sp>
                    <p:nvSpPr>
                      <p:cNvPr id="17510" name="Freeform 2061"/>
                      <p:cNvSpPr>
                        <a:spLocks/>
                      </p:cNvSpPr>
                      <p:nvPr/>
                    </p:nvSpPr>
                    <p:spPr bwMode="auto">
                      <a:xfrm>
                        <a:off x="3183" y="1990"/>
                        <a:ext cx="338" cy="52"/>
                      </a:xfrm>
                      <a:custGeom>
                        <a:avLst/>
                        <a:gdLst>
                          <a:gd name="T0" fmla="*/ 0 w 338"/>
                          <a:gd name="T1" fmla="*/ 52 h 52"/>
                          <a:gd name="T2" fmla="*/ 126 w 338"/>
                          <a:gd name="T3" fmla="*/ 44 h 52"/>
                          <a:gd name="T4" fmla="*/ 338 w 338"/>
                          <a:gd name="T5" fmla="*/ 0 h 52"/>
                          <a:gd name="T6" fmla="*/ 0 60000 65536"/>
                          <a:gd name="T7" fmla="*/ 0 60000 65536"/>
                          <a:gd name="T8" fmla="*/ 0 60000 65536"/>
                          <a:gd name="T9" fmla="*/ 0 w 338"/>
                          <a:gd name="T10" fmla="*/ 0 h 52"/>
                          <a:gd name="T11" fmla="*/ 338 w 338"/>
                          <a:gd name="T12" fmla="*/ 52 h 52"/>
                        </a:gdLst>
                        <a:ahLst/>
                        <a:cxnLst>
                          <a:cxn ang="T6">
                            <a:pos x="T0" y="T1"/>
                          </a:cxn>
                          <a:cxn ang="T7">
                            <a:pos x="T2" y="T3"/>
                          </a:cxn>
                          <a:cxn ang="T8">
                            <a:pos x="T4" y="T5"/>
                          </a:cxn>
                        </a:cxnLst>
                        <a:rect l="T9" t="T10" r="T11" b="T12"/>
                        <a:pathLst>
                          <a:path w="338" h="52">
                            <a:moveTo>
                              <a:pt x="0" y="52"/>
                            </a:moveTo>
                            <a:lnTo>
                              <a:pt x="126" y="44"/>
                            </a:lnTo>
                            <a:lnTo>
                              <a:pt x="338"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sp>
              <p:nvSpPr>
                <p:cNvPr id="17504" name="Freeform 2062"/>
                <p:cNvSpPr>
                  <a:spLocks/>
                </p:cNvSpPr>
                <p:nvPr/>
              </p:nvSpPr>
              <p:spPr bwMode="auto">
                <a:xfrm>
                  <a:off x="3504" y="2023"/>
                  <a:ext cx="560" cy="95"/>
                </a:xfrm>
                <a:custGeom>
                  <a:avLst/>
                  <a:gdLst>
                    <a:gd name="T0" fmla="*/ 0 w 560"/>
                    <a:gd name="T1" fmla="*/ 36 h 95"/>
                    <a:gd name="T2" fmla="*/ 6 w 560"/>
                    <a:gd name="T3" fmla="*/ 59 h 95"/>
                    <a:gd name="T4" fmla="*/ 15 w 560"/>
                    <a:gd name="T5" fmla="*/ 72 h 95"/>
                    <a:gd name="T6" fmla="*/ 30 w 560"/>
                    <a:gd name="T7" fmla="*/ 84 h 95"/>
                    <a:gd name="T8" fmla="*/ 46 w 560"/>
                    <a:gd name="T9" fmla="*/ 90 h 95"/>
                    <a:gd name="T10" fmla="*/ 66 w 560"/>
                    <a:gd name="T11" fmla="*/ 92 h 95"/>
                    <a:gd name="T12" fmla="*/ 82 w 560"/>
                    <a:gd name="T13" fmla="*/ 86 h 95"/>
                    <a:gd name="T14" fmla="*/ 105 w 560"/>
                    <a:gd name="T15" fmla="*/ 78 h 95"/>
                    <a:gd name="T16" fmla="*/ 133 w 560"/>
                    <a:gd name="T17" fmla="*/ 71 h 95"/>
                    <a:gd name="T18" fmla="*/ 165 w 560"/>
                    <a:gd name="T19" fmla="*/ 68 h 95"/>
                    <a:gd name="T20" fmla="*/ 205 w 560"/>
                    <a:gd name="T21" fmla="*/ 72 h 95"/>
                    <a:gd name="T22" fmla="*/ 240 w 560"/>
                    <a:gd name="T23" fmla="*/ 80 h 95"/>
                    <a:gd name="T24" fmla="*/ 276 w 560"/>
                    <a:gd name="T25" fmla="*/ 90 h 95"/>
                    <a:gd name="T26" fmla="*/ 310 w 560"/>
                    <a:gd name="T27" fmla="*/ 95 h 95"/>
                    <a:gd name="T28" fmla="*/ 334 w 560"/>
                    <a:gd name="T29" fmla="*/ 92 h 95"/>
                    <a:gd name="T30" fmla="*/ 373 w 560"/>
                    <a:gd name="T31" fmla="*/ 86 h 95"/>
                    <a:gd name="T32" fmla="*/ 416 w 560"/>
                    <a:gd name="T33" fmla="*/ 80 h 95"/>
                    <a:gd name="T34" fmla="*/ 458 w 560"/>
                    <a:gd name="T35" fmla="*/ 72 h 95"/>
                    <a:gd name="T36" fmla="*/ 503 w 560"/>
                    <a:gd name="T37" fmla="*/ 63 h 95"/>
                    <a:gd name="T38" fmla="*/ 530 w 560"/>
                    <a:gd name="T39" fmla="*/ 56 h 95"/>
                    <a:gd name="T40" fmla="*/ 543 w 560"/>
                    <a:gd name="T41" fmla="*/ 51 h 95"/>
                    <a:gd name="T42" fmla="*/ 554 w 560"/>
                    <a:gd name="T43" fmla="*/ 44 h 95"/>
                    <a:gd name="T44" fmla="*/ 560 w 560"/>
                    <a:gd name="T45" fmla="*/ 33 h 95"/>
                    <a:gd name="T46" fmla="*/ 555 w 560"/>
                    <a:gd name="T47" fmla="*/ 17 h 95"/>
                    <a:gd name="T48" fmla="*/ 546 w 560"/>
                    <a:gd name="T49" fmla="*/ 8 h 95"/>
                    <a:gd name="T50" fmla="*/ 530 w 560"/>
                    <a:gd name="T51" fmla="*/ 0 h 9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0"/>
                    <a:gd name="T79" fmla="*/ 0 h 95"/>
                    <a:gd name="T80" fmla="*/ 560 w 560"/>
                    <a:gd name="T81" fmla="*/ 95 h 9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0" h="95">
                      <a:moveTo>
                        <a:pt x="0" y="36"/>
                      </a:moveTo>
                      <a:lnTo>
                        <a:pt x="6" y="59"/>
                      </a:lnTo>
                      <a:lnTo>
                        <a:pt x="15" y="72"/>
                      </a:lnTo>
                      <a:lnTo>
                        <a:pt x="30" y="84"/>
                      </a:lnTo>
                      <a:lnTo>
                        <a:pt x="46" y="90"/>
                      </a:lnTo>
                      <a:lnTo>
                        <a:pt x="66" y="92"/>
                      </a:lnTo>
                      <a:lnTo>
                        <a:pt x="82" y="86"/>
                      </a:lnTo>
                      <a:lnTo>
                        <a:pt x="105" y="78"/>
                      </a:lnTo>
                      <a:lnTo>
                        <a:pt x="133" y="71"/>
                      </a:lnTo>
                      <a:lnTo>
                        <a:pt x="165" y="68"/>
                      </a:lnTo>
                      <a:lnTo>
                        <a:pt x="205" y="72"/>
                      </a:lnTo>
                      <a:lnTo>
                        <a:pt x="240" y="80"/>
                      </a:lnTo>
                      <a:lnTo>
                        <a:pt x="276" y="90"/>
                      </a:lnTo>
                      <a:lnTo>
                        <a:pt x="310" y="95"/>
                      </a:lnTo>
                      <a:lnTo>
                        <a:pt x="334" y="92"/>
                      </a:lnTo>
                      <a:lnTo>
                        <a:pt x="373" y="86"/>
                      </a:lnTo>
                      <a:lnTo>
                        <a:pt x="416" y="80"/>
                      </a:lnTo>
                      <a:lnTo>
                        <a:pt x="458" y="72"/>
                      </a:lnTo>
                      <a:lnTo>
                        <a:pt x="503" y="63"/>
                      </a:lnTo>
                      <a:lnTo>
                        <a:pt x="530" y="56"/>
                      </a:lnTo>
                      <a:lnTo>
                        <a:pt x="543" y="51"/>
                      </a:lnTo>
                      <a:lnTo>
                        <a:pt x="554" y="44"/>
                      </a:lnTo>
                      <a:lnTo>
                        <a:pt x="560" y="33"/>
                      </a:lnTo>
                      <a:lnTo>
                        <a:pt x="555" y="17"/>
                      </a:lnTo>
                      <a:lnTo>
                        <a:pt x="546" y="8"/>
                      </a:lnTo>
                      <a:lnTo>
                        <a:pt x="53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17427" name="Group 2063"/>
              <p:cNvGrpSpPr>
                <a:grpSpLocks/>
              </p:cNvGrpSpPr>
              <p:nvPr/>
            </p:nvGrpSpPr>
            <p:grpSpPr bwMode="auto">
              <a:xfrm>
                <a:off x="3542" y="1602"/>
                <a:ext cx="484" cy="465"/>
                <a:chOff x="3542" y="1602"/>
                <a:chExt cx="484" cy="465"/>
              </a:xfrm>
            </p:grpSpPr>
            <p:grpSp>
              <p:nvGrpSpPr>
                <p:cNvPr id="17428" name="Group 2064"/>
                <p:cNvGrpSpPr>
                  <a:grpSpLocks/>
                </p:cNvGrpSpPr>
                <p:nvPr/>
              </p:nvGrpSpPr>
              <p:grpSpPr bwMode="auto">
                <a:xfrm>
                  <a:off x="3558" y="1855"/>
                  <a:ext cx="468" cy="212"/>
                  <a:chOff x="3558" y="1855"/>
                  <a:chExt cx="468" cy="212"/>
                </a:xfrm>
              </p:grpSpPr>
              <p:grpSp>
                <p:nvGrpSpPr>
                  <p:cNvPr id="17457" name="Group 2065"/>
                  <p:cNvGrpSpPr>
                    <a:grpSpLocks/>
                  </p:cNvGrpSpPr>
                  <p:nvPr/>
                </p:nvGrpSpPr>
                <p:grpSpPr bwMode="auto">
                  <a:xfrm>
                    <a:off x="3558" y="1873"/>
                    <a:ext cx="468" cy="194"/>
                    <a:chOff x="3558" y="1873"/>
                    <a:chExt cx="468" cy="194"/>
                  </a:xfrm>
                </p:grpSpPr>
                <p:sp>
                  <p:nvSpPr>
                    <p:cNvPr id="17459" name="Rectangle 2066"/>
                    <p:cNvSpPr>
                      <a:spLocks noChangeArrowheads="1"/>
                    </p:cNvSpPr>
                    <p:nvPr/>
                  </p:nvSpPr>
                  <p:spPr bwMode="auto">
                    <a:xfrm>
                      <a:off x="3558" y="1873"/>
                      <a:ext cx="468" cy="182"/>
                    </a:xfrm>
                    <a:prstGeom prst="rect">
                      <a:avLst/>
                    </a:prstGeom>
                    <a:solidFill>
                      <a:srgbClr val="C0C0C0"/>
                    </a:solidFill>
                    <a:ln w="12700">
                      <a:solidFill>
                        <a:srgbClr val="000000"/>
                      </a:solidFill>
                      <a:miter lim="800000"/>
                      <a:headEnd/>
                      <a:tailEnd/>
                    </a:ln>
                  </p:spPr>
                  <p:txBody>
                    <a:bodyPr/>
                    <a:lstStyle/>
                    <a:p>
                      <a:endParaRPr lang="en-US"/>
                    </a:p>
                  </p:txBody>
                </p:sp>
                <p:grpSp>
                  <p:nvGrpSpPr>
                    <p:cNvPr id="17460" name="Group 2067"/>
                    <p:cNvGrpSpPr>
                      <a:grpSpLocks/>
                    </p:cNvGrpSpPr>
                    <p:nvPr/>
                  </p:nvGrpSpPr>
                  <p:grpSpPr bwMode="auto">
                    <a:xfrm>
                      <a:off x="3580" y="1890"/>
                      <a:ext cx="434" cy="177"/>
                      <a:chOff x="3580" y="1890"/>
                      <a:chExt cx="434" cy="177"/>
                    </a:xfrm>
                  </p:grpSpPr>
                  <p:grpSp>
                    <p:nvGrpSpPr>
                      <p:cNvPr id="17461" name="Group 2068"/>
                      <p:cNvGrpSpPr>
                        <a:grpSpLocks/>
                      </p:cNvGrpSpPr>
                      <p:nvPr/>
                    </p:nvGrpSpPr>
                    <p:grpSpPr bwMode="auto">
                      <a:xfrm>
                        <a:off x="3580" y="1890"/>
                        <a:ext cx="434" cy="100"/>
                        <a:chOff x="3580" y="1890"/>
                        <a:chExt cx="434" cy="100"/>
                      </a:xfrm>
                    </p:grpSpPr>
                    <p:grpSp>
                      <p:nvGrpSpPr>
                        <p:cNvPr id="17495" name="Group 2069"/>
                        <p:cNvGrpSpPr>
                          <a:grpSpLocks/>
                        </p:cNvGrpSpPr>
                        <p:nvPr/>
                      </p:nvGrpSpPr>
                      <p:grpSpPr bwMode="auto">
                        <a:xfrm>
                          <a:off x="3580" y="1890"/>
                          <a:ext cx="433" cy="37"/>
                          <a:chOff x="3580" y="1890"/>
                          <a:chExt cx="433" cy="37"/>
                        </a:xfrm>
                      </p:grpSpPr>
                      <p:sp>
                        <p:nvSpPr>
                          <p:cNvPr id="17500" name="Line 2070"/>
                          <p:cNvSpPr>
                            <a:spLocks noChangeShapeType="1"/>
                          </p:cNvSpPr>
                          <p:nvPr/>
                        </p:nvSpPr>
                        <p:spPr bwMode="auto">
                          <a:xfrm>
                            <a:off x="3581" y="1890"/>
                            <a:ext cx="432"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501" name="Line 2071"/>
                          <p:cNvSpPr>
                            <a:spLocks noChangeShapeType="1"/>
                          </p:cNvSpPr>
                          <p:nvPr/>
                        </p:nvSpPr>
                        <p:spPr bwMode="auto">
                          <a:xfrm>
                            <a:off x="3580" y="1908"/>
                            <a:ext cx="433"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502" name="Line 2072"/>
                          <p:cNvSpPr>
                            <a:spLocks noChangeShapeType="1"/>
                          </p:cNvSpPr>
                          <p:nvPr/>
                        </p:nvSpPr>
                        <p:spPr bwMode="auto">
                          <a:xfrm>
                            <a:off x="3581" y="1926"/>
                            <a:ext cx="432"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7496" name="Group 2073"/>
                        <p:cNvGrpSpPr>
                          <a:grpSpLocks/>
                        </p:cNvGrpSpPr>
                        <p:nvPr/>
                      </p:nvGrpSpPr>
                      <p:grpSpPr bwMode="auto">
                        <a:xfrm>
                          <a:off x="3581" y="1953"/>
                          <a:ext cx="433" cy="37"/>
                          <a:chOff x="3581" y="1953"/>
                          <a:chExt cx="433" cy="37"/>
                        </a:xfrm>
                      </p:grpSpPr>
                      <p:sp>
                        <p:nvSpPr>
                          <p:cNvPr id="17497" name="Line 2074"/>
                          <p:cNvSpPr>
                            <a:spLocks noChangeShapeType="1"/>
                          </p:cNvSpPr>
                          <p:nvPr/>
                        </p:nvSpPr>
                        <p:spPr bwMode="auto">
                          <a:xfrm>
                            <a:off x="3582" y="1953"/>
                            <a:ext cx="432"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98" name="Line 2075"/>
                          <p:cNvSpPr>
                            <a:spLocks noChangeShapeType="1"/>
                          </p:cNvSpPr>
                          <p:nvPr/>
                        </p:nvSpPr>
                        <p:spPr bwMode="auto">
                          <a:xfrm>
                            <a:off x="3581" y="1971"/>
                            <a:ext cx="433"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99" name="Line 2076"/>
                          <p:cNvSpPr>
                            <a:spLocks noChangeShapeType="1"/>
                          </p:cNvSpPr>
                          <p:nvPr/>
                        </p:nvSpPr>
                        <p:spPr bwMode="auto">
                          <a:xfrm>
                            <a:off x="3582" y="1989"/>
                            <a:ext cx="432"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grpSp>
                    <p:nvGrpSpPr>
                      <p:cNvPr id="17462" name="Group 2077"/>
                      <p:cNvGrpSpPr>
                        <a:grpSpLocks/>
                      </p:cNvGrpSpPr>
                      <p:nvPr/>
                    </p:nvGrpSpPr>
                    <p:grpSpPr bwMode="auto">
                      <a:xfrm>
                        <a:off x="3581" y="2017"/>
                        <a:ext cx="412" cy="50"/>
                        <a:chOff x="3581" y="2017"/>
                        <a:chExt cx="412" cy="50"/>
                      </a:xfrm>
                    </p:grpSpPr>
                    <p:grpSp>
                      <p:nvGrpSpPr>
                        <p:cNvPr id="17463" name="Group 2078"/>
                        <p:cNvGrpSpPr>
                          <a:grpSpLocks/>
                        </p:cNvGrpSpPr>
                        <p:nvPr/>
                      </p:nvGrpSpPr>
                      <p:grpSpPr bwMode="auto">
                        <a:xfrm>
                          <a:off x="3581" y="2017"/>
                          <a:ext cx="153" cy="49"/>
                          <a:chOff x="3581" y="2017"/>
                          <a:chExt cx="153" cy="49"/>
                        </a:xfrm>
                      </p:grpSpPr>
                      <p:grpSp>
                        <p:nvGrpSpPr>
                          <p:cNvPr id="17483" name="Group 2079"/>
                          <p:cNvGrpSpPr>
                            <a:grpSpLocks/>
                          </p:cNvGrpSpPr>
                          <p:nvPr/>
                        </p:nvGrpSpPr>
                        <p:grpSpPr bwMode="auto">
                          <a:xfrm>
                            <a:off x="3581" y="2018"/>
                            <a:ext cx="65" cy="48"/>
                            <a:chOff x="3581" y="2018"/>
                            <a:chExt cx="65" cy="48"/>
                          </a:xfrm>
                        </p:grpSpPr>
                        <p:grpSp>
                          <p:nvGrpSpPr>
                            <p:cNvPr id="17490" name="Group 2080"/>
                            <p:cNvGrpSpPr>
                              <a:grpSpLocks/>
                            </p:cNvGrpSpPr>
                            <p:nvPr/>
                          </p:nvGrpSpPr>
                          <p:grpSpPr bwMode="auto">
                            <a:xfrm>
                              <a:off x="3581" y="2018"/>
                              <a:ext cx="21" cy="48"/>
                              <a:chOff x="3581" y="2018"/>
                              <a:chExt cx="21" cy="48"/>
                            </a:xfrm>
                          </p:grpSpPr>
                          <p:sp>
                            <p:nvSpPr>
                              <p:cNvPr id="17493" name="Line 2081"/>
                              <p:cNvSpPr>
                                <a:spLocks noChangeShapeType="1"/>
                              </p:cNvSpPr>
                              <p:nvPr/>
                            </p:nvSpPr>
                            <p:spPr bwMode="auto">
                              <a:xfrm>
                                <a:off x="3581" y="2018"/>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94" name="Line 2082"/>
                              <p:cNvSpPr>
                                <a:spLocks noChangeShapeType="1"/>
                              </p:cNvSpPr>
                              <p:nvPr/>
                            </p:nvSpPr>
                            <p:spPr bwMode="auto">
                              <a:xfrm>
                                <a:off x="3601" y="2019"/>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7491" name="Line 2083"/>
                            <p:cNvSpPr>
                              <a:spLocks noChangeShapeType="1"/>
                            </p:cNvSpPr>
                            <p:nvPr/>
                          </p:nvSpPr>
                          <p:spPr bwMode="auto">
                            <a:xfrm>
                              <a:off x="3625" y="2018"/>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92" name="Line 2084"/>
                            <p:cNvSpPr>
                              <a:spLocks noChangeShapeType="1"/>
                            </p:cNvSpPr>
                            <p:nvPr/>
                          </p:nvSpPr>
                          <p:spPr bwMode="auto">
                            <a:xfrm>
                              <a:off x="3645" y="2018"/>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7484" name="Group 2085"/>
                          <p:cNvGrpSpPr>
                            <a:grpSpLocks/>
                          </p:cNvGrpSpPr>
                          <p:nvPr/>
                        </p:nvGrpSpPr>
                        <p:grpSpPr bwMode="auto">
                          <a:xfrm>
                            <a:off x="3669" y="2017"/>
                            <a:ext cx="65" cy="48"/>
                            <a:chOff x="3669" y="2017"/>
                            <a:chExt cx="65" cy="48"/>
                          </a:xfrm>
                        </p:grpSpPr>
                        <p:grpSp>
                          <p:nvGrpSpPr>
                            <p:cNvPr id="17485" name="Group 2086"/>
                            <p:cNvGrpSpPr>
                              <a:grpSpLocks/>
                            </p:cNvGrpSpPr>
                            <p:nvPr/>
                          </p:nvGrpSpPr>
                          <p:grpSpPr bwMode="auto">
                            <a:xfrm>
                              <a:off x="3669" y="2017"/>
                              <a:ext cx="21" cy="48"/>
                              <a:chOff x="3669" y="2017"/>
                              <a:chExt cx="21" cy="48"/>
                            </a:xfrm>
                          </p:grpSpPr>
                          <p:sp>
                            <p:nvSpPr>
                              <p:cNvPr id="17488" name="Line 2087"/>
                              <p:cNvSpPr>
                                <a:spLocks noChangeShapeType="1"/>
                              </p:cNvSpPr>
                              <p:nvPr/>
                            </p:nvSpPr>
                            <p:spPr bwMode="auto">
                              <a:xfrm>
                                <a:off x="3669" y="2017"/>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89" name="Line 2088"/>
                              <p:cNvSpPr>
                                <a:spLocks noChangeShapeType="1"/>
                              </p:cNvSpPr>
                              <p:nvPr/>
                            </p:nvSpPr>
                            <p:spPr bwMode="auto">
                              <a:xfrm>
                                <a:off x="3689" y="2018"/>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7486" name="Line 2089"/>
                            <p:cNvSpPr>
                              <a:spLocks noChangeShapeType="1"/>
                            </p:cNvSpPr>
                            <p:nvPr/>
                          </p:nvSpPr>
                          <p:spPr bwMode="auto">
                            <a:xfrm>
                              <a:off x="3713" y="2017"/>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87" name="Line 2090"/>
                            <p:cNvSpPr>
                              <a:spLocks noChangeShapeType="1"/>
                            </p:cNvSpPr>
                            <p:nvPr/>
                          </p:nvSpPr>
                          <p:spPr bwMode="auto">
                            <a:xfrm>
                              <a:off x="3733" y="2017"/>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grpSp>
                      <p:nvGrpSpPr>
                        <p:cNvPr id="17464" name="Group 2091"/>
                        <p:cNvGrpSpPr>
                          <a:grpSpLocks/>
                        </p:cNvGrpSpPr>
                        <p:nvPr/>
                      </p:nvGrpSpPr>
                      <p:grpSpPr bwMode="auto">
                        <a:xfrm>
                          <a:off x="3755" y="2018"/>
                          <a:ext cx="153" cy="49"/>
                          <a:chOff x="3755" y="2018"/>
                          <a:chExt cx="153" cy="49"/>
                        </a:xfrm>
                      </p:grpSpPr>
                      <p:grpSp>
                        <p:nvGrpSpPr>
                          <p:cNvPr id="17471" name="Group 2092"/>
                          <p:cNvGrpSpPr>
                            <a:grpSpLocks/>
                          </p:cNvGrpSpPr>
                          <p:nvPr/>
                        </p:nvGrpSpPr>
                        <p:grpSpPr bwMode="auto">
                          <a:xfrm>
                            <a:off x="3755" y="2019"/>
                            <a:ext cx="65" cy="48"/>
                            <a:chOff x="3755" y="2019"/>
                            <a:chExt cx="65" cy="48"/>
                          </a:xfrm>
                        </p:grpSpPr>
                        <p:grpSp>
                          <p:nvGrpSpPr>
                            <p:cNvPr id="17478" name="Group 2093"/>
                            <p:cNvGrpSpPr>
                              <a:grpSpLocks/>
                            </p:cNvGrpSpPr>
                            <p:nvPr/>
                          </p:nvGrpSpPr>
                          <p:grpSpPr bwMode="auto">
                            <a:xfrm>
                              <a:off x="3755" y="2019"/>
                              <a:ext cx="21" cy="48"/>
                              <a:chOff x="3755" y="2019"/>
                              <a:chExt cx="21" cy="48"/>
                            </a:xfrm>
                          </p:grpSpPr>
                          <p:sp>
                            <p:nvSpPr>
                              <p:cNvPr id="17481" name="Line 2094"/>
                              <p:cNvSpPr>
                                <a:spLocks noChangeShapeType="1"/>
                              </p:cNvSpPr>
                              <p:nvPr/>
                            </p:nvSpPr>
                            <p:spPr bwMode="auto">
                              <a:xfrm>
                                <a:off x="3755" y="2019"/>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82" name="Line 2095"/>
                              <p:cNvSpPr>
                                <a:spLocks noChangeShapeType="1"/>
                              </p:cNvSpPr>
                              <p:nvPr/>
                            </p:nvSpPr>
                            <p:spPr bwMode="auto">
                              <a:xfrm>
                                <a:off x="3775" y="2020"/>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7479" name="Line 2096"/>
                            <p:cNvSpPr>
                              <a:spLocks noChangeShapeType="1"/>
                            </p:cNvSpPr>
                            <p:nvPr/>
                          </p:nvSpPr>
                          <p:spPr bwMode="auto">
                            <a:xfrm>
                              <a:off x="3799" y="2019"/>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80" name="Line 2097"/>
                            <p:cNvSpPr>
                              <a:spLocks noChangeShapeType="1"/>
                            </p:cNvSpPr>
                            <p:nvPr/>
                          </p:nvSpPr>
                          <p:spPr bwMode="auto">
                            <a:xfrm>
                              <a:off x="3819" y="2019"/>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7472" name="Group 2098"/>
                          <p:cNvGrpSpPr>
                            <a:grpSpLocks/>
                          </p:cNvGrpSpPr>
                          <p:nvPr/>
                        </p:nvGrpSpPr>
                        <p:grpSpPr bwMode="auto">
                          <a:xfrm>
                            <a:off x="3843" y="2018"/>
                            <a:ext cx="65" cy="48"/>
                            <a:chOff x="3843" y="2018"/>
                            <a:chExt cx="65" cy="48"/>
                          </a:xfrm>
                        </p:grpSpPr>
                        <p:grpSp>
                          <p:nvGrpSpPr>
                            <p:cNvPr id="17473" name="Group 2099"/>
                            <p:cNvGrpSpPr>
                              <a:grpSpLocks/>
                            </p:cNvGrpSpPr>
                            <p:nvPr/>
                          </p:nvGrpSpPr>
                          <p:grpSpPr bwMode="auto">
                            <a:xfrm>
                              <a:off x="3843" y="2018"/>
                              <a:ext cx="21" cy="48"/>
                              <a:chOff x="3843" y="2018"/>
                              <a:chExt cx="21" cy="48"/>
                            </a:xfrm>
                          </p:grpSpPr>
                          <p:sp>
                            <p:nvSpPr>
                              <p:cNvPr id="17476" name="Line 2100"/>
                              <p:cNvSpPr>
                                <a:spLocks noChangeShapeType="1"/>
                              </p:cNvSpPr>
                              <p:nvPr/>
                            </p:nvSpPr>
                            <p:spPr bwMode="auto">
                              <a:xfrm>
                                <a:off x="3843" y="2018"/>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77" name="Line 2101"/>
                              <p:cNvSpPr>
                                <a:spLocks noChangeShapeType="1"/>
                              </p:cNvSpPr>
                              <p:nvPr/>
                            </p:nvSpPr>
                            <p:spPr bwMode="auto">
                              <a:xfrm>
                                <a:off x="3863" y="2019"/>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7474" name="Line 2102"/>
                            <p:cNvSpPr>
                              <a:spLocks noChangeShapeType="1"/>
                            </p:cNvSpPr>
                            <p:nvPr/>
                          </p:nvSpPr>
                          <p:spPr bwMode="auto">
                            <a:xfrm>
                              <a:off x="3887" y="2018"/>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75" name="Line 2103"/>
                            <p:cNvSpPr>
                              <a:spLocks noChangeShapeType="1"/>
                            </p:cNvSpPr>
                            <p:nvPr/>
                          </p:nvSpPr>
                          <p:spPr bwMode="auto">
                            <a:xfrm>
                              <a:off x="3907" y="2018"/>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grpSp>
                      <p:nvGrpSpPr>
                        <p:cNvPr id="17465" name="Group 2104"/>
                        <p:cNvGrpSpPr>
                          <a:grpSpLocks/>
                        </p:cNvGrpSpPr>
                        <p:nvPr/>
                      </p:nvGrpSpPr>
                      <p:grpSpPr bwMode="auto">
                        <a:xfrm>
                          <a:off x="3928" y="2018"/>
                          <a:ext cx="65" cy="48"/>
                          <a:chOff x="3928" y="2018"/>
                          <a:chExt cx="65" cy="48"/>
                        </a:xfrm>
                      </p:grpSpPr>
                      <p:grpSp>
                        <p:nvGrpSpPr>
                          <p:cNvPr id="17466" name="Group 2105"/>
                          <p:cNvGrpSpPr>
                            <a:grpSpLocks/>
                          </p:cNvGrpSpPr>
                          <p:nvPr/>
                        </p:nvGrpSpPr>
                        <p:grpSpPr bwMode="auto">
                          <a:xfrm>
                            <a:off x="3928" y="2018"/>
                            <a:ext cx="21" cy="48"/>
                            <a:chOff x="3928" y="2018"/>
                            <a:chExt cx="21" cy="48"/>
                          </a:xfrm>
                        </p:grpSpPr>
                        <p:sp>
                          <p:nvSpPr>
                            <p:cNvPr id="17469" name="Line 2106"/>
                            <p:cNvSpPr>
                              <a:spLocks noChangeShapeType="1"/>
                            </p:cNvSpPr>
                            <p:nvPr/>
                          </p:nvSpPr>
                          <p:spPr bwMode="auto">
                            <a:xfrm>
                              <a:off x="3928" y="2018"/>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70" name="Line 2107"/>
                            <p:cNvSpPr>
                              <a:spLocks noChangeShapeType="1"/>
                            </p:cNvSpPr>
                            <p:nvPr/>
                          </p:nvSpPr>
                          <p:spPr bwMode="auto">
                            <a:xfrm>
                              <a:off x="3948" y="2019"/>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7467" name="Line 2108"/>
                          <p:cNvSpPr>
                            <a:spLocks noChangeShapeType="1"/>
                          </p:cNvSpPr>
                          <p:nvPr/>
                        </p:nvSpPr>
                        <p:spPr bwMode="auto">
                          <a:xfrm>
                            <a:off x="3972" y="2018"/>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68" name="Line 2109"/>
                          <p:cNvSpPr>
                            <a:spLocks noChangeShapeType="1"/>
                          </p:cNvSpPr>
                          <p:nvPr/>
                        </p:nvSpPr>
                        <p:spPr bwMode="auto">
                          <a:xfrm>
                            <a:off x="3992" y="2018"/>
                            <a:ext cx="1" cy="4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grpSp>
              </p:grpSp>
              <p:sp>
                <p:nvSpPr>
                  <p:cNvPr id="17458" name="Freeform 2110"/>
                  <p:cNvSpPr>
                    <a:spLocks/>
                  </p:cNvSpPr>
                  <p:nvPr/>
                </p:nvSpPr>
                <p:spPr bwMode="auto">
                  <a:xfrm>
                    <a:off x="3574" y="1855"/>
                    <a:ext cx="373" cy="12"/>
                  </a:xfrm>
                  <a:custGeom>
                    <a:avLst/>
                    <a:gdLst>
                      <a:gd name="T0" fmla="*/ 373 w 373"/>
                      <a:gd name="T1" fmla="*/ 12 h 12"/>
                      <a:gd name="T2" fmla="*/ 0 w 373"/>
                      <a:gd name="T3" fmla="*/ 12 h 12"/>
                      <a:gd name="T4" fmla="*/ 0 w 373"/>
                      <a:gd name="T5" fmla="*/ 0 h 12"/>
                      <a:gd name="T6" fmla="*/ 372 w 373"/>
                      <a:gd name="T7" fmla="*/ 0 h 12"/>
                      <a:gd name="T8" fmla="*/ 373 w 373"/>
                      <a:gd name="T9" fmla="*/ 12 h 12"/>
                      <a:gd name="T10" fmla="*/ 0 60000 65536"/>
                      <a:gd name="T11" fmla="*/ 0 60000 65536"/>
                      <a:gd name="T12" fmla="*/ 0 60000 65536"/>
                      <a:gd name="T13" fmla="*/ 0 60000 65536"/>
                      <a:gd name="T14" fmla="*/ 0 60000 65536"/>
                      <a:gd name="T15" fmla="*/ 0 w 373"/>
                      <a:gd name="T16" fmla="*/ 0 h 12"/>
                      <a:gd name="T17" fmla="*/ 373 w 373"/>
                      <a:gd name="T18" fmla="*/ 12 h 12"/>
                    </a:gdLst>
                    <a:ahLst/>
                    <a:cxnLst>
                      <a:cxn ang="T10">
                        <a:pos x="T0" y="T1"/>
                      </a:cxn>
                      <a:cxn ang="T11">
                        <a:pos x="T2" y="T3"/>
                      </a:cxn>
                      <a:cxn ang="T12">
                        <a:pos x="T4" y="T5"/>
                      </a:cxn>
                      <a:cxn ang="T13">
                        <a:pos x="T6" y="T7"/>
                      </a:cxn>
                      <a:cxn ang="T14">
                        <a:pos x="T8" y="T9"/>
                      </a:cxn>
                    </a:cxnLst>
                    <a:rect l="T15" t="T16" r="T17" b="T18"/>
                    <a:pathLst>
                      <a:path w="373" h="12">
                        <a:moveTo>
                          <a:pt x="373" y="12"/>
                        </a:moveTo>
                        <a:lnTo>
                          <a:pt x="0" y="12"/>
                        </a:lnTo>
                        <a:lnTo>
                          <a:pt x="0" y="0"/>
                        </a:lnTo>
                        <a:lnTo>
                          <a:pt x="372" y="0"/>
                        </a:lnTo>
                        <a:lnTo>
                          <a:pt x="373" y="12"/>
                        </a:lnTo>
                        <a:close/>
                      </a:path>
                    </a:pathLst>
                  </a:custGeom>
                  <a:solidFill>
                    <a:srgbClr val="3F3F3F"/>
                  </a:solidFill>
                  <a:ln w="12700">
                    <a:solidFill>
                      <a:srgbClr val="000000"/>
                    </a:solidFill>
                    <a:round/>
                    <a:headEnd/>
                    <a:tailEnd/>
                  </a:ln>
                </p:spPr>
                <p:txBody>
                  <a:bodyPr/>
                  <a:lstStyle/>
                  <a:p>
                    <a:endParaRPr lang="en-US"/>
                  </a:p>
                </p:txBody>
              </p:sp>
            </p:grpSp>
            <p:grpSp>
              <p:nvGrpSpPr>
                <p:cNvPr id="17429" name="Group 2111"/>
                <p:cNvGrpSpPr>
                  <a:grpSpLocks/>
                </p:cNvGrpSpPr>
                <p:nvPr/>
              </p:nvGrpSpPr>
              <p:grpSpPr bwMode="auto">
                <a:xfrm>
                  <a:off x="3542" y="1602"/>
                  <a:ext cx="428" cy="260"/>
                  <a:chOff x="3542" y="1602"/>
                  <a:chExt cx="428" cy="260"/>
                </a:xfrm>
              </p:grpSpPr>
              <p:grpSp>
                <p:nvGrpSpPr>
                  <p:cNvPr id="17430" name="Group 2112"/>
                  <p:cNvGrpSpPr>
                    <a:grpSpLocks/>
                  </p:cNvGrpSpPr>
                  <p:nvPr/>
                </p:nvGrpSpPr>
                <p:grpSpPr bwMode="auto">
                  <a:xfrm>
                    <a:off x="3679" y="1627"/>
                    <a:ext cx="291" cy="226"/>
                    <a:chOff x="3679" y="1627"/>
                    <a:chExt cx="291" cy="226"/>
                  </a:xfrm>
                </p:grpSpPr>
                <p:sp>
                  <p:nvSpPr>
                    <p:cNvPr id="17434" name="Freeform 2113"/>
                    <p:cNvSpPr>
                      <a:spLocks/>
                    </p:cNvSpPr>
                    <p:nvPr/>
                  </p:nvSpPr>
                  <p:spPr bwMode="auto">
                    <a:xfrm>
                      <a:off x="3679" y="1627"/>
                      <a:ext cx="291" cy="226"/>
                    </a:xfrm>
                    <a:custGeom>
                      <a:avLst/>
                      <a:gdLst>
                        <a:gd name="T0" fmla="*/ 0 w 291"/>
                        <a:gd name="T1" fmla="*/ 226 h 226"/>
                        <a:gd name="T2" fmla="*/ 279 w 291"/>
                        <a:gd name="T3" fmla="*/ 226 h 226"/>
                        <a:gd name="T4" fmla="*/ 287 w 291"/>
                        <a:gd name="T5" fmla="*/ 220 h 226"/>
                        <a:gd name="T6" fmla="*/ 291 w 291"/>
                        <a:gd name="T7" fmla="*/ 206 h 226"/>
                        <a:gd name="T8" fmla="*/ 291 w 291"/>
                        <a:gd name="T9" fmla="*/ 21 h 226"/>
                        <a:gd name="T10" fmla="*/ 289 w 291"/>
                        <a:gd name="T11" fmla="*/ 6 h 226"/>
                        <a:gd name="T12" fmla="*/ 281 w 291"/>
                        <a:gd name="T13" fmla="*/ 0 h 226"/>
                        <a:gd name="T14" fmla="*/ 0 w 291"/>
                        <a:gd name="T15" fmla="*/ 0 h 226"/>
                        <a:gd name="T16" fmla="*/ 0 w 291"/>
                        <a:gd name="T17" fmla="*/ 226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1"/>
                        <a:gd name="T28" fmla="*/ 0 h 226"/>
                        <a:gd name="T29" fmla="*/ 291 w 291"/>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1" h="226">
                          <a:moveTo>
                            <a:pt x="0" y="226"/>
                          </a:moveTo>
                          <a:lnTo>
                            <a:pt x="279" y="226"/>
                          </a:lnTo>
                          <a:lnTo>
                            <a:pt x="287" y="220"/>
                          </a:lnTo>
                          <a:lnTo>
                            <a:pt x="291" y="206"/>
                          </a:lnTo>
                          <a:lnTo>
                            <a:pt x="291" y="21"/>
                          </a:lnTo>
                          <a:lnTo>
                            <a:pt x="289" y="6"/>
                          </a:lnTo>
                          <a:lnTo>
                            <a:pt x="281" y="0"/>
                          </a:lnTo>
                          <a:lnTo>
                            <a:pt x="0" y="0"/>
                          </a:lnTo>
                          <a:lnTo>
                            <a:pt x="0" y="226"/>
                          </a:lnTo>
                          <a:close/>
                        </a:path>
                      </a:pathLst>
                    </a:custGeom>
                    <a:solidFill>
                      <a:srgbClr val="C0C0C0"/>
                    </a:solidFill>
                    <a:ln w="12700">
                      <a:solidFill>
                        <a:srgbClr val="000000"/>
                      </a:solidFill>
                      <a:round/>
                      <a:headEnd/>
                      <a:tailEnd/>
                    </a:ln>
                  </p:spPr>
                  <p:txBody>
                    <a:bodyPr/>
                    <a:lstStyle/>
                    <a:p>
                      <a:endParaRPr lang="en-US"/>
                    </a:p>
                  </p:txBody>
                </p:sp>
                <p:grpSp>
                  <p:nvGrpSpPr>
                    <p:cNvPr id="17435" name="Group 2114"/>
                    <p:cNvGrpSpPr>
                      <a:grpSpLocks/>
                    </p:cNvGrpSpPr>
                    <p:nvPr/>
                  </p:nvGrpSpPr>
                  <p:grpSpPr bwMode="auto">
                    <a:xfrm>
                      <a:off x="3694" y="1646"/>
                      <a:ext cx="268" cy="165"/>
                      <a:chOff x="3694" y="1646"/>
                      <a:chExt cx="268" cy="165"/>
                    </a:xfrm>
                  </p:grpSpPr>
                  <p:grpSp>
                    <p:nvGrpSpPr>
                      <p:cNvPr id="17436" name="Group 2115"/>
                      <p:cNvGrpSpPr>
                        <a:grpSpLocks/>
                      </p:cNvGrpSpPr>
                      <p:nvPr/>
                    </p:nvGrpSpPr>
                    <p:grpSpPr bwMode="auto">
                      <a:xfrm>
                        <a:off x="3694" y="1646"/>
                        <a:ext cx="267" cy="44"/>
                        <a:chOff x="3694" y="1646"/>
                        <a:chExt cx="267" cy="44"/>
                      </a:xfrm>
                    </p:grpSpPr>
                    <p:grpSp>
                      <p:nvGrpSpPr>
                        <p:cNvPr id="17451" name="Group 2116"/>
                        <p:cNvGrpSpPr>
                          <a:grpSpLocks/>
                        </p:cNvGrpSpPr>
                        <p:nvPr/>
                      </p:nvGrpSpPr>
                      <p:grpSpPr bwMode="auto">
                        <a:xfrm>
                          <a:off x="3694" y="1646"/>
                          <a:ext cx="267" cy="15"/>
                          <a:chOff x="3694" y="1646"/>
                          <a:chExt cx="267" cy="15"/>
                        </a:xfrm>
                      </p:grpSpPr>
                      <p:sp>
                        <p:nvSpPr>
                          <p:cNvPr id="17455" name="Line 2117"/>
                          <p:cNvSpPr>
                            <a:spLocks noChangeShapeType="1"/>
                          </p:cNvSpPr>
                          <p:nvPr/>
                        </p:nvSpPr>
                        <p:spPr bwMode="auto">
                          <a:xfrm>
                            <a:off x="3694" y="1646"/>
                            <a:ext cx="26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56" name="Line 2118"/>
                          <p:cNvSpPr>
                            <a:spLocks noChangeShapeType="1"/>
                          </p:cNvSpPr>
                          <p:nvPr/>
                        </p:nvSpPr>
                        <p:spPr bwMode="auto">
                          <a:xfrm flipV="1">
                            <a:off x="3694" y="1659"/>
                            <a:ext cx="267" cy="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7452" name="Group 2119"/>
                        <p:cNvGrpSpPr>
                          <a:grpSpLocks/>
                        </p:cNvGrpSpPr>
                        <p:nvPr/>
                      </p:nvGrpSpPr>
                      <p:grpSpPr bwMode="auto">
                        <a:xfrm>
                          <a:off x="3694" y="1676"/>
                          <a:ext cx="267" cy="14"/>
                          <a:chOff x="3694" y="1676"/>
                          <a:chExt cx="267" cy="14"/>
                        </a:xfrm>
                      </p:grpSpPr>
                      <p:sp>
                        <p:nvSpPr>
                          <p:cNvPr id="17453" name="Line 2120"/>
                          <p:cNvSpPr>
                            <a:spLocks noChangeShapeType="1"/>
                          </p:cNvSpPr>
                          <p:nvPr/>
                        </p:nvSpPr>
                        <p:spPr bwMode="auto">
                          <a:xfrm>
                            <a:off x="3694" y="1676"/>
                            <a:ext cx="26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54" name="Line 2121"/>
                          <p:cNvSpPr>
                            <a:spLocks noChangeShapeType="1"/>
                          </p:cNvSpPr>
                          <p:nvPr/>
                        </p:nvSpPr>
                        <p:spPr bwMode="auto">
                          <a:xfrm flipV="1">
                            <a:off x="3694" y="1689"/>
                            <a:ext cx="267"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grpSp>
                    <p:nvGrpSpPr>
                      <p:cNvPr id="17437" name="Group 2122"/>
                      <p:cNvGrpSpPr>
                        <a:grpSpLocks/>
                      </p:cNvGrpSpPr>
                      <p:nvPr/>
                    </p:nvGrpSpPr>
                    <p:grpSpPr bwMode="auto">
                      <a:xfrm>
                        <a:off x="3695" y="1706"/>
                        <a:ext cx="267" cy="45"/>
                        <a:chOff x="3695" y="1706"/>
                        <a:chExt cx="267" cy="45"/>
                      </a:xfrm>
                    </p:grpSpPr>
                    <p:grpSp>
                      <p:nvGrpSpPr>
                        <p:cNvPr id="17445" name="Group 2123"/>
                        <p:cNvGrpSpPr>
                          <a:grpSpLocks/>
                        </p:cNvGrpSpPr>
                        <p:nvPr/>
                      </p:nvGrpSpPr>
                      <p:grpSpPr bwMode="auto">
                        <a:xfrm>
                          <a:off x="3695" y="1706"/>
                          <a:ext cx="267" cy="14"/>
                          <a:chOff x="3695" y="1706"/>
                          <a:chExt cx="267" cy="14"/>
                        </a:xfrm>
                      </p:grpSpPr>
                      <p:sp>
                        <p:nvSpPr>
                          <p:cNvPr id="17449" name="Line 2124"/>
                          <p:cNvSpPr>
                            <a:spLocks noChangeShapeType="1"/>
                          </p:cNvSpPr>
                          <p:nvPr/>
                        </p:nvSpPr>
                        <p:spPr bwMode="auto">
                          <a:xfrm>
                            <a:off x="3695" y="1706"/>
                            <a:ext cx="26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50" name="Line 2125"/>
                          <p:cNvSpPr>
                            <a:spLocks noChangeShapeType="1"/>
                          </p:cNvSpPr>
                          <p:nvPr/>
                        </p:nvSpPr>
                        <p:spPr bwMode="auto">
                          <a:xfrm flipV="1">
                            <a:off x="3695" y="1719"/>
                            <a:ext cx="267"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7446" name="Group 2126"/>
                        <p:cNvGrpSpPr>
                          <a:grpSpLocks/>
                        </p:cNvGrpSpPr>
                        <p:nvPr/>
                      </p:nvGrpSpPr>
                      <p:grpSpPr bwMode="auto">
                        <a:xfrm>
                          <a:off x="3695" y="1736"/>
                          <a:ext cx="267" cy="15"/>
                          <a:chOff x="3695" y="1736"/>
                          <a:chExt cx="267" cy="15"/>
                        </a:xfrm>
                      </p:grpSpPr>
                      <p:sp>
                        <p:nvSpPr>
                          <p:cNvPr id="17447" name="Line 2127"/>
                          <p:cNvSpPr>
                            <a:spLocks noChangeShapeType="1"/>
                          </p:cNvSpPr>
                          <p:nvPr/>
                        </p:nvSpPr>
                        <p:spPr bwMode="auto">
                          <a:xfrm>
                            <a:off x="3695" y="1736"/>
                            <a:ext cx="26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48" name="Line 2128"/>
                          <p:cNvSpPr>
                            <a:spLocks noChangeShapeType="1"/>
                          </p:cNvSpPr>
                          <p:nvPr/>
                        </p:nvSpPr>
                        <p:spPr bwMode="auto">
                          <a:xfrm flipV="1">
                            <a:off x="3695" y="1749"/>
                            <a:ext cx="267" cy="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grpSp>
                    <p:nvGrpSpPr>
                      <p:cNvPr id="17438" name="Group 2129"/>
                      <p:cNvGrpSpPr>
                        <a:grpSpLocks/>
                      </p:cNvGrpSpPr>
                      <p:nvPr/>
                    </p:nvGrpSpPr>
                    <p:grpSpPr bwMode="auto">
                      <a:xfrm>
                        <a:off x="3694" y="1766"/>
                        <a:ext cx="267" cy="45"/>
                        <a:chOff x="3694" y="1766"/>
                        <a:chExt cx="267" cy="45"/>
                      </a:xfrm>
                    </p:grpSpPr>
                    <p:grpSp>
                      <p:nvGrpSpPr>
                        <p:cNvPr id="17439" name="Group 2130"/>
                        <p:cNvGrpSpPr>
                          <a:grpSpLocks/>
                        </p:cNvGrpSpPr>
                        <p:nvPr/>
                      </p:nvGrpSpPr>
                      <p:grpSpPr bwMode="auto">
                        <a:xfrm>
                          <a:off x="3694" y="1766"/>
                          <a:ext cx="267" cy="15"/>
                          <a:chOff x="3694" y="1766"/>
                          <a:chExt cx="267" cy="15"/>
                        </a:xfrm>
                      </p:grpSpPr>
                      <p:sp>
                        <p:nvSpPr>
                          <p:cNvPr id="17443" name="Line 2131"/>
                          <p:cNvSpPr>
                            <a:spLocks noChangeShapeType="1"/>
                          </p:cNvSpPr>
                          <p:nvPr/>
                        </p:nvSpPr>
                        <p:spPr bwMode="auto">
                          <a:xfrm>
                            <a:off x="3694" y="1766"/>
                            <a:ext cx="26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44" name="Line 2132"/>
                          <p:cNvSpPr>
                            <a:spLocks noChangeShapeType="1"/>
                          </p:cNvSpPr>
                          <p:nvPr/>
                        </p:nvSpPr>
                        <p:spPr bwMode="auto">
                          <a:xfrm flipV="1">
                            <a:off x="3694" y="1779"/>
                            <a:ext cx="267" cy="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7440" name="Group 2133"/>
                        <p:cNvGrpSpPr>
                          <a:grpSpLocks/>
                        </p:cNvGrpSpPr>
                        <p:nvPr/>
                      </p:nvGrpSpPr>
                      <p:grpSpPr bwMode="auto">
                        <a:xfrm>
                          <a:off x="3694" y="1797"/>
                          <a:ext cx="267" cy="14"/>
                          <a:chOff x="3694" y="1797"/>
                          <a:chExt cx="267" cy="14"/>
                        </a:xfrm>
                      </p:grpSpPr>
                      <p:sp>
                        <p:nvSpPr>
                          <p:cNvPr id="17441" name="Line 2134"/>
                          <p:cNvSpPr>
                            <a:spLocks noChangeShapeType="1"/>
                          </p:cNvSpPr>
                          <p:nvPr/>
                        </p:nvSpPr>
                        <p:spPr bwMode="auto">
                          <a:xfrm>
                            <a:off x="3694" y="1797"/>
                            <a:ext cx="266"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42" name="Line 2135"/>
                          <p:cNvSpPr>
                            <a:spLocks noChangeShapeType="1"/>
                          </p:cNvSpPr>
                          <p:nvPr/>
                        </p:nvSpPr>
                        <p:spPr bwMode="auto">
                          <a:xfrm flipV="1">
                            <a:off x="3694" y="1810"/>
                            <a:ext cx="267" cy="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grpSp>
              </p:grpSp>
              <p:grpSp>
                <p:nvGrpSpPr>
                  <p:cNvPr id="17431" name="Group 2136"/>
                  <p:cNvGrpSpPr>
                    <a:grpSpLocks/>
                  </p:cNvGrpSpPr>
                  <p:nvPr/>
                </p:nvGrpSpPr>
                <p:grpSpPr bwMode="auto">
                  <a:xfrm>
                    <a:off x="3542" y="1602"/>
                    <a:ext cx="135" cy="260"/>
                    <a:chOff x="3542" y="1602"/>
                    <a:chExt cx="135" cy="260"/>
                  </a:xfrm>
                </p:grpSpPr>
                <p:sp>
                  <p:nvSpPr>
                    <p:cNvPr id="17432" name="Freeform 2137"/>
                    <p:cNvSpPr>
                      <a:spLocks/>
                    </p:cNvSpPr>
                    <p:nvPr/>
                  </p:nvSpPr>
                  <p:spPr bwMode="auto">
                    <a:xfrm>
                      <a:off x="3542" y="1602"/>
                      <a:ext cx="135" cy="250"/>
                    </a:xfrm>
                    <a:custGeom>
                      <a:avLst/>
                      <a:gdLst>
                        <a:gd name="T0" fmla="*/ 135 w 135"/>
                        <a:gd name="T1" fmla="*/ 0 h 250"/>
                        <a:gd name="T2" fmla="*/ 135 w 135"/>
                        <a:gd name="T3" fmla="*/ 250 h 250"/>
                        <a:gd name="T4" fmla="*/ 9 w 135"/>
                        <a:gd name="T5" fmla="*/ 250 h 250"/>
                        <a:gd name="T6" fmla="*/ 4 w 135"/>
                        <a:gd name="T7" fmla="*/ 248 h 250"/>
                        <a:gd name="T8" fmla="*/ 1 w 135"/>
                        <a:gd name="T9" fmla="*/ 241 h 250"/>
                        <a:gd name="T10" fmla="*/ 0 w 135"/>
                        <a:gd name="T11" fmla="*/ 234 h 250"/>
                        <a:gd name="T12" fmla="*/ 0 w 135"/>
                        <a:gd name="T13" fmla="*/ 14 h 250"/>
                        <a:gd name="T14" fmla="*/ 2 w 135"/>
                        <a:gd name="T15" fmla="*/ 7 h 250"/>
                        <a:gd name="T16" fmla="*/ 6 w 135"/>
                        <a:gd name="T17" fmla="*/ 1 h 250"/>
                        <a:gd name="T18" fmla="*/ 12 w 135"/>
                        <a:gd name="T19" fmla="*/ 0 h 250"/>
                        <a:gd name="T20" fmla="*/ 135 w 135"/>
                        <a:gd name="T21" fmla="*/ 0 h 2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5"/>
                        <a:gd name="T34" fmla="*/ 0 h 250"/>
                        <a:gd name="T35" fmla="*/ 135 w 135"/>
                        <a:gd name="T36" fmla="*/ 250 h 2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5" h="250">
                          <a:moveTo>
                            <a:pt x="135" y="0"/>
                          </a:moveTo>
                          <a:lnTo>
                            <a:pt x="135" y="250"/>
                          </a:lnTo>
                          <a:lnTo>
                            <a:pt x="9" y="250"/>
                          </a:lnTo>
                          <a:lnTo>
                            <a:pt x="4" y="248"/>
                          </a:lnTo>
                          <a:lnTo>
                            <a:pt x="1" y="241"/>
                          </a:lnTo>
                          <a:lnTo>
                            <a:pt x="0" y="234"/>
                          </a:lnTo>
                          <a:lnTo>
                            <a:pt x="0" y="14"/>
                          </a:lnTo>
                          <a:lnTo>
                            <a:pt x="2" y="7"/>
                          </a:lnTo>
                          <a:lnTo>
                            <a:pt x="6" y="1"/>
                          </a:lnTo>
                          <a:lnTo>
                            <a:pt x="12" y="0"/>
                          </a:lnTo>
                          <a:lnTo>
                            <a:pt x="135" y="0"/>
                          </a:lnTo>
                          <a:close/>
                        </a:path>
                      </a:pathLst>
                    </a:custGeom>
                    <a:solidFill>
                      <a:srgbClr val="C0C0C0"/>
                    </a:solidFill>
                    <a:ln w="12700">
                      <a:solidFill>
                        <a:srgbClr val="000000"/>
                      </a:solidFill>
                      <a:round/>
                      <a:headEnd/>
                      <a:tailEnd/>
                    </a:ln>
                  </p:spPr>
                  <p:txBody>
                    <a:bodyPr/>
                    <a:lstStyle/>
                    <a:p>
                      <a:endParaRPr lang="en-US"/>
                    </a:p>
                  </p:txBody>
                </p:sp>
                <p:sp>
                  <p:nvSpPr>
                    <p:cNvPr id="17433" name="Line 2138"/>
                    <p:cNvSpPr>
                      <a:spLocks noChangeShapeType="1"/>
                    </p:cNvSpPr>
                    <p:nvPr/>
                  </p:nvSpPr>
                  <p:spPr bwMode="auto">
                    <a:xfrm>
                      <a:off x="3657" y="1604"/>
                      <a:ext cx="1" cy="25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grpSp>
        </p:grpSp>
        <p:sp>
          <p:nvSpPr>
            <p:cNvPr id="17417" name="AutoShape 2139"/>
            <p:cNvSpPr>
              <a:spLocks noChangeArrowheads="1"/>
            </p:cNvSpPr>
            <p:nvPr/>
          </p:nvSpPr>
          <p:spPr bwMode="auto">
            <a:xfrm>
              <a:off x="4512" y="1836"/>
              <a:ext cx="960" cy="768"/>
            </a:xfrm>
            <a:prstGeom prst="flowChartMultidocument">
              <a:avLst/>
            </a:prstGeom>
            <a:solidFill>
              <a:schemeClr val="accent1"/>
            </a:solidFill>
            <a:ln w="9525">
              <a:solidFill>
                <a:schemeClr val="tx1"/>
              </a:solidFill>
              <a:miter lim="800000"/>
              <a:headEnd/>
              <a:tailEnd/>
            </a:ln>
          </p:spPr>
          <p:txBody>
            <a:bodyPr wrap="none" anchor="ctr"/>
            <a:lstStyle/>
            <a:p>
              <a:endParaRPr lang="en-US"/>
            </a:p>
          </p:txBody>
        </p:sp>
        <p:sp>
          <p:nvSpPr>
            <p:cNvPr id="17418" name="AutoShape 2140"/>
            <p:cNvSpPr>
              <a:spLocks noChangeArrowheads="1"/>
            </p:cNvSpPr>
            <p:nvPr/>
          </p:nvSpPr>
          <p:spPr bwMode="auto">
            <a:xfrm>
              <a:off x="4320" y="2028"/>
              <a:ext cx="960" cy="768"/>
            </a:xfrm>
            <a:prstGeom prst="flowChartMultidocument">
              <a:avLst/>
            </a:prstGeom>
            <a:solidFill>
              <a:schemeClr val="accent1"/>
            </a:solidFill>
            <a:ln w="9525">
              <a:solidFill>
                <a:schemeClr val="tx1"/>
              </a:solidFill>
              <a:miter lim="800000"/>
              <a:headEnd/>
              <a:tailEnd/>
            </a:ln>
          </p:spPr>
          <p:txBody>
            <a:bodyPr wrap="none" anchor="ctr"/>
            <a:lstStyle/>
            <a:p>
              <a:endParaRPr lang="en-US"/>
            </a:p>
          </p:txBody>
        </p:sp>
        <p:sp>
          <p:nvSpPr>
            <p:cNvPr id="17419" name="Text Box 2141"/>
            <p:cNvSpPr txBox="1">
              <a:spLocks noChangeArrowheads="1"/>
            </p:cNvSpPr>
            <p:nvPr/>
          </p:nvSpPr>
          <p:spPr bwMode="auto">
            <a:xfrm>
              <a:off x="4108" y="2028"/>
              <a:ext cx="21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0</a:t>
              </a:r>
            </a:p>
          </p:txBody>
        </p:sp>
        <p:sp>
          <p:nvSpPr>
            <p:cNvPr id="17420" name="Text Box 2142"/>
            <p:cNvSpPr txBox="1">
              <a:spLocks noChangeArrowheads="1"/>
            </p:cNvSpPr>
            <p:nvPr/>
          </p:nvSpPr>
          <p:spPr bwMode="auto">
            <a:xfrm>
              <a:off x="4204" y="1884"/>
              <a:ext cx="21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1</a:t>
              </a:r>
            </a:p>
          </p:txBody>
        </p:sp>
        <p:sp>
          <p:nvSpPr>
            <p:cNvPr id="17421" name="Text Box 2143"/>
            <p:cNvSpPr txBox="1">
              <a:spLocks noChangeArrowheads="1"/>
            </p:cNvSpPr>
            <p:nvPr/>
          </p:nvSpPr>
          <p:spPr bwMode="auto">
            <a:xfrm>
              <a:off x="4300" y="1740"/>
              <a:ext cx="21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2</a:t>
              </a:r>
            </a:p>
          </p:txBody>
        </p:sp>
        <p:sp>
          <p:nvSpPr>
            <p:cNvPr id="17422" name="Oval 2144"/>
            <p:cNvSpPr>
              <a:spLocks noChangeArrowheads="1"/>
            </p:cNvSpPr>
            <p:nvPr/>
          </p:nvSpPr>
          <p:spPr bwMode="auto">
            <a:xfrm>
              <a:off x="4512" y="1740"/>
              <a:ext cx="48" cy="48"/>
            </a:xfrm>
            <a:prstGeom prst="ellipse">
              <a:avLst/>
            </a:prstGeom>
            <a:solidFill>
              <a:schemeClr val="tx1"/>
            </a:solidFill>
            <a:ln w="19050">
              <a:solidFill>
                <a:schemeClr val="tx1"/>
              </a:solidFill>
              <a:round/>
              <a:headEnd/>
              <a:tailEnd/>
            </a:ln>
          </p:spPr>
          <p:txBody>
            <a:bodyPr wrap="none" anchor="ctr"/>
            <a:lstStyle/>
            <a:p>
              <a:endParaRPr lang="en-US"/>
            </a:p>
          </p:txBody>
        </p:sp>
        <p:sp>
          <p:nvSpPr>
            <p:cNvPr id="17423" name="Oval 2145"/>
            <p:cNvSpPr>
              <a:spLocks noChangeArrowheads="1"/>
            </p:cNvSpPr>
            <p:nvPr/>
          </p:nvSpPr>
          <p:spPr bwMode="auto">
            <a:xfrm>
              <a:off x="4608" y="1644"/>
              <a:ext cx="48" cy="48"/>
            </a:xfrm>
            <a:prstGeom prst="ellipse">
              <a:avLst/>
            </a:prstGeom>
            <a:solidFill>
              <a:schemeClr val="tx1"/>
            </a:solidFill>
            <a:ln w="19050">
              <a:solidFill>
                <a:schemeClr val="tx1"/>
              </a:solidFill>
              <a:round/>
              <a:headEnd/>
              <a:tailEnd/>
            </a:ln>
          </p:spPr>
          <p:txBody>
            <a:bodyPr wrap="none" anchor="ctr"/>
            <a:lstStyle/>
            <a:p>
              <a:endParaRPr lang="en-US"/>
            </a:p>
          </p:txBody>
        </p:sp>
        <p:sp>
          <p:nvSpPr>
            <p:cNvPr id="17424" name="Oval 2146"/>
            <p:cNvSpPr>
              <a:spLocks noChangeArrowheads="1"/>
            </p:cNvSpPr>
            <p:nvPr/>
          </p:nvSpPr>
          <p:spPr bwMode="auto">
            <a:xfrm>
              <a:off x="4704" y="1548"/>
              <a:ext cx="48" cy="48"/>
            </a:xfrm>
            <a:prstGeom prst="ellipse">
              <a:avLst/>
            </a:prstGeom>
            <a:solidFill>
              <a:schemeClr val="tx1"/>
            </a:solidFill>
            <a:ln w="19050">
              <a:solidFill>
                <a:schemeClr val="tx1"/>
              </a:solidFill>
              <a:round/>
              <a:headEnd/>
              <a:tailEnd/>
            </a:ln>
          </p:spPr>
          <p:txBody>
            <a:bodyPr wrap="none" anchor="ctr"/>
            <a:lstStyle/>
            <a:p>
              <a:endParaRPr lang="en-US"/>
            </a:p>
          </p:txBody>
        </p:sp>
        <p:sp>
          <p:nvSpPr>
            <p:cNvPr id="17425" name="AutoShape 2147"/>
            <p:cNvSpPr>
              <a:spLocks noChangeArrowheads="1"/>
            </p:cNvSpPr>
            <p:nvPr/>
          </p:nvSpPr>
          <p:spPr bwMode="auto">
            <a:xfrm flipV="1">
              <a:off x="4032" y="1056"/>
              <a:ext cx="672"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9525">
              <a:solidFill>
                <a:schemeClr val="tx1"/>
              </a:solidFill>
              <a:miter lim="800000"/>
              <a:headEnd/>
              <a:tailEnd/>
            </a:ln>
          </p:spPr>
          <p:txBody>
            <a:bodyPr wrap="none" anchor="ctr"/>
            <a:lstStyle/>
            <a:p>
              <a:endParaRPr lang="en-US"/>
            </a:p>
          </p:txBody>
        </p:sp>
      </p:grpSp>
      <p:sp>
        <p:nvSpPr>
          <p:cNvPr id="17415" name="Date Placeholder 10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Analysis of Algorithms</a:t>
            </a:r>
          </a:p>
        </p:txBody>
      </p:sp>
      <p:sp>
        <p:nvSpPr>
          <p:cNvPr id="1843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26E93DD-1F55-5649-850E-A44994A583C8}" type="slidenum">
              <a:rPr lang="en-US" sz="1400"/>
              <a:pPr eaLnBrk="1" hangingPunct="1"/>
              <a:t>9</a:t>
            </a:fld>
            <a:endParaRPr lang="en-US" sz="1400"/>
          </a:p>
        </p:txBody>
      </p:sp>
      <p:sp>
        <p:nvSpPr>
          <p:cNvPr id="18435" name="Rectangle 2"/>
          <p:cNvSpPr>
            <a:spLocks noGrp="1" noChangeArrowheads="1"/>
          </p:cNvSpPr>
          <p:nvPr>
            <p:ph type="title"/>
          </p:nvPr>
        </p:nvSpPr>
        <p:spPr/>
        <p:txBody>
          <a:bodyPr/>
          <a:lstStyle/>
          <a:p>
            <a:pPr eaLnBrk="1" hangingPunct="1"/>
            <a:r>
              <a:rPr lang="en-US" sz="4000">
                <a:latin typeface="Tahoma" charset="0"/>
              </a:rPr>
              <a:t>Seven Important Functions</a:t>
            </a:r>
          </a:p>
        </p:txBody>
      </p:sp>
      <p:sp>
        <p:nvSpPr>
          <p:cNvPr id="5126" name="Rectangle 3" descr="Rectangle: Click to edit Master text styles&#10;Second level&#10;Third level&#10;Fourth level&#10;Fifth level"/>
          <p:cNvSpPr>
            <a:spLocks noGrp="1" noChangeArrowheads="1"/>
          </p:cNvSpPr>
          <p:nvPr>
            <p:ph type="body" sz="half" idx="1"/>
          </p:nvPr>
        </p:nvSpPr>
        <p:spPr>
          <a:xfrm>
            <a:off x="609600" y="1524000"/>
            <a:ext cx="3657600" cy="4876800"/>
          </a:xfrm>
        </p:spPr>
        <p:txBody>
          <a:bodyPr>
            <a:normAutofit fontScale="92500" lnSpcReduction="20000"/>
          </a:bodyPr>
          <a:lstStyle/>
          <a:p>
            <a:pPr eaLnBrk="1" hangingPunct="1">
              <a:lnSpc>
                <a:spcPct val="110000"/>
              </a:lnSpc>
              <a:buFont typeface="Wingdings" pitchFamily="2" charset="2"/>
              <a:buChar char="q"/>
              <a:defRPr/>
            </a:pPr>
            <a:r>
              <a:rPr lang="en-US" sz="2400" dirty="0">
                <a:ea typeface="+mn-ea"/>
                <a:cs typeface="+mn-cs"/>
              </a:rPr>
              <a:t>Seven functions that often appear in algorithm analysis:</a:t>
            </a:r>
          </a:p>
          <a:p>
            <a:pPr lvl="1" eaLnBrk="1" hangingPunct="1">
              <a:lnSpc>
                <a:spcPct val="110000"/>
              </a:lnSpc>
              <a:buFont typeface="Wingdings" pitchFamily="2" charset="2"/>
              <a:buChar char="n"/>
              <a:defRPr/>
            </a:pPr>
            <a:r>
              <a:rPr lang="en-US" sz="2000" dirty="0"/>
              <a:t>Constant </a:t>
            </a:r>
            <a:r>
              <a:rPr lang="en-US" sz="2000" dirty="0">
                <a:sym typeface="Symbol" pitchFamily="18" charset="2"/>
              </a:rPr>
              <a:t> </a:t>
            </a:r>
            <a:r>
              <a:rPr lang="en-US" sz="2000" b="1" i="1" dirty="0">
                <a:latin typeface="Times New Roman" pitchFamily="18" charset="0"/>
                <a:sym typeface="Symbol" pitchFamily="18" charset="2"/>
              </a:rPr>
              <a:t>1</a:t>
            </a:r>
          </a:p>
          <a:p>
            <a:pPr lvl="1" eaLnBrk="1" hangingPunct="1">
              <a:lnSpc>
                <a:spcPct val="110000"/>
              </a:lnSpc>
              <a:buFont typeface="Wingdings" pitchFamily="2" charset="2"/>
              <a:buChar char="n"/>
              <a:defRPr/>
            </a:pPr>
            <a:r>
              <a:rPr lang="en-US" sz="2000" dirty="0"/>
              <a:t>Logarithmic </a:t>
            </a:r>
            <a:r>
              <a:rPr lang="en-US" sz="2000" dirty="0">
                <a:sym typeface="Symbol" pitchFamily="18" charset="2"/>
              </a:rPr>
              <a:t> log </a:t>
            </a:r>
            <a:r>
              <a:rPr lang="en-US" sz="2000" b="1" i="1" dirty="0">
                <a:latin typeface="Times New Roman" pitchFamily="18" charset="0"/>
                <a:sym typeface="Symbol" pitchFamily="18" charset="2"/>
              </a:rPr>
              <a:t>n</a:t>
            </a:r>
            <a:endParaRPr lang="en-US" sz="2000" dirty="0"/>
          </a:p>
          <a:p>
            <a:pPr lvl="1" eaLnBrk="1" hangingPunct="1">
              <a:lnSpc>
                <a:spcPct val="110000"/>
              </a:lnSpc>
              <a:buFont typeface="Wingdings" pitchFamily="2" charset="2"/>
              <a:buChar char="n"/>
              <a:defRPr/>
            </a:pPr>
            <a:r>
              <a:rPr lang="en-US" sz="2000" dirty="0"/>
              <a:t>Linear </a:t>
            </a:r>
            <a:r>
              <a:rPr lang="en-US" sz="2000" dirty="0">
                <a:sym typeface="Symbol" pitchFamily="18" charset="2"/>
              </a:rPr>
              <a:t> </a:t>
            </a:r>
            <a:r>
              <a:rPr lang="en-US" sz="2000" b="1" i="1" dirty="0">
                <a:latin typeface="Times New Roman" pitchFamily="18" charset="0"/>
                <a:sym typeface="Symbol" pitchFamily="18" charset="2"/>
              </a:rPr>
              <a:t>n</a:t>
            </a:r>
          </a:p>
          <a:p>
            <a:pPr lvl="1" eaLnBrk="1" hangingPunct="1">
              <a:lnSpc>
                <a:spcPct val="110000"/>
              </a:lnSpc>
              <a:buFont typeface="Wingdings" pitchFamily="2" charset="2"/>
              <a:buChar char="n"/>
              <a:defRPr/>
            </a:pPr>
            <a:r>
              <a:rPr lang="en-US" sz="2000" dirty="0"/>
              <a:t>N-Log-N </a:t>
            </a:r>
            <a:r>
              <a:rPr lang="en-US" sz="2000" dirty="0">
                <a:sym typeface="Symbol" pitchFamily="18" charset="2"/>
              </a:rPr>
              <a:t> </a:t>
            </a:r>
            <a:r>
              <a:rPr lang="en-US" sz="2000" b="1" i="1" dirty="0">
                <a:latin typeface="Times New Roman" pitchFamily="18" charset="0"/>
                <a:sym typeface="Symbol" pitchFamily="18" charset="2"/>
              </a:rPr>
              <a:t>n </a:t>
            </a:r>
            <a:r>
              <a:rPr lang="en-US" sz="2000" dirty="0">
                <a:sym typeface="Symbol" pitchFamily="18" charset="2"/>
              </a:rPr>
              <a:t>log </a:t>
            </a:r>
            <a:r>
              <a:rPr lang="en-US" sz="2000" b="1" i="1" dirty="0">
                <a:latin typeface="Times New Roman" pitchFamily="18" charset="0"/>
                <a:sym typeface="Symbol" pitchFamily="18" charset="2"/>
              </a:rPr>
              <a:t>n</a:t>
            </a:r>
          </a:p>
          <a:p>
            <a:pPr lvl="1" eaLnBrk="1" hangingPunct="1">
              <a:lnSpc>
                <a:spcPct val="110000"/>
              </a:lnSpc>
              <a:buFont typeface="Wingdings" pitchFamily="2" charset="2"/>
              <a:buChar char="n"/>
              <a:defRPr/>
            </a:pPr>
            <a:r>
              <a:rPr lang="en-US" sz="2000" dirty="0"/>
              <a:t>Quadratic </a:t>
            </a:r>
            <a:r>
              <a:rPr lang="en-US" sz="2000" dirty="0">
                <a:sym typeface="Symbol" pitchFamily="18" charset="2"/>
              </a:rPr>
              <a:t> </a:t>
            </a:r>
            <a:r>
              <a:rPr lang="en-US" sz="2000" b="1" i="1" dirty="0">
                <a:latin typeface="Times New Roman" pitchFamily="18" charset="0"/>
                <a:sym typeface="Symbol" pitchFamily="18" charset="2"/>
              </a:rPr>
              <a:t>n</a:t>
            </a:r>
            <a:r>
              <a:rPr lang="en-US" sz="2000" baseline="30000" dirty="0">
                <a:latin typeface="Times New Roman" pitchFamily="18" charset="0"/>
                <a:sym typeface="Symbol" pitchFamily="18" charset="2"/>
              </a:rPr>
              <a:t>2</a:t>
            </a:r>
          </a:p>
          <a:p>
            <a:pPr lvl="1" eaLnBrk="1" hangingPunct="1">
              <a:lnSpc>
                <a:spcPct val="110000"/>
              </a:lnSpc>
              <a:buFont typeface="Wingdings" pitchFamily="2" charset="2"/>
              <a:buChar char="n"/>
              <a:defRPr/>
            </a:pPr>
            <a:r>
              <a:rPr lang="en-US" sz="2000" dirty="0"/>
              <a:t>Cubic </a:t>
            </a:r>
            <a:r>
              <a:rPr lang="en-US" sz="2000" dirty="0">
                <a:sym typeface="Symbol" pitchFamily="18" charset="2"/>
              </a:rPr>
              <a:t> </a:t>
            </a:r>
            <a:r>
              <a:rPr lang="en-US" sz="2000" b="1" i="1" dirty="0">
                <a:latin typeface="Times New Roman" pitchFamily="18" charset="0"/>
                <a:sym typeface="Symbol" pitchFamily="18" charset="2"/>
              </a:rPr>
              <a:t>n</a:t>
            </a:r>
            <a:r>
              <a:rPr lang="en-US" sz="2000" baseline="30000" dirty="0">
                <a:latin typeface="Times New Roman" pitchFamily="18" charset="0"/>
                <a:sym typeface="Symbol" pitchFamily="18" charset="2"/>
              </a:rPr>
              <a:t>3</a:t>
            </a:r>
          </a:p>
          <a:p>
            <a:pPr lvl="1" eaLnBrk="1" hangingPunct="1">
              <a:lnSpc>
                <a:spcPct val="110000"/>
              </a:lnSpc>
              <a:buFont typeface="Wingdings" pitchFamily="2" charset="2"/>
              <a:buChar char="n"/>
              <a:defRPr/>
            </a:pPr>
            <a:r>
              <a:rPr lang="en-US" sz="2000" dirty="0"/>
              <a:t>Exponential </a:t>
            </a:r>
            <a:r>
              <a:rPr lang="en-US" sz="2000" dirty="0">
                <a:sym typeface="Symbol" pitchFamily="18" charset="2"/>
              </a:rPr>
              <a:t> </a:t>
            </a:r>
            <a:r>
              <a:rPr lang="en-US" sz="2000" b="1" dirty="0">
                <a:latin typeface="Times New Roman" pitchFamily="18" charset="0"/>
                <a:sym typeface="Symbol" pitchFamily="18" charset="2"/>
              </a:rPr>
              <a:t>2</a:t>
            </a:r>
            <a:r>
              <a:rPr lang="en-US" sz="2000" i="1" baseline="30000" dirty="0">
                <a:latin typeface="Times New Roman" pitchFamily="18" charset="0"/>
                <a:sym typeface="Symbol" pitchFamily="18" charset="2"/>
              </a:rPr>
              <a:t>n</a:t>
            </a:r>
          </a:p>
          <a:p>
            <a:pPr lvl="1" eaLnBrk="1" hangingPunct="1">
              <a:lnSpc>
                <a:spcPct val="110000"/>
              </a:lnSpc>
              <a:buFont typeface="Wingdings" pitchFamily="2" charset="2"/>
              <a:buChar char="n"/>
              <a:defRPr/>
            </a:pPr>
            <a:endParaRPr lang="en-US" sz="2000" b="1" baseline="30000" dirty="0">
              <a:latin typeface="Times New Roman" pitchFamily="18" charset="0"/>
            </a:endParaRPr>
          </a:p>
          <a:p>
            <a:pPr eaLnBrk="1" hangingPunct="1">
              <a:lnSpc>
                <a:spcPct val="110000"/>
              </a:lnSpc>
              <a:buFont typeface="Wingdings" pitchFamily="2" charset="2"/>
              <a:buChar char="q"/>
              <a:defRPr/>
            </a:pPr>
            <a:r>
              <a:rPr lang="en-US" sz="2400" dirty="0">
                <a:ea typeface="+mn-ea"/>
                <a:cs typeface="+mn-cs"/>
              </a:rPr>
              <a:t>In a log-log chart, the slope of the line corresponds to the growth rate</a:t>
            </a:r>
          </a:p>
        </p:txBody>
      </p:sp>
      <p:graphicFrame>
        <p:nvGraphicFramePr>
          <p:cNvPr id="18437" name="Object 8"/>
          <p:cNvGraphicFramePr>
            <a:graphicFrameLocks noChangeAspect="1"/>
          </p:cNvGraphicFramePr>
          <p:nvPr/>
        </p:nvGraphicFramePr>
        <p:xfrm>
          <a:off x="3810000" y="1600200"/>
          <a:ext cx="5133975" cy="4714875"/>
        </p:xfrm>
        <a:graphic>
          <a:graphicData uri="http://schemas.openxmlformats.org/presentationml/2006/ole">
            <mc:AlternateContent xmlns:mc="http://schemas.openxmlformats.org/markup-compatibility/2006">
              <mc:Choice xmlns:v="urn:schemas-microsoft-com:vml" Requires="v">
                <p:oleObj name="Chart" r:id="rId3" imgW="8293100" imgH="7112000" progId="Excel.Chart.8">
                  <p:embed followColorScheme="full"/>
                </p:oleObj>
              </mc:Choice>
              <mc:Fallback>
                <p:oleObj name="Chart" r:id="rId3" imgW="8293100" imgH="7112000" progId="Excel.Chart.8">
                  <p:embed followColorScheme="full"/>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600200"/>
                        <a:ext cx="5133975" cy="4714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8438"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6195</TotalTime>
  <Words>3207</Words>
  <Application>Microsoft Macintosh PowerPoint</Application>
  <PresentationFormat>On-screen Show (4:3)</PresentationFormat>
  <Paragraphs>443</Paragraphs>
  <Slides>32</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32</vt:i4>
      </vt:variant>
    </vt:vector>
  </HeadingPairs>
  <TitlesOfParts>
    <vt:vector size="43" baseType="lpstr">
      <vt:lpstr>Arial</vt:lpstr>
      <vt:lpstr>Helvetica</vt:lpstr>
      <vt:lpstr>Symbol</vt:lpstr>
      <vt:lpstr>Tahoma</vt:lpstr>
      <vt:lpstr>Times</vt:lpstr>
      <vt:lpstr>Times New Roman</vt:lpstr>
      <vt:lpstr>Wingdings</vt:lpstr>
      <vt:lpstr>Blueprint</vt:lpstr>
      <vt:lpstr>Chart</vt:lpstr>
      <vt:lpstr>Clip</vt:lpstr>
      <vt:lpstr>Worksheet</vt:lpstr>
      <vt:lpstr>Analysis of Algorithms</vt:lpstr>
      <vt:lpstr>Running Time</vt:lpstr>
      <vt:lpstr>Experimental  Studies</vt:lpstr>
      <vt:lpstr>Limitations of Experiments</vt:lpstr>
      <vt:lpstr>Theoretical Analysis</vt:lpstr>
      <vt:lpstr>Pseudocode</vt:lpstr>
      <vt:lpstr>Pseudocode Details</vt:lpstr>
      <vt:lpstr>The Random Access Machine (RAM) Model</vt:lpstr>
      <vt:lpstr>Seven Important Functions</vt:lpstr>
      <vt:lpstr>Functions Graphed  Using “Normal” Scale</vt:lpstr>
      <vt:lpstr>Growth Rates</vt:lpstr>
      <vt:lpstr>Primitive Operations</vt:lpstr>
      <vt:lpstr>Counting Primitive Operations</vt:lpstr>
      <vt:lpstr>Estimating Running Time</vt:lpstr>
      <vt:lpstr>Growth Rate of Running Time</vt:lpstr>
      <vt:lpstr> Why Growth Rate Matters</vt:lpstr>
      <vt:lpstr> Comparison of Two Algorithms</vt:lpstr>
      <vt:lpstr>Constant Factors</vt:lpstr>
      <vt:lpstr>Big-Oh Notation</vt:lpstr>
      <vt:lpstr>Big-Oh Example</vt:lpstr>
      <vt:lpstr>PowerPoint Presentation</vt:lpstr>
      <vt:lpstr>Big-Oh and Growth Rate</vt:lpstr>
      <vt:lpstr>Big-Oh Rules</vt:lpstr>
      <vt:lpstr>Asymptotic Algorithm Analysis</vt:lpstr>
      <vt:lpstr>Computing Prefix Averages</vt:lpstr>
      <vt:lpstr>PowerPoint Presentation</vt:lpstr>
      <vt:lpstr>Arithmetic Progression</vt:lpstr>
      <vt:lpstr>PowerPoint Presentation</vt:lpstr>
      <vt:lpstr>Math you need to Review</vt:lpstr>
      <vt:lpstr>PowerPoint Presentation</vt:lpstr>
      <vt:lpstr>Intuition for Asymptotic Notation</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cavidan yakupoglu</cp:lastModifiedBy>
  <cp:revision>219</cp:revision>
  <dcterms:created xsi:type="dcterms:W3CDTF">2002-01-21T02:22:10Z</dcterms:created>
  <dcterms:modified xsi:type="dcterms:W3CDTF">2023-10-20T07:10:35Z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