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0" r:id="rId3"/>
    <p:sldId id="331" r:id="rId4"/>
    <p:sldId id="332" r:id="rId5"/>
    <p:sldId id="333" r:id="rId6"/>
    <p:sldId id="334" r:id="rId7"/>
    <p:sldId id="335" r:id="rId8"/>
    <p:sldId id="314" r:id="rId9"/>
    <p:sldId id="336" r:id="rId10"/>
    <p:sldId id="337" r:id="rId11"/>
    <p:sldId id="338" r:id="rId12"/>
    <p:sldId id="311" r:id="rId13"/>
    <p:sldId id="312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15" r:id="rId23"/>
    <p:sldId id="324" r:id="rId24"/>
    <p:sldId id="325" r:id="rId25"/>
    <p:sldId id="339" r:id="rId26"/>
    <p:sldId id="326" r:id="rId27"/>
    <p:sldId id="340" r:id="rId28"/>
    <p:sldId id="327" r:id="rId29"/>
    <p:sldId id="328" r:id="rId30"/>
    <p:sldId id="330" r:id="rId31"/>
    <p:sldId id="329" r:id="rId32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E53E897-BF64-0F4A-BB5A-B0C5E29C4966}" type="datetime1">
              <a:rPr lang="en-US" smtClean="0"/>
              <a:t>10/30/23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300FDEA-7042-974F-957D-E58948F25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1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A038362F-7967-7C45-A160-91C65519B956}" type="datetime1">
              <a:rPr lang="en-US" smtClean="0"/>
              <a:t>10/30/23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6D3348D0-F0DB-074A-A2EA-ECAF35DB3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88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Recursion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36D7E7-CFE1-884D-9D33-938D04E8DAAF}" type="datetime1">
              <a:rPr lang="en-US" sz="1300" smtClean="0"/>
              <a:t>10/30/23</a:t>
            </a:fld>
            <a:endParaRPr lang="en-US" sz="1300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66263E-08C6-7A4D-90D5-B55B8C2DEAEF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046561-419E-1444-987D-DA5447C8D93D}" type="slidenum">
              <a:rPr lang="en-US" sz="1300"/>
              <a:pPr eaLnBrk="1" hangingPunct="1"/>
              <a:t>6</a:t>
            </a:fld>
            <a:endParaRPr lang="en-US" sz="130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21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A038362F-7967-7C45-A160-91C65519B956}" type="datetime1">
              <a:rPr lang="en-US" smtClean="0"/>
              <a:t>10/30/23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3348D0-F0DB-074A-A2EA-ECAF35DB3FB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8D6F8C-2123-E040-923F-3ACA1A5A8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938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1B39E-2B67-9942-90F9-67F1E20F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83316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6466C-239D-0E4F-9AE1-B2A430EF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40536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773B9B-2255-BC41-AEC8-AD5B25286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19318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BA0EA7-88D8-2D41-813F-82B9F5558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62220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DCB9E8-BF8C-CD41-93AB-35FFABF6C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6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38713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8E9F77E2-AF0F-354D-8C3E-6773C5FBF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024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E677CCB-42E9-614B-8ED6-0664A1DF3EC0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Recursion</a:t>
            </a:r>
          </a:p>
        </p:txBody>
      </p:sp>
      <p:pic>
        <p:nvPicPr>
          <p:cNvPr id="10244" name="Picture 252" descr="BD0551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14600"/>
            <a:ext cx="2622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Visualizing Binary Search</a:t>
            </a:r>
          </a:p>
        </p:txBody>
      </p:sp>
      <p:sp>
        <p:nvSpPr>
          <p:cNvPr id="460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400">
                <a:latin typeface="Tahoma" charset="0"/>
              </a:rPr>
              <a:t>We consider three cases:</a:t>
            </a:r>
          </a:p>
          <a:p>
            <a:pPr lvl="1"/>
            <a:r>
              <a:rPr lang="en-US" sz="2000">
                <a:latin typeface="Tahoma" charset="0"/>
              </a:rPr>
              <a:t>If the target equals data[mid], then we have found the target.</a:t>
            </a:r>
          </a:p>
          <a:p>
            <a:pPr lvl="1"/>
            <a:r>
              <a:rPr lang="en-US" sz="2000">
                <a:latin typeface="Tahoma" charset="0"/>
              </a:rPr>
              <a:t>If target &lt; data[mid], then we recur on the first half of the sequence.</a:t>
            </a:r>
          </a:p>
          <a:p>
            <a:pPr lvl="1"/>
            <a:r>
              <a:rPr lang="en-US" sz="2000">
                <a:latin typeface="Tahoma" charset="0"/>
              </a:rPr>
              <a:t>If target &gt; data[mid], then we recur on the second half of the sequence.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B1E9D9C-F009-924E-901E-BCCFB2FD8961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4608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05200"/>
            <a:ext cx="45053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Analyzing Binary Search</a:t>
            </a:r>
          </a:p>
        </p:txBody>
      </p:sp>
      <p:sp>
        <p:nvSpPr>
          <p:cNvPr id="4710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143000" y="1447800"/>
            <a:ext cx="7010400" cy="4876800"/>
          </a:xfrm>
        </p:spPr>
        <p:txBody>
          <a:bodyPr/>
          <a:lstStyle/>
          <a:p>
            <a:r>
              <a:rPr lang="en-US" sz="2800" dirty="0">
                <a:latin typeface="Tahoma" charset="0"/>
              </a:rPr>
              <a:t>Runs in O(log n) time.</a:t>
            </a:r>
          </a:p>
          <a:p>
            <a:pPr lvl="1"/>
            <a:r>
              <a:rPr lang="en-US" sz="2400" dirty="0">
                <a:latin typeface="Tahoma" charset="0"/>
              </a:rPr>
              <a:t>The remaining portion of the list is of size high – low + 1</a:t>
            </a:r>
          </a:p>
          <a:p>
            <a:pPr lvl="1"/>
            <a:r>
              <a:rPr lang="en-US" sz="2400" dirty="0">
                <a:latin typeface="Tahoma" charset="0"/>
              </a:rPr>
              <a:t>After one comparison, this becomes one of the following:</a:t>
            </a: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endParaRPr lang="en-US" sz="2400" dirty="0">
              <a:latin typeface="Tahoma" charset="0"/>
            </a:endParaRPr>
          </a:p>
          <a:p>
            <a:pPr lvl="1"/>
            <a:r>
              <a:rPr lang="en-US" sz="2400" dirty="0">
                <a:latin typeface="Tahoma" charset="0"/>
              </a:rPr>
              <a:t>Thus, each recursive call divides the search region in half; hence, there can be at most log n levels</a:t>
            </a: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1F3D6B7-56BE-2049-A6AF-AFF134446C9C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471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82" y="3570287"/>
            <a:ext cx="6547618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DEA54B-737E-E042-9CAD-971A094AD5CD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Linear Recursion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Test for base cases</a:t>
            </a:r>
            <a:endParaRPr lang="en-US" sz="2800" i="1" dirty="0">
              <a:solidFill>
                <a:schemeClr val="tx2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Begin by testing for a set of base cases (there should be at least one).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Every possible chain of recursive calls </a:t>
            </a:r>
            <a:r>
              <a:rPr lang="en-US" sz="2400" dirty="0">
                <a:solidFill>
                  <a:schemeClr val="tx2"/>
                </a:solidFill>
              </a:rPr>
              <a:t>must</a:t>
            </a:r>
            <a:r>
              <a:rPr lang="en-US" sz="2400" dirty="0"/>
              <a:t> eventually reach a base case, and the handling of each base case should not use recursion.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Recur once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Perform a single recursive call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This step may have a test that decides which of several possible recursive calls to make, but it should ultimately make just one of these calls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Define each possible recursive call so that it makes progress towards a base case.</a:t>
            </a:r>
            <a:endParaRPr lang="en-US" dirty="0"/>
          </a:p>
        </p:txBody>
      </p:sp>
      <p:sp>
        <p:nvSpPr>
          <p:cNvPr id="2048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6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150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066F1D-4C91-2144-AB64-9A3FE94192D4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Example of Linear Recursion</a:t>
            </a:r>
          </a:p>
        </p:txBody>
      </p:sp>
      <p:sp>
        <p:nvSpPr>
          <p:cNvPr id="21511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1"/>
          <a:stretch/>
        </p:blipFill>
        <p:spPr>
          <a:xfrm>
            <a:off x="3222190" y="2209801"/>
            <a:ext cx="5921810" cy="4114800"/>
          </a:xfrm>
          <a:prstGeom prst="rect">
            <a:avLst/>
          </a:prstGeom>
        </p:spPr>
      </p:pic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373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linearSum</a:t>
            </a:r>
            <a:r>
              <a:rPr lang="en-US" sz="2000" dirty="0">
                <a:latin typeface="Tahoma" charset="0"/>
              </a:rPr>
              <a:t>(A,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Input: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Array, A, of integers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Integer n such that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0 ≤ n ≤ |A|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Output: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	Sum of the first n 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integers in A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000" dirty="0">
                <a:latin typeface="Tahoma" charset="0"/>
              </a:rPr>
              <a:t> n = 0 </a:t>
            </a: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latin typeface="Tahoma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return</a:t>
            </a:r>
            <a:r>
              <a:rPr lang="en-US" sz="2000" dirty="0">
                <a:latin typeface="Tahoma" charset="0"/>
              </a:rPr>
              <a:t> 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  return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linearSum</a:t>
            </a:r>
            <a:r>
              <a:rPr lang="en-US" sz="2000" dirty="0">
                <a:latin typeface="Tahoma" charset="0"/>
              </a:rPr>
              <a:t>(A, n - 1) + A[n - 1]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Tahoma" charset="0"/>
            </a:endParaRP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4343400" y="1447800"/>
            <a:ext cx="441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Recursion trace of </a:t>
            </a:r>
            <a:r>
              <a:rPr lang="en-US" sz="2000" dirty="0" err="1">
                <a:solidFill>
                  <a:schemeClr val="tx2"/>
                </a:solidFill>
              </a:rPr>
              <a:t>linearSum</a:t>
            </a:r>
            <a:r>
              <a:rPr lang="en-US" sz="2000" dirty="0"/>
              <a:t>(data, 5) called on array data = [4, 3, 6, 2, 8]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7A0A9FD-C67D-DA4E-B3E3-2F1484597457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Reversing an Array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Algorithm</a:t>
            </a:r>
            <a:r>
              <a:rPr lang="en-US" sz="2800" b="1" dirty="0">
                <a:latin typeface="Tahoma" charset="0"/>
              </a:rPr>
              <a:t> </a:t>
            </a:r>
            <a:r>
              <a:rPr lang="en-US" sz="2800" dirty="0" err="1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800" dirty="0">
                <a:latin typeface="Tahoma" charset="0"/>
              </a:rPr>
              <a:t>(A,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,  j):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Input: </a:t>
            </a:r>
            <a:r>
              <a:rPr lang="en-US" sz="2800" dirty="0">
                <a:latin typeface="Tahoma" charset="0"/>
              </a:rPr>
              <a:t>An array A and nonnegative integer indices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and  j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Output: </a:t>
            </a:r>
            <a:r>
              <a:rPr lang="en-US" sz="2800" dirty="0">
                <a:latin typeface="Tahoma" charset="0"/>
              </a:rPr>
              <a:t>The reversal of the elements in A starting at index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and ending at j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>
              <a:solidFill>
                <a:srgbClr val="000000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Tahoma" charset="0"/>
              </a:rPr>
              <a:t>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&lt;  j </a:t>
            </a: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Swap A[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] and A[ j]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latin typeface="Tahoma" charset="0"/>
              </a:rPr>
              <a:t>		</a:t>
            </a:r>
            <a:r>
              <a:rPr lang="en-US" sz="2800" dirty="0" err="1">
                <a:latin typeface="Tahoma" charset="0"/>
              </a:rPr>
              <a:t>reverseArray</a:t>
            </a:r>
            <a:r>
              <a:rPr lang="en-US" sz="2800" dirty="0">
                <a:latin typeface="Tahoma" charset="0"/>
              </a:rPr>
              <a:t>(A, </a:t>
            </a:r>
            <a:r>
              <a:rPr lang="en-US" sz="2800" dirty="0" err="1">
                <a:latin typeface="Tahoma" charset="0"/>
              </a:rPr>
              <a:t>i</a:t>
            </a:r>
            <a:r>
              <a:rPr lang="en-US" sz="2800" dirty="0">
                <a:latin typeface="Tahoma" charset="0"/>
              </a:rPr>
              <a:t> + 1,  j </a:t>
            </a:r>
            <a:r>
              <a:rPr lang="en-US" sz="2800" dirty="0">
                <a:latin typeface="Symbol" charset="2"/>
                <a:cs typeface="Symbol" charset="2"/>
              </a:rPr>
              <a:t>-</a:t>
            </a:r>
            <a:r>
              <a:rPr lang="en-US" sz="2800" dirty="0">
                <a:latin typeface="Tahoma" charset="0"/>
              </a:rPr>
              <a:t> 1)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800" dirty="0">
                <a:solidFill>
                  <a:srgbClr val="000000"/>
                </a:solidFill>
                <a:latin typeface="Tahoma" charset="0"/>
              </a:rPr>
              <a:t>return</a:t>
            </a:r>
          </a:p>
        </p:txBody>
      </p:sp>
      <p:sp>
        <p:nvSpPr>
          <p:cNvPr id="2253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326BB66-2E46-3647-8828-3C96E3886EDF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Defining Arguments for Recursion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2057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In creating recursive methods, it is important to define the methods in ways that facilitate recursion.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This sometimes requires we define additional parameters that are passed to the method.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For example, we defined the array reversal method as </a:t>
            </a:r>
            <a:r>
              <a:rPr lang="en-US" sz="2400" dirty="0" err="1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400" dirty="0">
                <a:latin typeface="Tahoma" charset="0"/>
              </a:rPr>
              <a:t>(A, </a:t>
            </a:r>
            <a:r>
              <a:rPr lang="en-US" sz="2400" dirty="0" err="1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,  j), not </a:t>
            </a:r>
            <a:r>
              <a:rPr lang="en-US" sz="2400" dirty="0" err="1">
                <a:solidFill>
                  <a:srgbClr val="BE2D00"/>
                </a:solidFill>
                <a:latin typeface="Tahoma" charset="0"/>
              </a:rPr>
              <a:t>reverseArray</a:t>
            </a:r>
            <a:r>
              <a:rPr lang="en-US" sz="2400" dirty="0">
                <a:latin typeface="Tahoma" charset="0"/>
              </a:rPr>
              <a:t>(A)</a:t>
            </a:r>
          </a:p>
        </p:txBody>
      </p:sp>
      <p:sp>
        <p:nvSpPr>
          <p:cNvPr id="2355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13" r="1291"/>
          <a:stretch/>
        </p:blipFill>
        <p:spPr>
          <a:xfrm>
            <a:off x="152400" y="3657600"/>
            <a:ext cx="8950011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457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4DA94C0-20EB-DF4D-A1D7-8FF01AA25FA7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Powers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The power function, p(</a:t>
            </a:r>
            <a:r>
              <a:rPr lang="en-US" sz="2800" dirty="0" err="1">
                <a:latin typeface="Tahoma" charset="0"/>
              </a:rPr>
              <a:t>x,n</a:t>
            </a:r>
            <a:r>
              <a:rPr lang="en-US" sz="2800" dirty="0">
                <a:latin typeface="Tahoma" charset="0"/>
              </a:rPr>
              <a:t>)=</a:t>
            </a:r>
            <a:r>
              <a:rPr lang="en-US" sz="2800" dirty="0" err="1">
                <a:latin typeface="Tahoma" charset="0"/>
              </a:rPr>
              <a:t>x</a:t>
            </a:r>
            <a:r>
              <a:rPr lang="en-US" sz="2800" baseline="30000" dirty="0" err="1">
                <a:latin typeface="Tahoma" charset="0"/>
              </a:rPr>
              <a:t>n</a:t>
            </a:r>
            <a:r>
              <a:rPr lang="en-US" sz="2800" dirty="0">
                <a:latin typeface="Tahoma" charset="0"/>
              </a:rPr>
              <a:t>, can be defined recursively:</a:t>
            </a: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This leads to an power function that runs in O(n) time (for we make n recursive calls)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We can do better than this, however</a:t>
            </a:r>
          </a:p>
          <a:p>
            <a:pPr eaLnBrk="1" hangingPunct="1">
              <a:buFont typeface="Wingdings" charset="0"/>
              <a:buNone/>
            </a:pPr>
            <a:endParaRPr lang="en-US" sz="2800" dirty="0"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97016005"/>
              </p:ext>
            </p:extLst>
          </p:nvPr>
        </p:nvGraphicFramePr>
        <p:xfrm>
          <a:off x="2438400" y="2895600"/>
          <a:ext cx="434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457200" progId="Equation.3">
                  <p:embed/>
                </p:oleObj>
              </mc:Choice>
              <mc:Fallback>
                <p:oleObj name="Equation" r:id="rId2" imgW="2032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434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560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824FD2-AB1B-0544-BC09-0885D6D91738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We can derive a more efficient linearly recursive algorithm by using repeated squaring: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For example,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32</a:t>
            </a:r>
            <a:endParaRPr lang="en-US" sz="2400" dirty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2)2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64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128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2560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90800" y="2541588"/>
          <a:ext cx="53340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400" imgH="711200" progId="Equation.3">
                  <p:embed/>
                </p:oleObj>
              </mc:Choice>
              <mc:Fallback>
                <p:oleObj name="Equation" r:id="rId2" imgW="28194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41588"/>
                        <a:ext cx="53340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7CEF12-4ED6-0641-8F03-2B8A9824FBC7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Recursive Squaring Method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= 0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·y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2662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C8F5672-C8DD-3E47-B7D2-D36109E0E29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Analysis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72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Algorithm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Input: </a:t>
            </a:r>
            <a:r>
              <a:rPr lang="en-US" sz="2400" dirty="0">
                <a:latin typeface="Tahoma" charset="0"/>
              </a:rPr>
              <a:t>A number x and integer n = 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 Output: </a:t>
            </a:r>
            <a:r>
              <a:rPr lang="en-US" sz="2400" dirty="0">
                <a:latin typeface="Tahoma" charset="0"/>
              </a:rPr>
              <a:t>The value </a:t>
            </a:r>
            <a:r>
              <a:rPr lang="en-US" sz="2400" dirty="0" err="1">
                <a:latin typeface="Tahoma" charset="0"/>
              </a:rPr>
              <a:t>x</a:t>
            </a:r>
            <a:r>
              <a:rPr lang="en-US" sz="2400" baseline="30000" dirty="0" err="1">
                <a:latin typeface="Tahoma" charset="0"/>
              </a:rPr>
              <a:t>n</a:t>
            </a:r>
            <a:endParaRPr lang="en-US" sz="2400" baseline="300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= 0	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1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if </a:t>
            </a:r>
            <a:r>
              <a:rPr lang="en-US" sz="2400" dirty="0">
                <a:latin typeface="Tahoma" charset="0"/>
              </a:rPr>
              <a:t>n is odd </a:t>
            </a:r>
            <a:r>
              <a:rPr lang="en-US" sz="2400" b="1" dirty="0">
                <a:latin typeface="Tahoma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(n - 1)/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x · y · y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     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y =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Power</a:t>
            </a:r>
            <a:r>
              <a:rPr lang="en-US" sz="2400" dirty="0">
                <a:latin typeface="Tahoma" charset="0"/>
              </a:rPr>
              <a:t>(x, n/ 2)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b="1" dirty="0">
                <a:latin typeface="Tahoma" charset="0"/>
              </a:rPr>
              <a:t>		return </a:t>
            </a:r>
            <a:r>
              <a:rPr lang="en-US" sz="2400" dirty="0">
                <a:latin typeface="Tahoma" charset="0"/>
              </a:rPr>
              <a:t>y · y</a:t>
            </a:r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4038600" y="5029200"/>
            <a:ext cx="1676400" cy="6858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5715000" y="5029200"/>
            <a:ext cx="306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  <a:ea typeface="+mn-ea"/>
                <a:cs typeface="+mn-cs"/>
              </a:rPr>
              <a:t>It is important that we use a variable twice here rather than calling the method twice.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715000" y="2514600"/>
            <a:ext cx="304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  <a:latin typeface="Comic Sans MS" charset="0"/>
              </a:rPr>
              <a:t>Each time we make a recursive call we halve the value of n; hence, we make log n recursive calls. That is, this method runs in O(log n) time.</a:t>
            </a:r>
          </a:p>
        </p:txBody>
      </p:sp>
      <p:sp>
        <p:nvSpPr>
          <p:cNvPr id="2765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3581400" y="5715000"/>
            <a:ext cx="2133600" cy="3810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7658" name="Line 4"/>
          <p:cNvSpPr>
            <a:spLocks noChangeShapeType="1"/>
          </p:cNvSpPr>
          <p:nvPr/>
        </p:nvSpPr>
        <p:spPr bwMode="auto">
          <a:xfrm flipV="1">
            <a:off x="3124200" y="3429000"/>
            <a:ext cx="25146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9" name="Line 4"/>
          <p:cNvSpPr>
            <a:spLocks noChangeShapeType="1"/>
          </p:cNvSpPr>
          <p:nvPr/>
        </p:nvSpPr>
        <p:spPr bwMode="auto">
          <a:xfrm flipV="1">
            <a:off x="2590800" y="3429000"/>
            <a:ext cx="30480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A9CF3F0-E475-6C44-8B5A-F065EBEF514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The Recursion Pattern</a:t>
            </a:r>
            <a:endParaRPr lang="en-US" sz="4000" dirty="0">
              <a:latin typeface="Tahoma" charset="0"/>
              <a:cs typeface="Tahoma" charset="0"/>
            </a:endParaRPr>
          </a:p>
        </p:txBody>
      </p:sp>
      <p:sp>
        <p:nvSpPr>
          <p:cNvPr id="12292" name="Rectangle 4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Recursion</a:t>
            </a:r>
            <a:r>
              <a:rPr lang="en-US" sz="2400" dirty="0">
                <a:latin typeface="Tahoma" charset="0"/>
              </a:rPr>
              <a:t>: when a method calls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Classic example</a:t>
            </a:r>
            <a:r>
              <a:rPr lang="en-US" sz="2400" i="1" dirty="0">
                <a:latin typeface="Tahoma" charset="0"/>
              </a:rPr>
              <a:t> – </a:t>
            </a:r>
            <a:r>
              <a:rPr lang="en-US" sz="2400" dirty="0">
                <a:latin typeface="Tahoma" charset="0"/>
              </a:rPr>
              <a:t>the factorial function: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Tahoma" charset="0"/>
              </a:rPr>
              <a:t>		n! = 1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2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3</a:t>
            </a:r>
            <a:r>
              <a:rPr lang="en-US" sz="2400" dirty="0">
                <a:latin typeface="Tahoma" charset="0"/>
                <a:cs typeface="Tahoma" charset="0"/>
              </a:rPr>
              <a:t>· ··· · </a:t>
            </a:r>
            <a:r>
              <a:rPr lang="en-US" sz="2400" dirty="0">
                <a:latin typeface="Tahoma" charset="0"/>
              </a:rPr>
              <a:t>(n-1)</a:t>
            </a:r>
            <a:r>
              <a:rPr lang="en-US" sz="2400" dirty="0">
                <a:latin typeface="Tahoma" charset="0"/>
                <a:cs typeface="Tahoma" charset="0"/>
              </a:rPr>
              <a:t>· </a:t>
            </a:r>
            <a:r>
              <a:rPr lang="en-US" sz="2400" dirty="0">
                <a:latin typeface="Tahoma" charset="0"/>
              </a:rPr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  <a:cs typeface="Tahoma" charset="0"/>
              </a:rPr>
              <a:t>Recursive definition: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Tahoma" charset="0"/>
              <a:cs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  <a:cs typeface="Tahoma" charset="0"/>
              </a:rPr>
              <a:t>As a Java method:</a:t>
            </a:r>
          </a:p>
        </p:txBody>
      </p:sp>
      <p:graphicFrame>
        <p:nvGraphicFramePr>
          <p:cNvPr id="12293" name="Object 4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95393"/>
              </p:ext>
            </p:extLst>
          </p:nvPr>
        </p:nvGraphicFramePr>
        <p:xfrm>
          <a:off x="3962400" y="2667000"/>
          <a:ext cx="35568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8000" imgH="457200" progId="Equation.3">
                  <p:embed/>
                </p:oleObj>
              </mc:Choice>
              <mc:Fallback>
                <p:oleObj name="Equation" r:id="rId2" imgW="1778000" imgH="457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355682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92" y="3886200"/>
            <a:ext cx="823460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9AE0F45-B480-744D-95CA-E7336005D694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Tail Recursion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Tail recursion occurs when a linearly recursive method makes its recursive call as its last step.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The array reversal method is an example.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Such methods can be easily converted to non-recursive methods (which saves on some resources).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IterativeReverseArray</a:t>
            </a:r>
            <a:r>
              <a:rPr lang="en-US" sz="2000" dirty="0">
                <a:latin typeface="Tahoma" charset="0"/>
              </a:rPr>
              <a:t>(A,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, j ):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 Input: </a:t>
            </a:r>
            <a:r>
              <a:rPr lang="en-US" sz="2000" dirty="0">
                <a:latin typeface="Tahoma" charset="0"/>
              </a:rPr>
              <a:t>An array A and nonnegative integer indices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and j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 Output: </a:t>
            </a:r>
            <a:r>
              <a:rPr lang="en-US" sz="2000" dirty="0">
                <a:latin typeface="Tahoma" charset="0"/>
              </a:rPr>
              <a:t>The reversal of the elements in A starting at index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and ending at j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while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&lt;  j </a:t>
            </a:r>
            <a:r>
              <a:rPr lang="en-US" sz="2000" b="1" dirty="0">
                <a:latin typeface="Tahoma" charset="0"/>
              </a:rPr>
              <a:t>do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Swap A[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] and A[ j ]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 = </a:t>
            </a:r>
            <a:r>
              <a:rPr lang="en-US" sz="1800" dirty="0" err="1">
                <a:latin typeface="Tahoma" charset="0"/>
              </a:rPr>
              <a:t>i</a:t>
            </a:r>
            <a:r>
              <a:rPr lang="en-US" sz="1800" dirty="0">
                <a:latin typeface="Tahoma" charset="0"/>
              </a:rPr>
              <a:t> + 1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dirty="0">
                <a:latin typeface="Tahoma" charset="0"/>
              </a:rPr>
              <a:t>	j  = j - 1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 dirty="0">
                <a:latin typeface="Tahoma" charset="0"/>
              </a:rPr>
              <a:t>     return</a:t>
            </a:r>
            <a:endParaRPr lang="en-US" sz="2000" dirty="0">
              <a:latin typeface="Tahoma" charset="0"/>
            </a:endParaRPr>
          </a:p>
        </p:txBody>
      </p:sp>
      <p:sp>
        <p:nvSpPr>
          <p:cNvPr id="2867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4BAA06-83A4-DF47-A6E0-317BFBDE83ED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Binary Recursion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167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Binary recursion occurs whenever there are </a:t>
            </a:r>
            <a:r>
              <a:rPr lang="en-US" sz="2800" b="1" dirty="0">
                <a:ea typeface="+mn-ea"/>
                <a:cs typeface="+mn-cs"/>
              </a:rPr>
              <a:t>two</a:t>
            </a:r>
            <a:r>
              <a:rPr lang="en-US" sz="2800" dirty="0">
                <a:ea typeface="+mn-ea"/>
                <a:cs typeface="+mn-cs"/>
              </a:rPr>
              <a:t> recursive calls for each non-base case.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Example from before: the </a:t>
            </a:r>
            <a:r>
              <a:rPr lang="en-US" sz="2800" dirty="0" err="1">
                <a:solidFill>
                  <a:srgbClr val="BE2D00"/>
                </a:solidFill>
                <a:ea typeface="+mn-ea"/>
                <a:cs typeface="+mn-cs"/>
              </a:rPr>
              <a:t>drawInterval</a:t>
            </a:r>
            <a:r>
              <a:rPr lang="en-US" sz="2800" dirty="0">
                <a:solidFill>
                  <a:srgbClr val="BE2D00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method for drawing ticks on an English ruler.</a:t>
            </a: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514600" y="3352800"/>
            <a:ext cx="3962400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072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B3BEE0-5275-884A-B4C6-7C5F7BDC270B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Another Binary Recursive Method</a:t>
            </a:r>
          </a:p>
        </p:txBody>
      </p:sp>
      <p:sp>
        <p:nvSpPr>
          <p:cNvPr id="3072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Tahoma" charset="0"/>
              </a:rPr>
              <a:t>Problem: add all the numbers in an integer array A: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Algorithm </a:t>
            </a:r>
            <a:r>
              <a:rPr lang="en-US" sz="1600" dirty="0" err="1">
                <a:solidFill>
                  <a:srgbClr val="BE2D00"/>
                </a:solidFill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, n):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Input: </a:t>
            </a:r>
            <a:r>
              <a:rPr lang="en-US" sz="1600" dirty="0">
                <a:latin typeface="Tahoma" charset="0"/>
              </a:rPr>
              <a:t>An array A and integers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 and 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Output: </a:t>
            </a:r>
            <a:r>
              <a:rPr lang="en-US" sz="1600" dirty="0">
                <a:latin typeface="Tahoma" charset="0"/>
              </a:rPr>
              <a:t>The sum of the n integers in A starting at index </a:t>
            </a:r>
            <a:r>
              <a:rPr lang="en-US" sz="1600" dirty="0" err="1">
                <a:latin typeface="Tahoma" charset="0"/>
              </a:rPr>
              <a:t>i</a:t>
            </a:r>
            <a:endParaRPr lang="en-US" sz="1600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if </a:t>
            </a:r>
            <a:r>
              <a:rPr lang="en-US" sz="1600" dirty="0">
                <a:latin typeface="Tahoma" charset="0"/>
              </a:rPr>
              <a:t>n = 1 </a:t>
            </a:r>
            <a:r>
              <a:rPr lang="en-US" sz="1600" b="1" dirty="0">
                <a:latin typeface="Tahoma" charset="0"/>
              </a:rPr>
              <a:t>then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	return </a:t>
            </a:r>
            <a:r>
              <a:rPr lang="en-US" sz="1600" dirty="0">
                <a:latin typeface="Tahoma" charset="0"/>
              </a:rPr>
              <a:t>A[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]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return </a:t>
            </a:r>
            <a:r>
              <a:rPr lang="en-US" sz="1600" dirty="0" err="1"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, n/ 2) + </a:t>
            </a:r>
            <a:r>
              <a:rPr lang="en-US" sz="1600" dirty="0" err="1">
                <a:latin typeface="Tahoma" charset="0"/>
              </a:rPr>
              <a:t>BinarySum</a:t>
            </a:r>
            <a:r>
              <a:rPr lang="en-US" sz="1600" dirty="0">
                <a:latin typeface="Tahoma" charset="0"/>
              </a:rPr>
              <a:t>(A, </a:t>
            </a:r>
            <a:r>
              <a:rPr lang="en-US" sz="1600" dirty="0" err="1">
                <a:latin typeface="Tahoma" charset="0"/>
              </a:rPr>
              <a:t>i</a:t>
            </a:r>
            <a:r>
              <a:rPr lang="en-US" sz="1600" dirty="0">
                <a:latin typeface="Tahoma" charset="0"/>
              </a:rPr>
              <a:t> + n/ 2, n/ 2)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dirty="0">
                <a:latin typeface="Tahoma" charset="0"/>
              </a:rPr>
              <a:t>Example trace:</a:t>
            </a:r>
          </a:p>
        </p:txBody>
      </p:sp>
      <p:grpSp>
        <p:nvGrpSpPr>
          <p:cNvPr id="30725" name="Group 10"/>
          <p:cNvGrpSpPr>
            <a:grpSpLocks noChangeAspect="1"/>
          </p:cNvGrpSpPr>
          <p:nvPr/>
        </p:nvGrpSpPr>
        <p:grpSpPr bwMode="auto">
          <a:xfrm>
            <a:off x="1296988" y="4038600"/>
            <a:ext cx="6854825" cy="1981200"/>
            <a:chOff x="817" y="2544"/>
            <a:chExt cx="4318" cy="1248"/>
          </a:xfrm>
        </p:grpSpPr>
        <p:sp>
          <p:nvSpPr>
            <p:cNvPr id="30727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0731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33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36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37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38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41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 dirty="0"/>
            </a:p>
          </p:txBody>
        </p:sp>
        <p:sp>
          <p:nvSpPr>
            <p:cNvPr id="30742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43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54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55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56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59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60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61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136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6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136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6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64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65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66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135 w 768"/>
                <a:gd name="T1" fmla="*/ 91 h 384"/>
                <a:gd name="T2" fmla="*/ 180 w 768"/>
                <a:gd name="T3" fmla="*/ 46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6 h 384"/>
                <a:gd name="T12" fmla="*/ 45 w 768"/>
                <a:gd name="T13" fmla="*/ 91 h 384"/>
                <a:gd name="T14" fmla="*/ 135 w 768"/>
                <a:gd name="T15" fmla="*/ 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135 w 768"/>
                <a:gd name="T1" fmla="*/ 91 h 384"/>
                <a:gd name="T2" fmla="*/ 180 w 768"/>
                <a:gd name="T3" fmla="*/ 46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6 h 384"/>
                <a:gd name="T12" fmla="*/ 45 w 768"/>
                <a:gd name="T13" fmla="*/ 91 h 384"/>
                <a:gd name="T14" fmla="*/ 135 w 768"/>
                <a:gd name="T15" fmla="*/ 91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 dirty="0"/>
            </a:p>
          </p:txBody>
        </p:sp>
        <p:sp>
          <p:nvSpPr>
            <p:cNvPr id="30769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70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8</a:t>
              </a:r>
              <a:endParaRPr lang="en-US"/>
            </a:p>
          </p:txBody>
        </p:sp>
        <p:sp>
          <p:nvSpPr>
            <p:cNvPr id="30771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2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45 w 768"/>
                <a:gd name="T15" fmla="*/ 90 h 384"/>
                <a:gd name="T16" fmla="*/ 135 w 768"/>
                <a:gd name="T17" fmla="*/ 9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3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0774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75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76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2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3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4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5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6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7</a:t>
              </a:r>
              <a:endParaRPr lang="en-US"/>
            </a:p>
          </p:txBody>
        </p:sp>
        <p:sp>
          <p:nvSpPr>
            <p:cNvPr id="30787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88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789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5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0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5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1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0792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93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794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135 w 768"/>
                <a:gd name="T7" fmla="*/ 0 h 384"/>
                <a:gd name="T8" fmla="*/ 45 w 768"/>
                <a:gd name="T9" fmla="*/ 0 h 384"/>
                <a:gd name="T10" fmla="*/ 0 w 768"/>
                <a:gd name="T11" fmla="*/ 45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97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798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799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0806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07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808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9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0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5</a:t>
              </a:r>
              <a:endParaRPr lang="en-US"/>
            </a:p>
          </p:txBody>
        </p:sp>
        <p:sp>
          <p:nvSpPr>
            <p:cNvPr id="30811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12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0813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6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4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136 w 768"/>
                <a:gd name="T1" fmla="*/ 90 h 384"/>
                <a:gd name="T2" fmla="*/ 181 w 768"/>
                <a:gd name="T3" fmla="*/ 45 h 384"/>
                <a:gd name="T4" fmla="*/ 136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136 w 768"/>
                <a:gd name="T13" fmla="*/ 90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5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816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17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0818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9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0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1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2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3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4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5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135 w 768"/>
                <a:gd name="T1" fmla="*/ 90 h 384"/>
                <a:gd name="T2" fmla="*/ 180 w 768"/>
                <a:gd name="T3" fmla="*/ 45 h 384"/>
                <a:gd name="T4" fmla="*/ 135 w 768"/>
                <a:gd name="T5" fmla="*/ 0 h 384"/>
                <a:gd name="T6" fmla="*/ 45 w 768"/>
                <a:gd name="T7" fmla="*/ 0 h 384"/>
                <a:gd name="T8" fmla="*/ 0 w 768"/>
                <a:gd name="T9" fmla="*/ 45 h 384"/>
                <a:gd name="T10" fmla="*/ 45 w 768"/>
                <a:gd name="T11" fmla="*/ 90 h 384"/>
                <a:gd name="T12" fmla="*/ 45 w 768"/>
                <a:gd name="T13" fmla="*/ 90 h 384"/>
                <a:gd name="T14" fmla="*/ 135 w 768"/>
                <a:gd name="T15" fmla="*/ 90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0829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, </a:t>
              </a:r>
              <a:endParaRPr lang="en-US"/>
            </a:p>
          </p:txBody>
        </p:sp>
        <p:sp>
          <p:nvSpPr>
            <p:cNvPr id="30830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</p:grpSp>
      <p:sp>
        <p:nvSpPr>
          <p:cNvPr id="30726" name="Date Placeholder 1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1D44CD-86CB-8847-9DF7-52ADF6966A80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Fibonacci Numbers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Fibonacci numbers are defined recursively: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0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     for </a:t>
            </a:r>
            <a:r>
              <a:rPr lang="en-US" sz="2000" i="1" dirty="0" err="1">
                <a:solidFill>
                  <a:srgbClr val="000000"/>
                </a:solidFill>
                <a:latin typeface="Times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Times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Recursive algorithm (first attempt):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Algorithm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Input: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Nonnegative integer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charset="0"/>
              </a:rPr>
              <a:t>      Output: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The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k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 Fibonacci number </a:t>
            </a:r>
            <a:r>
              <a:rPr lang="en-US" sz="2400" i="1" dirty="0" err="1">
                <a:solidFill>
                  <a:srgbClr val="000000"/>
                </a:solidFill>
                <a:latin typeface="Times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Times" charset="0"/>
              </a:rPr>
              <a:t>k</a:t>
            </a:r>
            <a:endParaRPr lang="en-US" sz="2400" i="1" baseline="-25000" dirty="0">
              <a:solidFill>
                <a:srgbClr val="000000"/>
              </a:solidFill>
              <a:latin typeface="Times" charset="0"/>
            </a:endParaRP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if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" charset="0"/>
              </a:rPr>
              <a:t>		return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+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charset="0"/>
              </a:rPr>
              <a:t>k </a:t>
            </a:r>
            <a:r>
              <a:rPr lang="en-US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-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400" dirty="0">
              <a:latin typeface="Tahoma" charset="0"/>
            </a:endParaRPr>
          </a:p>
        </p:txBody>
      </p:sp>
      <p:sp>
        <p:nvSpPr>
          <p:cNvPr id="31749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09DE9DB-F24F-FE42-A790-18BD8D233078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Analysis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Let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be the number of recursive calls by 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BinaryFib</a:t>
            </a:r>
            <a:r>
              <a:rPr lang="en-US" sz="2400">
                <a:latin typeface="Tahoma" charset="0"/>
              </a:rPr>
              <a:t>(k)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= 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0</a:t>
            </a:r>
            <a:r>
              <a:rPr lang="en-US" sz="2000">
                <a:latin typeface="Tahoma" charset="0"/>
              </a:rPr>
              <a:t> + 1 = 1 + 1 + 1 = 3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1</a:t>
            </a:r>
            <a:r>
              <a:rPr lang="en-US" sz="2000">
                <a:latin typeface="Tahoma" charset="0"/>
              </a:rPr>
              <a:t> + 1 = 3 + 1 + 1 = 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+ 1 = 5 + 3 + 1 = 9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 + 1 = 9 + 5 + 1 = 15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4</a:t>
            </a:r>
            <a:r>
              <a:rPr lang="en-US" sz="2000">
                <a:latin typeface="Tahoma" charset="0"/>
              </a:rPr>
              <a:t> + 1 = 15 + 9 + 1 = 25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7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5</a:t>
            </a:r>
            <a:r>
              <a:rPr lang="en-US" sz="2000">
                <a:latin typeface="Tahoma" charset="0"/>
              </a:rPr>
              <a:t> + 1 = 25 + 15 + 1 = 41	</a:t>
            </a:r>
          </a:p>
          <a:p>
            <a:pPr lvl="1" eaLnBrk="1" hangingPunct="1"/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8</a:t>
            </a:r>
            <a:r>
              <a:rPr lang="en-US" sz="2000">
                <a:latin typeface="Tahoma" charset="0"/>
              </a:rPr>
              <a:t> =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7</a:t>
            </a:r>
            <a:r>
              <a:rPr lang="en-US" sz="2000">
                <a:latin typeface="Tahoma" charset="0"/>
              </a:rPr>
              <a:t> + </a:t>
            </a:r>
            <a:r>
              <a:rPr lang="en-US" sz="2000" i="1">
                <a:latin typeface="Tahoma" charset="0"/>
              </a:rPr>
              <a:t>n</a:t>
            </a:r>
            <a:r>
              <a:rPr lang="en-US" sz="2000" baseline="-25000">
                <a:latin typeface="Tahoma" charset="0"/>
              </a:rPr>
              <a:t>6</a:t>
            </a:r>
            <a:r>
              <a:rPr lang="en-US" sz="2000">
                <a:latin typeface="Tahoma" charset="0"/>
              </a:rPr>
              <a:t> + 1 = 41 + 25 + 1 = 67</a:t>
            </a:r>
            <a:r>
              <a:rPr lang="en-US" sz="2000" i="1">
                <a:latin typeface="Tahoma" charset="0"/>
              </a:rPr>
              <a:t>.</a:t>
            </a:r>
          </a:p>
          <a:p>
            <a:pPr eaLnBrk="1" hangingPunct="1"/>
            <a:r>
              <a:rPr lang="en-US" sz="2400">
                <a:latin typeface="Tahoma" charset="0"/>
              </a:rPr>
              <a:t>Note that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at least doubles every other time</a:t>
            </a:r>
          </a:p>
          <a:p>
            <a:pPr eaLnBrk="1" hangingPunct="1"/>
            <a:r>
              <a:rPr lang="en-US" sz="2400">
                <a:latin typeface="Tahoma" charset="0"/>
              </a:rPr>
              <a:t>That is, n</a:t>
            </a:r>
            <a:r>
              <a:rPr lang="en-US" sz="2400" baseline="-25000">
                <a:latin typeface="Tahoma" charset="0"/>
              </a:rPr>
              <a:t>k</a:t>
            </a:r>
            <a:r>
              <a:rPr lang="en-US" sz="2400">
                <a:latin typeface="Tahoma" charset="0"/>
              </a:rPr>
              <a:t> &gt; 2</a:t>
            </a:r>
            <a:r>
              <a:rPr lang="en-US" sz="2400" baseline="30000">
                <a:latin typeface="Tahoma" charset="0"/>
              </a:rPr>
              <a:t>k/2</a:t>
            </a:r>
            <a:r>
              <a:rPr lang="en-US" sz="2400">
                <a:latin typeface="Tahoma" charset="0"/>
              </a:rPr>
              <a:t>. It is exponential!</a:t>
            </a:r>
          </a:p>
          <a:p>
            <a:pPr lvl="1" eaLnBrk="1" hangingPunct="1"/>
            <a:endParaRPr lang="en-US" sz="2000">
              <a:latin typeface="Tahoma" charset="0"/>
            </a:endParaRPr>
          </a:p>
        </p:txBody>
      </p:sp>
      <p:sp>
        <p:nvSpPr>
          <p:cNvPr id="3277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769D-CE0C-0FF7-7843-A1362622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DF70-52EC-C1B7-63F8-F9901D4D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A77C-3A6F-406D-8AFC-EFFC25ED32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8ACE-FA5C-5979-2F22-E320C01957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26626" name="Picture 2" descr="scheme - Fibonacci Tree-Recursion in Structure and Interpretation of  Computer Programs - Stack Overflow">
            <a:extLst>
              <a:ext uri="{FF2B5EF4-FFF2-40B4-BE49-F238E27FC236}">
                <a16:creationId xmlns:a16="http://schemas.microsoft.com/office/drawing/2014/main" id="{06A571DC-97C4-CB20-CD41-CA2509E9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238"/>
            <a:ext cx="9144000" cy="559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8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A66DA-8637-914E-BB91-7E8F3B688738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 Better Fibonacci Algorithm 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Tahoma" charset="0"/>
              </a:rPr>
              <a:t>Use linear recursion instead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br>
              <a:rPr lang="en-US" b="1" dirty="0">
                <a:latin typeface="Tahoma" charset="0"/>
              </a:rPr>
            </a:br>
            <a:r>
              <a:rPr lang="en-US" b="1" dirty="0">
                <a:latin typeface="Tahoma" charset="0"/>
              </a:rPr>
              <a:t>Algorithm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(k):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Input: </a:t>
            </a:r>
            <a:r>
              <a:rPr lang="en-US" dirty="0">
                <a:latin typeface="Tahoma" charset="0"/>
              </a:rPr>
              <a:t>A nonnegative integer k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 Output: </a:t>
            </a:r>
            <a:r>
              <a:rPr lang="en-US" dirty="0">
                <a:latin typeface="Tahoma" charset="0"/>
              </a:rPr>
              <a:t>Pair of Fibonacci numbers (</a:t>
            </a:r>
            <a:r>
              <a:rPr lang="en-US" dirty="0" err="1">
                <a:latin typeface="Tahoma" charset="0"/>
              </a:rPr>
              <a:t>F</a:t>
            </a:r>
            <a:r>
              <a:rPr lang="en-US" baseline="-25000" dirty="0" err="1">
                <a:latin typeface="Tahoma" charset="0"/>
              </a:rPr>
              <a:t>k</a:t>
            </a:r>
            <a:r>
              <a:rPr lang="en-US" baseline="-25000" dirty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, F</a:t>
            </a:r>
            <a:r>
              <a:rPr lang="en-US" baseline="-25000" dirty="0">
                <a:latin typeface="Tahoma" charset="0"/>
              </a:rPr>
              <a:t>k</a:t>
            </a:r>
            <a:r>
              <a:rPr lang="en-US" baseline="-25000" dirty="0">
                <a:latin typeface="Symbol" charset="0"/>
              </a:rPr>
              <a:t>-</a:t>
            </a:r>
            <a:r>
              <a:rPr lang="en-US" baseline="-250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if </a:t>
            </a:r>
            <a:r>
              <a:rPr lang="en-US" dirty="0">
                <a:latin typeface="Tahoma" charset="0"/>
              </a:rPr>
              <a:t>k = 1 </a:t>
            </a:r>
            <a:r>
              <a:rPr lang="en-US" b="1" dirty="0">
                <a:latin typeface="Tahoma" charset="0"/>
              </a:rPr>
              <a:t>then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>
                <a:latin typeface="Tahoma" charset="0"/>
              </a:rPr>
              <a:t>(k, 0)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     else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dirty="0">
                <a:latin typeface="Tahoma" charset="0"/>
              </a:rPr>
              <a:t>		(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,  j)  =  </a:t>
            </a:r>
            <a:r>
              <a:rPr lang="en-US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dirty="0">
                <a:latin typeface="Tahoma" charset="0"/>
              </a:rPr>
              <a:t>(k </a:t>
            </a:r>
            <a:r>
              <a:rPr lang="en-US" dirty="0">
                <a:latin typeface="Symbol" charset="0"/>
              </a:rPr>
              <a:t>-</a:t>
            </a:r>
            <a:r>
              <a:rPr lang="en-US" dirty="0">
                <a:latin typeface="Tahoma" charset="0"/>
              </a:rPr>
              <a:t> 1)</a:t>
            </a:r>
          </a:p>
          <a:p>
            <a:pPr lvl="2" eaLnBrk="1" hangingPunct="1">
              <a:lnSpc>
                <a:spcPct val="80000"/>
              </a:lnSpc>
              <a:buFont typeface="Wingdings" charset="0"/>
              <a:buNone/>
            </a:pPr>
            <a:r>
              <a:rPr lang="en-US" b="1" dirty="0">
                <a:latin typeface="Tahoma" charset="0"/>
              </a:rPr>
              <a:t>		return 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 +j, </a:t>
            </a:r>
            <a:r>
              <a:rPr lang="en-US" dirty="0" err="1">
                <a:latin typeface="Tahoma" charset="0"/>
              </a:rPr>
              <a:t>i</a:t>
            </a:r>
            <a:r>
              <a:rPr lang="en-US" dirty="0">
                <a:latin typeface="Tahoma" charset="0"/>
              </a:rPr>
              <a:t>)</a:t>
            </a:r>
            <a:br>
              <a:rPr lang="en-US" dirty="0">
                <a:latin typeface="Tahoma" charset="0"/>
              </a:rPr>
            </a:br>
            <a:endParaRPr lang="en-US" dirty="0">
              <a:latin typeface="Tahom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i="1" dirty="0">
                <a:latin typeface="Tahoma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ahoma" charset="0"/>
              </a:rPr>
              <a:t>LinearFibonacci</a:t>
            </a:r>
            <a:r>
              <a:rPr lang="en-US" sz="28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800" dirty="0">
                <a:latin typeface="Tahoma" charset="0"/>
              </a:rPr>
              <a:t>makes k</a:t>
            </a:r>
            <a:r>
              <a:rPr lang="en-US" sz="2800" dirty="0">
                <a:latin typeface="Symbol" charset="0"/>
              </a:rPr>
              <a:t>-</a:t>
            </a:r>
            <a:r>
              <a:rPr lang="en-US" sz="2800" dirty="0">
                <a:latin typeface="Tahoma" charset="0"/>
              </a:rPr>
              <a:t>1 recursive calls</a:t>
            </a: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F391-152F-EF93-9874-652266C9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A76C0-DE64-1CEB-1341-0AC13C0EFC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71B39E-2B67-9942-90F9-67F1E20F1D8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E9B17-7BE7-9A17-D432-98860BDF5F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pic>
        <p:nvPicPr>
          <p:cNvPr id="27650" name="Picture 2" descr="Recursion Chapter 5 Outline Induction Linear recursion –Example 1:  Factorials –Example 2: Powers –Example 3: Reversing an array Binary  recursion –Example. - ppt download">
            <a:extLst>
              <a:ext uri="{FF2B5EF4-FFF2-40B4-BE49-F238E27FC236}">
                <a16:creationId xmlns:a16="http://schemas.microsoft.com/office/drawing/2014/main" id="{D31A4C42-084A-7846-281D-79E3D659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87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C59DEB-04A9-C442-B5DC-1301D00928A1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Multiple Recursion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Motivating example: </a:t>
            </a:r>
          </a:p>
          <a:p>
            <a:pPr lvl="1" eaLnBrk="1" hangingPunct="1"/>
            <a:r>
              <a:rPr lang="en-US">
                <a:latin typeface="Tahoma" charset="0"/>
              </a:rPr>
              <a:t>summation puzzles</a:t>
            </a:r>
          </a:p>
          <a:p>
            <a:pPr lvl="2" eaLnBrk="1" hangingPunct="1"/>
            <a:r>
              <a:rPr lang="en-US" i="1">
                <a:latin typeface="Tahoma" charset="0"/>
              </a:rPr>
              <a:t>pot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pan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bib	</a:t>
            </a:r>
          </a:p>
          <a:p>
            <a:pPr lvl="2" eaLnBrk="1" hangingPunct="1"/>
            <a:r>
              <a:rPr lang="en-US" i="1">
                <a:latin typeface="Tahoma" charset="0"/>
              </a:rPr>
              <a:t>dog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cat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pig	</a:t>
            </a:r>
          </a:p>
          <a:p>
            <a:pPr lvl="2" eaLnBrk="1" hangingPunct="1"/>
            <a:r>
              <a:rPr lang="en-US" i="1">
                <a:latin typeface="Tahoma" charset="0"/>
              </a:rPr>
              <a:t>boy </a:t>
            </a:r>
            <a:r>
              <a:rPr lang="en-US">
                <a:latin typeface="Tahoma" charset="0"/>
              </a:rPr>
              <a:t>+ </a:t>
            </a:r>
            <a:r>
              <a:rPr lang="en-US" i="1">
                <a:latin typeface="Tahoma" charset="0"/>
              </a:rPr>
              <a:t>girl </a:t>
            </a:r>
            <a:r>
              <a:rPr lang="en-US">
                <a:latin typeface="Tahoma" charset="0"/>
              </a:rPr>
              <a:t>= </a:t>
            </a:r>
            <a:r>
              <a:rPr lang="en-US" i="1">
                <a:latin typeface="Tahoma" charset="0"/>
              </a:rPr>
              <a:t>baby	</a:t>
            </a:r>
            <a:endParaRPr lang="en-US">
              <a:latin typeface="Tahoma" charset="0"/>
            </a:endParaRPr>
          </a:p>
          <a:p>
            <a:pPr eaLnBrk="1" hangingPunct="1"/>
            <a:r>
              <a:rPr lang="en-US">
                <a:latin typeface="Tahoma" charset="0"/>
              </a:rPr>
              <a:t>Multiple recursion: </a:t>
            </a:r>
          </a:p>
          <a:p>
            <a:pPr lvl="1" eaLnBrk="1" hangingPunct="1"/>
            <a:r>
              <a:rPr lang="en-US">
                <a:latin typeface="Tahoma" charset="0"/>
              </a:rPr>
              <a:t>makes potentially many recursive calls</a:t>
            </a:r>
          </a:p>
          <a:p>
            <a:pPr lvl="1" eaLnBrk="1" hangingPunct="1"/>
            <a:r>
              <a:rPr lang="en-US">
                <a:latin typeface="Tahoma" charset="0"/>
              </a:rPr>
              <a:t>not just one or two</a:t>
            </a:r>
          </a:p>
          <a:p>
            <a:pPr lvl="2" eaLnBrk="1" hangingPunct="1"/>
            <a:endParaRPr lang="en-US">
              <a:latin typeface="Tahoma" charset="0"/>
            </a:endParaRPr>
          </a:p>
          <a:p>
            <a:pPr lvl="2"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  <p:sp>
        <p:nvSpPr>
          <p:cNvPr id="3482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AAE522-851D-3640-A856-BAAB6FC849A9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Algorithm for Multiple Recursion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Algorithm </a:t>
            </a:r>
            <a:r>
              <a:rPr lang="en-US" sz="2000">
                <a:solidFill>
                  <a:schemeClr val="tx2"/>
                </a:solidFill>
                <a:latin typeface="Arial" charset="0"/>
                <a:cs typeface="Arial" charset="0"/>
              </a:rPr>
              <a:t>PuzzleSolve</a:t>
            </a:r>
            <a:r>
              <a:rPr lang="en-US" sz="2000">
                <a:latin typeface="Arial" charset="0"/>
                <a:cs typeface="Arial" charset="0"/>
              </a:rPr>
              <a:t>(k,S,U):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Input: </a:t>
            </a:r>
            <a:r>
              <a:rPr lang="en-US" sz="2000">
                <a:latin typeface="Arial" charset="0"/>
                <a:cs typeface="Arial" charset="0"/>
              </a:rPr>
              <a:t>Integer k, sequence S, and set U (universe of elements to test)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Output:  </a:t>
            </a:r>
            <a:r>
              <a:rPr lang="en-US" sz="2000">
                <a:latin typeface="Arial" charset="0"/>
                <a:cs typeface="Arial" charset="0"/>
              </a:rPr>
              <a:t>Enumeration of all k-length extensions to S using elements in U without repetitions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 for all </a:t>
            </a:r>
            <a:r>
              <a:rPr lang="en-US" sz="2000">
                <a:latin typeface="Arial" charset="0"/>
                <a:cs typeface="Arial" charset="0"/>
              </a:rPr>
              <a:t>e  in U </a:t>
            </a:r>
            <a:r>
              <a:rPr lang="en-US" sz="2000" b="1">
                <a:latin typeface="Arial" charset="0"/>
                <a:cs typeface="Arial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Remove e from U 	</a:t>
            </a:r>
            <a:r>
              <a:rPr lang="en-US" sz="2000">
                <a:solidFill>
                  <a:srgbClr val="2C61F6"/>
                </a:solidFill>
                <a:latin typeface="Arial" charset="0"/>
                <a:cs typeface="Arial" charset="0"/>
              </a:rPr>
              <a:t>{e is now being used}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Add e to the end of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if </a:t>
            </a:r>
            <a:r>
              <a:rPr lang="en-US" sz="2000">
                <a:latin typeface="Arial" charset="0"/>
                <a:cs typeface="Arial" charset="0"/>
              </a:rPr>
              <a:t>k = 1 </a:t>
            </a:r>
            <a:r>
              <a:rPr lang="en-US" sz="2000" b="1">
                <a:latin typeface="Arial" charset="0"/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	Test whether S is a configuration that solves the puzzle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	if </a:t>
            </a:r>
            <a:r>
              <a:rPr lang="en-US" sz="2000">
                <a:latin typeface="Arial" charset="0"/>
                <a:cs typeface="Arial" charset="0"/>
              </a:rPr>
              <a:t>S solves the puzzle </a:t>
            </a:r>
            <a:r>
              <a:rPr lang="en-US" sz="2000" b="1">
                <a:latin typeface="Arial" charset="0"/>
                <a:cs typeface="Arial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		return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altLang="ja-JP" sz="2000">
                <a:latin typeface="Arial" charset="0"/>
                <a:cs typeface="Arial" charset="0"/>
              </a:rPr>
              <a:t>Solution found: 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altLang="ja-JP" sz="2000">
                <a:latin typeface="Arial" charset="0"/>
                <a:cs typeface="Arial" charset="0"/>
              </a:rPr>
              <a:t>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latin typeface="Arial" charset="0"/>
                <a:cs typeface="Arial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	</a:t>
            </a:r>
            <a:r>
              <a:rPr lang="en-US" sz="2000">
                <a:solidFill>
                  <a:schemeClr val="tx2"/>
                </a:solidFill>
                <a:latin typeface="Arial" charset="0"/>
                <a:cs typeface="Arial" charset="0"/>
              </a:rPr>
              <a:t>PuzzleSolve</a:t>
            </a:r>
            <a:r>
              <a:rPr lang="en-US" sz="2000">
                <a:latin typeface="Arial" charset="0"/>
                <a:cs typeface="Arial" charset="0"/>
              </a:rPr>
              <a:t>(k - 1, S,U)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Add e back to U 	</a:t>
            </a:r>
            <a:r>
              <a:rPr lang="en-US" sz="2000">
                <a:solidFill>
                  <a:srgbClr val="2C61F6"/>
                </a:solidFill>
                <a:latin typeface="Arial" charset="0"/>
                <a:cs typeface="Arial" charset="0"/>
              </a:rPr>
              <a:t>{e is now unused}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Arial" charset="0"/>
              </a:rPr>
              <a:t>	Remove e from the end of 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3584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A06153-850C-CF44-BF81-AF7DDB2B0BA8}" type="slidenum">
              <a:rPr lang="en-US" sz="1400" smtClean="0"/>
              <a:pPr eaLnBrk="1" hangingPunct="1"/>
              <a:t>3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Content of a Recursive Method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724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Tahoma" charset="0"/>
              </a:rPr>
              <a:t>Base case(s)</a:t>
            </a:r>
            <a:endParaRPr lang="en-US" sz="2800" i="1" dirty="0">
              <a:solidFill>
                <a:srgbClr val="C00000"/>
              </a:solidFill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Values of the input variables for which we perform no recursive calls are called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base cases</a:t>
            </a:r>
            <a:r>
              <a:rPr lang="en-US" sz="2400" dirty="0">
                <a:latin typeface="Tahoma" charset="0"/>
              </a:rPr>
              <a:t> (there should be at least one base case).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Every possible chain of recursive calls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must</a:t>
            </a:r>
            <a:r>
              <a:rPr lang="en-US" sz="2400" dirty="0">
                <a:latin typeface="Tahoma" charset="0"/>
              </a:rPr>
              <a:t> eventually reach a base case.</a:t>
            </a:r>
          </a:p>
          <a:p>
            <a:pPr eaLnBrk="1" hangingPunct="1"/>
            <a:r>
              <a:rPr lang="en-US" sz="2800" dirty="0">
                <a:solidFill>
                  <a:schemeClr val="tx2"/>
                </a:solidFill>
                <a:latin typeface="Tahoma" charset="0"/>
              </a:rPr>
              <a:t>Recursive calls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Calls to the current method. 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Each recursive call should be defined so that it makes progress towards a base case.</a:t>
            </a: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© 2014 Goodrich, Tamassia, Goldwasser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</a:rPr>
              <a:t>© 2014 Goodrich, Tamassia, Goldwasser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F5350F-FA8D-CF49-82FF-E01B9ED924B6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6868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762000" y="1598613"/>
            <a:ext cx="228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cbb + ba = abc</a:t>
            </a: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5181600" y="1598613"/>
            <a:ext cx="3581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a,b,c stand for 7,8,9; not necessarily in that order</a:t>
            </a:r>
          </a:p>
        </p:txBody>
      </p:sp>
      <p:grpSp>
        <p:nvGrpSpPr>
          <p:cNvPr id="36871" name="Group 59"/>
          <p:cNvGrpSpPr>
            <a:grpSpLocks/>
          </p:cNvGrpSpPr>
          <p:nvPr/>
        </p:nvGrpSpPr>
        <p:grpSpPr bwMode="auto">
          <a:xfrm>
            <a:off x="838200" y="2400300"/>
            <a:ext cx="7707313" cy="3619500"/>
            <a:chOff x="609600" y="2400300"/>
            <a:chExt cx="7707313" cy="3619500"/>
          </a:xfrm>
        </p:grpSpPr>
        <p:grpSp>
          <p:nvGrpSpPr>
            <p:cNvPr id="36874" name="Group 7"/>
            <p:cNvGrpSpPr>
              <a:grpSpLocks/>
            </p:cNvGrpSpPr>
            <p:nvPr/>
          </p:nvGrpSpPr>
          <p:grpSpPr bwMode="auto">
            <a:xfrm>
              <a:off x="3505201" y="2400300"/>
              <a:ext cx="1179513" cy="403225"/>
              <a:chOff x="2208" y="1426"/>
              <a:chExt cx="743" cy="254"/>
            </a:xfrm>
          </p:grpSpPr>
          <p:sp>
            <p:nvSpPr>
              <p:cNvPr id="36911" name="Rectangle 5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2" name="Rectangle 6"/>
              <p:cNvSpPr>
                <a:spLocks noChangeArrowheads="1"/>
              </p:cNvSpPr>
              <p:nvPr/>
            </p:nvSpPr>
            <p:spPr bwMode="auto">
              <a:xfrm>
                <a:off x="2228" y="1426"/>
                <a:ext cx="72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[] {a,b,c}</a:t>
                </a:r>
              </a:p>
            </p:txBody>
          </p:sp>
        </p:grpSp>
        <p:grpSp>
          <p:nvGrpSpPr>
            <p:cNvPr id="36875" name="Group 34"/>
            <p:cNvGrpSpPr>
              <a:grpSpLocks/>
            </p:cNvGrpSpPr>
            <p:nvPr/>
          </p:nvGrpSpPr>
          <p:grpSpPr bwMode="auto">
            <a:xfrm>
              <a:off x="1676400" y="3108327"/>
              <a:ext cx="1143000" cy="646113"/>
              <a:chOff x="1056" y="1872"/>
              <a:chExt cx="720" cy="407"/>
            </a:xfrm>
          </p:grpSpPr>
          <p:sp>
            <p:nvSpPr>
              <p:cNvPr id="36909" name="Rectangle 9"/>
              <p:cNvSpPr>
                <a:spLocks noChangeArrowheads="1"/>
              </p:cNvSpPr>
              <p:nvPr/>
            </p:nvSpPr>
            <p:spPr bwMode="auto">
              <a:xfrm>
                <a:off x="1056" y="1886"/>
                <a:ext cx="720" cy="3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6910" name="Rectangle 10"/>
              <p:cNvSpPr>
                <a:spLocks noChangeArrowheads="1"/>
              </p:cNvSpPr>
              <p:nvPr/>
            </p:nvSpPr>
            <p:spPr bwMode="auto">
              <a:xfrm>
                <a:off x="1076" y="1872"/>
                <a:ext cx="679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[a] {b,c}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</a:t>
                </a:r>
              </a:p>
            </p:txBody>
          </p:sp>
        </p:grpSp>
        <p:sp>
          <p:nvSpPr>
            <p:cNvPr id="36876" name="Rectangle 11"/>
            <p:cNvSpPr>
              <a:spLocks noChangeArrowheads="1"/>
            </p:cNvSpPr>
            <p:nvPr/>
          </p:nvSpPr>
          <p:spPr bwMode="auto">
            <a:xfrm>
              <a:off x="54864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7" name="Rectangle 12"/>
            <p:cNvSpPr>
              <a:spLocks noChangeArrowheads="1"/>
            </p:cNvSpPr>
            <p:nvPr/>
          </p:nvSpPr>
          <p:spPr bwMode="auto">
            <a:xfrm>
              <a:off x="361315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[b] {a,c}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b=7</a:t>
              </a:r>
            </a:p>
          </p:txBody>
        </p:sp>
        <p:sp>
          <p:nvSpPr>
            <p:cNvPr id="36878" name="Rectangle 13"/>
            <p:cNvSpPr>
              <a:spLocks noChangeArrowheads="1"/>
            </p:cNvSpPr>
            <p:nvPr/>
          </p:nvSpPr>
          <p:spPr bwMode="auto">
            <a:xfrm>
              <a:off x="3505200" y="3108325"/>
              <a:ext cx="1143000" cy="5873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79" name="Rectangle 14"/>
            <p:cNvSpPr>
              <a:spLocks noChangeArrowheads="1"/>
            </p:cNvSpPr>
            <p:nvPr/>
          </p:nvSpPr>
          <p:spPr bwMode="auto">
            <a:xfrm>
              <a:off x="5562600" y="3108325"/>
              <a:ext cx="10807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buFont typeface="Arial" charset="0"/>
                <a:buNone/>
              </a:pPr>
              <a:r>
                <a:rPr lang="en-US" sz="1800"/>
                <a:t>[c] {a,b}</a:t>
              </a:r>
            </a:p>
            <a:p>
              <a:pPr marL="457200" indent="-457200">
                <a:buFont typeface="Arial" charset="0"/>
                <a:buNone/>
              </a:pPr>
              <a:r>
                <a:rPr lang="en-US" sz="1800"/>
                <a:t>c=7</a:t>
              </a:r>
            </a:p>
          </p:txBody>
        </p:sp>
        <p:grpSp>
          <p:nvGrpSpPr>
            <p:cNvPr id="36880" name="Group 33"/>
            <p:cNvGrpSpPr>
              <a:grpSpLocks/>
            </p:cNvGrpSpPr>
            <p:nvPr/>
          </p:nvGrpSpPr>
          <p:grpSpPr bwMode="auto">
            <a:xfrm>
              <a:off x="609600" y="4022723"/>
              <a:ext cx="1185863" cy="923925"/>
              <a:chOff x="384" y="2448"/>
              <a:chExt cx="747" cy="582"/>
            </a:xfrm>
          </p:grpSpPr>
          <p:sp>
            <p:nvSpPr>
              <p:cNvPr id="36907" name="Rectangle 1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[ab]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8" name="Rectangle 1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1" name="Group 35"/>
            <p:cNvGrpSpPr>
              <a:grpSpLocks/>
            </p:cNvGrpSpPr>
            <p:nvPr/>
          </p:nvGrpSpPr>
          <p:grpSpPr bwMode="auto">
            <a:xfrm>
              <a:off x="1981200" y="4022723"/>
              <a:ext cx="1163638" cy="923925"/>
              <a:chOff x="384" y="2448"/>
              <a:chExt cx="733" cy="582"/>
            </a:xfrm>
          </p:grpSpPr>
          <p:sp>
            <p:nvSpPr>
              <p:cNvPr id="36905" name="Rectangle 36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[ac]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6" name="Rectangle 37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2" name="Group 38"/>
            <p:cNvGrpSpPr>
              <a:grpSpLocks/>
            </p:cNvGrpSpPr>
            <p:nvPr/>
          </p:nvGrpSpPr>
          <p:grpSpPr bwMode="auto">
            <a:xfrm>
              <a:off x="2895600" y="5089523"/>
              <a:ext cx="1185863" cy="923925"/>
              <a:chOff x="384" y="2448"/>
              <a:chExt cx="747" cy="582"/>
            </a:xfrm>
          </p:grpSpPr>
          <p:sp>
            <p:nvSpPr>
              <p:cNvPr id="36903" name="Rectangle 39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7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[ba] {c}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c=9</a:t>
                </a:r>
              </a:p>
            </p:txBody>
          </p:sp>
          <p:sp>
            <p:nvSpPr>
              <p:cNvPr id="36904" name="Rectangle 40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3" name="Group 41"/>
            <p:cNvGrpSpPr>
              <a:grpSpLocks/>
            </p:cNvGrpSpPr>
            <p:nvPr/>
          </p:nvGrpSpPr>
          <p:grpSpPr bwMode="auto">
            <a:xfrm>
              <a:off x="4343400" y="5089523"/>
              <a:ext cx="1169988" cy="923925"/>
              <a:chOff x="384" y="2448"/>
              <a:chExt cx="737" cy="582"/>
            </a:xfrm>
          </p:grpSpPr>
          <p:sp>
            <p:nvSpPr>
              <p:cNvPr id="36901" name="Rectangle 42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[bc]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b=7,c=8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902" name="Rectangle 43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4" name="Group 44"/>
            <p:cNvGrpSpPr>
              <a:grpSpLocks/>
            </p:cNvGrpSpPr>
            <p:nvPr/>
          </p:nvGrpSpPr>
          <p:grpSpPr bwMode="auto">
            <a:xfrm>
              <a:off x="5105400" y="4022723"/>
              <a:ext cx="1163638" cy="923925"/>
              <a:chOff x="384" y="2448"/>
              <a:chExt cx="733" cy="582"/>
            </a:xfrm>
          </p:grpSpPr>
          <p:sp>
            <p:nvSpPr>
              <p:cNvPr id="36899" name="Rectangle 45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5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[ca] {b}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c=7,a=8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b=9</a:t>
                </a:r>
              </a:p>
            </p:txBody>
          </p:sp>
          <p:sp>
            <p:nvSpPr>
              <p:cNvPr id="36900" name="Rectangle 4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36885" name="Group 47"/>
            <p:cNvGrpSpPr>
              <a:grpSpLocks/>
            </p:cNvGrpSpPr>
            <p:nvPr/>
          </p:nvGrpSpPr>
          <p:grpSpPr bwMode="auto">
            <a:xfrm>
              <a:off x="6553200" y="4022723"/>
              <a:ext cx="1169988" cy="923925"/>
              <a:chOff x="384" y="2448"/>
              <a:chExt cx="737" cy="582"/>
            </a:xfrm>
          </p:grpSpPr>
          <p:sp>
            <p:nvSpPr>
              <p:cNvPr id="36897" name="Rectangle 48"/>
              <p:cNvSpPr>
                <a:spLocks noChangeArrowheads="1"/>
              </p:cNvSpPr>
              <p:nvPr/>
            </p:nvSpPr>
            <p:spPr bwMode="auto">
              <a:xfrm>
                <a:off x="452" y="2448"/>
                <a:ext cx="669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[cb] {a}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c=7,b=8</a:t>
                </a:r>
              </a:p>
              <a:p>
                <a:pPr marL="457200" indent="-457200">
                  <a:buFont typeface="Arial" charset="0"/>
                  <a:buNone/>
                </a:pPr>
                <a:r>
                  <a:rPr lang="en-US" sz="1800"/>
                  <a:t>a=9</a:t>
                </a:r>
              </a:p>
            </p:txBody>
          </p:sp>
          <p:sp>
            <p:nvSpPr>
              <p:cNvPr id="36898" name="Rectangle 4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36886" name="Line 50"/>
            <p:cNvSpPr>
              <a:spLocks noChangeShapeType="1"/>
            </p:cNvSpPr>
            <p:nvPr/>
          </p:nvSpPr>
          <p:spPr bwMode="auto">
            <a:xfrm flipH="1">
              <a:off x="2209800" y="2803525"/>
              <a:ext cx="1752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51"/>
            <p:cNvSpPr>
              <a:spLocks noChangeShapeType="1"/>
            </p:cNvSpPr>
            <p:nvPr/>
          </p:nvSpPr>
          <p:spPr bwMode="auto">
            <a:xfrm flipH="1">
              <a:off x="1066800" y="3717925"/>
              <a:ext cx="1219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52"/>
            <p:cNvSpPr>
              <a:spLocks noChangeShapeType="1"/>
            </p:cNvSpPr>
            <p:nvPr/>
          </p:nvSpPr>
          <p:spPr bwMode="auto">
            <a:xfrm flipH="1">
              <a:off x="5638800" y="3717925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53"/>
            <p:cNvSpPr>
              <a:spLocks noChangeShapeType="1"/>
            </p:cNvSpPr>
            <p:nvPr/>
          </p:nvSpPr>
          <p:spPr bwMode="auto">
            <a:xfrm flipH="1">
              <a:off x="3429000" y="3717925"/>
              <a:ext cx="6858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Line 54"/>
            <p:cNvSpPr>
              <a:spLocks noChangeShapeType="1"/>
            </p:cNvSpPr>
            <p:nvPr/>
          </p:nvSpPr>
          <p:spPr bwMode="auto">
            <a:xfrm>
              <a:off x="4267200" y="3717925"/>
              <a:ext cx="609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55"/>
            <p:cNvSpPr>
              <a:spLocks noChangeShapeType="1"/>
            </p:cNvSpPr>
            <p:nvPr/>
          </p:nvSpPr>
          <p:spPr bwMode="auto">
            <a:xfrm>
              <a:off x="6400800" y="3717925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56"/>
            <p:cNvSpPr>
              <a:spLocks noChangeShapeType="1"/>
            </p:cNvSpPr>
            <p:nvPr/>
          </p:nvSpPr>
          <p:spPr bwMode="auto">
            <a:xfrm flipH="1">
              <a:off x="4114800" y="28035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57"/>
            <p:cNvSpPr>
              <a:spLocks noChangeShapeType="1"/>
            </p:cNvSpPr>
            <p:nvPr/>
          </p:nvSpPr>
          <p:spPr bwMode="auto">
            <a:xfrm>
              <a:off x="2438400" y="37179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58"/>
            <p:cNvSpPr>
              <a:spLocks noChangeShapeType="1"/>
            </p:cNvSpPr>
            <p:nvPr/>
          </p:nvSpPr>
          <p:spPr bwMode="auto">
            <a:xfrm>
              <a:off x="4419600" y="2803525"/>
              <a:ext cx="1600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AutoShape 59"/>
            <p:cNvSpPr>
              <a:spLocks noChangeArrowheads="1"/>
            </p:cNvSpPr>
            <p:nvPr/>
          </p:nvSpPr>
          <p:spPr bwMode="auto">
            <a:xfrm>
              <a:off x="5029200" y="3946525"/>
              <a:ext cx="1295400" cy="1066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16862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6896" name="Rectangle 73"/>
            <p:cNvSpPr>
              <a:spLocks noChangeArrowheads="1"/>
            </p:cNvSpPr>
            <p:nvPr/>
          </p:nvSpPr>
          <p:spPr bwMode="auto">
            <a:xfrm>
              <a:off x="6324600" y="5318125"/>
              <a:ext cx="19923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might be able to</a:t>
              </a:r>
            </a:p>
            <a:p>
              <a:r>
                <a:rPr lang="en-US" sz="2000"/>
                <a:t>stop sooner</a:t>
              </a:r>
              <a:endParaRPr lang="en-US"/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762000" y="2052638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799 + 98 = 897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418467D-1EBF-C949-BE68-5260B6E3AD34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Visualizing PuzzleSolve</a:t>
            </a:r>
          </a:p>
        </p:txBody>
      </p:sp>
      <p:grpSp>
        <p:nvGrpSpPr>
          <p:cNvPr id="37892" name="Group 6"/>
          <p:cNvGrpSpPr>
            <a:grpSpLocks noChangeAspect="1"/>
          </p:cNvGrpSpPr>
          <p:nvPr/>
        </p:nvGrpSpPr>
        <p:grpSpPr bwMode="auto">
          <a:xfrm>
            <a:off x="434975" y="2209800"/>
            <a:ext cx="8328025" cy="3286125"/>
            <a:chOff x="528" y="1530"/>
            <a:chExt cx="4896" cy="1932"/>
          </a:xfrm>
        </p:grpSpPr>
        <p:sp>
          <p:nvSpPr>
            <p:cNvPr id="37894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8" y="1530"/>
              <a:ext cx="4896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Freeform 7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494 w 3225"/>
                <a:gd name="T1" fmla="*/ 88 h 538"/>
                <a:gd name="T2" fmla="*/ 525 w 3225"/>
                <a:gd name="T3" fmla="*/ 56 h 538"/>
                <a:gd name="T4" fmla="*/ 525 w 3225"/>
                <a:gd name="T5" fmla="*/ 56 h 538"/>
                <a:gd name="T6" fmla="*/ 525 w 3225"/>
                <a:gd name="T7" fmla="*/ 31 h 538"/>
                <a:gd name="T8" fmla="*/ 494 w 3225"/>
                <a:gd name="T9" fmla="*/ 0 h 538"/>
                <a:gd name="T10" fmla="*/ 494 w 3225"/>
                <a:gd name="T11" fmla="*/ 0 h 538"/>
                <a:gd name="T12" fmla="*/ 31 w 3225"/>
                <a:gd name="T13" fmla="*/ 0 h 538"/>
                <a:gd name="T14" fmla="*/ 0 w 3225"/>
                <a:gd name="T15" fmla="*/ 31 h 538"/>
                <a:gd name="T16" fmla="*/ 0 w 3225"/>
                <a:gd name="T17" fmla="*/ 31 h 538"/>
                <a:gd name="T18" fmla="*/ 0 w 3225"/>
                <a:gd name="T19" fmla="*/ 56 h 538"/>
                <a:gd name="T20" fmla="*/ 31 w 3225"/>
                <a:gd name="T21" fmla="*/ 88 h 538"/>
                <a:gd name="T22" fmla="*/ 494 w 3225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494 w 3225"/>
                <a:gd name="T1" fmla="*/ 88 h 538"/>
                <a:gd name="T2" fmla="*/ 525 w 3225"/>
                <a:gd name="T3" fmla="*/ 56 h 538"/>
                <a:gd name="T4" fmla="*/ 525 w 3225"/>
                <a:gd name="T5" fmla="*/ 56 h 538"/>
                <a:gd name="T6" fmla="*/ 525 w 3225"/>
                <a:gd name="T7" fmla="*/ 31 h 538"/>
                <a:gd name="T8" fmla="*/ 494 w 3225"/>
                <a:gd name="T9" fmla="*/ 0 h 538"/>
                <a:gd name="T10" fmla="*/ 494 w 3225"/>
                <a:gd name="T11" fmla="*/ 0 h 538"/>
                <a:gd name="T12" fmla="*/ 31 w 3225"/>
                <a:gd name="T13" fmla="*/ 0 h 538"/>
                <a:gd name="T14" fmla="*/ 0 w 3225"/>
                <a:gd name="T15" fmla="*/ 31 h 538"/>
                <a:gd name="T16" fmla="*/ 0 w 3225"/>
                <a:gd name="T17" fmla="*/ 31 h 538"/>
                <a:gd name="T18" fmla="*/ 0 w 3225"/>
                <a:gd name="T19" fmla="*/ 56 h 538"/>
                <a:gd name="T20" fmla="*/ 31 w 3225"/>
                <a:gd name="T21" fmla="*/ 88 h 538"/>
                <a:gd name="T22" fmla="*/ 494 w 3225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387" y="190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95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2993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3052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3077" y="1905"/>
              <a:ext cx="11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()</a:t>
              </a:r>
              <a:endParaRPr lang="en-US"/>
            </a:p>
          </p:txBody>
        </p:sp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3148" y="190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3206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326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5" name="Rectangle 17"/>
            <p:cNvSpPr>
              <a:spLocks noChangeArrowheads="1"/>
            </p:cNvSpPr>
            <p:nvPr/>
          </p:nvSpPr>
          <p:spPr bwMode="auto">
            <a:xfrm>
              <a:off x="3297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335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3381" y="190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432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46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H="1">
              <a:off x="1599" y="2075"/>
              <a:ext cx="1346" cy="24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23"/>
            <p:cNvSpPr>
              <a:spLocks/>
            </p:cNvSpPr>
            <p:nvPr/>
          </p:nvSpPr>
          <p:spPr bwMode="auto">
            <a:xfrm>
              <a:off x="1512" y="2285"/>
              <a:ext cx="101" cy="63"/>
            </a:xfrm>
            <a:custGeom>
              <a:avLst/>
              <a:gdLst>
                <a:gd name="T0" fmla="*/ 101 w 101"/>
                <a:gd name="T1" fmla="*/ 63 h 63"/>
                <a:gd name="T2" fmla="*/ 0 w 101"/>
                <a:gd name="T3" fmla="*/ 49 h 63"/>
                <a:gd name="T4" fmla="*/ 89 w 101"/>
                <a:gd name="T5" fmla="*/ 0 h 63"/>
                <a:gd name="T6" fmla="*/ 101 w 101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63"/>
                <a:gd name="T14" fmla="*/ 101 w 101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63">
                  <a:moveTo>
                    <a:pt x="101" y="63"/>
                  </a:moveTo>
                  <a:lnTo>
                    <a:pt x="0" y="49"/>
                  </a:lnTo>
                  <a:lnTo>
                    <a:pt x="89" y="0"/>
                  </a:lnTo>
                  <a:lnTo>
                    <a:pt x="10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Line 24"/>
            <p:cNvSpPr>
              <a:spLocks noChangeShapeType="1"/>
            </p:cNvSpPr>
            <p:nvPr/>
          </p:nvSpPr>
          <p:spPr bwMode="auto">
            <a:xfrm flipH="1">
              <a:off x="1165" y="2551"/>
              <a:ext cx="347" cy="17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Freeform 25"/>
            <p:cNvSpPr>
              <a:spLocks/>
            </p:cNvSpPr>
            <p:nvPr/>
          </p:nvSpPr>
          <p:spPr bwMode="auto">
            <a:xfrm>
              <a:off x="1086" y="2693"/>
              <a:ext cx="101" cy="71"/>
            </a:xfrm>
            <a:custGeom>
              <a:avLst/>
              <a:gdLst>
                <a:gd name="T0" fmla="*/ 101 w 101"/>
                <a:gd name="T1" fmla="*/ 57 h 71"/>
                <a:gd name="T2" fmla="*/ 0 w 101"/>
                <a:gd name="T3" fmla="*/ 71 h 71"/>
                <a:gd name="T4" fmla="*/ 72 w 101"/>
                <a:gd name="T5" fmla="*/ 0 h 71"/>
                <a:gd name="T6" fmla="*/ 101 w 101"/>
                <a:gd name="T7" fmla="*/ 57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1"/>
                <a:gd name="T14" fmla="*/ 101 w 10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1">
                  <a:moveTo>
                    <a:pt x="101" y="57"/>
                  </a:moveTo>
                  <a:lnTo>
                    <a:pt x="0" y="71"/>
                  </a:lnTo>
                  <a:lnTo>
                    <a:pt x="72" y="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6"/>
            <p:cNvSpPr>
              <a:spLocks noChangeShapeType="1"/>
            </p:cNvSpPr>
            <p:nvPr/>
          </p:nvSpPr>
          <p:spPr bwMode="auto">
            <a:xfrm flipH="1">
              <a:off x="2636" y="2524"/>
              <a:ext cx="309" cy="19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Freeform 27"/>
            <p:cNvSpPr>
              <a:spLocks/>
            </p:cNvSpPr>
            <p:nvPr/>
          </p:nvSpPr>
          <p:spPr bwMode="auto">
            <a:xfrm>
              <a:off x="2562" y="2686"/>
              <a:ext cx="98" cy="78"/>
            </a:xfrm>
            <a:custGeom>
              <a:avLst/>
              <a:gdLst>
                <a:gd name="T0" fmla="*/ 98 w 98"/>
                <a:gd name="T1" fmla="*/ 54 h 78"/>
                <a:gd name="T2" fmla="*/ 0 w 98"/>
                <a:gd name="T3" fmla="*/ 78 h 78"/>
                <a:gd name="T4" fmla="*/ 64 w 98"/>
                <a:gd name="T5" fmla="*/ 0 h 78"/>
                <a:gd name="T6" fmla="*/ 98 w 98"/>
                <a:gd name="T7" fmla="*/ 54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78"/>
                <a:gd name="T14" fmla="*/ 98 w 98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78">
                  <a:moveTo>
                    <a:pt x="98" y="54"/>
                  </a:moveTo>
                  <a:lnTo>
                    <a:pt x="0" y="78"/>
                  </a:lnTo>
                  <a:lnTo>
                    <a:pt x="64" y="0"/>
                  </a:lnTo>
                  <a:lnTo>
                    <a:pt x="9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2837" y="1641"/>
              <a:ext cx="69" cy="13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Freeform 29"/>
            <p:cNvSpPr>
              <a:spLocks/>
            </p:cNvSpPr>
            <p:nvPr/>
          </p:nvSpPr>
          <p:spPr bwMode="auto">
            <a:xfrm>
              <a:off x="2874" y="1758"/>
              <a:ext cx="71" cy="100"/>
            </a:xfrm>
            <a:custGeom>
              <a:avLst/>
              <a:gdLst>
                <a:gd name="T0" fmla="*/ 57 w 71"/>
                <a:gd name="T1" fmla="*/ 0 h 100"/>
                <a:gd name="T2" fmla="*/ 71 w 71"/>
                <a:gd name="T3" fmla="*/ 100 h 100"/>
                <a:gd name="T4" fmla="*/ 0 w 71"/>
                <a:gd name="T5" fmla="*/ 29 h 100"/>
                <a:gd name="T6" fmla="*/ 57 w 7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100"/>
                <a:gd name="T14" fmla="*/ 71 w 7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100">
                  <a:moveTo>
                    <a:pt x="57" y="0"/>
                  </a:moveTo>
                  <a:lnTo>
                    <a:pt x="71" y="100"/>
                  </a:lnTo>
                  <a:lnTo>
                    <a:pt x="0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Rectangle 30"/>
            <p:cNvSpPr>
              <a:spLocks noChangeArrowheads="1"/>
            </p:cNvSpPr>
            <p:nvPr/>
          </p:nvSpPr>
          <p:spPr bwMode="auto">
            <a:xfrm>
              <a:off x="2432" y="1692"/>
              <a:ext cx="4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Initial call</a:t>
              </a:r>
              <a:endParaRPr lang="en-US"/>
            </a:p>
          </p:txBody>
        </p:sp>
        <p:sp>
          <p:nvSpPr>
            <p:cNvPr id="37919" name="Freeform 31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494 w 3226"/>
                <a:gd name="T1" fmla="*/ 88 h 537"/>
                <a:gd name="T2" fmla="*/ 525 w 3226"/>
                <a:gd name="T3" fmla="*/ 56 h 537"/>
                <a:gd name="T4" fmla="*/ 525 w 3226"/>
                <a:gd name="T5" fmla="*/ 56 h 537"/>
                <a:gd name="T6" fmla="*/ 525 w 3226"/>
                <a:gd name="T7" fmla="*/ 32 h 537"/>
                <a:gd name="T8" fmla="*/ 494 w 3226"/>
                <a:gd name="T9" fmla="*/ 0 h 537"/>
                <a:gd name="T10" fmla="*/ 494 w 3226"/>
                <a:gd name="T11" fmla="*/ 0 h 537"/>
                <a:gd name="T12" fmla="*/ 31 w 3226"/>
                <a:gd name="T13" fmla="*/ 0 h 537"/>
                <a:gd name="T14" fmla="*/ 0 w 3226"/>
                <a:gd name="T15" fmla="*/ 32 h 537"/>
                <a:gd name="T16" fmla="*/ 0 w 3226"/>
                <a:gd name="T17" fmla="*/ 56 h 537"/>
                <a:gd name="T18" fmla="*/ 31 w 3226"/>
                <a:gd name="T19" fmla="*/ 88 h 537"/>
                <a:gd name="T20" fmla="*/ 494 w 3226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Freeform 32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494 w 3226"/>
                <a:gd name="T1" fmla="*/ 88 h 537"/>
                <a:gd name="T2" fmla="*/ 525 w 3226"/>
                <a:gd name="T3" fmla="*/ 56 h 537"/>
                <a:gd name="T4" fmla="*/ 525 w 3226"/>
                <a:gd name="T5" fmla="*/ 56 h 537"/>
                <a:gd name="T6" fmla="*/ 525 w 3226"/>
                <a:gd name="T7" fmla="*/ 32 h 537"/>
                <a:gd name="T8" fmla="*/ 494 w 3226"/>
                <a:gd name="T9" fmla="*/ 0 h 537"/>
                <a:gd name="T10" fmla="*/ 494 w 3226"/>
                <a:gd name="T11" fmla="*/ 0 h 537"/>
                <a:gd name="T12" fmla="*/ 31 w 3226"/>
                <a:gd name="T13" fmla="*/ 0 h 537"/>
                <a:gd name="T14" fmla="*/ 0 w 3226"/>
                <a:gd name="T15" fmla="*/ 32 h 537"/>
                <a:gd name="T16" fmla="*/ 0 w 3226"/>
                <a:gd name="T17" fmla="*/ 56 h 537"/>
                <a:gd name="T18" fmla="*/ 31 w 3226"/>
                <a:gd name="T19" fmla="*/ 88 h 537"/>
                <a:gd name="T20" fmla="*/ 494 w 3226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Rectangle 33"/>
            <p:cNvSpPr>
              <a:spLocks noChangeArrowheads="1"/>
            </p:cNvSpPr>
            <p:nvPr/>
          </p:nvSpPr>
          <p:spPr bwMode="auto">
            <a:xfrm>
              <a:off x="3865" y="2363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4433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>
              <a:off x="44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45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25" name="Rectangle 37"/>
            <p:cNvSpPr>
              <a:spLocks noChangeArrowheads="1"/>
            </p:cNvSpPr>
            <p:nvPr/>
          </p:nvSpPr>
          <p:spPr bwMode="auto">
            <a:xfrm>
              <a:off x="4549" y="2363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4600" y="2363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27" name="Rectangle 39"/>
            <p:cNvSpPr>
              <a:spLocks noChangeArrowheads="1"/>
            </p:cNvSpPr>
            <p:nvPr/>
          </p:nvSpPr>
          <p:spPr bwMode="auto">
            <a:xfrm>
              <a:off x="46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7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4749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30" name="Rectangle 42"/>
            <p:cNvSpPr>
              <a:spLocks noChangeArrowheads="1"/>
            </p:cNvSpPr>
            <p:nvPr/>
          </p:nvSpPr>
          <p:spPr bwMode="auto">
            <a:xfrm>
              <a:off x="4807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31" name="Rectangle 43"/>
            <p:cNvSpPr>
              <a:spLocks noChangeArrowheads="1"/>
            </p:cNvSpPr>
            <p:nvPr/>
          </p:nvSpPr>
          <p:spPr bwMode="auto">
            <a:xfrm>
              <a:off x="4846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32" name="Freeform 44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494 w 3225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33" name="Freeform 45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494 w 3225"/>
                <a:gd name="T21" fmla="*/ 88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Rectangle 46"/>
            <p:cNvSpPr>
              <a:spLocks noChangeArrowheads="1"/>
            </p:cNvSpPr>
            <p:nvPr/>
          </p:nvSpPr>
          <p:spPr bwMode="auto">
            <a:xfrm>
              <a:off x="2438" y="2356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35" name="Rectangle 47"/>
            <p:cNvSpPr>
              <a:spLocks noChangeArrowheads="1"/>
            </p:cNvSpPr>
            <p:nvPr/>
          </p:nvSpPr>
          <p:spPr bwMode="auto">
            <a:xfrm>
              <a:off x="3006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36" name="Rectangle 48"/>
            <p:cNvSpPr>
              <a:spLocks noChangeArrowheads="1"/>
            </p:cNvSpPr>
            <p:nvPr/>
          </p:nvSpPr>
          <p:spPr bwMode="auto">
            <a:xfrm>
              <a:off x="303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37" name="Rectangle 49"/>
            <p:cNvSpPr>
              <a:spLocks noChangeArrowheads="1"/>
            </p:cNvSpPr>
            <p:nvPr/>
          </p:nvSpPr>
          <p:spPr bwMode="auto">
            <a:xfrm>
              <a:off x="3097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38" name="Rectangle 50"/>
            <p:cNvSpPr>
              <a:spLocks noChangeArrowheads="1"/>
            </p:cNvSpPr>
            <p:nvPr/>
          </p:nvSpPr>
          <p:spPr bwMode="auto">
            <a:xfrm>
              <a:off x="312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39" name="Rectangle 51"/>
            <p:cNvSpPr>
              <a:spLocks noChangeArrowheads="1"/>
            </p:cNvSpPr>
            <p:nvPr/>
          </p:nvSpPr>
          <p:spPr bwMode="auto">
            <a:xfrm>
              <a:off x="3181" y="2356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40" name="Rectangle 52"/>
            <p:cNvSpPr>
              <a:spLocks noChangeArrowheads="1"/>
            </p:cNvSpPr>
            <p:nvPr/>
          </p:nvSpPr>
          <p:spPr bwMode="auto">
            <a:xfrm>
              <a:off x="3245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41" name="Rectangle 53"/>
            <p:cNvSpPr>
              <a:spLocks noChangeArrowheads="1"/>
            </p:cNvSpPr>
            <p:nvPr/>
          </p:nvSpPr>
          <p:spPr bwMode="auto">
            <a:xfrm>
              <a:off x="3303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42" name="Rectangle 54"/>
            <p:cNvSpPr>
              <a:spLocks noChangeArrowheads="1"/>
            </p:cNvSpPr>
            <p:nvPr/>
          </p:nvSpPr>
          <p:spPr bwMode="auto">
            <a:xfrm>
              <a:off x="3336" y="2356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43" name="Rectangle 55"/>
            <p:cNvSpPr>
              <a:spLocks noChangeArrowheads="1"/>
            </p:cNvSpPr>
            <p:nvPr/>
          </p:nvSpPr>
          <p:spPr bwMode="auto">
            <a:xfrm>
              <a:off x="3387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44" name="Rectangle 56"/>
            <p:cNvSpPr>
              <a:spLocks noChangeArrowheads="1"/>
            </p:cNvSpPr>
            <p:nvPr/>
          </p:nvSpPr>
          <p:spPr bwMode="auto">
            <a:xfrm>
              <a:off x="3419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45" name="Freeform 57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31 w 3225"/>
                <a:gd name="T21" fmla="*/ 88 h 537"/>
                <a:gd name="T22" fmla="*/ 494 w 3225"/>
                <a:gd name="T23" fmla="*/ 88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Freeform 58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494 w 3225"/>
                <a:gd name="T1" fmla="*/ 88 h 537"/>
                <a:gd name="T2" fmla="*/ 525 w 3225"/>
                <a:gd name="T3" fmla="*/ 56 h 537"/>
                <a:gd name="T4" fmla="*/ 525 w 3225"/>
                <a:gd name="T5" fmla="*/ 56 h 537"/>
                <a:gd name="T6" fmla="*/ 525 w 3225"/>
                <a:gd name="T7" fmla="*/ 32 h 537"/>
                <a:gd name="T8" fmla="*/ 494 w 3225"/>
                <a:gd name="T9" fmla="*/ 0 h 537"/>
                <a:gd name="T10" fmla="*/ 494 w 3225"/>
                <a:gd name="T11" fmla="*/ 0 h 537"/>
                <a:gd name="T12" fmla="*/ 31 w 3225"/>
                <a:gd name="T13" fmla="*/ 0 h 537"/>
                <a:gd name="T14" fmla="*/ 0 w 3225"/>
                <a:gd name="T15" fmla="*/ 32 h 537"/>
                <a:gd name="T16" fmla="*/ 0 w 3225"/>
                <a:gd name="T17" fmla="*/ 56 h 537"/>
                <a:gd name="T18" fmla="*/ 31 w 3225"/>
                <a:gd name="T19" fmla="*/ 88 h 537"/>
                <a:gd name="T20" fmla="*/ 31 w 3225"/>
                <a:gd name="T21" fmla="*/ 88 h 537"/>
                <a:gd name="T22" fmla="*/ 494 w 3225"/>
                <a:gd name="T23" fmla="*/ 88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7" name="Rectangle 59"/>
            <p:cNvSpPr>
              <a:spLocks noChangeArrowheads="1"/>
            </p:cNvSpPr>
            <p:nvPr/>
          </p:nvSpPr>
          <p:spPr bwMode="auto">
            <a:xfrm>
              <a:off x="1006" y="2382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48" name="Rectangle 60"/>
            <p:cNvSpPr>
              <a:spLocks noChangeArrowheads="1"/>
            </p:cNvSpPr>
            <p:nvPr/>
          </p:nvSpPr>
          <p:spPr bwMode="auto">
            <a:xfrm>
              <a:off x="157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49" name="Rectangle 61"/>
            <p:cNvSpPr>
              <a:spLocks noChangeArrowheads="1"/>
            </p:cNvSpPr>
            <p:nvPr/>
          </p:nvSpPr>
          <p:spPr bwMode="auto">
            <a:xfrm>
              <a:off x="160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7950" name="Rectangle 62"/>
            <p:cNvSpPr>
              <a:spLocks noChangeArrowheads="1"/>
            </p:cNvSpPr>
            <p:nvPr/>
          </p:nvSpPr>
          <p:spPr bwMode="auto">
            <a:xfrm>
              <a:off x="1664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51" name="Rectangle 63"/>
            <p:cNvSpPr>
              <a:spLocks noChangeArrowheads="1"/>
            </p:cNvSpPr>
            <p:nvPr/>
          </p:nvSpPr>
          <p:spPr bwMode="auto">
            <a:xfrm>
              <a:off x="169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52" name="Rectangle 64"/>
            <p:cNvSpPr>
              <a:spLocks noChangeArrowheads="1"/>
            </p:cNvSpPr>
            <p:nvPr/>
          </p:nvSpPr>
          <p:spPr bwMode="auto">
            <a:xfrm>
              <a:off x="1748" y="2382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53" name="Rectangle 65"/>
            <p:cNvSpPr>
              <a:spLocks noChangeArrowheads="1"/>
            </p:cNvSpPr>
            <p:nvPr/>
          </p:nvSpPr>
          <p:spPr bwMode="auto">
            <a:xfrm>
              <a:off x="1812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54" name="Rectangle 66"/>
            <p:cNvSpPr>
              <a:spLocks noChangeArrowheads="1"/>
            </p:cNvSpPr>
            <p:nvPr/>
          </p:nvSpPr>
          <p:spPr bwMode="auto">
            <a:xfrm>
              <a:off x="1870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55" name="Rectangle 67"/>
            <p:cNvSpPr>
              <a:spLocks noChangeArrowheads="1"/>
            </p:cNvSpPr>
            <p:nvPr/>
          </p:nvSpPr>
          <p:spPr bwMode="auto">
            <a:xfrm>
              <a:off x="1903" y="2382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56" name="Rectangle 68"/>
            <p:cNvSpPr>
              <a:spLocks noChangeArrowheads="1"/>
            </p:cNvSpPr>
            <p:nvPr/>
          </p:nvSpPr>
          <p:spPr bwMode="auto">
            <a:xfrm>
              <a:off x="195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57" name="Rectangle 69"/>
            <p:cNvSpPr>
              <a:spLocks noChangeArrowheads="1"/>
            </p:cNvSpPr>
            <p:nvPr/>
          </p:nvSpPr>
          <p:spPr bwMode="auto">
            <a:xfrm>
              <a:off x="1987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58" name="Line 70"/>
            <p:cNvSpPr>
              <a:spLocks noChangeShapeType="1"/>
            </p:cNvSpPr>
            <p:nvPr/>
          </p:nvSpPr>
          <p:spPr bwMode="auto">
            <a:xfrm>
              <a:off x="2945" y="2075"/>
              <a:ext cx="1338" cy="22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9" name="Freeform 71"/>
            <p:cNvSpPr>
              <a:spLocks/>
            </p:cNvSpPr>
            <p:nvPr/>
          </p:nvSpPr>
          <p:spPr bwMode="auto">
            <a:xfrm>
              <a:off x="4270" y="2267"/>
              <a:ext cx="100" cy="64"/>
            </a:xfrm>
            <a:custGeom>
              <a:avLst/>
              <a:gdLst>
                <a:gd name="T0" fmla="*/ 11 w 100"/>
                <a:gd name="T1" fmla="*/ 0 h 64"/>
                <a:gd name="T2" fmla="*/ 100 w 100"/>
                <a:gd name="T3" fmla="*/ 48 h 64"/>
                <a:gd name="T4" fmla="*/ 0 w 100"/>
                <a:gd name="T5" fmla="*/ 64 h 64"/>
                <a:gd name="T6" fmla="*/ 11 w 10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1" y="0"/>
                  </a:moveTo>
                  <a:lnTo>
                    <a:pt x="100" y="48"/>
                  </a:lnTo>
                  <a:lnTo>
                    <a:pt x="0" y="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Line 72"/>
            <p:cNvSpPr>
              <a:spLocks noChangeShapeType="1"/>
            </p:cNvSpPr>
            <p:nvPr/>
          </p:nvSpPr>
          <p:spPr bwMode="auto">
            <a:xfrm>
              <a:off x="2945" y="2075"/>
              <a:ext cx="1" cy="14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Freeform 73"/>
            <p:cNvSpPr>
              <a:spLocks/>
            </p:cNvSpPr>
            <p:nvPr/>
          </p:nvSpPr>
          <p:spPr bwMode="auto">
            <a:xfrm>
              <a:off x="2913" y="2211"/>
              <a:ext cx="64" cy="96"/>
            </a:xfrm>
            <a:custGeom>
              <a:avLst/>
              <a:gdLst>
                <a:gd name="T0" fmla="*/ 64 w 64"/>
                <a:gd name="T1" fmla="*/ 0 h 96"/>
                <a:gd name="T2" fmla="*/ 32 w 64"/>
                <a:gd name="T3" fmla="*/ 96 h 96"/>
                <a:gd name="T4" fmla="*/ 0 w 64"/>
                <a:gd name="T5" fmla="*/ 0 h 96"/>
                <a:gd name="T6" fmla="*/ 64 w 6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6"/>
                <a:gd name="T14" fmla="*/ 64 w 6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2" name="Freeform 74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63" name="Freeform 75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4" name="Rectangle 76"/>
            <p:cNvSpPr>
              <a:spLocks noChangeArrowheads="1"/>
            </p:cNvSpPr>
            <p:nvPr/>
          </p:nvSpPr>
          <p:spPr bwMode="auto">
            <a:xfrm>
              <a:off x="593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65" name="Rectangle 77"/>
            <p:cNvSpPr>
              <a:spLocks noChangeArrowheads="1"/>
            </p:cNvSpPr>
            <p:nvPr/>
          </p:nvSpPr>
          <p:spPr bwMode="auto">
            <a:xfrm>
              <a:off x="1160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66" name="Rectangle 78"/>
            <p:cNvSpPr>
              <a:spLocks noChangeArrowheads="1"/>
            </p:cNvSpPr>
            <p:nvPr/>
          </p:nvSpPr>
          <p:spPr bwMode="auto">
            <a:xfrm>
              <a:off x="1193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67" name="Rectangle 79"/>
            <p:cNvSpPr>
              <a:spLocks noChangeArrowheads="1"/>
            </p:cNvSpPr>
            <p:nvPr/>
          </p:nvSpPr>
          <p:spPr bwMode="auto">
            <a:xfrm>
              <a:off x="1251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68" name="Rectangle 80"/>
            <p:cNvSpPr>
              <a:spLocks noChangeArrowheads="1"/>
            </p:cNvSpPr>
            <p:nvPr/>
          </p:nvSpPr>
          <p:spPr bwMode="auto">
            <a:xfrm>
              <a:off x="1283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ab</a:t>
              </a:r>
              <a:endParaRPr lang="en-US"/>
            </a:p>
          </p:txBody>
        </p:sp>
        <p:sp>
          <p:nvSpPr>
            <p:cNvPr id="37969" name="Rectangle 81"/>
            <p:cNvSpPr>
              <a:spLocks noChangeArrowheads="1"/>
            </p:cNvSpPr>
            <p:nvPr/>
          </p:nvSpPr>
          <p:spPr bwMode="auto">
            <a:xfrm>
              <a:off x="1399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70" name="Rectangle 82"/>
            <p:cNvSpPr>
              <a:spLocks noChangeArrowheads="1"/>
            </p:cNvSpPr>
            <p:nvPr/>
          </p:nvSpPr>
          <p:spPr bwMode="auto">
            <a:xfrm>
              <a:off x="1457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7971" name="Rectangle 83"/>
            <p:cNvSpPr>
              <a:spLocks noChangeArrowheads="1"/>
            </p:cNvSpPr>
            <p:nvPr/>
          </p:nvSpPr>
          <p:spPr bwMode="auto">
            <a:xfrm>
              <a:off x="150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72" name="Rectangle 84"/>
            <p:cNvSpPr>
              <a:spLocks noChangeArrowheads="1"/>
            </p:cNvSpPr>
            <p:nvPr/>
          </p:nvSpPr>
          <p:spPr bwMode="auto">
            <a:xfrm>
              <a:off x="154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73" name="Freeform 85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Freeform 86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4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5" name="Rectangle 87"/>
            <p:cNvSpPr>
              <a:spLocks noChangeArrowheads="1"/>
            </p:cNvSpPr>
            <p:nvPr/>
          </p:nvSpPr>
          <p:spPr bwMode="auto">
            <a:xfrm>
              <a:off x="134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76" name="Rectangle 88"/>
            <p:cNvSpPr>
              <a:spLocks noChangeArrowheads="1"/>
            </p:cNvSpPr>
            <p:nvPr/>
          </p:nvSpPr>
          <p:spPr bwMode="auto">
            <a:xfrm>
              <a:off x="191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77" name="Rectangle 89"/>
            <p:cNvSpPr>
              <a:spLocks noChangeArrowheads="1"/>
            </p:cNvSpPr>
            <p:nvPr/>
          </p:nvSpPr>
          <p:spPr bwMode="auto">
            <a:xfrm>
              <a:off x="194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78" name="Rectangle 90"/>
            <p:cNvSpPr>
              <a:spLocks noChangeArrowheads="1"/>
            </p:cNvSpPr>
            <p:nvPr/>
          </p:nvSpPr>
          <p:spPr bwMode="auto">
            <a:xfrm>
              <a:off x="200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79" name="Rectangle 91"/>
            <p:cNvSpPr>
              <a:spLocks noChangeArrowheads="1"/>
            </p:cNvSpPr>
            <p:nvPr/>
          </p:nvSpPr>
          <p:spPr bwMode="auto">
            <a:xfrm>
              <a:off x="203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ac</a:t>
              </a:r>
              <a:endParaRPr lang="en-US"/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214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81" name="Rectangle 93"/>
            <p:cNvSpPr>
              <a:spLocks noChangeArrowheads="1"/>
            </p:cNvSpPr>
            <p:nvPr/>
          </p:nvSpPr>
          <p:spPr bwMode="auto">
            <a:xfrm>
              <a:off x="220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7982" name="Rectangle 94"/>
            <p:cNvSpPr>
              <a:spLocks noChangeArrowheads="1"/>
            </p:cNvSpPr>
            <p:nvPr/>
          </p:nvSpPr>
          <p:spPr bwMode="auto">
            <a:xfrm>
              <a:off x="226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83" name="Rectangle 95"/>
            <p:cNvSpPr>
              <a:spLocks noChangeArrowheads="1"/>
            </p:cNvSpPr>
            <p:nvPr/>
          </p:nvSpPr>
          <p:spPr bwMode="auto">
            <a:xfrm>
              <a:off x="230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84" name="Freeform 96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31 w 2668"/>
                <a:gd name="T23" fmla="*/ 88 h 538"/>
                <a:gd name="T24" fmla="*/ 403 w 2668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85" name="Freeform 97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31 w 2668"/>
                <a:gd name="T23" fmla="*/ 88 h 538"/>
                <a:gd name="T24" fmla="*/ 403 w 2668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Rectangle 98"/>
            <p:cNvSpPr>
              <a:spLocks noChangeArrowheads="1"/>
            </p:cNvSpPr>
            <p:nvPr/>
          </p:nvSpPr>
          <p:spPr bwMode="auto">
            <a:xfrm>
              <a:off x="4375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87" name="Rectangle 99"/>
            <p:cNvSpPr>
              <a:spLocks noChangeArrowheads="1"/>
            </p:cNvSpPr>
            <p:nvPr/>
          </p:nvSpPr>
          <p:spPr bwMode="auto">
            <a:xfrm>
              <a:off x="494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88" name="Rectangle 100"/>
            <p:cNvSpPr>
              <a:spLocks noChangeArrowheads="1"/>
            </p:cNvSpPr>
            <p:nvPr/>
          </p:nvSpPr>
          <p:spPr bwMode="auto">
            <a:xfrm>
              <a:off x="4975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7989" name="Rectangle 101"/>
            <p:cNvSpPr>
              <a:spLocks noChangeArrowheads="1"/>
            </p:cNvSpPr>
            <p:nvPr/>
          </p:nvSpPr>
          <p:spPr bwMode="auto">
            <a:xfrm>
              <a:off x="5033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7990" name="Rectangle 102"/>
            <p:cNvSpPr>
              <a:spLocks noChangeArrowheads="1"/>
            </p:cNvSpPr>
            <p:nvPr/>
          </p:nvSpPr>
          <p:spPr bwMode="auto">
            <a:xfrm>
              <a:off x="5059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cb</a:t>
              </a:r>
              <a:endParaRPr lang="en-US"/>
            </a:p>
          </p:txBody>
        </p:sp>
        <p:sp>
          <p:nvSpPr>
            <p:cNvPr id="37991" name="Rectangle 103"/>
            <p:cNvSpPr>
              <a:spLocks noChangeArrowheads="1"/>
            </p:cNvSpPr>
            <p:nvPr/>
          </p:nvSpPr>
          <p:spPr bwMode="auto">
            <a:xfrm>
              <a:off x="516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7992" name="Rectangle 104"/>
            <p:cNvSpPr>
              <a:spLocks noChangeArrowheads="1"/>
            </p:cNvSpPr>
            <p:nvPr/>
          </p:nvSpPr>
          <p:spPr bwMode="auto">
            <a:xfrm>
              <a:off x="5233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7993" name="Rectangle 105"/>
            <p:cNvSpPr>
              <a:spLocks noChangeArrowheads="1"/>
            </p:cNvSpPr>
            <p:nvPr/>
          </p:nvSpPr>
          <p:spPr bwMode="auto">
            <a:xfrm>
              <a:off x="5291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7994" name="Rectangle 106"/>
            <p:cNvSpPr>
              <a:spLocks noChangeArrowheads="1"/>
            </p:cNvSpPr>
            <p:nvPr/>
          </p:nvSpPr>
          <p:spPr bwMode="auto">
            <a:xfrm>
              <a:off x="532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7995" name="Freeform 107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404 w 2669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Freeform 108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404 w 2669"/>
                <a:gd name="T1" fmla="*/ 88 h 538"/>
                <a:gd name="T2" fmla="*/ 435 w 2669"/>
                <a:gd name="T3" fmla="*/ 56 h 538"/>
                <a:gd name="T4" fmla="*/ 435 w 2669"/>
                <a:gd name="T5" fmla="*/ 56 h 538"/>
                <a:gd name="T6" fmla="*/ 435 w 2669"/>
                <a:gd name="T7" fmla="*/ 31 h 538"/>
                <a:gd name="T8" fmla="*/ 404 w 2669"/>
                <a:gd name="T9" fmla="*/ 0 h 538"/>
                <a:gd name="T10" fmla="*/ 404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404 w 2669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Rectangle 109"/>
            <p:cNvSpPr>
              <a:spLocks noChangeArrowheads="1"/>
            </p:cNvSpPr>
            <p:nvPr/>
          </p:nvSpPr>
          <p:spPr bwMode="auto">
            <a:xfrm>
              <a:off x="3536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7998" name="Rectangle 110"/>
            <p:cNvSpPr>
              <a:spLocks noChangeArrowheads="1"/>
            </p:cNvSpPr>
            <p:nvPr/>
          </p:nvSpPr>
          <p:spPr bwMode="auto">
            <a:xfrm>
              <a:off x="4104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7999" name="Rectangle 111"/>
            <p:cNvSpPr>
              <a:spLocks noChangeArrowheads="1"/>
            </p:cNvSpPr>
            <p:nvPr/>
          </p:nvSpPr>
          <p:spPr bwMode="auto">
            <a:xfrm>
              <a:off x="4136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00" name="Rectangle 112"/>
            <p:cNvSpPr>
              <a:spLocks noChangeArrowheads="1"/>
            </p:cNvSpPr>
            <p:nvPr/>
          </p:nvSpPr>
          <p:spPr bwMode="auto">
            <a:xfrm>
              <a:off x="4194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01" name="Rectangle 113"/>
            <p:cNvSpPr>
              <a:spLocks noChangeArrowheads="1"/>
            </p:cNvSpPr>
            <p:nvPr/>
          </p:nvSpPr>
          <p:spPr bwMode="auto">
            <a:xfrm>
              <a:off x="4226" y="281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ca</a:t>
              </a:r>
              <a:endParaRPr lang="en-US"/>
            </a:p>
          </p:txBody>
        </p:sp>
        <p:sp>
          <p:nvSpPr>
            <p:cNvPr id="38002" name="Rectangle 114"/>
            <p:cNvSpPr>
              <a:spLocks noChangeArrowheads="1"/>
            </p:cNvSpPr>
            <p:nvPr/>
          </p:nvSpPr>
          <p:spPr bwMode="auto">
            <a:xfrm>
              <a:off x="4336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03" name="Rectangle 115"/>
            <p:cNvSpPr>
              <a:spLocks noChangeArrowheads="1"/>
            </p:cNvSpPr>
            <p:nvPr/>
          </p:nvSpPr>
          <p:spPr bwMode="auto">
            <a:xfrm>
              <a:off x="4394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</a:t>
              </a:r>
              <a:endParaRPr lang="en-US"/>
            </a:p>
          </p:txBody>
        </p:sp>
        <p:sp>
          <p:nvSpPr>
            <p:cNvPr id="38004" name="Rectangle 116"/>
            <p:cNvSpPr>
              <a:spLocks noChangeArrowheads="1"/>
            </p:cNvSpPr>
            <p:nvPr/>
          </p:nvSpPr>
          <p:spPr bwMode="auto">
            <a:xfrm>
              <a:off x="4452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05" name="Rectangle 117"/>
            <p:cNvSpPr>
              <a:spLocks noChangeArrowheads="1"/>
            </p:cNvSpPr>
            <p:nvPr/>
          </p:nvSpPr>
          <p:spPr bwMode="auto">
            <a:xfrm>
              <a:off x="4491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06" name="Freeform 118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403 w 2669"/>
                <a:gd name="T1" fmla="*/ 88 h 538"/>
                <a:gd name="T2" fmla="*/ 434 w 2669"/>
                <a:gd name="T3" fmla="*/ 56 h 538"/>
                <a:gd name="T4" fmla="*/ 434 w 2669"/>
                <a:gd name="T5" fmla="*/ 56 h 538"/>
                <a:gd name="T6" fmla="*/ 434 w 2669"/>
                <a:gd name="T7" fmla="*/ 31 h 538"/>
                <a:gd name="T8" fmla="*/ 403 w 2669"/>
                <a:gd name="T9" fmla="*/ 0 h 538"/>
                <a:gd name="T10" fmla="*/ 403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3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07" name="Freeform 119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403 w 2669"/>
                <a:gd name="T1" fmla="*/ 88 h 538"/>
                <a:gd name="T2" fmla="*/ 434 w 2669"/>
                <a:gd name="T3" fmla="*/ 56 h 538"/>
                <a:gd name="T4" fmla="*/ 434 w 2669"/>
                <a:gd name="T5" fmla="*/ 56 h 538"/>
                <a:gd name="T6" fmla="*/ 434 w 2669"/>
                <a:gd name="T7" fmla="*/ 31 h 538"/>
                <a:gd name="T8" fmla="*/ 403 w 2669"/>
                <a:gd name="T9" fmla="*/ 0 h 538"/>
                <a:gd name="T10" fmla="*/ 403 w 2669"/>
                <a:gd name="T11" fmla="*/ 0 h 538"/>
                <a:gd name="T12" fmla="*/ 31 w 2669"/>
                <a:gd name="T13" fmla="*/ 0 h 538"/>
                <a:gd name="T14" fmla="*/ 0 w 2669"/>
                <a:gd name="T15" fmla="*/ 31 h 538"/>
                <a:gd name="T16" fmla="*/ 0 w 2669"/>
                <a:gd name="T17" fmla="*/ 31 h 538"/>
                <a:gd name="T18" fmla="*/ 0 w 2669"/>
                <a:gd name="T19" fmla="*/ 56 h 538"/>
                <a:gd name="T20" fmla="*/ 31 w 2669"/>
                <a:gd name="T21" fmla="*/ 88 h 538"/>
                <a:gd name="T22" fmla="*/ 31 w 2669"/>
                <a:gd name="T23" fmla="*/ 88 h 538"/>
                <a:gd name="T24" fmla="*/ 403 w 2669"/>
                <a:gd name="T25" fmla="*/ 88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8" name="Rectangle 120"/>
            <p:cNvSpPr>
              <a:spLocks noChangeArrowheads="1"/>
            </p:cNvSpPr>
            <p:nvPr/>
          </p:nvSpPr>
          <p:spPr bwMode="auto">
            <a:xfrm>
              <a:off x="285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8009" name="Rectangle 121"/>
            <p:cNvSpPr>
              <a:spLocks noChangeArrowheads="1"/>
            </p:cNvSpPr>
            <p:nvPr/>
          </p:nvSpPr>
          <p:spPr bwMode="auto">
            <a:xfrm>
              <a:off x="342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8010" name="Rectangle 122"/>
            <p:cNvSpPr>
              <a:spLocks noChangeArrowheads="1"/>
            </p:cNvSpPr>
            <p:nvPr/>
          </p:nvSpPr>
          <p:spPr bwMode="auto">
            <a:xfrm>
              <a:off x="345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11" name="Rectangle 123"/>
            <p:cNvSpPr>
              <a:spLocks noChangeArrowheads="1"/>
            </p:cNvSpPr>
            <p:nvPr/>
          </p:nvSpPr>
          <p:spPr bwMode="auto">
            <a:xfrm>
              <a:off x="351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12" name="Rectangle 124"/>
            <p:cNvSpPr>
              <a:spLocks noChangeArrowheads="1"/>
            </p:cNvSpPr>
            <p:nvPr/>
          </p:nvSpPr>
          <p:spPr bwMode="auto">
            <a:xfrm>
              <a:off x="354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bc</a:t>
              </a:r>
              <a:endParaRPr lang="en-US"/>
            </a:p>
          </p:txBody>
        </p:sp>
        <p:sp>
          <p:nvSpPr>
            <p:cNvPr id="38013" name="Rectangle 125"/>
            <p:cNvSpPr>
              <a:spLocks noChangeArrowheads="1"/>
            </p:cNvSpPr>
            <p:nvPr/>
          </p:nvSpPr>
          <p:spPr bwMode="auto">
            <a:xfrm>
              <a:off x="365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14" name="Rectangle 126"/>
            <p:cNvSpPr>
              <a:spLocks noChangeArrowheads="1"/>
            </p:cNvSpPr>
            <p:nvPr/>
          </p:nvSpPr>
          <p:spPr bwMode="auto">
            <a:xfrm>
              <a:off x="371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</a:t>
              </a:r>
              <a:endParaRPr lang="en-US"/>
            </a:p>
          </p:txBody>
        </p:sp>
        <p:sp>
          <p:nvSpPr>
            <p:cNvPr id="38015" name="Rectangle 127"/>
            <p:cNvSpPr>
              <a:spLocks noChangeArrowheads="1"/>
            </p:cNvSpPr>
            <p:nvPr/>
          </p:nvSpPr>
          <p:spPr bwMode="auto">
            <a:xfrm>
              <a:off x="377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16" name="Rectangle 128"/>
            <p:cNvSpPr>
              <a:spLocks noChangeArrowheads="1"/>
            </p:cNvSpPr>
            <p:nvPr/>
          </p:nvSpPr>
          <p:spPr bwMode="auto">
            <a:xfrm>
              <a:off x="381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17" name="Freeform 129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403 w 2668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18" name="Freeform 130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403 w 2668"/>
                <a:gd name="T1" fmla="*/ 88 h 538"/>
                <a:gd name="T2" fmla="*/ 434 w 2668"/>
                <a:gd name="T3" fmla="*/ 56 h 538"/>
                <a:gd name="T4" fmla="*/ 434 w 2668"/>
                <a:gd name="T5" fmla="*/ 56 h 538"/>
                <a:gd name="T6" fmla="*/ 434 w 2668"/>
                <a:gd name="T7" fmla="*/ 31 h 538"/>
                <a:gd name="T8" fmla="*/ 403 w 2668"/>
                <a:gd name="T9" fmla="*/ 0 h 538"/>
                <a:gd name="T10" fmla="*/ 403 w 2668"/>
                <a:gd name="T11" fmla="*/ 0 h 538"/>
                <a:gd name="T12" fmla="*/ 31 w 2668"/>
                <a:gd name="T13" fmla="*/ 0 h 538"/>
                <a:gd name="T14" fmla="*/ 0 w 2668"/>
                <a:gd name="T15" fmla="*/ 31 h 538"/>
                <a:gd name="T16" fmla="*/ 0 w 2668"/>
                <a:gd name="T17" fmla="*/ 31 h 538"/>
                <a:gd name="T18" fmla="*/ 0 w 2668"/>
                <a:gd name="T19" fmla="*/ 56 h 538"/>
                <a:gd name="T20" fmla="*/ 31 w 2668"/>
                <a:gd name="T21" fmla="*/ 88 h 538"/>
                <a:gd name="T22" fmla="*/ 403 w 2668"/>
                <a:gd name="T23" fmla="*/ 88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9" name="Rectangle 131"/>
            <p:cNvSpPr>
              <a:spLocks noChangeArrowheads="1"/>
            </p:cNvSpPr>
            <p:nvPr/>
          </p:nvSpPr>
          <p:spPr bwMode="auto">
            <a:xfrm>
              <a:off x="2071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PuzzleSolve</a:t>
              </a:r>
              <a:endParaRPr lang="en-US"/>
            </a:p>
          </p:txBody>
        </p:sp>
        <p:sp>
          <p:nvSpPr>
            <p:cNvPr id="38020" name="Rectangle 132"/>
            <p:cNvSpPr>
              <a:spLocks noChangeArrowheads="1"/>
            </p:cNvSpPr>
            <p:nvPr/>
          </p:nvSpPr>
          <p:spPr bwMode="auto">
            <a:xfrm>
              <a:off x="263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38021" name="Rectangle 133"/>
            <p:cNvSpPr>
              <a:spLocks noChangeArrowheads="1"/>
            </p:cNvSpPr>
            <p:nvPr/>
          </p:nvSpPr>
          <p:spPr bwMode="auto">
            <a:xfrm>
              <a:off x="2671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38022" name="Rectangle 134"/>
            <p:cNvSpPr>
              <a:spLocks noChangeArrowheads="1"/>
            </p:cNvSpPr>
            <p:nvPr/>
          </p:nvSpPr>
          <p:spPr bwMode="auto">
            <a:xfrm>
              <a:off x="2729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</a:t>
              </a:r>
              <a:endParaRPr lang="en-US"/>
            </a:p>
          </p:txBody>
        </p:sp>
        <p:sp>
          <p:nvSpPr>
            <p:cNvPr id="38023" name="Rectangle 135"/>
            <p:cNvSpPr>
              <a:spLocks noChangeArrowheads="1"/>
            </p:cNvSpPr>
            <p:nvPr/>
          </p:nvSpPr>
          <p:spPr bwMode="auto">
            <a:xfrm>
              <a:off x="2755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ba</a:t>
              </a:r>
              <a:endParaRPr lang="en-US"/>
            </a:p>
          </p:txBody>
        </p:sp>
        <p:sp>
          <p:nvSpPr>
            <p:cNvPr id="38024" name="Rectangle 136"/>
            <p:cNvSpPr>
              <a:spLocks noChangeArrowheads="1"/>
            </p:cNvSpPr>
            <p:nvPr/>
          </p:nvSpPr>
          <p:spPr bwMode="auto">
            <a:xfrm>
              <a:off x="2871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,{</a:t>
              </a:r>
              <a:endParaRPr lang="en-US"/>
            </a:p>
          </p:txBody>
        </p:sp>
        <p:sp>
          <p:nvSpPr>
            <p:cNvPr id="38025" name="Rectangle 137"/>
            <p:cNvSpPr>
              <a:spLocks noChangeArrowheads="1"/>
            </p:cNvSpPr>
            <p:nvPr/>
          </p:nvSpPr>
          <p:spPr bwMode="auto">
            <a:xfrm>
              <a:off x="2935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</a:t>
              </a:r>
              <a:endParaRPr lang="en-US"/>
            </a:p>
          </p:txBody>
        </p:sp>
        <p:sp>
          <p:nvSpPr>
            <p:cNvPr id="38026" name="Rectangle 138"/>
            <p:cNvSpPr>
              <a:spLocks noChangeArrowheads="1"/>
            </p:cNvSpPr>
            <p:nvPr/>
          </p:nvSpPr>
          <p:spPr bwMode="auto">
            <a:xfrm>
              <a:off x="2987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}</a:t>
              </a:r>
              <a:endParaRPr lang="en-US"/>
            </a:p>
          </p:txBody>
        </p:sp>
        <p:sp>
          <p:nvSpPr>
            <p:cNvPr id="38027" name="Rectangle 139"/>
            <p:cNvSpPr>
              <a:spLocks noChangeArrowheads="1"/>
            </p:cNvSpPr>
            <p:nvPr/>
          </p:nvSpPr>
          <p:spPr bwMode="auto">
            <a:xfrm>
              <a:off x="301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38028" name="Line 140"/>
            <p:cNvSpPr>
              <a:spLocks noChangeShapeType="1"/>
            </p:cNvSpPr>
            <p:nvPr/>
          </p:nvSpPr>
          <p:spPr bwMode="auto">
            <a:xfrm flipH="1">
              <a:off x="4102" y="2532"/>
              <a:ext cx="268" cy="18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29" name="Freeform 141"/>
            <p:cNvSpPr>
              <a:spLocks/>
            </p:cNvSpPr>
            <p:nvPr/>
          </p:nvSpPr>
          <p:spPr bwMode="auto">
            <a:xfrm>
              <a:off x="4029" y="2684"/>
              <a:ext cx="98" cy="80"/>
            </a:xfrm>
            <a:custGeom>
              <a:avLst/>
              <a:gdLst>
                <a:gd name="T0" fmla="*/ 98 w 98"/>
                <a:gd name="T1" fmla="*/ 53 h 80"/>
                <a:gd name="T2" fmla="*/ 0 w 98"/>
                <a:gd name="T3" fmla="*/ 80 h 80"/>
                <a:gd name="T4" fmla="*/ 62 w 98"/>
                <a:gd name="T5" fmla="*/ 0 h 80"/>
                <a:gd name="T6" fmla="*/ 98 w 98"/>
                <a:gd name="T7" fmla="*/ 53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80"/>
                <a:gd name="T14" fmla="*/ 98 w 9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80">
                  <a:moveTo>
                    <a:pt x="98" y="53"/>
                  </a:moveTo>
                  <a:lnTo>
                    <a:pt x="0" y="80"/>
                  </a:lnTo>
                  <a:lnTo>
                    <a:pt x="62" y="0"/>
                  </a:lnTo>
                  <a:lnTo>
                    <a:pt x="98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0" name="Line 142"/>
            <p:cNvSpPr>
              <a:spLocks noChangeShapeType="1"/>
            </p:cNvSpPr>
            <p:nvPr/>
          </p:nvSpPr>
          <p:spPr bwMode="auto">
            <a:xfrm>
              <a:off x="1512" y="2551"/>
              <a:ext cx="283" cy="44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1" name="Freeform 143"/>
            <p:cNvSpPr>
              <a:spLocks/>
            </p:cNvSpPr>
            <p:nvPr/>
          </p:nvSpPr>
          <p:spPr bwMode="auto">
            <a:xfrm>
              <a:off x="1764" y="2976"/>
              <a:ext cx="77" cy="98"/>
            </a:xfrm>
            <a:custGeom>
              <a:avLst/>
              <a:gdLst>
                <a:gd name="T0" fmla="*/ 54 w 77"/>
                <a:gd name="T1" fmla="*/ 0 h 98"/>
                <a:gd name="T2" fmla="*/ 77 w 77"/>
                <a:gd name="T3" fmla="*/ 98 h 98"/>
                <a:gd name="T4" fmla="*/ 0 w 77"/>
                <a:gd name="T5" fmla="*/ 34 h 98"/>
                <a:gd name="T6" fmla="*/ 54 w 7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8"/>
                <a:gd name="T14" fmla="*/ 77 w 7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8">
                  <a:moveTo>
                    <a:pt x="54" y="0"/>
                  </a:moveTo>
                  <a:lnTo>
                    <a:pt x="77" y="98"/>
                  </a:lnTo>
                  <a:lnTo>
                    <a:pt x="0" y="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2" name="Line 144"/>
            <p:cNvSpPr>
              <a:spLocks noChangeShapeType="1"/>
            </p:cNvSpPr>
            <p:nvPr/>
          </p:nvSpPr>
          <p:spPr bwMode="auto">
            <a:xfrm>
              <a:off x="2945" y="2524"/>
              <a:ext cx="355" cy="47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3" name="Freeform 145"/>
            <p:cNvSpPr>
              <a:spLocks/>
            </p:cNvSpPr>
            <p:nvPr/>
          </p:nvSpPr>
          <p:spPr bwMode="auto">
            <a:xfrm>
              <a:off x="3269" y="2978"/>
              <a:ext cx="83" cy="96"/>
            </a:xfrm>
            <a:custGeom>
              <a:avLst/>
              <a:gdLst>
                <a:gd name="T0" fmla="*/ 52 w 83"/>
                <a:gd name="T1" fmla="*/ 0 h 96"/>
                <a:gd name="T2" fmla="*/ 83 w 83"/>
                <a:gd name="T3" fmla="*/ 96 h 96"/>
                <a:gd name="T4" fmla="*/ 0 w 83"/>
                <a:gd name="T5" fmla="*/ 38 h 96"/>
                <a:gd name="T6" fmla="*/ 52 w 8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96"/>
                <a:gd name="T14" fmla="*/ 83 w 8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96">
                  <a:moveTo>
                    <a:pt x="52" y="0"/>
                  </a:moveTo>
                  <a:lnTo>
                    <a:pt x="83" y="96"/>
                  </a:lnTo>
                  <a:lnTo>
                    <a:pt x="0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4" name="Line 146"/>
            <p:cNvSpPr>
              <a:spLocks noChangeShapeType="1"/>
            </p:cNvSpPr>
            <p:nvPr/>
          </p:nvSpPr>
          <p:spPr bwMode="auto">
            <a:xfrm>
              <a:off x="4370" y="2524"/>
              <a:ext cx="437" cy="48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5" name="Freeform 147"/>
            <p:cNvSpPr>
              <a:spLocks/>
            </p:cNvSpPr>
            <p:nvPr/>
          </p:nvSpPr>
          <p:spPr bwMode="auto">
            <a:xfrm>
              <a:off x="4778" y="2981"/>
              <a:ext cx="88" cy="93"/>
            </a:xfrm>
            <a:custGeom>
              <a:avLst/>
              <a:gdLst>
                <a:gd name="T0" fmla="*/ 48 w 88"/>
                <a:gd name="T1" fmla="*/ 0 h 93"/>
                <a:gd name="T2" fmla="*/ 88 w 88"/>
                <a:gd name="T3" fmla="*/ 93 h 93"/>
                <a:gd name="T4" fmla="*/ 0 w 88"/>
                <a:gd name="T5" fmla="*/ 43 h 93"/>
                <a:gd name="T6" fmla="*/ 48 w 8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3"/>
                <a:gd name="T14" fmla="*/ 88 w 8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3">
                  <a:moveTo>
                    <a:pt x="48" y="0"/>
                  </a:moveTo>
                  <a:lnTo>
                    <a:pt x="88" y="93"/>
                  </a:lnTo>
                  <a:lnTo>
                    <a:pt x="0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36" name="Rectangle 148"/>
            <p:cNvSpPr>
              <a:spLocks noChangeArrowheads="1"/>
            </p:cNvSpPr>
            <p:nvPr/>
          </p:nvSpPr>
          <p:spPr bwMode="auto">
            <a:xfrm>
              <a:off x="986" y="301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abc</a:t>
              </a:r>
              <a:endParaRPr lang="en-US"/>
            </a:p>
          </p:txBody>
        </p:sp>
        <p:sp>
          <p:nvSpPr>
            <p:cNvPr id="38037" name="Rectangle 149"/>
            <p:cNvSpPr>
              <a:spLocks noChangeArrowheads="1"/>
            </p:cNvSpPr>
            <p:nvPr/>
          </p:nvSpPr>
          <p:spPr bwMode="auto">
            <a:xfrm>
              <a:off x="176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acb</a:t>
              </a:r>
              <a:endParaRPr lang="en-US"/>
            </a:p>
          </p:txBody>
        </p:sp>
        <p:sp>
          <p:nvSpPr>
            <p:cNvPr id="38038" name="Rectangle 150"/>
            <p:cNvSpPr>
              <a:spLocks noChangeArrowheads="1"/>
            </p:cNvSpPr>
            <p:nvPr/>
          </p:nvSpPr>
          <p:spPr bwMode="auto">
            <a:xfrm>
              <a:off x="2477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bac</a:t>
              </a:r>
              <a:endParaRPr lang="en-US"/>
            </a:p>
          </p:txBody>
        </p:sp>
        <p:sp>
          <p:nvSpPr>
            <p:cNvPr id="38039" name="Rectangle 151"/>
            <p:cNvSpPr>
              <a:spLocks noChangeArrowheads="1"/>
            </p:cNvSpPr>
            <p:nvPr/>
          </p:nvSpPr>
          <p:spPr bwMode="auto">
            <a:xfrm>
              <a:off x="3252" y="332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bca</a:t>
              </a:r>
              <a:endParaRPr lang="en-US"/>
            </a:p>
          </p:txBody>
        </p:sp>
        <p:sp>
          <p:nvSpPr>
            <p:cNvPr id="38040" name="Rectangle 152"/>
            <p:cNvSpPr>
              <a:spLocks noChangeArrowheads="1"/>
            </p:cNvSpPr>
            <p:nvPr/>
          </p:nvSpPr>
          <p:spPr bwMode="auto">
            <a:xfrm>
              <a:off x="3994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cab</a:t>
              </a:r>
              <a:endParaRPr lang="en-US"/>
            </a:p>
          </p:txBody>
        </p:sp>
        <p:sp>
          <p:nvSpPr>
            <p:cNvPr id="38041" name="Rectangle 153"/>
            <p:cNvSpPr>
              <a:spLocks noChangeArrowheads="1"/>
            </p:cNvSpPr>
            <p:nvPr/>
          </p:nvSpPr>
          <p:spPr bwMode="auto">
            <a:xfrm>
              <a:off x="480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cba</a:t>
              </a:r>
              <a:endParaRPr lang="en-US"/>
            </a:p>
          </p:txBody>
        </p:sp>
      </p:grpSp>
      <p:sp>
        <p:nvSpPr>
          <p:cNvPr id="37893" name="Date Placeholder 15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Visualizing Recursion</a:t>
            </a:r>
          </a:p>
        </p:txBody>
      </p:sp>
      <p:sp>
        <p:nvSpPr>
          <p:cNvPr id="143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810000" cy="4114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Tahoma" charset="0"/>
              </a:rPr>
              <a:t>Recursion trace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 box for each recursive call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An arrow from each caller to </a:t>
            </a:r>
            <a:r>
              <a:rPr lang="en-US" sz="2400" dirty="0" err="1">
                <a:latin typeface="Tahoma" charset="0"/>
              </a:rPr>
              <a:t>callee</a:t>
            </a:r>
            <a:endParaRPr lang="en-US" sz="2400" dirty="0">
              <a:latin typeface="Tahoma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An arrow from each </a:t>
            </a:r>
            <a:r>
              <a:rPr lang="en-US" sz="2400" dirty="0" err="1">
                <a:latin typeface="Tahoma" charset="0"/>
              </a:rPr>
              <a:t>callee</a:t>
            </a:r>
            <a:r>
              <a:rPr lang="en-US" sz="2400" dirty="0">
                <a:latin typeface="Tahoma" charset="0"/>
              </a:rPr>
              <a:t> to caller showing return value</a:t>
            </a:r>
          </a:p>
        </p:txBody>
      </p:sp>
      <p:sp>
        <p:nvSpPr>
          <p:cNvPr id="14339" name="Content Placeholder 10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12192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ahoma" charset="0"/>
              </a:rPr>
              <a:t>Example</a:t>
            </a:r>
          </a:p>
        </p:txBody>
      </p:sp>
      <p:sp>
        <p:nvSpPr>
          <p:cNvPr id="14340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434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3F5127B-AF11-B54D-A4DD-560956A38095}" type="slidenum">
              <a:rPr lang="en-US" sz="1400"/>
              <a:pPr eaLnBrk="1" hangingPunct="1"/>
              <a:t>4</a:t>
            </a:fld>
            <a:endParaRPr lang="en-US" sz="1400"/>
          </a:p>
        </p:txBody>
      </p:sp>
      <p:grpSp>
        <p:nvGrpSpPr>
          <p:cNvPr id="14342" name="Group 11"/>
          <p:cNvGrpSpPr>
            <a:grpSpLocks noChangeAspect="1"/>
          </p:cNvGrpSpPr>
          <p:nvPr/>
        </p:nvGrpSpPr>
        <p:grpSpPr bwMode="auto">
          <a:xfrm>
            <a:off x="4114800" y="2362200"/>
            <a:ext cx="4757738" cy="3694113"/>
            <a:chOff x="2899" y="1511"/>
            <a:chExt cx="2690" cy="2089"/>
          </a:xfrm>
        </p:grpSpPr>
        <p:sp>
          <p:nvSpPr>
            <p:cNvPr id="1434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2899" y="1511"/>
              <a:ext cx="2669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Freeform 12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3"/>
            <p:cNvSpPr>
              <a:spLocks/>
            </p:cNvSpPr>
            <p:nvPr/>
          </p:nvSpPr>
          <p:spPr bwMode="auto">
            <a:xfrm>
              <a:off x="2910" y="175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4 h 768"/>
                <a:gd name="T18" fmla="*/ 0 w 3840"/>
                <a:gd name="T19" fmla="*/ 11 h 768"/>
                <a:gd name="T20" fmla="*/ 4 w 3840"/>
                <a:gd name="T21" fmla="*/ 14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40"/>
                <a:gd name="T34" fmla="*/ 0 h 768"/>
                <a:gd name="T35" fmla="*/ 3840 w 3840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4"/>
            <p:cNvSpPr>
              <a:spLocks noChangeArrowheads="1"/>
            </p:cNvSpPr>
            <p:nvPr/>
          </p:nvSpPr>
          <p:spPr bwMode="auto">
            <a:xfrm>
              <a:off x="2954" y="179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 err="1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 dirty="0"/>
            </a:p>
          </p:txBody>
        </p:sp>
        <p:sp>
          <p:nvSpPr>
            <p:cNvPr id="14348" name="Rectangle 15"/>
            <p:cNvSpPr>
              <a:spLocks noChangeArrowheads="1"/>
            </p:cNvSpPr>
            <p:nvPr/>
          </p:nvSpPr>
          <p:spPr bwMode="auto">
            <a:xfrm>
              <a:off x="3756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3790" y="179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4350" name="Rectangle 17"/>
            <p:cNvSpPr>
              <a:spLocks noChangeArrowheads="1"/>
            </p:cNvSpPr>
            <p:nvPr/>
          </p:nvSpPr>
          <p:spPr bwMode="auto">
            <a:xfrm>
              <a:off x="3850" y="179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51" name="Line 18"/>
            <p:cNvSpPr>
              <a:spLocks noChangeShapeType="1"/>
            </p:cNvSpPr>
            <p:nvPr/>
          </p:nvSpPr>
          <p:spPr bwMode="auto">
            <a:xfrm>
              <a:off x="3470" y="1960"/>
              <a:ext cx="44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Freeform 19"/>
            <p:cNvSpPr>
              <a:spLocks/>
            </p:cNvSpPr>
            <p:nvPr/>
          </p:nvSpPr>
          <p:spPr bwMode="auto">
            <a:xfrm>
              <a:off x="3498" y="2130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Freeform 20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Freeform 21"/>
            <p:cNvSpPr>
              <a:spLocks/>
            </p:cNvSpPr>
            <p:nvPr/>
          </p:nvSpPr>
          <p:spPr bwMode="auto">
            <a:xfrm>
              <a:off x="3011" y="2164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3056" y="2203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3858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57" name="Rectangle 24"/>
            <p:cNvSpPr>
              <a:spLocks noChangeArrowheads="1"/>
            </p:cNvSpPr>
            <p:nvPr/>
          </p:nvSpPr>
          <p:spPr bwMode="auto"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4358" name="Rectangle 25"/>
            <p:cNvSpPr>
              <a:spLocks noChangeArrowheads="1"/>
            </p:cNvSpPr>
            <p:nvPr/>
          </p:nvSpPr>
          <p:spPr bwMode="auto"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59" name="Line 26"/>
            <p:cNvSpPr>
              <a:spLocks noChangeShapeType="1"/>
            </p:cNvSpPr>
            <p:nvPr/>
          </p:nvSpPr>
          <p:spPr bwMode="auto">
            <a:xfrm>
              <a:off x="3572" y="2367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27"/>
            <p:cNvSpPr>
              <a:spLocks/>
            </p:cNvSpPr>
            <p:nvPr/>
          </p:nvSpPr>
          <p:spPr bwMode="auto">
            <a:xfrm>
              <a:off x="3600" y="2537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28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29"/>
            <p:cNvSpPr>
              <a:spLocks/>
            </p:cNvSpPr>
            <p:nvPr/>
          </p:nvSpPr>
          <p:spPr bwMode="auto">
            <a:xfrm>
              <a:off x="3113" y="2571"/>
              <a:ext cx="1019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30"/>
            <p:cNvSpPr>
              <a:spLocks noChangeArrowheads="1"/>
            </p:cNvSpPr>
            <p:nvPr/>
          </p:nvSpPr>
          <p:spPr bwMode="auto">
            <a:xfrm>
              <a:off x="3158" y="2611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366" name="Rectangle 33"/>
            <p:cNvSpPr>
              <a:spLocks noChangeArrowheads="1"/>
            </p:cNvSpPr>
            <p:nvPr/>
          </p:nvSpPr>
          <p:spPr bwMode="auto"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>
              <a:off x="3673" y="2775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35"/>
            <p:cNvSpPr>
              <a:spLocks/>
            </p:cNvSpPr>
            <p:nvPr/>
          </p:nvSpPr>
          <p:spPr bwMode="auto">
            <a:xfrm>
              <a:off x="3702" y="2945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2 w 30"/>
                <a:gd name="T3" fmla="*/ 34 h 34"/>
                <a:gd name="T4" fmla="*/ 0 w 30"/>
                <a:gd name="T5" fmla="*/ 7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36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37"/>
            <p:cNvSpPr>
              <a:spLocks/>
            </p:cNvSpPr>
            <p:nvPr/>
          </p:nvSpPr>
          <p:spPr bwMode="auto">
            <a:xfrm>
              <a:off x="3215" y="2979"/>
              <a:ext cx="1019" cy="203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3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3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8"/>
            <p:cNvSpPr>
              <a:spLocks noChangeArrowheads="1"/>
            </p:cNvSpPr>
            <p:nvPr/>
          </p:nvSpPr>
          <p:spPr bwMode="auto">
            <a:xfrm>
              <a:off x="3260" y="3018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72" name="Rectangle 39"/>
            <p:cNvSpPr>
              <a:spLocks noChangeArrowheads="1"/>
            </p:cNvSpPr>
            <p:nvPr/>
          </p:nvSpPr>
          <p:spPr bwMode="auto"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73" name="Rectangle 40"/>
            <p:cNvSpPr>
              <a:spLocks noChangeArrowheads="1"/>
            </p:cNvSpPr>
            <p:nvPr/>
          </p:nvSpPr>
          <p:spPr bwMode="auto"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74" name="Rectangle 41"/>
            <p:cNvSpPr>
              <a:spLocks noChangeArrowheads="1"/>
            </p:cNvSpPr>
            <p:nvPr/>
          </p:nvSpPr>
          <p:spPr bwMode="auto">
            <a:xfrm>
              <a:off x="4155" y="3018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75" name="Line 42"/>
            <p:cNvSpPr>
              <a:spLocks noChangeShapeType="1"/>
            </p:cNvSpPr>
            <p:nvPr/>
          </p:nvSpPr>
          <p:spPr bwMode="auto">
            <a:xfrm>
              <a:off x="3775" y="3182"/>
              <a:ext cx="45" cy="177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Freeform 43"/>
            <p:cNvSpPr>
              <a:spLocks/>
            </p:cNvSpPr>
            <p:nvPr/>
          </p:nvSpPr>
          <p:spPr bwMode="auto">
            <a:xfrm>
              <a:off x="3803" y="3352"/>
              <a:ext cx="31" cy="34"/>
            </a:xfrm>
            <a:custGeom>
              <a:avLst/>
              <a:gdLst>
                <a:gd name="T0" fmla="*/ 31 w 31"/>
                <a:gd name="T1" fmla="*/ 0 h 34"/>
                <a:gd name="T2" fmla="*/ 23 w 31"/>
                <a:gd name="T3" fmla="*/ 34 h 34"/>
                <a:gd name="T4" fmla="*/ 0 w 31"/>
                <a:gd name="T5" fmla="*/ 7 h 34"/>
                <a:gd name="T6" fmla="*/ 31 w 31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34"/>
                <a:gd name="T14" fmla="*/ 31 w 3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34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44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45"/>
            <p:cNvSpPr>
              <a:spLocks/>
            </p:cNvSpPr>
            <p:nvPr/>
          </p:nvSpPr>
          <p:spPr bwMode="auto">
            <a:xfrm>
              <a:off x="3317" y="3386"/>
              <a:ext cx="1018" cy="204"/>
            </a:xfrm>
            <a:custGeom>
              <a:avLst/>
              <a:gdLst>
                <a:gd name="T0" fmla="*/ 4 w 3840"/>
                <a:gd name="T1" fmla="*/ 14 h 768"/>
                <a:gd name="T2" fmla="*/ 68 w 3840"/>
                <a:gd name="T3" fmla="*/ 14 h 768"/>
                <a:gd name="T4" fmla="*/ 72 w 3840"/>
                <a:gd name="T5" fmla="*/ 11 h 768"/>
                <a:gd name="T6" fmla="*/ 72 w 3840"/>
                <a:gd name="T7" fmla="*/ 11 h 768"/>
                <a:gd name="T8" fmla="*/ 72 w 3840"/>
                <a:gd name="T9" fmla="*/ 4 h 768"/>
                <a:gd name="T10" fmla="*/ 68 w 3840"/>
                <a:gd name="T11" fmla="*/ 0 h 768"/>
                <a:gd name="T12" fmla="*/ 4 w 3840"/>
                <a:gd name="T13" fmla="*/ 0 h 768"/>
                <a:gd name="T14" fmla="*/ 0 w 3840"/>
                <a:gd name="T15" fmla="*/ 4 h 768"/>
                <a:gd name="T16" fmla="*/ 0 w 3840"/>
                <a:gd name="T17" fmla="*/ 11 h 768"/>
                <a:gd name="T18" fmla="*/ 4 w 3840"/>
                <a:gd name="T19" fmla="*/ 14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40"/>
                <a:gd name="T31" fmla="*/ 0 h 768"/>
                <a:gd name="T32" fmla="*/ 3840 w 3840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40" h="768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Rectangle 46"/>
            <p:cNvSpPr>
              <a:spLocks noChangeArrowheads="1"/>
            </p:cNvSpPr>
            <p:nvPr/>
          </p:nvSpPr>
          <p:spPr bwMode="auto">
            <a:xfrm>
              <a:off x="3362" y="3426"/>
              <a:ext cx="88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recursiveFactorial</a:t>
              </a:r>
              <a:endParaRPr lang="en-US"/>
            </a:p>
          </p:txBody>
        </p:sp>
        <p:sp>
          <p:nvSpPr>
            <p:cNvPr id="14380" name="Rectangle 47"/>
            <p:cNvSpPr>
              <a:spLocks noChangeArrowheads="1"/>
            </p:cNvSpPr>
            <p:nvPr/>
          </p:nvSpPr>
          <p:spPr bwMode="auto">
            <a:xfrm>
              <a:off x="4164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(</a:t>
              </a:r>
              <a:endParaRPr lang="en-US"/>
            </a:p>
          </p:txBody>
        </p:sp>
        <p:sp>
          <p:nvSpPr>
            <p:cNvPr id="14381" name="Rectangle 48"/>
            <p:cNvSpPr>
              <a:spLocks noChangeArrowheads="1"/>
            </p:cNvSpPr>
            <p:nvPr/>
          </p:nvSpPr>
          <p:spPr bwMode="auto"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14382" name="Rectangle 49"/>
            <p:cNvSpPr>
              <a:spLocks noChangeArrowheads="1"/>
            </p:cNvSpPr>
            <p:nvPr/>
          </p:nvSpPr>
          <p:spPr bwMode="auto"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3366FF"/>
                  </a:solidFill>
                  <a:latin typeface="Arial" charset="0"/>
                </a:rPr>
                <a:t>)</a:t>
              </a:r>
              <a:endParaRPr lang="en-US"/>
            </a:p>
          </p:txBody>
        </p:sp>
        <p:sp>
          <p:nvSpPr>
            <p:cNvPr id="14383" name="Freeform 50"/>
            <p:cNvSpPr>
              <a:spLocks/>
            </p:cNvSpPr>
            <p:nvPr/>
          </p:nvSpPr>
          <p:spPr bwMode="auto">
            <a:xfrm>
              <a:off x="4257" y="3094"/>
              <a:ext cx="184" cy="394"/>
            </a:xfrm>
            <a:custGeom>
              <a:avLst/>
              <a:gdLst>
                <a:gd name="T0" fmla="*/ 78 w 184"/>
                <a:gd name="T1" fmla="*/ 394 h 394"/>
                <a:gd name="T2" fmla="*/ 122 w 184"/>
                <a:gd name="T3" fmla="*/ 355 h 394"/>
                <a:gd name="T4" fmla="*/ 154 w 184"/>
                <a:gd name="T5" fmla="*/ 315 h 394"/>
                <a:gd name="T6" fmla="*/ 175 w 184"/>
                <a:gd name="T7" fmla="*/ 276 h 394"/>
                <a:gd name="T8" fmla="*/ 184 w 184"/>
                <a:gd name="T9" fmla="*/ 237 h 394"/>
                <a:gd name="T10" fmla="*/ 182 w 184"/>
                <a:gd name="T11" fmla="*/ 197 h 394"/>
                <a:gd name="T12" fmla="*/ 168 w 184"/>
                <a:gd name="T13" fmla="*/ 158 h 394"/>
                <a:gd name="T14" fmla="*/ 143 w 184"/>
                <a:gd name="T15" fmla="*/ 118 h 394"/>
                <a:gd name="T16" fmla="*/ 107 w 184"/>
                <a:gd name="T17" fmla="*/ 79 h 394"/>
                <a:gd name="T18" fmla="*/ 59 w 184"/>
                <a:gd name="T19" fmla="*/ 40 h 394"/>
                <a:gd name="T20" fmla="*/ 0 w 184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4"/>
                <a:gd name="T35" fmla="*/ 184 w 184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4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1"/>
            <p:cNvSpPr>
              <a:spLocks/>
            </p:cNvSpPr>
            <p:nvPr/>
          </p:nvSpPr>
          <p:spPr bwMode="auto">
            <a:xfrm>
              <a:off x="4234" y="3080"/>
              <a:ext cx="34" cy="30"/>
            </a:xfrm>
            <a:custGeom>
              <a:avLst/>
              <a:gdLst>
                <a:gd name="T0" fmla="*/ 18 w 34"/>
                <a:gd name="T1" fmla="*/ 30 h 30"/>
                <a:gd name="T2" fmla="*/ 0 w 34"/>
                <a:gd name="T3" fmla="*/ 0 h 30"/>
                <a:gd name="T4" fmla="*/ 34 w 34"/>
                <a:gd name="T5" fmla="*/ 3 h 30"/>
                <a:gd name="T6" fmla="*/ 18 w 34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0"/>
                <a:gd name="T14" fmla="*/ 34 w 34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0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Rectangle 52"/>
            <p:cNvSpPr>
              <a:spLocks noChangeArrowheads="1"/>
            </p:cNvSpPr>
            <p:nvPr/>
          </p:nvSpPr>
          <p:spPr bwMode="auto"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386" name="Rectangle 53"/>
            <p:cNvSpPr>
              <a:spLocks noChangeArrowheads="1"/>
            </p:cNvSpPr>
            <p:nvPr/>
          </p:nvSpPr>
          <p:spPr bwMode="auto"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87" name="Rectangle 54"/>
            <p:cNvSpPr>
              <a:spLocks noChangeArrowheads="1"/>
            </p:cNvSpPr>
            <p:nvPr/>
          </p:nvSpPr>
          <p:spPr bwMode="auto"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88" name="Rectangle 55"/>
            <p:cNvSpPr>
              <a:spLocks noChangeArrowheads="1"/>
            </p:cNvSpPr>
            <p:nvPr/>
          </p:nvSpPr>
          <p:spPr bwMode="auto"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89" name="Rectangle 56"/>
            <p:cNvSpPr>
              <a:spLocks noChangeArrowheads="1"/>
            </p:cNvSpPr>
            <p:nvPr/>
          </p:nvSpPr>
          <p:spPr bwMode="auto"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90" name="Rectangle 57"/>
            <p:cNvSpPr>
              <a:spLocks noChangeArrowheads="1"/>
            </p:cNvSpPr>
            <p:nvPr/>
          </p:nvSpPr>
          <p:spPr bwMode="auto"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  <p:sp>
          <p:nvSpPr>
            <p:cNvPr id="14391" name="Freeform 58"/>
            <p:cNvSpPr>
              <a:spLocks/>
            </p:cNvSpPr>
            <p:nvPr/>
          </p:nvSpPr>
          <p:spPr bwMode="auto">
            <a:xfrm>
              <a:off x="4155" y="2687"/>
              <a:ext cx="184" cy="393"/>
            </a:xfrm>
            <a:custGeom>
              <a:avLst/>
              <a:gdLst>
                <a:gd name="T0" fmla="*/ 79 w 184"/>
                <a:gd name="T1" fmla="*/ 393 h 393"/>
                <a:gd name="T2" fmla="*/ 122 w 184"/>
                <a:gd name="T3" fmla="*/ 354 h 393"/>
                <a:gd name="T4" fmla="*/ 154 w 184"/>
                <a:gd name="T5" fmla="*/ 315 h 393"/>
                <a:gd name="T6" fmla="*/ 175 w 184"/>
                <a:gd name="T7" fmla="*/ 275 h 393"/>
                <a:gd name="T8" fmla="*/ 184 w 184"/>
                <a:gd name="T9" fmla="*/ 236 h 393"/>
                <a:gd name="T10" fmla="*/ 182 w 184"/>
                <a:gd name="T11" fmla="*/ 197 h 393"/>
                <a:gd name="T12" fmla="*/ 169 w 184"/>
                <a:gd name="T13" fmla="*/ 157 h 393"/>
                <a:gd name="T14" fmla="*/ 144 w 184"/>
                <a:gd name="T15" fmla="*/ 118 h 393"/>
                <a:gd name="T16" fmla="*/ 107 w 184"/>
                <a:gd name="T17" fmla="*/ 78 h 393"/>
                <a:gd name="T18" fmla="*/ 60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9"/>
            <p:cNvSpPr>
              <a:spLocks/>
            </p:cNvSpPr>
            <p:nvPr/>
          </p:nvSpPr>
          <p:spPr bwMode="auto">
            <a:xfrm>
              <a:off x="4132" y="2673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60"/>
            <p:cNvSpPr>
              <a:spLocks/>
            </p:cNvSpPr>
            <p:nvPr/>
          </p:nvSpPr>
          <p:spPr bwMode="auto">
            <a:xfrm>
              <a:off x="4054" y="2279"/>
              <a:ext cx="183" cy="394"/>
            </a:xfrm>
            <a:custGeom>
              <a:avLst/>
              <a:gdLst>
                <a:gd name="T0" fmla="*/ 78 w 183"/>
                <a:gd name="T1" fmla="*/ 394 h 394"/>
                <a:gd name="T2" fmla="*/ 121 w 183"/>
                <a:gd name="T3" fmla="*/ 355 h 394"/>
                <a:gd name="T4" fmla="*/ 153 w 183"/>
                <a:gd name="T5" fmla="*/ 315 h 394"/>
                <a:gd name="T6" fmla="*/ 174 w 183"/>
                <a:gd name="T7" fmla="*/ 276 h 394"/>
                <a:gd name="T8" fmla="*/ 183 w 183"/>
                <a:gd name="T9" fmla="*/ 237 h 394"/>
                <a:gd name="T10" fmla="*/ 181 w 183"/>
                <a:gd name="T11" fmla="*/ 197 h 394"/>
                <a:gd name="T12" fmla="*/ 168 w 183"/>
                <a:gd name="T13" fmla="*/ 158 h 394"/>
                <a:gd name="T14" fmla="*/ 143 w 183"/>
                <a:gd name="T15" fmla="*/ 119 h 394"/>
                <a:gd name="T16" fmla="*/ 106 w 183"/>
                <a:gd name="T17" fmla="*/ 79 h 394"/>
                <a:gd name="T18" fmla="*/ 59 w 183"/>
                <a:gd name="T19" fmla="*/ 40 h 394"/>
                <a:gd name="T20" fmla="*/ 0 w 183"/>
                <a:gd name="T21" fmla="*/ 0 h 3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"/>
                <a:gd name="T34" fmla="*/ 0 h 394"/>
                <a:gd name="T35" fmla="*/ 183 w 183"/>
                <a:gd name="T36" fmla="*/ 394 h 3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" h="394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1"/>
            <p:cNvSpPr>
              <a:spLocks/>
            </p:cNvSpPr>
            <p:nvPr/>
          </p:nvSpPr>
          <p:spPr bwMode="auto">
            <a:xfrm>
              <a:off x="4030" y="2265"/>
              <a:ext cx="35" cy="30"/>
            </a:xfrm>
            <a:custGeom>
              <a:avLst/>
              <a:gdLst>
                <a:gd name="T0" fmla="*/ 19 w 35"/>
                <a:gd name="T1" fmla="*/ 30 h 30"/>
                <a:gd name="T2" fmla="*/ 0 w 35"/>
                <a:gd name="T3" fmla="*/ 0 h 30"/>
                <a:gd name="T4" fmla="*/ 35 w 35"/>
                <a:gd name="T5" fmla="*/ 3 h 30"/>
                <a:gd name="T6" fmla="*/ 19 w 35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0"/>
                <a:gd name="T14" fmla="*/ 35 w 35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0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2"/>
            <p:cNvSpPr>
              <a:spLocks/>
            </p:cNvSpPr>
            <p:nvPr/>
          </p:nvSpPr>
          <p:spPr bwMode="auto">
            <a:xfrm>
              <a:off x="3952" y="1872"/>
              <a:ext cx="184" cy="393"/>
            </a:xfrm>
            <a:custGeom>
              <a:avLst/>
              <a:gdLst>
                <a:gd name="T0" fmla="*/ 78 w 184"/>
                <a:gd name="T1" fmla="*/ 393 h 393"/>
                <a:gd name="T2" fmla="*/ 121 w 184"/>
                <a:gd name="T3" fmla="*/ 354 h 393"/>
                <a:gd name="T4" fmla="*/ 154 w 184"/>
                <a:gd name="T5" fmla="*/ 315 h 393"/>
                <a:gd name="T6" fmla="*/ 174 w 184"/>
                <a:gd name="T7" fmla="*/ 275 h 393"/>
                <a:gd name="T8" fmla="*/ 184 w 184"/>
                <a:gd name="T9" fmla="*/ 236 h 393"/>
                <a:gd name="T10" fmla="*/ 181 w 184"/>
                <a:gd name="T11" fmla="*/ 197 h 393"/>
                <a:gd name="T12" fmla="*/ 168 w 184"/>
                <a:gd name="T13" fmla="*/ 157 h 393"/>
                <a:gd name="T14" fmla="*/ 143 w 184"/>
                <a:gd name="T15" fmla="*/ 118 h 393"/>
                <a:gd name="T16" fmla="*/ 107 w 184"/>
                <a:gd name="T17" fmla="*/ 79 h 393"/>
                <a:gd name="T18" fmla="*/ 59 w 184"/>
                <a:gd name="T19" fmla="*/ 39 h 393"/>
                <a:gd name="T20" fmla="*/ 0 w 184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4"/>
                <a:gd name="T34" fmla="*/ 0 h 393"/>
                <a:gd name="T35" fmla="*/ 184 w 184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4" h="393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3"/>
            <p:cNvSpPr>
              <a:spLocks/>
            </p:cNvSpPr>
            <p:nvPr/>
          </p:nvSpPr>
          <p:spPr bwMode="auto">
            <a:xfrm>
              <a:off x="3928" y="1858"/>
              <a:ext cx="35" cy="29"/>
            </a:xfrm>
            <a:custGeom>
              <a:avLst/>
              <a:gdLst>
                <a:gd name="T0" fmla="*/ 19 w 35"/>
                <a:gd name="T1" fmla="*/ 29 h 29"/>
                <a:gd name="T2" fmla="*/ 0 w 35"/>
                <a:gd name="T3" fmla="*/ 0 h 29"/>
                <a:gd name="T4" fmla="*/ 35 w 35"/>
                <a:gd name="T5" fmla="*/ 2 h 29"/>
                <a:gd name="T6" fmla="*/ 19 w 3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29"/>
                <a:gd name="T14" fmla="*/ 35 w 3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29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Rectangle 64"/>
            <p:cNvSpPr>
              <a:spLocks noChangeArrowheads="1"/>
            </p:cNvSpPr>
            <p:nvPr/>
          </p:nvSpPr>
          <p:spPr bwMode="auto">
            <a:xfrm>
              <a:off x="4393" y="2819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398" name="Rectangle 65"/>
            <p:cNvSpPr>
              <a:spLocks noChangeArrowheads="1"/>
            </p:cNvSpPr>
            <p:nvPr/>
          </p:nvSpPr>
          <p:spPr bwMode="auto"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399" name="Rectangle 66"/>
            <p:cNvSpPr>
              <a:spLocks noChangeArrowheads="1"/>
            </p:cNvSpPr>
            <p:nvPr/>
          </p:nvSpPr>
          <p:spPr bwMode="auto"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00" name="Rectangle 67"/>
            <p:cNvSpPr>
              <a:spLocks noChangeArrowheads="1"/>
            </p:cNvSpPr>
            <p:nvPr/>
          </p:nvSpPr>
          <p:spPr bwMode="auto"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 </a:t>
              </a:r>
              <a:endParaRPr lang="en-US"/>
            </a:p>
          </p:txBody>
        </p:sp>
        <p:sp>
          <p:nvSpPr>
            <p:cNvPr id="14401" name="Rectangle 68"/>
            <p:cNvSpPr>
              <a:spLocks noChangeArrowheads="1"/>
            </p:cNvSpPr>
            <p:nvPr/>
          </p:nvSpPr>
          <p:spPr bwMode="auto"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02" name="Rectangle 69"/>
            <p:cNvSpPr>
              <a:spLocks noChangeArrowheads="1"/>
            </p:cNvSpPr>
            <p:nvPr/>
          </p:nvSpPr>
          <p:spPr bwMode="auto"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</a:t>
              </a:r>
              <a:endParaRPr lang="en-US"/>
            </a:p>
          </p:txBody>
        </p:sp>
        <p:sp>
          <p:nvSpPr>
            <p:cNvPr id="14403" name="Rectangle 70"/>
            <p:cNvSpPr>
              <a:spLocks noChangeArrowheads="1"/>
            </p:cNvSpPr>
            <p:nvPr/>
          </p:nvSpPr>
          <p:spPr bwMode="auto">
            <a:xfrm>
              <a:off x="4299" y="2411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404" name="Rectangle 71"/>
            <p:cNvSpPr>
              <a:spLocks noChangeArrowheads="1"/>
            </p:cNvSpPr>
            <p:nvPr/>
          </p:nvSpPr>
          <p:spPr bwMode="auto">
            <a:xfrm>
              <a:off x="4592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405" name="Rectangle 72"/>
            <p:cNvSpPr>
              <a:spLocks noChangeArrowheads="1"/>
            </p:cNvSpPr>
            <p:nvPr/>
          </p:nvSpPr>
          <p:spPr bwMode="auto">
            <a:xfrm>
              <a:off x="4652" y="2411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06" name="Rectangle 73"/>
            <p:cNvSpPr>
              <a:spLocks noChangeArrowheads="1"/>
            </p:cNvSpPr>
            <p:nvPr/>
          </p:nvSpPr>
          <p:spPr bwMode="auto">
            <a:xfrm>
              <a:off x="4690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1 </a:t>
              </a:r>
              <a:endParaRPr lang="en-US"/>
            </a:p>
          </p:txBody>
        </p:sp>
        <p:sp>
          <p:nvSpPr>
            <p:cNvPr id="14407" name="Rectangle 74"/>
            <p:cNvSpPr>
              <a:spLocks noChangeArrowheads="1"/>
            </p:cNvSpPr>
            <p:nvPr/>
          </p:nvSpPr>
          <p:spPr bwMode="auto">
            <a:xfrm>
              <a:off x="4775" y="2411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08" name="Rectangle 75"/>
            <p:cNvSpPr>
              <a:spLocks noChangeArrowheads="1"/>
            </p:cNvSpPr>
            <p:nvPr/>
          </p:nvSpPr>
          <p:spPr bwMode="auto">
            <a:xfrm>
              <a:off x="4864" y="2411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14409" name="Rectangle 76"/>
            <p:cNvSpPr>
              <a:spLocks noChangeArrowheads="1"/>
            </p:cNvSpPr>
            <p:nvPr/>
          </p:nvSpPr>
          <p:spPr bwMode="auto">
            <a:xfrm>
              <a:off x="4164" y="2004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 dirty="0"/>
            </a:p>
          </p:txBody>
        </p:sp>
        <p:sp>
          <p:nvSpPr>
            <p:cNvPr id="14410" name="Rectangle 77"/>
            <p:cNvSpPr>
              <a:spLocks noChangeArrowheads="1"/>
            </p:cNvSpPr>
            <p:nvPr/>
          </p:nvSpPr>
          <p:spPr bwMode="auto"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3</a:t>
              </a:r>
              <a:endParaRPr lang="en-US"/>
            </a:p>
          </p:txBody>
        </p:sp>
        <p:sp>
          <p:nvSpPr>
            <p:cNvPr id="14411" name="Rectangle 78"/>
            <p:cNvSpPr>
              <a:spLocks noChangeArrowheads="1"/>
            </p:cNvSpPr>
            <p:nvPr/>
          </p:nvSpPr>
          <p:spPr bwMode="auto"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12" name="Rectangle 79"/>
            <p:cNvSpPr>
              <a:spLocks noChangeArrowheads="1"/>
            </p:cNvSpPr>
            <p:nvPr/>
          </p:nvSpPr>
          <p:spPr bwMode="auto"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 </a:t>
              </a:r>
              <a:endParaRPr lang="en-US"/>
            </a:p>
          </p:txBody>
        </p:sp>
        <p:sp>
          <p:nvSpPr>
            <p:cNvPr id="14413" name="Rectangle 80"/>
            <p:cNvSpPr>
              <a:spLocks noChangeArrowheads="1"/>
            </p:cNvSpPr>
            <p:nvPr/>
          </p:nvSpPr>
          <p:spPr bwMode="auto"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14" name="Rectangle 81"/>
            <p:cNvSpPr>
              <a:spLocks noChangeArrowheads="1"/>
            </p:cNvSpPr>
            <p:nvPr/>
          </p:nvSpPr>
          <p:spPr bwMode="auto"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14415" name="Freeform 82"/>
            <p:cNvSpPr>
              <a:spLocks/>
            </p:cNvSpPr>
            <p:nvPr/>
          </p:nvSpPr>
          <p:spPr bwMode="auto">
            <a:xfrm>
              <a:off x="3928" y="1681"/>
              <a:ext cx="298" cy="177"/>
            </a:xfrm>
            <a:custGeom>
              <a:avLst/>
              <a:gdLst>
                <a:gd name="T0" fmla="*/ 0 w 298"/>
                <a:gd name="T1" fmla="*/ 177 h 177"/>
                <a:gd name="T2" fmla="*/ 64 w 298"/>
                <a:gd name="T3" fmla="*/ 173 h 177"/>
                <a:gd name="T4" fmla="*/ 121 w 298"/>
                <a:gd name="T5" fmla="*/ 163 h 177"/>
                <a:gd name="T6" fmla="*/ 171 w 298"/>
                <a:gd name="T7" fmla="*/ 144 h 177"/>
                <a:gd name="T8" fmla="*/ 214 w 298"/>
                <a:gd name="T9" fmla="*/ 119 h 177"/>
                <a:gd name="T10" fmla="*/ 249 w 298"/>
                <a:gd name="T11" fmla="*/ 87 h 177"/>
                <a:gd name="T12" fmla="*/ 277 w 298"/>
                <a:gd name="T13" fmla="*/ 47 h 177"/>
                <a:gd name="T14" fmla="*/ 298 w 298"/>
                <a:gd name="T15" fmla="*/ 0 h 1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8"/>
                <a:gd name="T25" fmla="*/ 0 h 177"/>
                <a:gd name="T26" fmla="*/ 298 w 298"/>
                <a:gd name="T27" fmla="*/ 177 h 1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8" h="177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Freeform 83"/>
            <p:cNvSpPr>
              <a:spLocks/>
            </p:cNvSpPr>
            <p:nvPr/>
          </p:nvSpPr>
          <p:spPr bwMode="auto">
            <a:xfrm>
              <a:off x="4210" y="1654"/>
              <a:ext cx="30" cy="35"/>
            </a:xfrm>
            <a:custGeom>
              <a:avLst/>
              <a:gdLst>
                <a:gd name="T0" fmla="*/ 30 w 30"/>
                <a:gd name="T1" fmla="*/ 35 h 35"/>
                <a:gd name="T2" fmla="*/ 24 w 30"/>
                <a:gd name="T3" fmla="*/ 0 h 35"/>
                <a:gd name="T4" fmla="*/ 0 w 30"/>
                <a:gd name="T5" fmla="*/ 26 h 35"/>
                <a:gd name="T6" fmla="*/ 30 w 30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5"/>
                <a:gd name="T14" fmla="*/ 30 w 3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5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Rectangle 84"/>
            <p:cNvSpPr>
              <a:spLocks noChangeArrowheads="1"/>
            </p:cNvSpPr>
            <p:nvPr/>
          </p:nvSpPr>
          <p:spPr bwMode="auto">
            <a:xfrm>
              <a:off x="3884" y="1537"/>
              <a:ext cx="35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return </a:t>
              </a:r>
              <a:endParaRPr lang="en-US"/>
            </a:p>
          </p:txBody>
        </p:sp>
        <p:sp>
          <p:nvSpPr>
            <p:cNvPr id="14418" name="Rectangle 85"/>
            <p:cNvSpPr>
              <a:spLocks noChangeArrowheads="1"/>
            </p:cNvSpPr>
            <p:nvPr/>
          </p:nvSpPr>
          <p:spPr bwMode="auto"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14419" name="Rectangle 86"/>
            <p:cNvSpPr>
              <a:spLocks noChangeArrowheads="1"/>
            </p:cNvSpPr>
            <p:nvPr/>
          </p:nvSpPr>
          <p:spPr bwMode="auto"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*</a:t>
              </a:r>
              <a:endParaRPr lang="en-US"/>
            </a:p>
          </p:txBody>
        </p:sp>
        <p:sp>
          <p:nvSpPr>
            <p:cNvPr id="14420" name="Rectangle 87"/>
            <p:cNvSpPr>
              <a:spLocks noChangeArrowheads="1"/>
            </p:cNvSpPr>
            <p:nvPr/>
          </p:nvSpPr>
          <p:spPr bwMode="auto"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6 </a:t>
              </a:r>
              <a:endParaRPr lang="en-US"/>
            </a:p>
          </p:txBody>
        </p:sp>
        <p:sp>
          <p:nvSpPr>
            <p:cNvPr id="14421" name="Rectangle 88"/>
            <p:cNvSpPr>
              <a:spLocks noChangeArrowheads="1"/>
            </p:cNvSpPr>
            <p:nvPr/>
          </p:nvSpPr>
          <p:spPr bwMode="auto"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= </a:t>
              </a:r>
              <a:endParaRPr lang="en-US"/>
            </a:p>
          </p:txBody>
        </p:sp>
        <p:sp>
          <p:nvSpPr>
            <p:cNvPr id="14422" name="Rectangle 89"/>
            <p:cNvSpPr>
              <a:spLocks noChangeArrowheads="1"/>
            </p:cNvSpPr>
            <p:nvPr/>
          </p:nvSpPr>
          <p:spPr bwMode="auto"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24</a:t>
              </a:r>
              <a:endParaRPr lang="en-US"/>
            </a:p>
          </p:txBody>
        </p:sp>
        <p:sp>
          <p:nvSpPr>
            <p:cNvPr id="14423" name="Line 90"/>
            <p:cNvSpPr>
              <a:spLocks noChangeShapeType="1"/>
            </p:cNvSpPr>
            <p:nvPr/>
          </p:nvSpPr>
          <p:spPr bwMode="auto">
            <a:xfrm>
              <a:off x="4590" y="1603"/>
              <a:ext cx="329" cy="1"/>
            </a:xfrm>
            <a:prstGeom prst="line">
              <a:avLst/>
            </a:prstGeom>
            <a:noFill/>
            <a:ln w="1588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Freeform 91"/>
            <p:cNvSpPr>
              <a:spLocks/>
            </p:cNvSpPr>
            <p:nvPr/>
          </p:nvSpPr>
          <p:spPr bwMode="auto">
            <a:xfrm>
              <a:off x="4915" y="1588"/>
              <a:ext cx="32" cy="31"/>
            </a:xfrm>
            <a:custGeom>
              <a:avLst/>
              <a:gdLst>
                <a:gd name="T0" fmla="*/ 0 w 32"/>
                <a:gd name="T1" fmla="*/ 0 h 31"/>
                <a:gd name="T2" fmla="*/ 32 w 32"/>
                <a:gd name="T3" fmla="*/ 15 h 31"/>
                <a:gd name="T4" fmla="*/ 0 w 32"/>
                <a:gd name="T5" fmla="*/ 31 h 31"/>
                <a:gd name="T6" fmla="*/ 0 w 32"/>
                <a:gd name="T7" fmla="*/ 0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31"/>
                <a:gd name="T14" fmla="*/ 32 w 32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31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Rectangle 92"/>
            <p:cNvSpPr>
              <a:spLocks noChangeArrowheads="1"/>
            </p:cNvSpPr>
            <p:nvPr/>
          </p:nvSpPr>
          <p:spPr bwMode="auto">
            <a:xfrm>
              <a:off x="4978" y="1541"/>
              <a:ext cx="61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FF"/>
                  </a:solidFill>
                  <a:latin typeface="Arial" charset="0"/>
                </a:rPr>
                <a:t>final answer</a:t>
              </a:r>
              <a:endParaRPr lang="en-US"/>
            </a:p>
          </p:txBody>
        </p:sp>
        <p:sp>
          <p:nvSpPr>
            <p:cNvPr id="14426" name="Line 93"/>
            <p:cNvSpPr>
              <a:spLocks noChangeShapeType="1"/>
            </p:cNvSpPr>
            <p:nvPr/>
          </p:nvSpPr>
          <p:spPr bwMode="auto">
            <a:xfrm flipV="1">
              <a:off x="4794" y="2971"/>
              <a:ext cx="1" cy="257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4"/>
            <p:cNvSpPr>
              <a:spLocks/>
            </p:cNvSpPr>
            <p:nvPr/>
          </p:nvSpPr>
          <p:spPr bwMode="auto">
            <a:xfrm>
              <a:off x="4776" y="2939"/>
              <a:ext cx="36" cy="37"/>
            </a:xfrm>
            <a:custGeom>
              <a:avLst/>
              <a:gdLst>
                <a:gd name="T0" fmla="*/ 0 w 36"/>
                <a:gd name="T1" fmla="*/ 37 h 37"/>
                <a:gd name="T2" fmla="*/ 18 w 36"/>
                <a:gd name="T3" fmla="*/ 0 h 37"/>
                <a:gd name="T4" fmla="*/ 36 w 36"/>
                <a:gd name="T5" fmla="*/ 37 h 37"/>
                <a:gd name="T6" fmla="*/ 0 w 36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7"/>
                <a:gd name="T14" fmla="*/ 36 w 36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7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8" name="Line 95"/>
            <p:cNvSpPr>
              <a:spLocks noChangeShapeType="1"/>
            </p:cNvSpPr>
            <p:nvPr/>
          </p:nvSpPr>
          <p:spPr bwMode="auto">
            <a:xfrm flipH="1" flipV="1">
              <a:off x="4736" y="2558"/>
              <a:ext cx="185" cy="268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29" name="Freeform 96"/>
            <p:cNvSpPr>
              <a:spLocks/>
            </p:cNvSpPr>
            <p:nvPr/>
          </p:nvSpPr>
          <p:spPr bwMode="auto">
            <a:xfrm>
              <a:off x="4717" y="2532"/>
              <a:ext cx="36" cy="40"/>
            </a:xfrm>
            <a:custGeom>
              <a:avLst/>
              <a:gdLst>
                <a:gd name="T0" fmla="*/ 6 w 36"/>
                <a:gd name="T1" fmla="*/ 40 h 40"/>
                <a:gd name="T2" fmla="*/ 0 w 36"/>
                <a:gd name="T3" fmla="*/ 0 h 40"/>
                <a:gd name="T4" fmla="*/ 36 w 36"/>
                <a:gd name="T5" fmla="*/ 19 h 40"/>
                <a:gd name="T6" fmla="*/ 6 w 3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40"/>
                <a:gd name="T14" fmla="*/ 36 w 3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40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0" name="Line 97"/>
            <p:cNvSpPr>
              <a:spLocks noChangeShapeType="1"/>
            </p:cNvSpPr>
            <p:nvPr/>
          </p:nvSpPr>
          <p:spPr bwMode="auto">
            <a:xfrm flipH="1" flipV="1">
              <a:off x="4611" y="2148"/>
              <a:ext cx="234" cy="270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1" name="Freeform 98"/>
            <p:cNvSpPr>
              <a:spLocks/>
            </p:cNvSpPr>
            <p:nvPr/>
          </p:nvSpPr>
          <p:spPr bwMode="auto">
            <a:xfrm>
              <a:off x="4590" y="2124"/>
              <a:ext cx="38" cy="40"/>
            </a:xfrm>
            <a:custGeom>
              <a:avLst/>
              <a:gdLst>
                <a:gd name="T0" fmla="*/ 10 w 38"/>
                <a:gd name="T1" fmla="*/ 40 h 40"/>
                <a:gd name="T2" fmla="*/ 0 w 38"/>
                <a:gd name="T3" fmla="*/ 0 h 40"/>
                <a:gd name="T4" fmla="*/ 38 w 38"/>
                <a:gd name="T5" fmla="*/ 16 h 40"/>
                <a:gd name="T6" fmla="*/ 10 w 38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40"/>
                <a:gd name="T14" fmla="*/ 38 w 3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40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2" name="Line 99"/>
            <p:cNvSpPr>
              <a:spLocks noChangeShapeType="1"/>
            </p:cNvSpPr>
            <p:nvPr/>
          </p:nvSpPr>
          <p:spPr bwMode="auto">
            <a:xfrm flipH="1" flipV="1">
              <a:off x="4335" y="1675"/>
              <a:ext cx="408" cy="336"/>
            </a:xfrm>
            <a:prstGeom prst="line">
              <a:avLst/>
            </a:prstGeom>
            <a:noFill/>
            <a:ln w="6350" cap="rnd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3" name="Freeform 100"/>
            <p:cNvSpPr>
              <a:spLocks/>
            </p:cNvSpPr>
            <p:nvPr/>
          </p:nvSpPr>
          <p:spPr bwMode="auto">
            <a:xfrm>
              <a:off x="4310" y="1654"/>
              <a:ext cx="40" cy="38"/>
            </a:xfrm>
            <a:custGeom>
              <a:avLst/>
              <a:gdLst>
                <a:gd name="T0" fmla="*/ 17 w 40"/>
                <a:gd name="T1" fmla="*/ 38 h 38"/>
                <a:gd name="T2" fmla="*/ 0 w 40"/>
                <a:gd name="T3" fmla="*/ 0 h 38"/>
                <a:gd name="T4" fmla="*/ 40 w 40"/>
                <a:gd name="T5" fmla="*/ 10 h 38"/>
                <a:gd name="T6" fmla="*/ 17 w 40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38"/>
                <a:gd name="T14" fmla="*/ 40 w 4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38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4" name="Line 101"/>
            <p:cNvSpPr>
              <a:spLocks noChangeShapeType="1"/>
            </p:cNvSpPr>
            <p:nvPr/>
          </p:nvSpPr>
          <p:spPr bwMode="auto">
            <a:xfrm>
              <a:off x="3368" y="1552"/>
              <a:ext cx="44" cy="178"/>
            </a:xfrm>
            <a:prstGeom prst="line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5" name="Freeform 102"/>
            <p:cNvSpPr>
              <a:spLocks/>
            </p:cNvSpPr>
            <p:nvPr/>
          </p:nvSpPr>
          <p:spPr bwMode="auto">
            <a:xfrm>
              <a:off x="3396" y="1722"/>
              <a:ext cx="30" cy="34"/>
            </a:xfrm>
            <a:custGeom>
              <a:avLst/>
              <a:gdLst>
                <a:gd name="T0" fmla="*/ 30 w 30"/>
                <a:gd name="T1" fmla="*/ 0 h 34"/>
                <a:gd name="T2" fmla="*/ 23 w 30"/>
                <a:gd name="T3" fmla="*/ 34 h 34"/>
                <a:gd name="T4" fmla="*/ 0 w 30"/>
                <a:gd name="T5" fmla="*/ 8 h 34"/>
                <a:gd name="T6" fmla="*/ 30 w 30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4"/>
                <a:gd name="T14" fmla="*/ 30 w 30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4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36" name="Rectangle 103"/>
            <p:cNvSpPr>
              <a:spLocks noChangeArrowheads="1"/>
            </p:cNvSpPr>
            <p:nvPr/>
          </p:nvSpPr>
          <p:spPr bwMode="auto">
            <a:xfrm>
              <a:off x="3421" y="1600"/>
              <a:ext cx="17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rgbClr val="0000FF"/>
                  </a:solidFill>
                  <a:latin typeface="Arial" charset="0"/>
                </a:rPr>
                <a:t>call</a:t>
              </a:r>
              <a:endParaRPr lang="en-US"/>
            </a:p>
          </p:txBody>
        </p:sp>
      </p:grpSp>
      <p:sp>
        <p:nvSpPr>
          <p:cNvPr id="14343" name="Date Placeholder 103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© 2014 Goodrich, Tamassia, Goldwasser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/>
              <a:t>Recursion</a:t>
            </a:r>
          </a:p>
        </p:txBody>
      </p:sp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FDBD8D6-1159-9D43-A345-FF04DA523246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 English Ruler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Print the ticks and numbers like an English ruler:</a:t>
            </a:r>
          </a:p>
        </p:txBody>
      </p:sp>
      <p:pic>
        <p:nvPicPr>
          <p:cNvPr id="717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>
          <a:xfrm>
            <a:off x="2362200" y="2362200"/>
            <a:ext cx="4286849" cy="3172268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366" name="Date Placeholder 7"/>
          <p:cNvSpPr>
            <a:spLocks noGrp="1"/>
          </p:cNvSpPr>
          <p:nvPr>
            <p:ph type="dt" sz="quarter" idx="10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6B1B3C-0C29-6A4E-9102-12DA9DC07A96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2213" cy="9906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Using Recursion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76275" y="1600200"/>
            <a:ext cx="61055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chemeClr val="tx2"/>
                </a:solidFill>
              </a:rPr>
              <a:t>drawInterval</a:t>
            </a:r>
            <a:r>
              <a:rPr lang="en-US" sz="2000" dirty="0"/>
              <a:t>(length)</a:t>
            </a:r>
          </a:p>
          <a:p>
            <a:pPr lvl="2" eaLnBrk="1" hangingPunct="1"/>
            <a:r>
              <a:rPr lang="en-US" sz="2000" dirty="0"/>
              <a:t>Input: length of a </a:t>
            </a:r>
            <a:r>
              <a:rPr lang="ja-JP" altLang="en-US" sz="2000" dirty="0"/>
              <a:t>‘</a:t>
            </a:r>
            <a:r>
              <a:rPr lang="en-US" altLang="ja-JP" sz="2000" dirty="0"/>
              <a:t>tick</a:t>
            </a:r>
            <a:r>
              <a:rPr lang="ja-JP" altLang="en-US" sz="2000" dirty="0"/>
              <a:t>’</a:t>
            </a:r>
            <a:endParaRPr lang="en-US" altLang="ja-JP" sz="2000" dirty="0"/>
          </a:p>
          <a:p>
            <a:pPr lvl="2" eaLnBrk="1" hangingPunct="1"/>
            <a:r>
              <a:rPr lang="en-US" sz="2000" dirty="0"/>
              <a:t>Output: ruler with tick of the given length in the middle and smaller rulers on either side</a:t>
            </a:r>
          </a:p>
        </p:txBody>
      </p:sp>
      <p:sp>
        <p:nvSpPr>
          <p:cNvPr id="16388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Recursion</a:t>
            </a:r>
          </a:p>
        </p:txBody>
      </p:sp>
      <p:sp>
        <p:nvSpPr>
          <p:cNvPr id="16389" name="Date Placeholder 17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tx2"/>
                </a:solidFill>
              </a:rPr>
              <a:t>© 2014 Goodrich, Tamassia, Goldwasser</a:t>
            </a:r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81000" y="2895600"/>
            <a:ext cx="4800600" cy="3416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5181600" y="3352800"/>
            <a:ext cx="38100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drawInterval</a:t>
            </a:r>
            <a:r>
              <a:rPr lang="en-US" sz="2000" dirty="0"/>
              <a:t>(length)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  if( length &gt; 0 ) then</a:t>
            </a:r>
          </a:p>
          <a:p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2"/>
                </a:solidFill>
              </a:rPr>
              <a:t>drawInterval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( length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/>
              <a:t> 1 )</a:t>
            </a:r>
          </a:p>
          <a:p>
            <a:endParaRPr lang="en-US" sz="2000" dirty="0"/>
          </a:p>
          <a:p>
            <a:r>
              <a:rPr lang="en-US" sz="2000" dirty="0"/>
              <a:t>     draw line of the given length</a:t>
            </a:r>
          </a:p>
          <a:p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>
                <a:solidFill>
                  <a:schemeClr val="tx2"/>
                </a:solidFill>
              </a:rPr>
              <a:t>drawInterval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( length 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/>
              <a:t> 1 )</a:t>
            </a:r>
          </a:p>
          <a:p>
            <a:endParaRPr lang="en-US" sz="2000" dirty="0"/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2209800" y="3200400"/>
            <a:ext cx="5461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2819400" y="4648200"/>
            <a:ext cx="28194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2209800" y="4724400"/>
            <a:ext cx="5461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 flipH="1" flipV="1">
            <a:off x="2819400" y="3886200"/>
            <a:ext cx="2819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9"/>
          <p:cNvSpPr>
            <a:spLocks noChangeShapeType="1"/>
          </p:cNvSpPr>
          <p:nvPr/>
        </p:nvSpPr>
        <p:spPr bwMode="auto">
          <a:xfrm flipH="1" flipV="1">
            <a:off x="2819400" y="5410200"/>
            <a:ext cx="28194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52400" y="6248400"/>
            <a:ext cx="3429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dirty="0"/>
              <a:t>Recursion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87428E-73DA-CD43-A3B1-F12D62B8D78E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352800" cy="47244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latin typeface="Tahoma" charset="0"/>
              </a:rPr>
              <a:t>The drawing method is based on the following recursive definition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>
                <a:latin typeface="Tahoma" charset="0"/>
              </a:rPr>
              <a:t>An interval with a central tick length 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L</a:t>
            </a:r>
            <a:r>
              <a:rPr lang="en-US" sz="2400" i="1" dirty="0">
                <a:latin typeface="Tahoma" charset="0"/>
              </a:rPr>
              <a:t> </a:t>
            </a:r>
            <a:r>
              <a:rPr lang="en-US" sz="2400" u="sng" dirty="0">
                <a:latin typeface="Tahoma" charset="0"/>
              </a:rPr>
              <a:t>&gt;</a:t>
            </a:r>
            <a:r>
              <a:rPr lang="en-US" sz="2400" dirty="0">
                <a:latin typeface="Tahoma" charset="0"/>
              </a:rPr>
              <a:t>1 consists of: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Tahoma" charset="0"/>
              </a:rPr>
              <a:t>An interval with a central tick length L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ahoma" charset="0"/>
              </a:rPr>
              <a:t>1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Tahoma" charset="0"/>
              </a:rPr>
              <a:t>An single tick of length L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Tahoma" charset="0"/>
              </a:rPr>
              <a:t>An interval with a central tick length L</a:t>
            </a:r>
            <a:r>
              <a:rPr lang="en-US" sz="2000" dirty="0">
                <a:latin typeface="Symbol" charset="0"/>
              </a:rPr>
              <a:t>-</a:t>
            </a:r>
            <a:r>
              <a:rPr lang="en-US" sz="2000" dirty="0">
                <a:latin typeface="Tahoma" charset="0"/>
              </a:rPr>
              <a:t>1</a:t>
            </a:r>
          </a:p>
        </p:txBody>
      </p:sp>
      <p:sp>
        <p:nvSpPr>
          <p:cNvPr id="18438" name="Date Placeholder 151"/>
          <p:cNvSpPr>
            <a:spLocks noGrp="1"/>
          </p:cNvSpPr>
          <p:nvPr>
            <p:ph type="dt" sz="quarter" idx="10"/>
          </p:nvPr>
        </p:nvSpPr>
        <p:spPr>
          <a:xfrm>
            <a:off x="1143000" y="6248400"/>
            <a:ext cx="60198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© 2014 Goodrich, Tamassia, Goldwasser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30" y="1219200"/>
            <a:ext cx="5330970" cy="5257800"/>
          </a:xfrm>
          <a:prstGeom prst="rect">
            <a:avLst/>
          </a:prstGeom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2390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Recursive Drawing Method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019800" cy="4839954"/>
          </a:xfrm>
          <a:prstGeom prst="rect">
            <a:avLst/>
          </a:prstGeom>
        </p:spPr>
      </p:pic>
      <p:sp>
        <p:nvSpPr>
          <p:cNvPr id="1945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Recursion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032320-E5F1-B04A-8F80-B97AC0B6E813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A Recursive Method for Drawing Ticks on an English Ruler</a:t>
            </a:r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H="1">
            <a:off x="3505200" y="3200400"/>
            <a:ext cx="3200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H="1">
            <a:off x="3581400" y="32766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6842125" y="2865438"/>
            <a:ext cx="1997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omic Sans MS" charset="0"/>
              </a:rPr>
              <a:t>Note the two recursive calls</a:t>
            </a:r>
          </a:p>
        </p:txBody>
      </p:sp>
      <p:sp>
        <p:nvSpPr>
          <p:cNvPr id="19464" name="Date Placeholder 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8105825" cy="4395986"/>
          </a:xfrm>
          <a:prstGeom prst="rect">
            <a:avLst/>
          </a:prstGeom>
        </p:spPr>
      </p:pic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Binary Search</a:t>
            </a:r>
          </a:p>
        </p:txBody>
      </p:sp>
      <p:sp>
        <p:nvSpPr>
          <p:cNvPr id="4505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1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charset="0"/>
              </a:rPr>
              <a:t>Search for an integer in an ordered list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D9A72E1-57E3-084E-9D01-E4ED51A3D46E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0">
          <a:solidFill>
            <a:srgbClr val="000000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10175</TotalTime>
  <Words>2550</Words>
  <Application>Microsoft Macintosh PowerPoint</Application>
  <PresentationFormat>On-screen Show (4:3)</PresentationFormat>
  <Paragraphs>564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CMMI10</vt:lpstr>
      <vt:lpstr>CMR10</vt:lpstr>
      <vt:lpstr>CMSS10</vt:lpstr>
      <vt:lpstr>CMSY10</vt:lpstr>
      <vt:lpstr>CMSY8</vt:lpstr>
      <vt:lpstr>Comic Sans MS</vt:lpstr>
      <vt:lpstr>Symbol</vt:lpstr>
      <vt:lpstr>Tahoma</vt:lpstr>
      <vt:lpstr>Times</vt:lpstr>
      <vt:lpstr>Times New Roman</vt:lpstr>
      <vt:lpstr>Wingdings</vt:lpstr>
      <vt:lpstr>Blueprint</vt:lpstr>
      <vt:lpstr>Equation</vt:lpstr>
      <vt:lpstr>Recursion</vt:lpstr>
      <vt:lpstr>The Recursion Pattern</vt:lpstr>
      <vt:lpstr>Content of a Recursive Method</vt:lpstr>
      <vt:lpstr>Visualizing Recursion</vt:lpstr>
      <vt:lpstr>Example: English Ruler</vt:lpstr>
      <vt:lpstr>Using Recursion</vt:lpstr>
      <vt:lpstr>Recursive Drawing Method </vt:lpstr>
      <vt:lpstr>A Recursive Method for Drawing Ticks on an English Ruler</vt:lpstr>
      <vt:lpstr>Binary Search</vt:lpstr>
      <vt:lpstr>Visualizing Binary Search</vt:lpstr>
      <vt:lpstr>Analyzing Binary Search</vt:lpstr>
      <vt:lpstr>Linear Recursion</vt:lpstr>
      <vt:lpstr>Example of Linear Recursion</vt:lpstr>
      <vt:lpstr>Reversing an Array</vt:lpstr>
      <vt:lpstr>Defining Arguments for Recursion</vt:lpstr>
      <vt:lpstr>Computing Powers</vt:lpstr>
      <vt:lpstr>Recursive Squaring</vt:lpstr>
      <vt:lpstr>Recursive Squaring Method</vt:lpstr>
      <vt:lpstr>Analysis</vt:lpstr>
      <vt:lpstr>Tail Recursion</vt:lpstr>
      <vt:lpstr>Binary Recursion</vt:lpstr>
      <vt:lpstr>Another Binary Recursive Method</vt:lpstr>
      <vt:lpstr>Computing Fibonacci Numbers</vt:lpstr>
      <vt:lpstr>Analysis</vt:lpstr>
      <vt:lpstr>PowerPoint Presentation</vt:lpstr>
      <vt:lpstr>A Better Fibonacci Algorithm </vt:lpstr>
      <vt:lpstr>PowerPoint Presentation</vt:lpstr>
      <vt:lpstr>Multiple Recursion</vt:lpstr>
      <vt:lpstr>Algorithm for Multiple Recursion</vt:lpstr>
      <vt:lpstr>Example</vt:lpstr>
      <vt:lpstr>Visualizing PuzzleSolve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cavidan yakupoglu</cp:lastModifiedBy>
  <cp:revision>458</cp:revision>
  <cp:lastPrinted>2014-03-16T19:02:44Z</cp:lastPrinted>
  <dcterms:created xsi:type="dcterms:W3CDTF">2002-01-21T02:22:10Z</dcterms:created>
  <dcterms:modified xsi:type="dcterms:W3CDTF">2023-10-31T11:39:24Z</dcterms:modified>
</cp:coreProperties>
</file>