
<file path=[Content_Types].xml><?xml version="1.0" encoding="utf-8"?>
<Types xmlns="http://schemas.openxmlformats.org/package/2006/content-types">
  <Default Extension="bin" ContentType="application/vnd.openxmlformats-officedocument.oleObject"/>
  <Default Extension="bmp" ContentType="image/bmp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8"/>
  </p:notesMasterIdLst>
  <p:handoutMasterIdLst>
    <p:handoutMasterId r:id="rId29"/>
  </p:handoutMasterIdLst>
  <p:sldIdLst>
    <p:sldId id="256" r:id="rId2"/>
    <p:sldId id="281" r:id="rId3"/>
    <p:sldId id="282" r:id="rId4"/>
    <p:sldId id="298" r:id="rId5"/>
    <p:sldId id="311" r:id="rId6"/>
    <p:sldId id="283" r:id="rId7"/>
    <p:sldId id="290" r:id="rId8"/>
    <p:sldId id="291" r:id="rId9"/>
    <p:sldId id="284" r:id="rId10"/>
    <p:sldId id="297" r:id="rId11"/>
    <p:sldId id="258" r:id="rId12"/>
    <p:sldId id="299" r:id="rId13"/>
    <p:sldId id="305" r:id="rId14"/>
    <p:sldId id="300" r:id="rId15"/>
    <p:sldId id="312" r:id="rId16"/>
    <p:sldId id="302" r:id="rId17"/>
    <p:sldId id="313" r:id="rId18"/>
    <p:sldId id="308" r:id="rId19"/>
    <p:sldId id="309" r:id="rId20"/>
    <p:sldId id="310" r:id="rId21"/>
    <p:sldId id="286" r:id="rId22"/>
    <p:sldId id="287" r:id="rId23"/>
    <p:sldId id="289" r:id="rId24"/>
    <p:sldId id="288" r:id="rId25"/>
    <p:sldId id="315" r:id="rId26"/>
    <p:sldId id="314" r:id="rId27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clrMru>
    <a:srgbClr val="000000"/>
    <a:srgbClr val="5674F6"/>
    <a:srgbClr val="6289F8"/>
    <a:srgbClr val="8097F8"/>
    <a:srgbClr val="2C61F6"/>
    <a:srgbClr val="F8F0D0"/>
    <a:srgbClr val="F2E4AA"/>
    <a:srgbClr val="E4BB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5179" autoAdjust="0"/>
  </p:normalViewPr>
  <p:slideViewPr>
    <p:cSldViewPr>
      <p:cViewPr varScale="1">
        <p:scale>
          <a:sx n="91" d="100"/>
          <a:sy n="91" d="100"/>
        </p:scale>
        <p:origin x="1704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22" d="100"/>
          <a:sy n="122" d="100"/>
        </p:scale>
        <p:origin x="-96" y="-1158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9.xml"/><Relationship Id="rId3" Type="http://schemas.openxmlformats.org/officeDocument/2006/relationships/slide" Target="slides/slide4.xml"/><Relationship Id="rId7" Type="http://schemas.openxmlformats.org/officeDocument/2006/relationships/slide" Target="slides/slide8.xml"/><Relationship Id="rId12" Type="http://schemas.openxmlformats.org/officeDocument/2006/relationships/slide" Target="slides/slide23.xml"/><Relationship Id="rId2" Type="http://schemas.openxmlformats.org/officeDocument/2006/relationships/slide" Target="slides/slide3.xml"/><Relationship Id="rId1" Type="http://schemas.openxmlformats.org/officeDocument/2006/relationships/slide" Target="slides/slide2.xml"/><Relationship Id="rId6" Type="http://schemas.openxmlformats.org/officeDocument/2006/relationships/slide" Target="slides/slide7.xml"/><Relationship Id="rId11" Type="http://schemas.openxmlformats.org/officeDocument/2006/relationships/slide" Target="slides/slide21.xml"/><Relationship Id="rId5" Type="http://schemas.openxmlformats.org/officeDocument/2006/relationships/slide" Target="slides/slide6.xml"/><Relationship Id="rId10" Type="http://schemas.openxmlformats.org/officeDocument/2006/relationships/slide" Target="slides/slide11.xml"/><Relationship Id="rId4" Type="http://schemas.openxmlformats.org/officeDocument/2006/relationships/slide" Target="slides/slide5.xml"/><Relationship Id="rId9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952" cy="4792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r>
              <a:rPr lang="en-US"/>
              <a:t>Stacks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6248" y="0"/>
            <a:ext cx="3168952" cy="4792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fld id="{422E80D1-7375-1544-859B-C3E9DE3823F8}" type="datetime1">
              <a:rPr lang="en-US" smtClean="0"/>
              <a:t>11/13/23</a:t>
            </a:fld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974"/>
            <a:ext cx="3168952" cy="4792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6248" y="9121974"/>
            <a:ext cx="3168952" cy="4792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C305FCB8-D3D2-A948-B7CB-607CD2F4AE9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107708"/>
      </p:ext>
    </p:extLst>
  </p:cSld>
  <p:clrMap bg1="lt1" tx1="dk1" bg2="lt2" tx2="dk2" accent1="accent1" accent2="accent2" accent3="accent3" accent4="accent4" accent5="accent5" accent6="accent6" hlink="hlink" folHlink="folHlink"/>
  <p:hf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952" cy="4792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r>
              <a:rPr lang="en-US"/>
              <a:t>Stacks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6248" y="0"/>
            <a:ext cx="3168952" cy="4792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fld id="{60740C07-AAB4-B245-8031-DC1F36D63B50}" type="datetime1">
              <a:rPr lang="en-US" smtClean="0"/>
              <a:t>11/13/23</a:t>
            </a:fld>
            <a:endParaRPr lang="en-US"/>
          </a:p>
        </p:txBody>
      </p:sp>
      <p:sp>
        <p:nvSpPr>
          <p:cNvPr id="327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0475" y="722313"/>
            <a:ext cx="4797425" cy="35988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876" y="4560988"/>
            <a:ext cx="5365448" cy="4317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974"/>
            <a:ext cx="3168952" cy="4792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6248" y="9121974"/>
            <a:ext cx="3168952" cy="4792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4" tIns="48326" rIns="96654" bIns="48326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C9DB2375-A743-6646-8A3D-0DF1990C087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742719"/>
      </p:ext>
    </p:extLst>
  </p:cSld>
  <p:clrMap bg1="lt1" tx1="dk1" bg2="lt2" tx2="dk2" accent1="accent1" accent2="accent2" accent3="accent3" accent4="accent4" accent5="accent5" accent6="accent6" hlink="hlink" folHlink="folHlink"/>
  <p:hf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DB2375-A743-6646-8A3D-0DF1990C0872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A3999370-1D3B-8040-9B9F-39A8BF03A97D}" type="datetime1">
              <a:rPr lang="en-US" smtClean="0"/>
              <a:t>11/13/23</a:t>
            </a:fld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Stacks</a:t>
            </a:r>
          </a:p>
        </p:txBody>
      </p:sp>
    </p:spTree>
    <p:extLst>
      <p:ext uri="{BB962C8B-B14F-4D97-AF65-F5344CB8AC3E}">
        <p14:creationId xmlns:p14="http://schemas.microsoft.com/office/powerpoint/2010/main" val="7622096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4000" b="0" i="0" u="none" strike="noStrike" kern="1200" baseline="0" dirty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We make a left-to-right pass through the raw string, using index j to track our progress. The </a:t>
            </a:r>
            <a:r>
              <a:rPr lang="en-US" sz="4000" b="0" i="0" u="none" strike="noStrike" kern="1200" baseline="0" dirty="0" err="1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indexOf</a:t>
            </a:r>
            <a:r>
              <a:rPr lang="en-US" sz="4000" b="0" i="0" u="none" strike="noStrike" kern="1200" baseline="0" dirty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 method of the String class, which optionally accepts a</a:t>
            </a:r>
          </a:p>
          <a:p>
            <a:r>
              <a:rPr lang="en-US" sz="4000" b="0" i="0" u="none" strike="noStrike" kern="1200" baseline="0" dirty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starting index as a second parameter, locates the '&lt;' and '&gt;' characters that define the tags. Method substring, also of the String class, returns the substring starting</a:t>
            </a:r>
          </a:p>
          <a:p>
            <a:r>
              <a:rPr lang="en-US" sz="4000" b="0" i="0" u="none" strike="noStrike" kern="1200" baseline="0" dirty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at a given index and optionally ending right before another given index. Opening tags are pushed onto the stack, and matched against closing tags as they are popped</a:t>
            </a:r>
          </a:p>
          <a:p>
            <a:r>
              <a:rPr lang="en-US" sz="4000" b="0" i="0" u="none" strike="noStrike" kern="1200" baseline="0" dirty="0">
                <a:solidFill>
                  <a:schemeClr val="tx1"/>
                </a:solidFill>
                <a:latin typeface="Times New Roman" pitchFamily="18" charset="0"/>
                <a:ea typeface="ＭＳ Ｐゴシック" charset="0"/>
                <a:cs typeface="+mn-cs"/>
              </a:rPr>
              <a:t>from the stack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DB2375-A743-6646-8A3D-0DF1990C0872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6F0BC9AA-EED3-0343-A3BF-3A7889536EAB}" type="datetime1">
              <a:rPr lang="en-US" smtClean="0"/>
              <a:t>11/13/23</a:t>
            </a:fld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Stacks</a:t>
            </a:r>
          </a:p>
        </p:txBody>
      </p:sp>
    </p:spTree>
    <p:extLst>
      <p:ext uri="{BB962C8B-B14F-4D97-AF65-F5344CB8AC3E}">
        <p14:creationId xmlns:p14="http://schemas.microsoft.com/office/powerpoint/2010/main" val="2750023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88624BA0-AF11-AA42-82C2-80263BE6BDF1}" type="slidenum">
              <a:rPr lang="en-US" sz="1300"/>
              <a:pPr eaLnBrk="1" hangingPunct="1"/>
              <a:t>18</a:t>
            </a:fld>
            <a:endParaRPr lang="en-US" sz="130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0DC80194-BC66-D64B-A30B-E1C253374DA0}" type="datetime1">
              <a:rPr lang="en-US" smtClean="0"/>
              <a:t>11/13/23</a:t>
            </a:fld>
            <a:endParaRPr lang="en-US"/>
          </a:p>
        </p:txBody>
      </p:sp>
      <p:sp>
        <p:nvSpPr>
          <p:cNvPr id="3" name="Header Placeholder 2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Stacks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6521BADA-9343-BF4D-9DD9-580A7DB0B558}" type="slidenum">
              <a:rPr lang="en-US" sz="1300"/>
              <a:pPr eaLnBrk="1" hangingPunct="1"/>
              <a:t>19</a:t>
            </a:fld>
            <a:endParaRPr lang="en-US" sz="130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5F1E3ED2-C916-B94A-ADA2-A670EF98532F}" type="datetime1">
              <a:rPr lang="en-US" smtClean="0"/>
              <a:t>11/13/23</a:t>
            </a:fld>
            <a:endParaRPr lang="en-US"/>
          </a:p>
        </p:txBody>
      </p:sp>
      <p:sp>
        <p:nvSpPr>
          <p:cNvPr id="3" name="Header Placeholder 2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Stacks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79EC4645-6304-7C4C-8CD9-AE663D42B557}" type="slidenum">
              <a:rPr lang="en-US" sz="1300"/>
              <a:pPr eaLnBrk="1" hangingPunct="1"/>
              <a:t>20</a:t>
            </a:fld>
            <a:endParaRPr lang="en-US" sz="1300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Times New Roman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403BB182-C915-5344-9315-8B1A73FF2542}" type="datetime1">
              <a:rPr lang="en-US" smtClean="0"/>
              <a:t>11/13/23</a:t>
            </a:fld>
            <a:endParaRPr lang="en-US"/>
          </a:p>
        </p:txBody>
      </p:sp>
      <p:sp>
        <p:nvSpPr>
          <p:cNvPr id="3" name="Header Placeholder 2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Stacks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x?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Stacks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60740C07-AAB4-B245-8031-DC1F36D63B50}" type="datetime1">
              <a:rPr lang="en-US" smtClean="0"/>
              <a:t>11/13/23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DB2375-A743-6646-8A3D-0DF1990C0872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8313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</a:t>
            </a:r>
            <a:r>
              <a:rPr lang="en-TR" dirty="0"/>
              <a:t>esource: </a:t>
            </a:r>
            <a:r>
              <a:rPr lang="en-US" dirty="0"/>
              <a:t>https://</a:t>
            </a:r>
            <a:r>
              <a:rPr lang="en-US" dirty="0" err="1"/>
              <a:t>www.geeksforgeeks.org</a:t>
            </a:r>
            <a:r>
              <a:rPr lang="en-US" dirty="0"/>
              <a:t>/stack-class-in-java/ </a:t>
            </a:r>
            <a:endParaRPr lang="en-TR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Stacks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60740C07-AAB4-B245-8031-DC1F36D63B50}" type="datetime1">
              <a:rPr lang="en-US" smtClean="0"/>
              <a:t>11/13/23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DB2375-A743-6646-8A3D-0DF1990C0872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2087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Resource: https://</a:t>
            </a:r>
            <a:r>
              <a:rPr lang="en-US" dirty="0" err="1"/>
              <a:t>www.geeksforgeeks.org</a:t>
            </a:r>
            <a:r>
              <a:rPr lang="en-US" dirty="0"/>
              <a:t>/stack-class-in-java/</a:t>
            </a:r>
            <a:endParaRPr lang="en-TR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Stacks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60740C07-AAB4-B245-8031-DC1F36D63B50}" type="datetime1">
              <a:rPr lang="en-US" smtClean="0"/>
              <a:t>11/13/23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DB2375-A743-6646-8A3D-0DF1990C0872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6225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notion of abstraction is to distill a complicated system down to its most fundamental</a:t>
            </a:r>
            <a:r>
              <a:rPr lang="tr-TR" dirty="0"/>
              <a:t> </a:t>
            </a:r>
            <a:r>
              <a:rPr lang="en-US" dirty="0"/>
              <a:t>parts. </a:t>
            </a:r>
            <a:endParaRPr lang="tr-TR" dirty="0"/>
          </a:p>
          <a:p>
            <a:endParaRPr lang="tr-TR" dirty="0"/>
          </a:p>
          <a:p>
            <a:r>
              <a:rPr lang="en-US" dirty="0"/>
              <a:t>Applying the abstraction paradigm to the design of</a:t>
            </a:r>
            <a:r>
              <a:rPr lang="tr-TR" dirty="0"/>
              <a:t> </a:t>
            </a:r>
            <a:r>
              <a:rPr lang="en-US" dirty="0"/>
              <a:t>data structures gives rise to abstract data types (ADTs). </a:t>
            </a:r>
            <a:endParaRPr lang="tr-TR" dirty="0"/>
          </a:p>
          <a:p>
            <a:endParaRPr lang="tr-TR" dirty="0"/>
          </a:p>
          <a:p>
            <a:r>
              <a:rPr lang="en-US" dirty="0"/>
              <a:t>An ADT is a mathematical</a:t>
            </a:r>
            <a:r>
              <a:rPr lang="tr-TR" dirty="0"/>
              <a:t> </a:t>
            </a:r>
            <a:r>
              <a:rPr lang="en-US" dirty="0"/>
              <a:t>model of a data structure that specifies the type of data stored, the operations supported</a:t>
            </a:r>
            <a:r>
              <a:rPr lang="tr-TR" dirty="0"/>
              <a:t> </a:t>
            </a:r>
            <a:r>
              <a:rPr lang="en-US" dirty="0"/>
              <a:t>on them, and the types of parameters of the operations.</a:t>
            </a:r>
            <a:endParaRPr lang="tr-TR" dirty="0"/>
          </a:p>
          <a:p>
            <a:endParaRPr lang="tr-TR" dirty="0"/>
          </a:p>
          <a:p>
            <a:r>
              <a:rPr lang="en-US" dirty="0"/>
              <a:t>An ADT specifies</a:t>
            </a:r>
            <a:r>
              <a:rPr lang="tr-TR" dirty="0"/>
              <a:t> </a:t>
            </a:r>
            <a:r>
              <a:rPr lang="en-US" dirty="0"/>
              <a:t>what each operation does, but not how it does it. In Java, an ADT can be expressed</a:t>
            </a:r>
            <a:r>
              <a:rPr lang="tr-TR" dirty="0"/>
              <a:t> </a:t>
            </a:r>
            <a:r>
              <a:rPr lang="en-US" dirty="0"/>
              <a:t>by an interface, which is simply a list of</a:t>
            </a:r>
            <a:r>
              <a:rPr lang="tr-TR" dirty="0"/>
              <a:t> </a:t>
            </a:r>
            <a:r>
              <a:rPr lang="en-US" dirty="0"/>
              <a:t>method declarations, where each method</a:t>
            </a:r>
            <a:r>
              <a:rPr lang="tr-TR" dirty="0"/>
              <a:t> </a:t>
            </a:r>
            <a:r>
              <a:rPr lang="en-US" dirty="0"/>
              <a:t>has an empty body.</a:t>
            </a:r>
            <a:endParaRPr lang="tr-TR" dirty="0"/>
          </a:p>
          <a:p>
            <a:endParaRPr lang="tr-TR" dirty="0"/>
          </a:p>
          <a:p>
            <a:endParaRPr lang="en-US" dirty="0"/>
          </a:p>
        </p:txBody>
      </p:sp>
      <p:sp>
        <p:nvSpPr>
          <p:cNvPr id="4" name="Üst Bilgi Yer Tutucusu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Stacks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60740C07-AAB4-B245-8031-DC1F36D63B50}" type="datetime1">
              <a:rPr lang="en-US" smtClean="0"/>
              <a:t>11/13/23</a:t>
            </a:fld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DB2375-A743-6646-8A3D-0DF1990C087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7303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stack is a collection of objects that are inserted and removed according to the</a:t>
            </a:r>
            <a:r>
              <a:rPr lang="tr-TR" dirty="0"/>
              <a:t> </a:t>
            </a:r>
            <a:r>
              <a:rPr lang="en-US" dirty="0"/>
              <a:t>last-in, first-out (LIFO) principle.</a:t>
            </a:r>
            <a:endParaRPr lang="tr-TR" dirty="0"/>
          </a:p>
          <a:p>
            <a:endParaRPr lang="tr-TR" dirty="0"/>
          </a:p>
          <a:p>
            <a:r>
              <a:rPr lang="en-US" dirty="0"/>
              <a:t>The name “stack” is derived from the metaphor</a:t>
            </a:r>
            <a:r>
              <a:rPr lang="tr-TR" dirty="0"/>
              <a:t> </a:t>
            </a:r>
            <a:r>
              <a:rPr lang="en-US" dirty="0"/>
              <a:t>of a stack of plates in a spring-loaded, cafeteria plate dispenser.</a:t>
            </a:r>
            <a:r>
              <a:rPr lang="tr-TR" dirty="0"/>
              <a:t> </a:t>
            </a:r>
            <a:r>
              <a:rPr lang="tr-TR" dirty="0" err="1"/>
              <a:t>You</a:t>
            </a:r>
            <a:r>
              <a:rPr lang="tr-TR" dirty="0"/>
              <a:t> can </a:t>
            </a:r>
            <a:r>
              <a:rPr lang="tr-TR" dirty="0" err="1"/>
              <a:t>think</a:t>
            </a:r>
            <a:r>
              <a:rPr lang="tr-TR" dirty="0"/>
              <a:t> of it as a </a:t>
            </a:r>
            <a:r>
              <a:rPr lang="tr-TR" dirty="0" err="1"/>
              <a:t>napkin</a:t>
            </a:r>
            <a:r>
              <a:rPr lang="tr-TR" dirty="0"/>
              <a:t> </a:t>
            </a:r>
            <a:r>
              <a:rPr lang="tr-TR" dirty="0" err="1"/>
              <a:t>dispenser</a:t>
            </a:r>
            <a:r>
              <a:rPr lang="tr-TR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DB2375-A743-6646-8A3D-0DF1990C0872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36DEF1D6-5251-5B40-B976-412A101DDBFB}" type="datetime1">
              <a:rPr lang="en-US" smtClean="0"/>
              <a:t>11/13/23</a:t>
            </a:fld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Stacks</a:t>
            </a:r>
          </a:p>
        </p:txBody>
      </p:sp>
    </p:spTree>
    <p:extLst>
      <p:ext uri="{BB962C8B-B14F-4D97-AF65-F5344CB8AC3E}">
        <p14:creationId xmlns:p14="http://schemas.microsoft.com/office/powerpoint/2010/main" val="13788986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Because of the importance of the stack ADT, Java has included, since its original</a:t>
            </a:r>
            <a:r>
              <a:rPr lang="tr-TR" dirty="0"/>
              <a:t> </a:t>
            </a:r>
            <a:r>
              <a:rPr lang="en-US" dirty="0"/>
              <a:t>version, a concrete class named </a:t>
            </a:r>
            <a:r>
              <a:rPr lang="en-US" dirty="0" err="1"/>
              <a:t>java.util.Stack</a:t>
            </a:r>
            <a:r>
              <a:rPr lang="en-US" dirty="0"/>
              <a:t> that implements the LIFO semantics</a:t>
            </a:r>
            <a:r>
              <a:rPr lang="tr-TR" dirty="0"/>
              <a:t> </a:t>
            </a:r>
            <a:r>
              <a:rPr lang="en-US" dirty="0"/>
              <a:t>of a stack. However, Java’s Stack class remains only for historic reasons, and</a:t>
            </a:r>
            <a:r>
              <a:rPr lang="tr-TR" dirty="0"/>
              <a:t> </a:t>
            </a:r>
            <a:r>
              <a:rPr lang="en-US" dirty="0"/>
              <a:t>its interface is not consistent with most other data structures in the Java library.</a:t>
            </a:r>
            <a:r>
              <a:rPr lang="tr-TR" dirty="0"/>
              <a:t> </a:t>
            </a:r>
            <a:r>
              <a:rPr lang="en-US" dirty="0"/>
              <a:t>In fact, the current documentation for the Stack class recommends that it not be</a:t>
            </a:r>
            <a:r>
              <a:rPr lang="tr-TR" dirty="0"/>
              <a:t> </a:t>
            </a:r>
            <a:r>
              <a:rPr lang="en-US" dirty="0"/>
              <a:t>used, as LIFO functionality (and more) is provided by a more general data structure</a:t>
            </a:r>
            <a:r>
              <a:rPr lang="tr-TR" dirty="0"/>
              <a:t> </a:t>
            </a:r>
            <a:r>
              <a:rPr lang="en-US" dirty="0"/>
              <a:t>known as a double-ended queue</a:t>
            </a:r>
          </a:p>
        </p:txBody>
      </p:sp>
      <p:sp>
        <p:nvSpPr>
          <p:cNvPr id="4" name="Üst Bilgi Yer Tutucusu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Stacks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60740C07-AAB4-B245-8031-DC1F36D63B50}" type="datetime1">
              <a:rPr lang="en-US" smtClean="0"/>
              <a:t>11/13/23</a:t>
            </a:fld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DB2375-A743-6646-8A3D-0DF1990C087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8255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Internet Web browsers store the addresses of recently visited sites</a:t>
            </a:r>
            <a:r>
              <a:rPr lang="tr-TR" dirty="0"/>
              <a:t> </a:t>
            </a:r>
            <a:r>
              <a:rPr lang="en-US" dirty="0"/>
              <a:t>on a stack. Each time a user visits a new site, that site’s address is “pushed” onto the</a:t>
            </a:r>
            <a:r>
              <a:rPr lang="tr-TR" dirty="0"/>
              <a:t> </a:t>
            </a:r>
            <a:r>
              <a:rPr lang="en-US" dirty="0"/>
              <a:t>stack of addresses. The browser then allows the user to “pop” back to previously</a:t>
            </a:r>
            <a:r>
              <a:rPr lang="tr-TR" dirty="0"/>
              <a:t> </a:t>
            </a:r>
            <a:r>
              <a:rPr lang="en-US" dirty="0"/>
              <a:t>visited sites using the “back” button.</a:t>
            </a:r>
            <a:endParaRPr lang="tr-TR" dirty="0"/>
          </a:p>
          <a:p>
            <a:endParaRPr lang="tr-TR" dirty="0"/>
          </a:p>
          <a:p>
            <a:r>
              <a:rPr lang="en-US" dirty="0"/>
              <a:t>Text editors usually provide an “undo” mechanism that cancels recent</a:t>
            </a:r>
            <a:r>
              <a:rPr lang="tr-TR" dirty="0"/>
              <a:t> </a:t>
            </a:r>
            <a:r>
              <a:rPr lang="en-US" dirty="0"/>
              <a:t>editing operations and reverts to former states of a document. This undo operation</a:t>
            </a:r>
            <a:r>
              <a:rPr lang="tr-TR" dirty="0"/>
              <a:t> </a:t>
            </a:r>
            <a:r>
              <a:rPr lang="en-US" dirty="0"/>
              <a:t>can be accomplished by keeping text changes in a stack.</a:t>
            </a:r>
            <a:endParaRPr lang="tr-TR" dirty="0"/>
          </a:p>
          <a:p>
            <a:endParaRPr lang="tr-TR" dirty="0"/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Stacks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60740C07-AAB4-B245-8031-DC1F36D63B50}" type="datetime1">
              <a:rPr lang="en-US" smtClean="0"/>
              <a:t>11/13/23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DB2375-A743-6646-8A3D-0DF1990C0872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2088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the application needs much</a:t>
            </a:r>
            <a:r>
              <a:rPr lang="tr-TR" dirty="0"/>
              <a:t> </a:t>
            </a:r>
            <a:r>
              <a:rPr lang="en-US" dirty="0"/>
              <a:t>less space than the reserved capacity, memory is wasted.</a:t>
            </a:r>
            <a:endParaRPr lang="tr-TR" dirty="0"/>
          </a:p>
          <a:p>
            <a:endParaRPr lang="tr-TR" dirty="0"/>
          </a:p>
          <a:p>
            <a:r>
              <a:rPr lang="en-US" dirty="0"/>
              <a:t>even with its simplicity and efficiency, the</a:t>
            </a:r>
            <a:r>
              <a:rPr lang="tr-TR" dirty="0"/>
              <a:t> </a:t>
            </a:r>
            <a:r>
              <a:rPr lang="en-US" dirty="0"/>
              <a:t>array-based stack implementation is not necessarily ideal.</a:t>
            </a:r>
          </a:p>
        </p:txBody>
      </p:sp>
      <p:sp>
        <p:nvSpPr>
          <p:cNvPr id="4" name="Üst Bilgi Yer Tutucusu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Stacks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60740C07-AAB4-B245-8031-DC1F36D63B50}" type="datetime1">
              <a:rPr lang="en-US" smtClean="0"/>
              <a:t>11/13/23</a:t>
            </a:fld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DB2375-A743-6646-8A3D-0DF1990C0872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4517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Our reason for returning the cell to a null reference is to assist Java’s garbage</a:t>
            </a:r>
            <a:r>
              <a:rPr lang="tr-TR" dirty="0"/>
              <a:t> </a:t>
            </a:r>
            <a:r>
              <a:rPr lang="en-US" dirty="0"/>
              <a:t>collection mechanism, which searches memory for objects that are no longer actively</a:t>
            </a:r>
            <a:r>
              <a:rPr lang="tr-TR" dirty="0"/>
              <a:t> </a:t>
            </a:r>
            <a:r>
              <a:rPr lang="en-US" dirty="0"/>
              <a:t>referenced and reclaims their space for future use.</a:t>
            </a:r>
          </a:p>
        </p:txBody>
      </p:sp>
      <p:sp>
        <p:nvSpPr>
          <p:cNvPr id="4" name="Üst Bilgi Yer Tutucusu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Stacks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60740C07-AAB4-B245-8031-DC1F36D63B50}" type="datetime1">
              <a:rPr lang="en-US" smtClean="0"/>
              <a:t>11/13/23</a:t>
            </a:fld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DB2375-A743-6646-8A3D-0DF1990C0872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3377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Each opening symbol must match its corresponding closing symbol. For example,</a:t>
            </a:r>
            <a:r>
              <a:rPr lang="tr-TR" dirty="0"/>
              <a:t> </a:t>
            </a:r>
            <a:r>
              <a:rPr lang="en-US" dirty="0"/>
              <a:t>a left bracket, “[,”must</a:t>
            </a:r>
            <a:r>
              <a:rPr lang="tr-TR" dirty="0"/>
              <a:t> </a:t>
            </a:r>
            <a:r>
              <a:rPr lang="en-US" dirty="0"/>
              <a:t>match a corresponding right bracket, “],”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Stacks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60740C07-AAB4-B245-8031-DC1F36D63B50}" type="datetime1">
              <a:rPr lang="en-US" smtClean="0"/>
              <a:t>11/13/23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DB2375-A743-6646-8A3D-0DF1990C0872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0488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Method </a:t>
            </a:r>
            <a:r>
              <a:rPr lang="en-US" dirty="0" err="1"/>
              <a:t>indexOf</a:t>
            </a:r>
            <a:r>
              <a:rPr lang="en-US" dirty="0"/>
              <a:t> returns the </a:t>
            </a:r>
            <a:r>
              <a:rPr lang="tr-TR" dirty="0"/>
              <a:t>i</a:t>
            </a:r>
            <a:r>
              <a:rPr lang="en-US" dirty="0" err="1"/>
              <a:t>ndex</a:t>
            </a:r>
            <a:r>
              <a:rPr lang="en-US" dirty="0"/>
              <a:t> at which a given character is first</a:t>
            </a:r>
            <a:r>
              <a:rPr lang="tr-TR" dirty="0"/>
              <a:t> </a:t>
            </a:r>
            <a:r>
              <a:rPr lang="en-US" dirty="0"/>
              <a:t>found in a string (or −1 if the character is not found).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Stacks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60740C07-AAB4-B245-8031-DC1F36D63B50}" type="datetime1">
              <a:rPr lang="en-US" smtClean="0"/>
              <a:t>11/13/23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DB2375-A743-6646-8A3D-0DF1990C0872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4079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5" name="Rectangle 4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  <p:grpSp>
            <p:nvGrpSpPr>
              <p:cNvPr id="16" name="Group 5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8" name="Line 6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19" name="Line 7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0" name="Line 8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1" name="Line 9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2" name="Line 10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3" name="Line 11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4" name="Line 12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5" name="Line 13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6" name="Line 14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7" name="Line 15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8" name="Line 16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9" name="Line 17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0" name="Line 18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1" name="Line 19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2" name="Line 20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3" name="Line 21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4" name="Line 22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5" name="Line 23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6" name="Line 24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7" name="Line 25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8" name="Line 26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9" name="Line 27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0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2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3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4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5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6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7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8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9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0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1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2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3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4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5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6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7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8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9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60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61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62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63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64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65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66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67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68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</p:grpSp>
          <p:sp>
            <p:nvSpPr>
              <p:cNvPr id="17" name="Line 57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</p:grpSp>
        <p:grpSp>
          <p:nvGrpSpPr>
            <p:cNvPr id="6" name="Group 58"/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11" name="Line 59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  <p:sp>
            <p:nvSpPr>
              <p:cNvPr id="12" name="Line 60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  <p:sp>
            <p:nvSpPr>
              <p:cNvPr id="13" name="Line 61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  <p:sp>
            <p:nvSpPr>
              <p:cNvPr id="14" name="Arc 62"/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</p:grpSp>
        <p:grpSp>
          <p:nvGrpSpPr>
            <p:cNvPr id="7" name="Group 63"/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" name="Line 64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  <p:sp>
            <p:nvSpPr>
              <p:cNvPr id="9" name="Line 65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  <p:sp>
            <p:nvSpPr>
              <p:cNvPr id="10" name="Arc 66"/>
              <p:cNvSpPr>
                <a:spLocks/>
              </p:cNvSpPr>
              <p:nvPr/>
            </p:nvSpPr>
            <p:spPr bwMode="ltGray">
              <a:xfrm rot="5400000">
                <a:off x="5097" y="3347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</p:grpSp>
      </p:grpSp>
      <p:sp>
        <p:nvSpPr>
          <p:cNvPr id="5187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88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9" name="Date Placeholder 7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2014 Goodrich, Tamassia, Goldwasser</a:t>
            </a:r>
            <a:endParaRPr lang="en-US" dirty="0"/>
          </a:p>
        </p:txBody>
      </p:sp>
      <p:sp>
        <p:nvSpPr>
          <p:cNvPr id="70" name="Slide Number Placeholder 7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9E7BC13-1F02-C145-843E-D32AC47D714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1" name="Footer Placeholder 7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Stacks</a:t>
            </a:r>
          </a:p>
        </p:txBody>
      </p:sp>
    </p:spTree>
    <p:extLst>
      <p:ext uri="{BB962C8B-B14F-4D97-AF65-F5344CB8AC3E}">
        <p14:creationId xmlns:p14="http://schemas.microsoft.com/office/powerpoint/2010/main" val="1901725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tx1"/>
              </a:buClr>
              <a:buSzPct val="60000"/>
              <a:buFont typeface="Wingdings" pitchFamily="2" charset="2"/>
              <a:buChar char="q"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2014 Goodrich, Tamassia, Goldwasser</a:t>
            </a:r>
            <a:endParaRPr lang="en-US" dirty="0"/>
          </a:p>
        </p:txBody>
      </p:sp>
      <p:sp>
        <p:nvSpPr>
          <p:cNvPr id="5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DA9CF00-2E40-4B4F-9F53-DC88D6343B9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Stacks</a:t>
            </a:r>
          </a:p>
        </p:txBody>
      </p:sp>
    </p:spTree>
    <p:extLst>
      <p:ext uri="{BB962C8B-B14F-4D97-AF65-F5344CB8AC3E}">
        <p14:creationId xmlns:p14="http://schemas.microsoft.com/office/powerpoint/2010/main" val="3214793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2014 Goodrich, Tamassia, Goldwasser</a:t>
            </a:r>
            <a:endParaRPr lang="en-US" dirty="0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286B1BB-FEED-9C47-A5D3-54C688D2885D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Stacks</a:t>
            </a:r>
          </a:p>
        </p:txBody>
      </p:sp>
    </p:spTree>
    <p:extLst>
      <p:ext uri="{BB962C8B-B14F-4D97-AF65-F5344CB8AC3E}">
        <p14:creationId xmlns:p14="http://schemas.microsoft.com/office/powerpoint/2010/main" val="1249210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2014 Goodrich, Tamassia, Goldwasser</a:t>
            </a:r>
            <a:endParaRPr lang="en-US" dirty="0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852F20D-F923-1C42-929D-40BF7868743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Stacks</a:t>
            </a:r>
          </a:p>
        </p:txBody>
      </p:sp>
    </p:spTree>
    <p:extLst>
      <p:ext uri="{BB962C8B-B14F-4D97-AF65-F5344CB8AC3E}">
        <p14:creationId xmlns:p14="http://schemas.microsoft.com/office/powerpoint/2010/main" val="3674384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2014 Goodrich, Tamassia, Goldwasser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Stacks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6D9B0E-753C-594B-965C-ADD536DE141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448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4104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4111" name="Group 4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4101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02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03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6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06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7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09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10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8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14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15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16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17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18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19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20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21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22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</p:grpSp>
          <p:grpSp>
            <p:nvGrpSpPr>
              <p:cNvPr id="4112" name="Group 27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4124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25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26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27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28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29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30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31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32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33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34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35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36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37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38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39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40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41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42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43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44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45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46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47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48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49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50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51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52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</p:grpSp>
        </p:grpSp>
        <p:sp>
          <p:nvSpPr>
            <p:cNvPr id="4153" name="Rectangle 57" descr="60%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pitchFamily="34" charset="0"/>
                <a:ea typeface="+mn-ea"/>
              </a:endParaRPr>
            </a:p>
          </p:txBody>
        </p:sp>
        <p:sp>
          <p:nvSpPr>
            <p:cNvPr id="4154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pitchFamily="34" charset="0"/>
                <a:ea typeface="+mn-ea"/>
              </a:endParaRPr>
            </a:p>
          </p:txBody>
        </p:sp>
        <p:grpSp>
          <p:nvGrpSpPr>
            <p:cNvPr id="4107" name="Group 59"/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4156" name="Line 60"/>
              <p:cNvSpPr>
                <a:spLocks noChangeShapeType="1"/>
              </p:cNvSpPr>
              <p:nvPr/>
            </p:nvSpPr>
            <p:spPr bwMode="ltGray">
              <a:xfrm flipH="1">
                <a:off x="96" y="1038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  <p:sp>
            <p:nvSpPr>
              <p:cNvPr id="4157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  <p:sp>
            <p:nvSpPr>
              <p:cNvPr id="4158" name="Arc 62"/>
              <p:cNvSpPr>
                <a:spLocks/>
              </p:cNvSpPr>
              <p:nvPr/>
            </p:nvSpPr>
            <p:spPr bwMode="ltGray">
              <a:xfrm flipH="1">
                <a:off x="218" y="916"/>
                <a:ext cx="238" cy="240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</p:grpSp>
      </p:grpSp>
      <p:sp>
        <p:nvSpPr>
          <p:cNvPr id="4099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100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61" name="Rectangle 6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2400" y="6248400"/>
            <a:ext cx="3429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r>
              <a:rPr lang="en-US"/>
              <a:t>© 2014 Goodrich, Tamassia, Goldwasser</a:t>
            </a:r>
            <a:endParaRPr lang="en-US" dirty="0"/>
          </a:p>
        </p:txBody>
      </p:sp>
      <p:sp>
        <p:nvSpPr>
          <p:cNvPr id="4162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 dirty="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r>
              <a:rPr lang="en-US"/>
              <a:t>Stacks</a:t>
            </a:r>
          </a:p>
        </p:txBody>
      </p:sp>
      <p:sp>
        <p:nvSpPr>
          <p:cNvPr id="4163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45300A62-37A5-014F-89BD-2CDD74DA8983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charset="0"/>
        <a:buChar char="q"/>
        <a:defRPr sz="3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charset="0"/>
        <a:buChar char="n"/>
        <a:defRPr sz="28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charset="0"/>
        <a:buChar char="w"/>
        <a:defRPr sz="24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charset="0"/>
        <a:buChar char="n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charset="0"/>
        <a:buChar char="n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bmp"/><Relationship Id="rId2" Type="http://schemas.openxmlformats.org/officeDocument/2006/relationships/image" Target="../media/image3.b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752600"/>
            <a:ext cx="7772400" cy="11430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Stacks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914400" y="381000"/>
            <a:ext cx="6629400" cy="990600"/>
          </a:xfrm>
        </p:spPr>
        <p:txBody>
          <a:bodyPr>
            <a:normAutofit/>
          </a:bodyPr>
          <a:lstStyle/>
          <a:p>
            <a:r>
              <a:rPr lang="en-US" sz="1800" dirty="0"/>
              <a:t>Presentation for use with the textbook </a:t>
            </a:r>
            <a:r>
              <a:rPr lang="en-US" sz="1800" dirty="0">
                <a:solidFill>
                  <a:schemeClr val="tx2"/>
                </a:solidFill>
              </a:rPr>
              <a:t>Data Structures and Algorithms in Java, 6</a:t>
            </a:r>
            <a:r>
              <a:rPr lang="en-US" sz="1800" baseline="30000" dirty="0">
                <a:solidFill>
                  <a:schemeClr val="tx2"/>
                </a:solidFill>
              </a:rPr>
              <a:t>th</a:t>
            </a:r>
            <a:r>
              <a:rPr lang="en-US" sz="1800" dirty="0">
                <a:solidFill>
                  <a:schemeClr val="tx2"/>
                </a:solidFill>
              </a:rPr>
              <a:t> edition</a:t>
            </a:r>
            <a:r>
              <a:rPr lang="en-US" sz="1800" dirty="0"/>
              <a:t>, by M. T. Goodrich, R. Tamassia, and M. H. Goldwasser, Wiley, 2014</a:t>
            </a:r>
          </a:p>
        </p:txBody>
      </p:sp>
      <p:sp>
        <p:nvSpPr>
          <p:cNvPr id="10246" name="Date Placeholder 17"/>
          <p:cNvSpPr>
            <a:spLocks noGrp="1"/>
          </p:cNvSpPr>
          <p:nvPr>
            <p:ph type="dt" sz="half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© 2014 Goodrich, Tamassia, Goldwasser</a:t>
            </a:r>
            <a:endParaRPr lang="en-US" sz="1400" dirty="0"/>
          </a:p>
        </p:txBody>
      </p:sp>
      <p:sp>
        <p:nvSpPr>
          <p:cNvPr id="10247" name="Slide Number Placeholder 18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80B60466-DB2B-9246-A935-F0E348799C1E}" type="slidenum">
              <a:rPr lang="en-US" sz="1400"/>
              <a:pPr eaLnBrk="1" hangingPunct="1"/>
              <a:t>1</a:t>
            </a:fld>
            <a:endParaRPr lang="en-US" sz="1400"/>
          </a:p>
        </p:txBody>
      </p:sp>
      <p:sp>
        <p:nvSpPr>
          <p:cNvPr id="10248" name="Footer Placeholder 19"/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Stacks</a:t>
            </a:r>
          </a:p>
        </p:txBody>
      </p:sp>
      <p:grpSp>
        <p:nvGrpSpPr>
          <p:cNvPr id="10243" name="Group 167"/>
          <p:cNvGrpSpPr>
            <a:grpSpLocks/>
          </p:cNvGrpSpPr>
          <p:nvPr/>
        </p:nvGrpSpPr>
        <p:grpSpPr bwMode="auto">
          <a:xfrm>
            <a:off x="2514600" y="3886200"/>
            <a:ext cx="1295400" cy="1066800"/>
            <a:chOff x="1440" y="2448"/>
            <a:chExt cx="816" cy="672"/>
          </a:xfrm>
        </p:grpSpPr>
        <p:sp>
          <p:nvSpPr>
            <p:cNvPr id="10257" name="AutoShape 159"/>
            <p:cNvSpPr>
              <a:spLocks noChangeArrowheads="1"/>
            </p:cNvSpPr>
            <p:nvPr/>
          </p:nvSpPr>
          <p:spPr bwMode="auto">
            <a:xfrm>
              <a:off x="1488" y="2880"/>
              <a:ext cx="672" cy="240"/>
            </a:xfrm>
            <a:prstGeom prst="can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rgbClr val="E4BB0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8" name="AutoShape 160"/>
            <p:cNvSpPr>
              <a:spLocks noChangeArrowheads="1"/>
            </p:cNvSpPr>
            <p:nvPr/>
          </p:nvSpPr>
          <p:spPr bwMode="auto">
            <a:xfrm>
              <a:off x="1584" y="2736"/>
              <a:ext cx="672" cy="240"/>
            </a:xfrm>
            <a:prstGeom prst="can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rgbClr val="E4BB0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9" name="AutoShape 161"/>
            <p:cNvSpPr>
              <a:spLocks noChangeArrowheads="1"/>
            </p:cNvSpPr>
            <p:nvPr/>
          </p:nvSpPr>
          <p:spPr bwMode="auto">
            <a:xfrm>
              <a:off x="1440" y="2592"/>
              <a:ext cx="672" cy="240"/>
            </a:xfrm>
            <a:prstGeom prst="can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rgbClr val="E4BB0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60" name="AutoShape 162"/>
            <p:cNvSpPr>
              <a:spLocks noChangeArrowheads="1"/>
            </p:cNvSpPr>
            <p:nvPr/>
          </p:nvSpPr>
          <p:spPr bwMode="auto">
            <a:xfrm>
              <a:off x="1584" y="2448"/>
              <a:ext cx="672" cy="240"/>
            </a:xfrm>
            <a:prstGeom prst="can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rgbClr val="E4BB0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244" name="Group 168"/>
          <p:cNvGrpSpPr>
            <a:grpSpLocks/>
          </p:cNvGrpSpPr>
          <p:nvPr/>
        </p:nvGrpSpPr>
        <p:grpSpPr bwMode="auto">
          <a:xfrm flipH="1">
            <a:off x="4191000" y="3886200"/>
            <a:ext cx="1295400" cy="1066800"/>
            <a:chOff x="1440" y="2448"/>
            <a:chExt cx="816" cy="672"/>
          </a:xfrm>
        </p:grpSpPr>
        <p:sp>
          <p:nvSpPr>
            <p:cNvPr id="10253" name="AutoShape 169"/>
            <p:cNvSpPr>
              <a:spLocks noChangeArrowheads="1"/>
            </p:cNvSpPr>
            <p:nvPr/>
          </p:nvSpPr>
          <p:spPr bwMode="auto">
            <a:xfrm>
              <a:off x="1488" y="2880"/>
              <a:ext cx="672" cy="240"/>
            </a:xfrm>
            <a:prstGeom prst="can">
              <a:avLst>
                <a:gd name="adj" fmla="val 50000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4" name="AutoShape 170"/>
            <p:cNvSpPr>
              <a:spLocks noChangeArrowheads="1"/>
            </p:cNvSpPr>
            <p:nvPr/>
          </p:nvSpPr>
          <p:spPr bwMode="auto">
            <a:xfrm>
              <a:off x="1584" y="2736"/>
              <a:ext cx="672" cy="240"/>
            </a:xfrm>
            <a:prstGeom prst="can">
              <a:avLst>
                <a:gd name="adj" fmla="val 50000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5" name="AutoShape 171"/>
            <p:cNvSpPr>
              <a:spLocks noChangeArrowheads="1"/>
            </p:cNvSpPr>
            <p:nvPr/>
          </p:nvSpPr>
          <p:spPr bwMode="auto">
            <a:xfrm>
              <a:off x="1440" y="2592"/>
              <a:ext cx="672" cy="240"/>
            </a:xfrm>
            <a:prstGeom prst="can">
              <a:avLst>
                <a:gd name="adj" fmla="val 50000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6" name="AutoShape 172"/>
            <p:cNvSpPr>
              <a:spLocks noChangeArrowheads="1"/>
            </p:cNvSpPr>
            <p:nvPr/>
          </p:nvSpPr>
          <p:spPr bwMode="auto">
            <a:xfrm>
              <a:off x="1584" y="2448"/>
              <a:ext cx="672" cy="240"/>
            </a:xfrm>
            <a:prstGeom prst="can">
              <a:avLst>
                <a:gd name="adj" fmla="val 50000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245" name="Group 173"/>
          <p:cNvGrpSpPr>
            <a:grpSpLocks/>
          </p:cNvGrpSpPr>
          <p:nvPr/>
        </p:nvGrpSpPr>
        <p:grpSpPr bwMode="auto">
          <a:xfrm>
            <a:off x="5867400" y="3886200"/>
            <a:ext cx="1295400" cy="1066800"/>
            <a:chOff x="1440" y="2448"/>
            <a:chExt cx="816" cy="672"/>
          </a:xfrm>
        </p:grpSpPr>
        <p:sp>
          <p:nvSpPr>
            <p:cNvPr id="10249" name="AutoShape 174"/>
            <p:cNvSpPr>
              <a:spLocks noChangeArrowheads="1"/>
            </p:cNvSpPr>
            <p:nvPr/>
          </p:nvSpPr>
          <p:spPr bwMode="auto">
            <a:xfrm>
              <a:off x="1488" y="2880"/>
              <a:ext cx="672" cy="240"/>
            </a:xfrm>
            <a:prstGeom prst="can">
              <a:avLst>
                <a:gd name="adj" fmla="val 50000"/>
              </a:avLst>
            </a:prstGeom>
            <a:solidFill>
              <a:schemeClr val="accent2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0" name="AutoShape 175"/>
            <p:cNvSpPr>
              <a:spLocks noChangeArrowheads="1"/>
            </p:cNvSpPr>
            <p:nvPr/>
          </p:nvSpPr>
          <p:spPr bwMode="auto">
            <a:xfrm>
              <a:off x="1584" y="2736"/>
              <a:ext cx="672" cy="240"/>
            </a:xfrm>
            <a:prstGeom prst="can">
              <a:avLst>
                <a:gd name="adj" fmla="val 50000"/>
              </a:avLst>
            </a:prstGeom>
            <a:solidFill>
              <a:schemeClr val="accent2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1" name="AutoShape 176"/>
            <p:cNvSpPr>
              <a:spLocks noChangeArrowheads="1"/>
            </p:cNvSpPr>
            <p:nvPr/>
          </p:nvSpPr>
          <p:spPr bwMode="auto">
            <a:xfrm>
              <a:off x="1440" y="2592"/>
              <a:ext cx="672" cy="240"/>
            </a:xfrm>
            <a:prstGeom prst="can">
              <a:avLst>
                <a:gd name="adj" fmla="val 50000"/>
              </a:avLst>
            </a:prstGeom>
            <a:solidFill>
              <a:schemeClr val="accent2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2" name="AutoShape 177"/>
            <p:cNvSpPr>
              <a:spLocks noChangeArrowheads="1"/>
            </p:cNvSpPr>
            <p:nvPr/>
          </p:nvSpPr>
          <p:spPr bwMode="auto">
            <a:xfrm>
              <a:off x="1584" y="2448"/>
              <a:ext cx="672" cy="240"/>
            </a:xfrm>
            <a:prstGeom prst="can">
              <a:avLst>
                <a:gd name="adj" fmla="val 50000"/>
              </a:avLst>
            </a:prstGeom>
            <a:solidFill>
              <a:schemeClr val="accent2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4"/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Stacks</a:t>
            </a:r>
          </a:p>
        </p:txBody>
      </p:sp>
      <p:sp>
        <p:nvSpPr>
          <p:cNvPr id="17411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4A6EA209-4AC0-C244-BADF-13C0F9789475}" type="slidenum">
              <a:rPr lang="en-US" sz="1400"/>
              <a:pPr eaLnBrk="1" hangingPunct="1"/>
              <a:t>10</a:t>
            </a:fld>
            <a:endParaRPr lang="en-US" sz="1400"/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Array-based Stack (cont.)</a:t>
            </a:r>
          </a:p>
        </p:txBody>
      </p:sp>
      <p:sp>
        <p:nvSpPr>
          <p:cNvPr id="1741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62000" y="1676400"/>
            <a:ext cx="3657600" cy="3429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charset="0"/>
              <a:buChar char="q"/>
            </a:pPr>
            <a:r>
              <a:rPr lang="en-US" sz="2400">
                <a:latin typeface="Tahoma" charset="0"/>
              </a:rPr>
              <a:t>The array storing the stack elements may become full</a:t>
            </a:r>
          </a:p>
          <a:p>
            <a:pPr eaLnBrk="1" hangingPunct="1">
              <a:lnSpc>
                <a:spcPct val="90000"/>
              </a:lnSpc>
              <a:buFont typeface="Wingdings" charset="0"/>
              <a:buChar char="q"/>
            </a:pPr>
            <a:r>
              <a:rPr lang="en-US" sz="2400">
                <a:latin typeface="Tahoma" charset="0"/>
              </a:rPr>
              <a:t>A push operation will then throw a </a:t>
            </a:r>
            <a:r>
              <a:rPr lang="en-US" sz="2400">
                <a:solidFill>
                  <a:schemeClr val="hlink"/>
                </a:solidFill>
                <a:latin typeface="Tahoma" charset="0"/>
              </a:rPr>
              <a:t>FullStackException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Limitation of the array-based  implementation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Not intrinsic to the Stack ADT</a:t>
            </a:r>
            <a:endParaRPr lang="en-US" sz="2400">
              <a:latin typeface="Tahoma" charset="0"/>
            </a:endParaRPr>
          </a:p>
        </p:txBody>
      </p:sp>
      <p:sp>
        <p:nvSpPr>
          <p:cNvPr id="17414" name="Rectangle 4"/>
          <p:cNvSpPr>
            <a:spLocks noChangeArrowheads="1"/>
          </p:cNvSpPr>
          <p:nvPr/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/>
          <a:p>
            <a:endParaRPr lang="en-US" sz="4400">
              <a:solidFill>
                <a:schemeClr val="tx2"/>
              </a:solidFill>
            </a:endParaRPr>
          </a:p>
        </p:txBody>
      </p:sp>
      <p:sp>
        <p:nvSpPr>
          <p:cNvPr id="17415" name="Rectangle 5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685800" y="1752600"/>
            <a:ext cx="3581400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Blip>
                <a:blip r:embed="rId2"/>
              </a:buBlip>
            </a:pPr>
            <a:endParaRPr lang="en-US"/>
          </a:p>
        </p:txBody>
      </p:sp>
      <p:grpSp>
        <p:nvGrpSpPr>
          <p:cNvPr id="17416" name="Group 6"/>
          <p:cNvGrpSpPr>
            <a:grpSpLocks/>
          </p:cNvGrpSpPr>
          <p:nvPr/>
        </p:nvGrpSpPr>
        <p:grpSpPr bwMode="auto">
          <a:xfrm>
            <a:off x="1447800" y="5453063"/>
            <a:ext cx="6934200" cy="871537"/>
            <a:chOff x="912" y="3435"/>
            <a:chExt cx="4368" cy="549"/>
          </a:xfrm>
        </p:grpSpPr>
        <p:sp>
          <p:nvSpPr>
            <p:cNvPr id="17419" name="Rectangle 7"/>
            <p:cNvSpPr>
              <a:spLocks noChangeArrowheads="1"/>
            </p:cNvSpPr>
            <p:nvPr/>
          </p:nvSpPr>
          <p:spPr bwMode="auto">
            <a:xfrm>
              <a:off x="4560" y="3512"/>
              <a:ext cx="720" cy="23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0" name="Freeform 8"/>
            <p:cNvSpPr>
              <a:spLocks/>
            </p:cNvSpPr>
            <p:nvPr/>
          </p:nvSpPr>
          <p:spPr bwMode="auto">
            <a:xfrm>
              <a:off x="3600" y="3515"/>
              <a:ext cx="951" cy="239"/>
            </a:xfrm>
            <a:custGeom>
              <a:avLst/>
              <a:gdLst>
                <a:gd name="T0" fmla="*/ 951 w 951"/>
                <a:gd name="T1" fmla="*/ 239 h 239"/>
                <a:gd name="T2" fmla="*/ 951 w 951"/>
                <a:gd name="T3" fmla="*/ 0 h 239"/>
                <a:gd name="T4" fmla="*/ 0 w 951"/>
                <a:gd name="T5" fmla="*/ 0 h 239"/>
                <a:gd name="T6" fmla="*/ 24 w 951"/>
                <a:gd name="T7" fmla="*/ 103 h 239"/>
                <a:gd name="T8" fmla="*/ 104 w 951"/>
                <a:gd name="T9" fmla="*/ 143 h 239"/>
                <a:gd name="T10" fmla="*/ 120 w 951"/>
                <a:gd name="T11" fmla="*/ 239 h 239"/>
                <a:gd name="T12" fmla="*/ 951 w 951"/>
                <a:gd name="T13" fmla="*/ 239 h 23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951"/>
                <a:gd name="T22" fmla="*/ 0 h 239"/>
                <a:gd name="T23" fmla="*/ 951 w 951"/>
                <a:gd name="T24" fmla="*/ 239 h 23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951" h="239">
                  <a:moveTo>
                    <a:pt x="951" y="239"/>
                  </a:moveTo>
                  <a:lnTo>
                    <a:pt x="951" y="0"/>
                  </a:lnTo>
                  <a:lnTo>
                    <a:pt x="0" y="0"/>
                  </a:lnTo>
                  <a:lnTo>
                    <a:pt x="24" y="103"/>
                  </a:lnTo>
                  <a:lnTo>
                    <a:pt x="104" y="143"/>
                  </a:lnTo>
                  <a:lnTo>
                    <a:pt x="120" y="239"/>
                  </a:lnTo>
                  <a:lnTo>
                    <a:pt x="951" y="239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21" name="Freeform 9"/>
            <p:cNvSpPr>
              <a:spLocks/>
            </p:cNvSpPr>
            <p:nvPr/>
          </p:nvSpPr>
          <p:spPr bwMode="auto">
            <a:xfrm>
              <a:off x="1200" y="3515"/>
              <a:ext cx="1879" cy="239"/>
            </a:xfrm>
            <a:custGeom>
              <a:avLst/>
              <a:gdLst>
                <a:gd name="T0" fmla="*/ 0 w 1879"/>
                <a:gd name="T1" fmla="*/ 0 h 239"/>
                <a:gd name="T2" fmla="*/ 0 w 1879"/>
                <a:gd name="T3" fmla="*/ 239 h 239"/>
                <a:gd name="T4" fmla="*/ 1879 w 1879"/>
                <a:gd name="T5" fmla="*/ 239 h 239"/>
                <a:gd name="T6" fmla="*/ 1863 w 1879"/>
                <a:gd name="T7" fmla="*/ 135 h 239"/>
                <a:gd name="T8" fmla="*/ 1783 w 1879"/>
                <a:gd name="T9" fmla="*/ 79 h 239"/>
                <a:gd name="T10" fmla="*/ 1767 w 1879"/>
                <a:gd name="T11" fmla="*/ 0 h 239"/>
                <a:gd name="T12" fmla="*/ 0 w 1879"/>
                <a:gd name="T13" fmla="*/ 0 h 23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879"/>
                <a:gd name="T22" fmla="*/ 0 h 239"/>
                <a:gd name="T23" fmla="*/ 1879 w 1879"/>
                <a:gd name="T24" fmla="*/ 239 h 239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879" h="239">
                  <a:moveTo>
                    <a:pt x="0" y="0"/>
                  </a:moveTo>
                  <a:lnTo>
                    <a:pt x="0" y="239"/>
                  </a:lnTo>
                  <a:lnTo>
                    <a:pt x="1879" y="239"/>
                  </a:lnTo>
                  <a:lnTo>
                    <a:pt x="1863" y="135"/>
                  </a:lnTo>
                  <a:lnTo>
                    <a:pt x="1783" y="79"/>
                  </a:lnTo>
                  <a:lnTo>
                    <a:pt x="17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22" name="Rectangle 10"/>
            <p:cNvSpPr>
              <a:spLocks noChangeArrowheads="1"/>
            </p:cNvSpPr>
            <p:nvPr/>
          </p:nvSpPr>
          <p:spPr bwMode="auto">
            <a:xfrm>
              <a:off x="2967" y="3507"/>
              <a:ext cx="8" cy="1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23" name="Rectangle 11"/>
            <p:cNvSpPr>
              <a:spLocks noChangeArrowheads="1"/>
            </p:cNvSpPr>
            <p:nvPr/>
          </p:nvSpPr>
          <p:spPr bwMode="auto">
            <a:xfrm>
              <a:off x="1192" y="3507"/>
              <a:ext cx="1775" cy="1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24" name="Rectangle 12"/>
            <p:cNvSpPr>
              <a:spLocks noChangeArrowheads="1"/>
            </p:cNvSpPr>
            <p:nvPr/>
          </p:nvSpPr>
          <p:spPr bwMode="auto">
            <a:xfrm>
              <a:off x="1192" y="3515"/>
              <a:ext cx="16" cy="2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25" name="Rectangle 13"/>
            <p:cNvSpPr>
              <a:spLocks noChangeArrowheads="1"/>
            </p:cNvSpPr>
            <p:nvPr/>
          </p:nvSpPr>
          <p:spPr bwMode="auto">
            <a:xfrm>
              <a:off x="3079" y="3746"/>
              <a:ext cx="8" cy="1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26" name="Rectangle 14"/>
            <p:cNvSpPr>
              <a:spLocks noChangeArrowheads="1"/>
            </p:cNvSpPr>
            <p:nvPr/>
          </p:nvSpPr>
          <p:spPr bwMode="auto">
            <a:xfrm>
              <a:off x="1200" y="3746"/>
              <a:ext cx="1879" cy="1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27" name="Rectangle 15"/>
            <p:cNvSpPr>
              <a:spLocks noChangeArrowheads="1"/>
            </p:cNvSpPr>
            <p:nvPr/>
          </p:nvSpPr>
          <p:spPr bwMode="auto">
            <a:xfrm>
              <a:off x="3599" y="3507"/>
              <a:ext cx="8" cy="1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28" name="Rectangle 16"/>
            <p:cNvSpPr>
              <a:spLocks noChangeArrowheads="1"/>
            </p:cNvSpPr>
            <p:nvPr/>
          </p:nvSpPr>
          <p:spPr bwMode="auto">
            <a:xfrm>
              <a:off x="3607" y="3507"/>
              <a:ext cx="1663" cy="1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29" name="Rectangle 17"/>
            <p:cNvSpPr>
              <a:spLocks noChangeArrowheads="1"/>
            </p:cNvSpPr>
            <p:nvPr/>
          </p:nvSpPr>
          <p:spPr bwMode="auto">
            <a:xfrm>
              <a:off x="5254" y="3515"/>
              <a:ext cx="16" cy="2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30" name="Rectangle 18"/>
            <p:cNvSpPr>
              <a:spLocks noChangeArrowheads="1"/>
            </p:cNvSpPr>
            <p:nvPr/>
          </p:nvSpPr>
          <p:spPr bwMode="auto">
            <a:xfrm>
              <a:off x="3703" y="3746"/>
              <a:ext cx="8" cy="1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31" name="Rectangle 19"/>
            <p:cNvSpPr>
              <a:spLocks noChangeArrowheads="1"/>
            </p:cNvSpPr>
            <p:nvPr/>
          </p:nvSpPr>
          <p:spPr bwMode="auto">
            <a:xfrm>
              <a:off x="3711" y="3746"/>
              <a:ext cx="1551" cy="1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32" name="Rectangle 20"/>
            <p:cNvSpPr>
              <a:spLocks noChangeArrowheads="1"/>
            </p:cNvSpPr>
            <p:nvPr/>
          </p:nvSpPr>
          <p:spPr bwMode="auto">
            <a:xfrm>
              <a:off x="1440" y="3507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33" name="Rectangle 21"/>
            <p:cNvSpPr>
              <a:spLocks noChangeArrowheads="1"/>
            </p:cNvSpPr>
            <p:nvPr/>
          </p:nvSpPr>
          <p:spPr bwMode="auto">
            <a:xfrm>
              <a:off x="1440" y="3754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34" name="Rectangle 22"/>
            <p:cNvSpPr>
              <a:spLocks noChangeArrowheads="1"/>
            </p:cNvSpPr>
            <p:nvPr/>
          </p:nvSpPr>
          <p:spPr bwMode="auto">
            <a:xfrm>
              <a:off x="1440" y="3515"/>
              <a:ext cx="16" cy="23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35" name="Rectangle 23"/>
            <p:cNvSpPr>
              <a:spLocks noChangeArrowheads="1"/>
            </p:cNvSpPr>
            <p:nvPr/>
          </p:nvSpPr>
          <p:spPr bwMode="auto">
            <a:xfrm>
              <a:off x="1680" y="3507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36" name="Rectangle 24"/>
            <p:cNvSpPr>
              <a:spLocks noChangeArrowheads="1"/>
            </p:cNvSpPr>
            <p:nvPr/>
          </p:nvSpPr>
          <p:spPr bwMode="auto">
            <a:xfrm>
              <a:off x="1680" y="3754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37" name="Rectangle 25"/>
            <p:cNvSpPr>
              <a:spLocks noChangeArrowheads="1"/>
            </p:cNvSpPr>
            <p:nvPr/>
          </p:nvSpPr>
          <p:spPr bwMode="auto">
            <a:xfrm>
              <a:off x="1680" y="3515"/>
              <a:ext cx="16" cy="23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38" name="Rectangle 26"/>
            <p:cNvSpPr>
              <a:spLocks noChangeArrowheads="1"/>
            </p:cNvSpPr>
            <p:nvPr/>
          </p:nvSpPr>
          <p:spPr bwMode="auto">
            <a:xfrm>
              <a:off x="2399" y="3507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39" name="Rectangle 27"/>
            <p:cNvSpPr>
              <a:spLocks noChangeArrowheads="1"/>
            </p:cNvSpPr>
            <p:nvPr/>
          </p:nvSpPr>
          <p:spPr bwMode="auto">
            <a:xfrm>
              <a:off x="2399" y="3754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40" name="Rectangle 28"/>
            <p:cNvSpPr>
              <a:spLocks noChangeArrowheads="1"/>
            </p:cNvSpPr>
            <p:nvPr/>
          </p:nvSpPr>
          <p:spPr bwMode="auto">
            <a:xfrm>
              <a:off x="2399" y="3515"/>
              <a:ext cx="16" cy="23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41" name="Rectangle 29"/>
            <p:cNvSpPr>
              <a:spLocks noChangeArrowheads="1"/>
            </p:cNvSpPr>
            <p:nvPr/>
          </p:nvSpPr>
          <p:spPr bwMode="auto">
            <a:xfrm>
              <a:off x="2159" y="3507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42" name="Rectangle 30"/>
            <p:cNvSpPr>
              <a:spLocks noChangeArrowheads="1"/>
            </p:cNvSpPr>
            <p:nvPr/>
          </p:nvSpPr>
          <p:spPr bwMode="auto">
            <a:xfrm>
              <a:off x="2159" y="3754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43" name="Rectangle 31"/>
            <p:cNvSpPr>
              <a:spLocks noChangeArrowheads="1"/>
            </p:cNvSpPr>
            <p:nvPr/>
          </p:nvSpPr>
          <p:spPr bwMode="auto">
            <a:xfrm>
              <a:off x="2159" y="3515"/>
              <a:ext cx="16" cy="23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44" name="Rectangle 32"/>
            <p:cNvSpPr>
              <a:spLocks noChangeArrowheads="1"/>
            </p:cNvSpPr>
            <p:nvPr/>
          </p:nvSpPr>
          <p:spPr bwMode="auto">
            <a:xfrm>
              <a:off x="1920" y="3507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45" name="Rectangle 33"/>
            <p:cNvSpPr>
              <a:spLocks noChangeArrowheads="1"/>
            </p:cNvSpPr>
            <p:nvPr/>
          </p:nvSpPr>
          <p:spPr bwMode="auto">
            <a:xfrm>
              <a:off x="1920" y="3754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46" name="Rectangle 34"/>
            <p:cNvSpPr>
              <a:spLocks noChangeArrowheads="1"/>
            </p:cNvSpPr>
            <p:nvPr/>
          </p:nvSpPr>
          <p:spPr bwMode="auto">
            <a:xfrm>
              <a:off x="1920" y="3515"/>
              <a:ext cx="16" cy="23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47" name="Rectangle 35"/>
            <p:cNvSpPr>
              <a:spLocks noChangeArrowheads="1"/>
            </p:cNvSpPr>
            <p:nvPr/>
          </p:nvSpPr>
          <p:spPr bwMode="auto">
            <a:xfrm>
              <a:off x="2639" y="3507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48" name="Rectangle 36"/>
            <p:cNvSpPr>
              <a:spLocks noChangeArrowheads="1"/>
            </p:cNvSpPr>
            <p:nvPr/>
          </p:nvSpPr>
          <p:spPr bwMode="auto">
            <a:xfrm>
              <a:off x="2639" y="3754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49" name="Rectangle 37"/>
            <p:cNvSpPr>
              <a:spLocks noChangeArrowheads="1"/>
            </p:cNvSpPr>
            <p:nvPr/>
          </p:nvSpPr>
          <p:spPr bwMode="auto">
            <a:xfrm>
              <a:off x="2639" y="3515"/>
              <a:ext cx="16" cy="23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50" name="Rectangle 38"/>
            <p:cNvSpPr>
              <a:spLocks noChangeArrowheads="1"/>
            </p:cNvSpPr>
            <p:nvPr/>
          </p:nvSpPr>
          <p:spPr bwMode="auto">
            <a:xfrm>
              <a:off x="4286" y="3507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51" name="Rectangle 39"/>
            <p:cNvSpPr>
              <a:spLocks noChangeArrowheads="1"/>
            </p:cNvSpPr>
            <p:nvPr/>
          </p:nvSpPr>
          <p:spPr bwMode="auto">
            <a:xfrm>
              <a:off x="5016" y="3754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52" name="Rectangle 40"/>
            <p:cNvSpPr>
              <a:spLocks noChangeArrowheads="1"/>
            </p:cNvSpPr>
            <p:nvPr/>
          </p:nvSpPr>
          <p:spPr bwMode="auto">
            <a:xfrm>
              <a:off x="4286" y="3515"/>
              <a:ext cx="16" cy="23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53" name="Rectangle 41"/>
            <p:cNvSpPr>
              <a:spLocks noChangeArrowheads="1"/>
            </p:cNvSpPr>
            <p:nvPr/>
          </p:nvSpPr>
          <p:spPr bwMode="auto">
            <a:xfrm>
              <a:off x="2879" y="3507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54" name="Rectangle 42"/>
            <p:cNvSpPr>
              <a:spLocks noChangeArrowheads="1"/>
            </p:cNvSpPr>
            <p:nvPr/>
          </p:nvSpPr>
          <p:spPr bwMode="auto">
            <a:xfrm>
              <a:off x="2879" y="3754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55" name="Rectangle 43"/>
            <p:cNvSpPr>
              <a:spLocks noChangeArrowheads="1"/>
            </p:cNvSpPr>
            <p:nvPr/>
          </p:nvSpPr>
          <p:spPr bwMode="auto">
            <a:xfrm>
              <a:off x="2879" y="3515"/>
              <a:ext cx="16" cy="23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56" name="Rectangle 44"/>
            <p:cNvSpPr>
              <a:spLocks noChangeArrowheads="1"/>
            </p:cNvSpPr>
            <p:nvPr/>
          </p:nvSpPr>
          <p:spPr bwMode="auto">
            <a:xfrm>
              <a:off x="4047" y="3507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57" name="Rectangle 45"/>
            <p:cNvSpPr>
              <a:spLocks noChangeArrowheads="1"/>
            </p:cNvSpPr>
            <p:nvPr/>
          </p:nvSpPr>
          <p:spPr bwMode="auto">
            <a:xfrm>
              <a:off x="4047" y="3754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58" name="Rectangle 46"/>
            <p:cNvSpPr>
              <a:spLocks noChangeArrowheads="1"/>
            </p:cNvSpPr>
            <p:nvPr/>
          </p:nvSpPr>
          <p:spPr bwMode="auto">
            <a:xfrm>
              <a:off x="4047" y="3515"/>
              <a:ext cx="16" cy="23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59" name="Rectangle 47"/>
            <p:cNvSpPr>
              <a:spLocks noChangeArrowheads="1"/>
            </p:cNvSpPr>
            <p:nvPr/>
          </p:nvSpPr>
          <p:spPr bwMode="auto">
            <a:xfrm>
              <a:off x="3807" y="3507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60" name="Rectangle 48"/>
            <p:cNvSpPr>
              <a:spLocks noChangeArrowheads="1"/>
            </p:cNvSpPr>
            <p:nvPr/>
          </p:nvSpPr>
          <p:spPr bwMode="auto">
            <a:xfrm>
              <a:off x="3807" y="3754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61" name="Rectangle 49"/>
            <p:cNvSpPr>
              <a:spLocks noChangeArrowheads="1"/>
            </p:cNvSpPr>
            <p:nvPr/>
          </p:nvSpPr>
          <p:spPr bwMode="auto">
            <a:xfrm>
              <a:off x="3807" y="3515"/>
              <a:ext cx="16" cy="23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62" name="Rectangle 50"/>
            <p:cNvSpPr>
              <a:spLocks noChangeArrowheads="1"/>
            </p:cNvSpPr>
            <p:nvPr/>
          </p:nvSpPr>
          <p:spPr bwMode="auto">
            <a:xfrm>
              <a:off x="4534" y="3507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63" name="Rectangle 51"/>
            <p:cNvSpPr>
              <a:spLocks noChangeArrowheads="1"/>
            </p:cNvSpPr>
            <p:nvPr/>
          </p:nvSpPr>
          <p:spPr bwMode="auto">
            <a:xfrm>
              <a:off x="5264" y="3754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64" name="Rectangle 52"/>
            <p:cNvSpPr>
              <a:spLocks noChangeArrowheads="1"/>
            </p:cNvSpPr>
            <p:nvPr/>
          </p:nvSpPr>
          <p:spPr bwMode="auto">
            <a:xfrm>
              <a:off x="4534" y="3515"/>
              <a:ext cx="16" cy="23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65" name="Rectangle 53"/>
            <p:cNvSpPr>
              <a:spLocks noChangeArrowheads="1"/>
            </p:cNvSpPr>
            <p:nvPr/>
          </p:nvSpPr>
          <p:spPr bwMode="auto">
            <a:xfrm>
              <a:off x="4774" y="3507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66" name="Rectangle 54"/>
            <p:cNvSpPr>
              <a:spLocks noChangeArrowheads="1"/>
            </p:cNvSpPr>
            <p:nvPr/>
          </p:nvSpPr>
          <p:spPr bwMode="auto">
            <a:xfrm>
              <a:off x="4774" y="3754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67" name="Rectangle 55"/>
            <p:cNvSpPr>
              <a:spLocks noChangeArrowheads="1"/>
            </p:cNvSpPr>
            <p:nvPr/>
          </p:nvSpPr>
          <p:spPr bwMode="auto">
            <a:xfrm>
              <a:off x="4774" y="3515"/>
              <a:ext cx="16" cy="23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68" name="Rectangle 56"/>
            <p:cNvSpPr>
              <a:spLocks noChangeArrowheads="1"/>
            </p:cNvSpPr>
            <p:nvPr/>
          </p:nvSpPr>
          <p:spPr bwMode="auto">
            <a:xfrm>
              <a:off x="5014" y="3507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69" name="Rectangle 57"/>
            <p:cNvSpPr>
              <a:spLocks noChangeArrowheads="1"/>
            </p:cNvSpPr>
            <p:nvPr/>
          </p:nvSpPr>
          <p:spPr bwMode="auto">
            <a:xfrm>
              <a:off x="5014" y="3515"/>
              <a:ext cx="16" cy="23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70" name="Rectangle 58"/>
            <p:cNvSpPr>
              <a:spLocks noChangeArrowheads="1"/>
            </p:cNvSpPr>
            <p:nvPr/>
          </p:nvSpPr>
          <p:spPr bwMode="auto">
            <a:xfrm>
              <a:off x="912" y="3539"/>
              <a:ext cx="18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b="1" i="1">
                  <a:solidFill>
                    <a:schemeClr val="accent2"/>
                  </a:solidFill>
                  <a:latin typeface="Times New Roman" charset="0"/>
                </a:rPr>
                <a:t>S</a:t>
              </a:r>
              <a:endParaRPr lang="en-US" b="1">
                <a:solidFill>
                  <a:schemeClr val="accent2"/>
                </a:solidFill>
              </a:endParaRPr>
            </a:p>
          </p:txBody>
        </p:sp>
        <p:sp>
          <p:nvSpPr>
            <p:cNvPr id="17471" name="Rectangle 59"/>
            <p:cNvSpPr>
              <a:spLocks noChangeArrowheads="1"/>
            </p:cNvSpPr>
            <p:nvPr/>
          </p:nvSpPr>
          <p:spPr bwMode="auto">
            <a:xfrm>
              <a:off x="1272" y="3753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  <a:latin typeface="Times New Roman" charset="0"/>
                </a:rPr>
                <a:t>0</a:t>
              </a: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7472" name="Rectangle 60"/>
            <p:cNvSpPr>
              <a:spLocks noChangeArrowheads="1"/>
            </p:cNvSpPr>
            <p:nvPr/>
          </p:nvSpPr>
          <p:spPr bwMode="auto">
            <a:xfrm>
              <a:off x="1528" y="3753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  <a:latin typeface="Times New Roman" charset="0"/>
                </a:rPr>
                <a:t>1</a:t>
              </a: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7473" name="Rectangle 61"/>
            <p:cNvSpPr>
              <a:spLocks noChangeArrowheads="1"/>
            </p:cNvSpPr>
            <p:nvPr/>
          </p:nvSpPr>
          <p:spPr bwMode="auto">
            <a:xfrm>
              <a:off x="1768" y="3753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  <a:latin typeface="Times New Roman" charset="0"/>
                </a:rPr>
                <a:t>2</a:t>
              </a:r>
              <a:endParaRPr lang="en-US">
                <a:solidFill>
                  <a:schemeClr val="accent2"/>
                </a:solidFill>
              </a:endParaRPr>
            </a:p>
          </p:txBody>
        </p:sp>
        <p:sp>
          <p:nvSpPr>
            <p:cNvPr id="17474" name="Rectangle 62"/>
            <p:cNvSpPr>
              <a:spLocks noChangeArrowheads="1"/>
            </p:cNvSpPr>
            <p:nvPr/>
          </p:nvSpPr>
          <p:spPr bwMode="auto">
            <a:xfrm>
              <a:off x="5066" y="3754"/>
              <a:ext cx="17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 b="1" i="1">
                  <a:solidFill>
                    <a:schemeClr val="accent2"/>
                  </a:solidFill>
                  <a:latin typeface="Times New Roman" charset="0"/>
                </a:rPr>
                <a:t>t</a:t>
              </a:r>
              <a:endParaRPr lang="en-US" b="1">
                <a:solidFill>
                  <a:schemeClr val="accent2"/>
                </a:solidFill>
              </a:endParaRPr>
            </a:p>
          </p:txBody>
        </p:sp>
        <p:sp>
          <p:nvSpPr>
            <p:cNvPr id="17475" name="Rectangle 63"/>
            <p:cNvSpPr>
              <a:spLocks noChangeArrowheads="1"/>
            </p:cNvSpPr>
            <p:nvPr/>
          </p:nvSpPr>
          <p:spPr bwMode="auto">
            <a:xfrm>
              <a:off x="2959" y="3507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76" name="Freeform 64"/>
            <p:cNvSpPr>
              <a:spLocks/>
            </p:cNvSpPr>
            <p:nvPr/>
          </p:nvSpPr>
          <p:spPr bwMode="auto">
            <a:xfrm>
              <a:off x="2959" y="3515"/>
              <a:ext cx="64" cy="127"/>
            </a:xfrm>
            <a:custGeom>
              <a:avLst/>
              <a:gdLst>
                <a:gd name="T0" fmla="*/ 16 w 64"/>
                <a:gd name="T1" fmla="*/ 0 h 127"/>
                <a:gd name="T2" fmla="*/ 32 w 64"/>
                <a:gd name="T3" fmla="*/ 71 h 127"/>
                <a:gd name="T4" fmla="*/ 32 w 64"/>
                <a:gd name="T5" fmla="*/ 71 h 127"/>
                <a:gd name="T6" fmla="*/ 32 w 64"/>
                <a:gd name="T7" fmla="*/ 71 h 127"/>
                <a:gd name="T8" fmla="*/ 40 w 64"/>
                <a:gd name="T9" fmla="*/ 95 h 127"/>
                <a:gd name="T10" fmla="*/ 40 w 64"/>
                <a:gd name="T11" fmla="*/ 95 h 127"/>
                <a:gd name="T12" fmla="*/ 40 w 64"/>
                <a:gd name="T13" fmla="*/ 95 h 127"/>
                <a:gd name="T14" fmla="*/ 64 w 64"/>
                <a:gd name="T15" fmla="*/ 119 h 127"/>
                <a:gd name="T16" fmla="*/ 64 w 64"/>
                <a:gd name="T17" fmla="*/ 111 h 127"/>
                <a:gd name="T18" fmla="*/ 56 w 64"/>
                <a:gd name="T19" fmla="*/ 127 h 127"/>
                <a:gd name="T20" fmla="*/ 56 w 64"/>
                <a:gd name="T21" fmla="*/ 127 h 127"/>
                <a:gd name="T22" fmla="*/ 32 w 64"/>
                <a:gd name="T23" fmla="*/ 103 h 127"/>
                <a:gd name="T24" fmla="*/ 32 w 64"/>
                <a:gd name="T25" fmla="*/ 103 h 127"/>
                <a:gd name="T26" fmla="*/ 24 w 64"/>
                <a:gd name="T27" fmla="*/ 103 h 127"/>
                <a:gd name="T28" fmla="*/ 16 w 64"/>
                <a:gd name="T29" fmla="*/ 79 h 127"/>
                <a:gd name="T30" fmla="*/ 16 w 64"/>
                <a:gd name="T31" fmla="*/ 79 h 127"/>
                <a:gd name="T32" fmla="*/ 16 w 64"/>
                <a:gd name="T33" fmla="*/ 71 h 127"/>
                <a:gd name="T34" fmla="*/ 0 w 64"/>
                <a:gd name="T35" fmla="*/ 0 h 127"/>
                <a:gd name="T36" fmla="*/ 16 w 64"/>
                <a:gd name="T37" fmla="*/ 0 h 12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64"/>
                <a:gd name="T58" fmla="*/ 0 h 127"/>
                <a:gd name="T59" fmla="*/ 64 w 64"/>
                <a:gd name="T60" fmla="*/ 127 h 12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64" h="127">
                  <a:moveTo>
                    <a:pt x="16" y="0"/>
                  </a:moveTo>
                  <a:lnTo>
                    <a:pt x="32" y="71"/>
                  </a:lnTo>
                  <a:lnTo>
                    <a:pt x="40" y="95"/>
                  </a:lnTo>
                  <a:lnTo>
                    <a:pt x="64" y="119"/>
                  </a:lnTo>
                  <a:lnTo>
                    <a:pt x="64" y="111"/>
                  </a:lnTo>
                  <a:lnTo>
                    <a:pt x="56" y="127"/>
                  </a:lnTo>
                  <a:lnTo>
                    <a:pt x="32" y="103"/>
                  </a:lnTo>
                  <a:lnTo>
                    <a:pt x="24" y="103"/>
                  </a:lnTo>
                  <a:lnTo>
                    <a:pt x="16" y="79"/>
                  </a:lnTo>
                  <a:lnTo>
                    <a:pt x="16" y="71"/>
                  </a:lnTo>
                  <a:lnTo>
                    <a:pt x="0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77" name="Freeform 65"/>
            <p:cNvSpPr>
              <a:spLocks/>
            </p:cNvSpPr>
            <p:nvPr/>
          </p:nvSpPr>
          <p:spPr bwMode="auto">
            <a:xfrm>
              <a:off x="3015" y="3626"/>
              <a:ext cx="64" cy="40"/>
            </a:xfrm>
            <a:custGeom>
              <a:avLst/>
              <a:gdLst>
                <a:gd name="T0" fmla="*/ 8 w 64"/>
                <a:gd name="T1" fmla="*/ 0 h 40"/>
                <a:gd name="T2" fmla="*/ 64 w 64"/>
                <a:gd name="T3" fmla="*/ 24 h 40"/>
                <a:gd name="T4" fmla="*/ 64 w 64"/>
                <a:gd name="T5" fmla="*/ 32 h 40"/>
                <a:gd name="T6" fmla="*/ 48 w 64"/>
                <a:gd name="T7" fmla="*/ 32 h 40"/>
                <a:gd name="T8" fmla="*/ 56 w 64"/>
                <a:gd name="T9" fmla="*/ 40 h 40"/>
                <a:gd name="T10" fmla="*/ 0 w 64"/>
                <a:gd name="T11" fmla="*/ 16 h 40"/>
                <a:gd name="T12" fmla="*/ 8 w 64"/>
                <a:gd name="T13" fmla="*/ 0 h 4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4"/>
                <a:gd name="T22" fmla="*/ 0 h 40"/>
                <a:gd name="T23" fmla="*/ 64 w 64"/>
                <a:gd name="T24" fmla="*/ 40 h 4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4" h="40">
                  <a:moveTo>
                    <a:pt x="8" y="0"/>
                  </a:moveTo>
                  <a:lnTo>
                    <a:pt x="64" y="24"/>
                  </a:lnTo>
                  <a:lnTo>
                    <a:pt x="64" y="32"/>
                  </a:lnTo>
                  <a:lnTo>
                    <a:pt x="48" y="32"/>
                  </a:lnTo>
                  <a:lnTo>
                    <a:pt x="56" y="40"/>
                  </a:lnTo>
                  <a:lnTo>
                    <a:pt x="0" y="16"/>
                  </a:lnTo>
                  <a:lnTo>
                    <a:pt x="8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78" name="Rectangle 66"/>
            <p:cNvSpPr>
              <a:spLocks noChangeArrowheads="1"/>
            </p:cNvSpPr>
            <p:nvPr/>
          </p:nvSpPr>
          <p:spPr bwMode="auto">
            <a:xfrm>
              <a:off x="3079" y="3754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79" name="Freeform 67"/>
            <p:cNvSpPr>
              <a:spLocks/>
            </p:cNvSpPr>
            <p:nvPr/>
          </p:nvSpPr>
          <p:spPr bwMode="auto">
            <a:xfrm>
              <a:off x="3063" y="3658"/>
              <a:ext cx="32" cy="96"/>
            </a:xfrm>
            <a:custGeom>
              <a:avLst/>
              <a:gdLst>
                <a:gd name="T0" fmla="*/ 16 w 32"/>
                <a:gd name="T1" fmla="*/ 0 h 96"/>
                <a:gd name="T2" fmla="*/ 0 w 32"/>
                <a:gd name="T3" fmla="*/ 0 h 96"/>
                <a:gd name="T4" fmla="*/ 16 w 32"/>
                <a:gd name="T5" fmla="*/ 96 h 96"/>
                <a:gd name="T6" fmla="*/ 32 w 32"/>
                <a:gd name="T7" fmla="*/ 96 h 96"/>
                <a:gd name="T8" fmla="*/ 16 w 32"/>
                <a:gd name="T9" fmla="*/ 0 h 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96"/>
                <a:gd name="T17" fmla="*/ 32 w 32"/>
                <a:gd name="T18" fmla="*/ 96 h 9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96">
                  <a:moveTo>
                    <a:pt x="16" y="0"/>
                  </a:moveTo>
                  <a:lnTo>
                    <a:pt x="0" y="0"/>
                  </a:lnTo>
                  <a:lnTo>
                    <a:pt x="16" y="96"/>
                  </a:lnTo>
                  <a:lnTo>
                    <a:pt x="32" y="96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80" name="Rectangle 68"/>
            <p:cNvSpPr>
              <a:spLocks noChangeArrowheads="1"/>
            </p:cNvSpPr>
            <p:nvPr/>
          </p:nvSpPr>
          <p:spPr bwMode="auto">
            <a:xfrm>
              <a:off x="3583" y="3507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81" name="Freeform 69"/>
            <p:cNvSpPr>
              <a:spLocks/>
            </p:cNvSpPr>
            <p:nvPr/>
          </p:nvSpPr>
          <p:spPr bwMode="auto">
            <a:xfrm>
              <a:off x="3583" y="3515"/>
              <a:ext cx="64" cy="127"/>
            </a:xfrm>
            <a:custGeom>
              <a:avLst/>
              <a:gdLst>
                <a:gd name="T0" fmla="*/ 16 w 64"/>
                <a:gd name="T1" fmla="*/ 0 h 127"/>
                <a:gd name="T2" fmla="*/ 24 w 64"/>
                <a:gd name="T3" fmla="*/ 71 h 127"/>
                <a:gd name="T4" fmla="*/ 24 w 64"/>
                <a:gd name="T5" fmla="*/ 71 h 127"/>
                <a:gd name="T6" fmla="*/ 24 w 64"/>
                <a:gd name="T7" fmla="*/ 71 h 127"/>
                <a:gd name="T8" fmla="*/ 40 w 64"/>
                <a:gd name="T9" fmla="*/ 95 h 127"/>
                <a:gd name="T10" fmla="*/ 40 w 64"/>
                <a:gd name="T11" fmla="*/ 95 h 127"/>
                <a:gd name="T12" fmla="*/ 40 w 64"/>
                <a:gd name="T13" fmla="*/ 95 h 127"/>
                <a:gd name="T14" fmla="*/ 64 w 64"/>
                <a:gd name="T15" fmla="*/ 119 h 127"/>
                <a:gd name="T16" fmla="*/ 64 w 64"/>
                <a:gd name="T17" fmla="*/ 111 h 127"/>
                <a:gd name="T18" fmla="*/ 56 w 64"/>
                <a:gd name="T19" fmla="*/ 127 h 127"/>
                <a:gd name="T20" fmla="*/ 56 w 64"/>
                <a:gd name="T21" fmla="*/ 127 h 127"/>
                <a:gd name="T22" fmla="*/ 32 w 64"/>
                <a:gd name="T23" fmla="*/ 103 h 127"/>
                <a:gd name="T24" fmla="*/ 32 w 64"/>
                <a:gd name="T25" fmla="*/ 103 h 127"/>
                <a:gd name="T26" fmla="*/ 24 w 64"/>
                <a:gd name="T27" fmla="*/ 103 h 127"/>
                <a:gd name="T28" fmla="*/ 8 w 64"/>
                <a:gd name="T29" fmla="*/ 79 h 127"/>
                <a:gd name="T30" fmla="*/ 8 w 64"/>
                <a:gd name="T31" fmla="*/ 79 h 127"/>
                <a:gd name="T32" fmla="*/ 8 w 64"/>
                <a:gd name="T33" fmla="*/ 71 h 127"/>
                <a:gd name="T34" fmla="*/ 0 w 64"/>
                <a:gd name="T35" fmla="*/ 0 h 127"/>
                <a:gd name="T36" fmla="*/ 16 w 64"/>
                <a:gd name="T37" fmla="*/ 0 h 12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64"/>
                <a:gd name="T58" fmla="*/ 0 h 127"/>
                <a:gd name="T59" fmla="*/ 64 w 64"/>
                <a:gd name="T60" fmla="*/ 127 h 12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64" h="127">
                  <a:moveTo>
                    <a:pt x="16" y="0"/>
                  </a:moveTo>
                  <a:lnTo>
                    <a:pt x="24" y="71"/>
                  </a:lnTo>
                  <a:lnTo>
                    <a:pt x="40" y="95"/>
                  </a:lnTo>
                  <a:lnTo>
                    <a:pt x="64" y="119"/>
                  </a:lnTo>
                  <a:lnTo>
                    <a:pt x="64" y="111"/>
                  </a:lnTo>
                  <a:lnTo>
                    <a:pt x="56" y="127"/>
                  </a:lnTo>
                  <a:lnTo>
                    <a:pt x="32" y="103"/>
                  </a:lnTo>
                  <a:lnTo>
                    <a:pt x="24" y="103"/>
                  </a:lnTo>
                  <a:lnTo>
                    <a:pt x="8" y="79"/>
                  </a:lnTo>
                  <a:lnTo>
                    <a:pt x="8" y="71"/>
                  </a:lnTo>
                  <a:lnTo>
                    <a:pt x="0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82" name="Freeform 70"/>
            <p:cNvSpPr>
              <a:spLocks/>
            </p:cNvSpPr>
            <p:nvPr/>
          </p:nvSpPr>
          <p:spPr bwMode="auto">
            <a:xfrm>
              <a:off x="3639" y="3626"/>
              <a:ext cx="64" cy="40"/>
            </a:xfrm>
            <a:custGeom>
              <a:avLst/>
              <a:gdLst>
                <a:gd name="T0" fmla="*/ 8 w 64"/>
                <a:gd name="T1" fmla="*/ 0 h 40"/>
                <a:gd name="T2" fmla="*/ 64 w 64"/>
                <a:gd name="T3" fmla="*/ 24 h 40"/>
                <a:gd name="T4" fmla="*/ 64 w 64"/>
                <a:gd name="T5" fmla="*/ 32 h 40"/>
                <a:gd name="T6" fmla="*/ 48 w 64"/>
                <a:gd name="T7" fmla="*/ 32 h 40"/>
                <a:gd name="T8" fmla="*/ 56 w 64"/>
                <a:gd name="T9" fmla="*/ 40 h 40"/>
                <a:gd name="T10" fmla="*/ 0 w 64"/>
                <a:gd name="T11" fmla="*/ 16 h 40"/>
                <a:gd name="T12" fmla="*/ 8 w 64"/>
                <a:gd name="T13" fmla="*/ 0 h 4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4"/>
                <a:gd name="T22" fmla="*/ 0 h 40"/>
                <a:gd name="T23" fmla="*/ 64 w 64"/>
                <a:gd name="T24" fmla="*/ 40 h 4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4" h="40">
                  <a:moveTo>
                    <a:pt x="8" y="0"/>
                  </a:moveTo>
                  <a:lnTo>
                    <a:pt x="64" y="24"/>
                  </a:lnTo>
                  <a:lnTo>
                    <a:pt x="64" y="32"/>
                  </a:lnTo>
                  <a:lnTo>
                    <a:pt x="48" y="32"/>
                  </a:lnTo>
                  <a:lnTo>
                    <a:pt x="56" y="40"/>
                  </a:lnTo>
                  <a:lnTo>
                    <a:pt x="0" y="16"/>
                  </a:lnTo>
                  <a:lnTo>
                    <a:pt x="8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83" name="Rectangle 71"/>
            <p:cNvSpPr>
              <a:spLocks noChangeArrowheads="1"/>
            </p:cNvSpPr>
            <p:nvPr/>
          </p:nvSpPr>
          <p:spPr bwMode="auto">
            <a:xfrm>
              <a:off x="3703" y="3754"/>
              <a:ext cx="16" cy="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84" name="Freeform 72"/>
            <p:cNvSpPr>
              <a:spLocks/>
            </p:cNvSpPr>
            <p:nvPr/>
          </p:nvSpPr>
          <p:spPr bwMode="auto">
            <a:xfrm>
              <a:off x="3687" y="3658"/>
              <a:ext cx="32" cy="96"/>
            </a:xfrm>
            <a:custGeom>
              <a:avLst/>
              <a:gdLst>
                <a:gd name="T0" fmla="*/ 16 w 32"/>
                <a:gd name="T1" fmla="*/ 0 h 96"/>
                <a:gd name="T2" fmla="*/ 0 w 32"/>
                <a:gd name="T3" fmla="*/ 0 h 96"/>
                <a:gd name="T4" fmla="*/ 16 w 32"/>
                <a:gd name="T5" fmla="*/ 96 h 96"/>
                <a:gd name="T6" fmla="*/ 32 w 32"/>
                <a:gd name="T7" fmla="*/ 96 h 96"/>
                <a:gd name="T8" fmla="*/ 16 w 32"/>
                <a:gd name="T9" fmla="*/ 0 h 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96"/>
                <a:gd name="T17" fmla="*/ 32 w 32"/>
                <a:gd name="T18" fmla="*/ 96 h 9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96">
                  <a:moveTo>
                    <a:pt x="16" y="0"/>
                  </a:moveTo>
                  <a:lnTo>
                    <a:pt x="0" y="0"/>
                  </a:lnTo>
                  <a:lnTo>
                    <a:pt x="16" y="96"/>
                  </a:lnTo>
                  <a:lnTo>
                    <a:pt x="32" y="96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85" name="Rectangle 73"/>
            <p:cNvSpPr>
              <a:spLocks noChangeArrowheads="1"/>
            </p:cNvSpPr>
            <p:nvPr/>
          </p:nvSpPr>
          <p:spPr bwMode="auto">
            <a:xfrm>
              <a:off x="3239" y="3435"/>
              <a:ext cx="192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b="1">
                  <a:latin typeface="Times New Roman" charset="0"/>
                </a:rPr>
                <a:t>…</a:t>
              </a:r>
            </a:p>
          </p:txBody>
        </p:sp>
      </p:grpSp>
      <p:sp>
        <p:nvSpPr>
          <p:cNvPr id="17417" name="Text Box 74"/>
          <p:cNvSpPr txBox="1">
            <a:spLocks noChangeArrowheads="1"/>
          </p:cNvSpPr>
          <p:nvPr/>
        </p:nvSpPr>
        <p:spPr bwMode="auto">
          <a:xfrm>
            <a:off x="4343400" y="2143125"/>
            <a:ext cx="4419600" cy="229235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defTabSz="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defTabSz="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 dirty="0">
                <a:solidFill>
                  <a:srgbClr val="000000"/>
                </a:solidFill>
                <a:latin typeface="Times New Roman" charset="0"/>
              </a:rPr>
              <a:t>Algorithm</a:t>
            </a:r>
            <a:r>
              <a:rPr lang="en-US" dirty="0">
                <a:latin typeface="Times New Roman" charset="0"/>
              </a:rPr>
              <a:t> </a:t>
            </a:r>
            <a:r>
              <a:rPr lang="en-US" b="1" i="1" dirty="0">
                <a:solidFill>
                  <a:schemeClr val="tx2"/>
                </a:solidFill>
                <a:latin typeface="Times New Roman" charset="0"/>
              </a:rPr>
              <a:t>push</a:t>
            </a:r>
            <a:r>
              <a:rPr lang="en-US" dirty="0">
                <a:solidFill>
                  <a:schemeClr val="tx2"/>
                </a:solidFill>
                <a:latin typeface="Times New Roman" charset="0"/>
              </a:rPr>
              <a:t>(</a:t>
            </a:r>
            <a:r>
              <a:rPr lang="en-US" b="1" i="1" dirty="0">
                <a:solidFill>
                  <a:schemeClr val="tx2"/>
                </a:solidFill>
                <a:latin typeface="Times New Roman" charset="0"/>
              </a:rPr>
              <a:t>o</a:t>
            </a:r>
            <a:r>
              <a:rPr lang="en-US" dirty="0">
                <a:solidFill>
                  <a:schemeClr val="tx2"/>
                </a:solidFill>
                <a:latin typeface="Times New Roman" charset="0"/>
              </a:rPr>
              <a:t>)</a:t>
            </a:r>
          </a:p>
          <a:p>
            <a:pPr eaLnBrk="1" hangingPunct="1"/>
            <a:r>
              <a:rPr lang="en-US" dirty="0">
                <a:latin typeface="Times New Roman" charset="0"/>
                <a:sym typeface="Symbol" charset="0"/>
              </a:rPr>
              <a:t>	</a:t>
            </a:r>
            <a:r>
              <a:rPr lang="en-US" b="1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if</a:t>
            </a:r>
            <a:r>
              <a:rPr lang="en-US" dirty="0">
                <a:latin typeface="Times New Roman" charset="0"/>
                <a:sym typeface="Symbol" charset="0"/>
              </a:rPr>
              <a:t> 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</a:rPr>
              <a:t>t</a:t>
            </a:r>
            <a:r>
              <a:rPr lang="en-US" dirty="0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=</a:t>
            </a:r>
            <a:r>
              <a:rPr lang="en-US" dirty="0">
                <a:solidFill>
                  <a:schemeClr val="tx2"/>
                </a:solidFill>
                <a:latin typeface="Times New Roman" charset="0"/>
                <a:sym typeface="Symbol" charset="0"/>
              </a:rPr>
              <a:t> </a:t>
            </a:r>
            <a:r>
              <a:rPr lang="en-US" b="1" i="1" dirty="0" err="1">
                <a:solidFill>
                  <a:schemeClr val="accent2"/>
                </a:solidFill>
                <a:latin typeface="Times New Roman" charset="0"/>
                <a:sym typeface="Symbol" charset="0"/>
              </a:rPr>
              <a:t>S.length</a:t>
            </a:r>
            <a:r>
              <a:rPr lang="en-US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Symbol" charset="2"/>
                <a:cs typeface="Symbol" charset="2"/>
                <a:sym typeface="Symbol" charset="0"/>
              </a:rPr>
              <a:t></a:t>
            </a:r>
            <a:r>
              <a:rPr lang="en-US" dirty="0">
                <a:solidFill>
                  <a:schemeClr val="tx2"/>
                </a:solidFill>
                <a:latin typeface="Times New Roman" charset="0"/>
                <a:sym typeface="Symbol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1</a:t>
            </a:r>
            <a:r>
              <a:rPr lang="en-US" dirty="0">
                <a:latin typeface="Times New Roman" charset="0"/>
                <a:sym typeface="Symbol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then</a:t>
            </a:r>
          </a:p>
          <a:p>
            <a:pPr eaLnBrk="1" hangingPunct="1"/>
            <a:r>
              <a:rPr lang="en-US" b="1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		throw </a:t>
            </a:r>
            <a:r>
              <a:rPr lang="tr-TR" b="1" i="1" dirty="0" err="1">
                <a:solidFill>
                  <a:schemeClr val="accent2"/>
                </a:solidFill>
                <a:latin typeface="Times New Roman" charset="0"/>
                <a:sym typeface="Symbol" charset="0"/>
              </a:rPr>
              <a:t>FullStackException</a:t>
            </a:r>
            <a:endParaRPr lang="en-US" b="1" dirty="0">
              <a:solidFill>
                <a:srgbClr val="000000"/>
              </a:solidFill>
              <a:latin typeface="Times New Roman" charset="0"/>
              <a:sym typeface="Symbol" charset="0"/>
            </a:endParaRPr>
          </a:p>
          <a:p>
            <a:pPr eaLnBrk="1" hangingPunct="1"/>
            <a:r>
              <a:rPr lang="en-US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	 </a:t>
            </a:r>
            <a:r>
              <a:rPr lang="en-US" b="1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else </a:t>
            </a:r>
            <a:r>
              <a:rPr lang="en-US" dirty="0">
                <a:latin typeface="Times New Roman" charset="0"/>
                <a:sym typeface="Symbol" charset="0"/>
              </a:rPr>
              <a:t> </a:t>
            </a:r>
            <a:endParaRPr lang="en-US" dirty="0">
              <a:latin typeface="Times New Roman" charset="0"/>
            </a:endParaRPr>
          </a:p>
          <a:p>
            <a:pPr eaLnBrk="1" hangingPunct="1"/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		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</a:rPr>
              <a:t>t</a:t>
            </a:r>
            <a:r>
              <a:rPr lang="en-US" dirty="0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</a:t>
            </a:r>
            <a:r>
              <a:rPr lang="en-US" dirty="0">
                <a:solidFill>
                  <a:schemeClr val="tx2"/>
                </a:solidFill>
                <a:latin typeface="Times New Roman" charset="0"/>
                <a:sym typeface="Symbol" charset="0"/>
              </a:rPr>
              <a:t> 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t</a:t>
            </a:r>
            <a:r>
              <a:rPr lang="en-US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Symbol" charset="2"/>
                <a:cs typeface="Symbol" charset="2"/>
                <a:sym typeface="Symbol" charset="0"/>
              </a:rPr>
              <a:t>+</a:t>
            </a:r>
            <a:r>
              <a:rPr lang="en-US" dirty="0">
                <a:solidFill>
                  <a:schemeClr val="tx2"/>
                </a:solidFill>
                <a:latin typeface="Times New Roman" charset="0"/>
                <a:sym typeface="Symbol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1</a:t>
            </a:r>
          </a:p>
          <a:p>
            <a:pPr eaLnBrk="1" hangingPunct="1"/>
            <a:r>
              <a:rPr lang="en-US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		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S</a:t>
            </a:r>
            <a:r>
              <a:rPr lang="en-US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[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t</a:t>
            </a:r>
            <a:r>
              <a:rPr lang="en-US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] </a:t>
            </a:r>
            <a:r>
              <a:rPr lang="en-US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</a:t>
            </a:r>
            <a:r>
              <a:rPr lang="en-US" dirty="0">
                <a:solidFill>
                  <a:schemeClr val="tx2"/>
                </a:solidFill>
                <a:latin typeface="Times New Roman" charset="0"/>
                <a:sym typeface="Symbol" charset="0"/>
              </a:rPr>
              <a:t> 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o</a:t>
            </a:r>
          </a:p>
        </p:txBody>
      </p:sp>
      <p:sp>
        <p:nvSpPr>
          <p:cNvPr id="17418" name="Date Placeholder 76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© 2014 Goodrich, Tamassia, Goldwasser</a:t>
            </a:r>
            <a:endParaRPr lang="en-US" sz="1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5"/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Stacks</a:t>
            </a:r>
          </a:p>
        </p:txBody>
      </p:sp>
      <p:sp>
        <p:nvSpPr>
          <p:cNvPr id="18435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B5192727-7AA6-1143-844D-4C816D6DB3F6}" type="slidenum">
              <a:rPr lang="en-US" sz="1400"/>
              <a:pPr eaLnBrk="1" hangingPunct="1"/>
              <a:t>11</a:t>
            </a:fld>
            <a:endParaRPr lang="en-US" sz="1400"/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077200" cy="11430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Performance and Limitations</a:t>
            </a:r>
          </a:p>
        </p:txBody>
      </p:sp>
      <p:sp>
        <p:nvSpPr>
          <p:cNvPr id="18437" name="Rectangle 6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752600"/>
            <a:ext cx="7696200" cy="4267200"/>
          </a:xfrm>
          <a:noFill/>
        </p:spPr>
        <p:txBody>
          <a:bodyPr/>
          <a:lstStyle/>
          <a:p>
            <a:pPr eaLnBrk="1" hangingPunct="1"/>
            <a:r>
              <a:rPr lang="en-US" sz="2800">
                <a:latin typeface="Tahoma" charset="0"/>
              </a:rPr>
              <a:t>Performance</a:t>
            </a:r>
          </a:p>
          <a:p>
            <a:pPr lvl="1" eaLnBrk="1" hangingPunct="1"/>
            <a:r>
              <a:rPr lang="en-US" sz="2400">
                <a:latin typeface="Tahoma" charset="0"/>
              </a:rPr>
              <a:t>Let </a:t>
            </a:r>
            <a:r>
              <a:rPr lang="en-US" sz="2400" b="1" i="1">
                <a:latin typeface="Times New Roman" charset="0"/>
                <a:sym typeface="Symbol" charset="0"/>
              </a:rPr>
              <a:t>n</a:t>
            </a:r>
            <a:r>
              <a:rPr lang="en-US" sz="2400">
                <a:latin typeface="Tahoma" charset="0"/>
              </a:rPr>
              <a:t> be the number of elements in the stack</a:t>
            </a:r>
          </a:p>
          <a:p>
            <a:pPr lvl="1" eaLnBrk="1" hangingPunct="1"/>
            <a:r>
              <a:rPr lang="en-US" sz="2400">
                <a:latin typeface="Tahoma" charset="0"/>
              </a:rPr>
              <a:t>The space used is </a:t>
            </a:r>
            <a:r>
              <a:rPr lang="en-US" sz="2400" b="1" i="1">
                <a:latin typeface="Times New Roman" charset="0"/>
                <a:sym typeface="Symbol" charset="0"/>
              </a:rPr>
              <a:t>O</a:t>
            </a:r>
            <a:r>
              <a:rPr lang="en-US" sz="2400">
                <a:latin typeface="Times New Roman" charset="0"/>
                <a:sym typeface="Symbol" charset="0"/>
              </a:rPr>
              <a:t>(</a:t>
            </a:r>
            <a:r>
              <a:rPr lang="en-US" sz="2400" b="1" i="1">
                <a:latin typeface="Times New Roman" charset="0"/>
                <a:sym typeface="Symbol" charset="0"/>
              </a:rPr>
              <a:t>n</a:t>
            </a:r>
            <a:r>
              <a:rPr lang="en-US" sz="2400">
                <a:latin typeface="Times New Roman" charset="0"/>
                <a:sym typeface="Symbol" charset="0"/>
              </a:rPr>
              <a:t>)</a:t>
            </a:r>
            <a:endParaRPr lang="en-US" sz="2400">
              <a:latin typeface="Tahoma" charset="0"/>
            </a:endParaRPr>
          </a:p>
          <a:p>
            <a:pPr lvl="1" eaLnBrk="1" hangingPunct="1"/>
            <a:r>
              <a:rPr lang="en-US" sz="2400">
                <a:latin typeface="Tahoma" charset="0"/>
              </a:rPr>
              <a:t>Each operation runs in time </a:t>
            </a:r>
            <a:r>
              <a:rPr lang="en-US" sz="2400" b="1" i="1">
                <a:latin typeface="Times New Roman" charset="0"/>
                <a:sym typeface="Symbol" charset="0"/>
              </a:rPr>
              <a:t>O</a:t>
            </a:r>
            <a:r>
              <a:rPr lang="en-US" sz="2400">
                <a:latin typeface="Times New Roman" charset="0"/>
                <a:sym typeface="Symbol" charset="0"/>
              </a:rPr>
              <a:t>(1)</a:t>
            </a:r>
          </a:p>
          <a:p>
            <a:pPr eaLnBrk="1" hangingPunct="1"/>
            <a:r>
              <a:rPr lang="en-US" sz="2800">
                <a:latin typeface="Tahoma" charset="0"/>
              </a:rPr>
              <a:t>Limitations</a:t>
            </a:r>
          </a:p>
          <a:p>
            <a:pPr lvl="1" eaLnBrk="1" hangingPunct="1"/>
            <a:r>
              <a:rPr lang="en-US" sz="2400">
                <a:latin typeface="Tahoma" charset="0"/>
              </a:rPr>
              <a:t>The maximum size of the stack must be defined a priori and cannot be changed</a:t>
            </a:r>
          </a:p>
          <a:p>
            <a:pPr lvl="1" eaLnBrk="1" hangingPunct="1"/>
            <a:r>
              <a:rPr lang="en-US" sz="2400">
                <a:latin typeface="Tahoma" charset="0"/>
              </a:rPr>
              <a:t>Trying to push a new element into a full stack causes an implementation-specific exception</a:t>
            </a:r>
          </a:p>
        </p:txBody>
      </p:sp>
      <p:sp>
        <p:nvSpPr>
          <p:cNvPr id="18438" name="Date Placeholder 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© 2014 Goodrich, Tamassia, Goldwasser</a:t>
            </a:r>
            <a:endParaRPr lang="en-US" sz="1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4"/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Stacks</a:t>
            </a:r>
          </a:p>
        </p:txBody>
      </p:sp>
      <p:sp>
        <p:nvSpPr>
          <p:cNvPr id="19459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44B5D0F0-A21B-C848-8B08-FBCEC57788AE}" type="slidenum">
              <a:rPr lang="en-US" sz="1400"/>
              <a:pPr eaLnBrk="1" hangingPunct="1"/>
              <a:t>12</a:t>
            </a:fld>
            <a:endParaRPr lang="en-US" sz="1400"/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Array-based Stack in Java</a:t>
            </a:r>
          </a:p>
        </p:txBody>
      </p:sp>
      <p:sp>
        <p:nvSpPr>
          <p:cNvPr id="19461" name="Text Box 4"/>
          <p:cNvSpPr txBox="1">
            <a:spLocks noChangeArrowheads="1"/>
          </p:cNvSpPr>
          <p:nvPr/>
        </p:nvSpPr>
        <p:spPr bwMode="auto">
          <a:xfrm>
            <a:off x="609600" y="1768475"/>
            <a:ext cx="3962400" cy="3956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defTabSz="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defTabSz="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200" dirty="0">
                <a:solidFill>
                  <a:srgbClr val="000000"/>
                </a:solidFill>
                <a:latin typeface="Arial Narrow" charset="0"/>
              </a:rPr>
              <a:t>public class</a:t>
            </a:r>
            <a:r>
              <a:rPr lang="en-US" sz="2200" dirty="0">
                <a:latin typeface="Arial Narrow" charset="0"/>
              </a:rPr>
              <a:t> </a:t>
            </a:r>
            <a:r>
              <a:rPr lang="en-US" sz="2200" dirty="0" err="1">
                <a:solidFill>
                  <a:schemeClr val="tx2"/>
                </a:solidFill>
                <a:latin typeface="Arial Narrow" charset="0"/>
              </a:rPr>
              <a:t>ArrayStack</a:t>
            </a:r>
            <a:r>
              <a:rPr lang="en-US" sz="2200" dirty="0">
                <a:solidFill>
                  <a:schemeClr val="tx2"/>
                </a:solidFill>
                <a:latin typeface="Arial Narrow" charset="0"/>
              </a:rPr>
              <a:t>&lt;E&gt;</a:t>
            </a:r>
            <a:br>
              <a:rPr lang="en-US" sz="2200" dirty="0">
                <a:solidFill>
                  <a:schemeClr val="tx2"/>
                </a:solidFill>
                <a:latin typeface="Arial Narrow" charset="0"/>
              </a:rPr>
            </a:br>
            <a:r>
              <a:rPr lang="en-US" sz="2200" dirty="0">
                <a:solidFill>
                  <a:schemeClr val="tx2"/>
                </a:solidFill>
                <a:latin typeface="Arial Narrow" charset="0"/>
              </a:rPr>
              <a:t>		</a:t>
            </a:r>
            <a:r>
              <a:rPr lang="en-US" sz="2200" dirty="0">
                <a:solidFill>
                  <a:srgbClr val="000000"/>
                </a:solidFill>
                <a:latin typeface="Arial Narrow" charset="0"/>
              </a:rPr>
              <a:t>implements </a:t>
            </a:r>
            <a:r>
              <a:rPr lang="en-US" sz="2200" dirty="0">
                <a:solidFill>
                  <a:schemeClr val="tx2"/>
                </a:solidFill>
                <a:latin typeface="Arial Narrow" charset="0"/>
              </a:rPr>
              <a:t>Stack&lt;E&gt;</a:t>
            </a:r>
            <a:r>
              <a:rPr lang="en-US" sz="2200" dirty="0">
                <a:latin typeface="Arial Narrow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latin typeface="Arial Narrow" charset="0"/>
              </a:rPr>
              <a:t>{</a:t>
            </a:r>
          </a:p>
          <a:p>
            <a:pPr eaLnBrk="1" hangingPunct="1">
              <a:spcBef>
                <a:spcPct val="50000"/>
              </a:spcBef>
            </a:pPr>
            <a:r>
              <a:rPr lang="en-US" sz="2200" dirty="0">
                <a:latin typeface="Arial Narrow" charset="0"/>
              </a:rPr>
              <a:t>	</a:t>
            </a:r>
            <a:r>
              <a:rPr lang="en-US" sz="2200" dirty="0">
                <a:solidFill>
                  <a:srgbClr val="E4BB0C"/>
                </a:solidFill>
                <a:latin typeface="Arial Narrow" charset="0"/>
              </a:rPr>
              <a:t>// holds the stack elements</a:t>
            </a:r>
            <a:r>
              <a:rPr lang="en-US" sz="2200" dirty="0">
                <a:latin typeface="Arial Narrow" charset="0"/>
              </a:rPr>
              <a:t> </a:t>
            </a:r>
            <a:br>
              <a:rPr lang="en-US" sz="2200" dirty="0">
                <a:latin typeface="Arial Narrow" charset="0"/>
              </a:rPr>
            </a:br>
            <a:r>
              <a:rPr lang="en-US" sz="2200" dirty="0">
                <a:latin typeface="Arial Narrow" charset="0"/>
              </a:rPr>
              <a:t>	</a:t>
            </a:r>
            <a:r>
              <a:rPr lang="en-US" sz="2200" dirty="0">
                <a:solidFill>
                  <a:srgbClr val="000000"/>
                </a:solidFill>
                <a:latin typeface="Arial Narrow" charset="0"/>
              </a:rPr>
              <a:t>private </a:t>
            </a:r>
            <a:r>
              <a:rPr lang="en-US" sz="2200" dirty="0">
                <a:latin typeface="Arial Narrow" charset="0"/>
              </a:rPr>
              <a:t>E[ ] S;</a:t>
            </a:r>
          </a:p>
          <a:p>
            <a:pPr eaLnBrk="1" hangingPunct="1">
              <a:spcBef>
                <a:spcPct val="50000"/>
              </a:spcBef>
            </a:pPr>
            <a:r>
              <a:rPr lang="en-US" sz="2200" dirty="0">
                <a:latin typeface="Arial Narrow" charset="0"/>
              </a:rPr>
              <a:t>	</a:t>
            </a:r>
            <a:r>
              <a:rPr lang="en-US" sz="2200" dirty="0">
                <a:solidFill>
                  <a:srgbClr val="E4BB0C"/>
                </a:solidFill>
                <a:latin typeface="Arial Narrow" charset="0"/>
              </a:rPr>
              <a:t>// index to top element</a:t>
            </a:r>
            <a:br>
              <a:rPr lang="en-US" sz="2200" dirty="0">
                <a:solidFill>
                  <a:srgbClr val="E4BB0C"/>
                </a:solidFill>
                <a:latin typeface="Arial Narrow" charset="0"/>
              </a:rPr>
            </a:br>
            <a:r>
              <a:rPr lang="en-US" sz="2200" dirty="0">
                <a:solidFill>
                  <a:srgbClr val="E4BB0C"/>
                </a:solidFill>
                <a:latin typeface="Arial Narrow" charset="0"/>
              </a:rPr>
              <a:t>	</a:t>
            </a:r>
            <a:r>
              <a:rPr lang="en-US" sz="2200" dirty="0">
                <a:solidFill>
                  <a:srgbClr val="000000"/>
                </a:solidFill>
                <a:latin typeface="Arial Narrow" charset="0"/>
              </a:rPr>
              <a:t>private</a:t>
            </a:r>
            <a:r>
              <a:rPr lang="en-US" sz="2200" dirty="0">
                <a:latin typeface="Arial Narrow" charset="0"/>
              </a:rPr>
              <a:t> </a:t>
            </a:r>
            <a:r>
              <a:rPr lang="en-US" sz="2200" dirty="0" err="1">
                <a:latin typeface="Arial Narrow" charset="0"/>
              </a:rPr>
              <a:t>int</a:t>
            </a:r>
            <a:r>
              <a:rPr lang="en-US" sz="2200" dirty="0">
                <a:latin typeface="Arial Narrow" charset="0"/>
              </a:rPr>
              <a:t> top = -1;</a:t>
            </a:r>
            <a:endParaRPr lang="en-US" sz="2200" dirty="0">
              <a:solidFill>
                <a:srgbClr val="E4BB0C"/>
              </a:solidFill>
              <a:latin typeface="Arial Narrow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sz="2200" dirty="0">
                <a:latin typeface="Arial Narrow" charset="0"/>
              </a:rPr>
              <a:t>	</a:t>
            </a:r>
            <a:r>
              <a:rPr lang="en-US" sz="2200" dirty="0">
                <a:solidFill>
                  <a:srgbClr val="E4BB0C"/>
                </a:solidFill>
                <a:latin typeface="Arial Narrow" charset="0"/>
              </a:rPr>
              <a:t>// constructor</a:t>
            </a:r>
            <a:br>
              <a:rPr lang="en-US" sz="2200" dirty="0">
                <a:solidFill>
                  <a:srgbClr val="E4BB0C"/>
                </a:solidFill>
                <a:latin typeface="Arial Narrow" charset="0"/>
              </a:rPr>
            </a:br>
            <a:r>
              <a:rPr lang="en-US" sz="2200" dirty="0">
                <a:latin typeface="Arial Narrow" charset="0"/>
              </a:rPr>
              <a:t>	</a:t>
            </a:r>
            <a:r>
              <a:rPr lang="en-US" sz="2200" dirty="0">
                <a:solidFill>
                  <a:srgbClr val="000000"/>
                </a:solidFill>
                <a:latin typeface="Arial Narrow" charset="0"/>
              </a:rPr>
              <a:t>public</a:t>
            </a:r>
            <a:r>
              <a:rPr lang="en-US" sz="2200" dirty="0">
                <a:latin typeface="Arial Narrow" charset="0"/>
              </a:rPr>
              <a:t> </a:t>
            </a:r>
            <a:r>
              <a:rPr lang="en-US" sz="2200" dirty="0" err="1">
                <a:solidFill>
                  <a:schemeClr val="tx2"/>
                </a:solidFill>
                <a:latin typeface="Arial Narrow" charset="0"/>
              </a:rPr>
              <a:t>ArrayStack</a:t>
            </a:r>
            <a:r>
              <a:rPr lang="en-US" sz="2200" dirty="0">
                <a:solidFill>
                  <a:schemeClr val="tx2"/>
                </a:solidFill>
                <a:latin typeface="Arial Narrow" charset="0"/>
              </a:rPr>
              <a:t>(</a:t>
            </a:r>
            <a:r>
              <a:rPr lang="en-US" sz="2200" dirty="0" err="1">
                <a:solidFill>
                  <a:schemeClr val="tx2"/>
                </a:solidFill>
                <a:latin typeface="Arial Narrow" charset="0"/>
              </a:rPr>
              <a:t>int</a:t>
            </a:r>
            <a:r>
              <a:rPr lang="en-US" sz="2200" dirty="0">
                <a:solidFill>
                  <a:schemeClr val="tx2"/>
                </a:solidFill>
                <a:latin typeface="Arial Narrow" charset="0"/>
              </a:rPr>
              <a:t> capacity)</a:t>
            </a:r>
            <a:r>
              <a:rPr lang="en-US" sz="2200" dirty="0">
                <a:latin typeface="Arial Narrow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latin typeface="Arial Narrow" charset="0"/>
              </a:rPr>
              <a:t>{</a:t>
            </a:r>
            <a:br>
              <a:rPr lang="en-US" sz="2200" dirty="0">
                <a:solidFill>
                  <a:srgbClr val="000000"/>
                </a:solidFill>
                <a:latin typeface="Arial Narrow" charset="0"/>
              </a:rPr>
            </a:br>
            <a:r>
              <a:rPr lang="en-US" sz="2200" dirty="0">
                <a:solidFill>
                  <a:srgbClr val="000000"/>
                </a:solidFill>
                <a:latin typeface="Arial Narrow" charset="0"/>
              </a:rPr>
              <a:t>		 </a:t>
            </a:r>
            <a:r>
              <a:rPr lang="en-US" sz="2200" dirty="0">
                <a:latin typeface="Arial Narrow" charset="0"/>
              </a:rPr>
              <a:t>S = (E[ ]) new Object[capacity]);</a:t>
            </a:r>
            <a:br>
              <a:rPr lang="en-US" sz="2200" dirty="0">
                <a:latin typeface="Arial Narrow" charset="0"/>
              </a:rPr>
            </a:br>
            <a:r>
              <a:rPr lang="en-US" sz="2200" dirty="0">
                <a:latin typeface="Arial Narrow" charset="0"/>
              </a:rPr>
              <a:t>	 </a:t>
            </a:r>
            <a:r>
              <a:rPr lang="en-US" sz="2200" dirty="0">
                <a:solidFill>
                  <a:srgbClr val="000000"/>
                </a:solidFill>
                <a:latin typeface="Arial Narrow" charset="0"/>
              </a:rPr>
              <a:t>}</a:t>
            </a:r>
          </a:p>
        </p:txBody>
      </p:sp>
      <p:sp>
        <p:nvSpPr>
          <p:cNvPr id="19462" name="Text Box 5"/>
          <p:cNvSpPr txBox="1">
            <a:spLocks noChangeArrowheads="1"/>
          </p:cNvSpPr>
          <p:nvPr/>
        </p:nvSpPr>
        <p:spPr bwMode="auto">
          <a:xfrm>
            <a:off x="4724400" y="1768479"/>
            <a:ext cx="4038600" cy="394890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defTabSz="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defTabSz="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200" dirty="0">
                <a:latin typeface="Arial Narrow" charset="0"/>
              </a:rPr>
              <a:t>	</a:t>
            </a:r>
            <a:r>
              <a:rPr lang="en-US" sz="2200" dirty="0">
                <a:solidFill>
                  <a:srgbClr val="000000"/>
                </a:solidFill>
                <a:latin typeface="Arial Narrow" charset="0"/>
              </a:rPr>
              <a:t>public</a:t>
            </a:r>
            <a:r>
              <a:rPr lang="en-US" sz="2200" dirty="0">
                <a:latin typeface="Arial Narrow" charset="0"/>
              </a:rPr>
              <a:t> E </a:t>
            </a:r>
            <a:r>
              <a:rPr lang="en-US" sz="2200" dirty="0">
                <a:solidFill>
                  <a:schemeClr val="tx2"/>
                </a:solidFill>
                <a:latin typeface="Arial Narrow" charset="0"/>
              </a:rPr>
              <a:t>pop()</a:t>
            </a:r>
            <a:r>
              <a:rPr lang="en-US" sz="2200" dirty="0">
                <a:solidFill>
                  <a:srgbClr val="000000"/>
                </a:solidFill>
                <a:latin typeface="Arial Narrow" charset="0"/>
              </a:rPr>
              <a:t> {</a:t>
            </a:r>
            <a:br>
              <a:rPr lang="en-US" sz="2200" dirty="0">
                <a:latin typeface="Arial Narrow" charset="0"/>
              </a:rPr>
            </a:br>
            <a:r>
              <a:rPr lang="en-US" sz="2200" dirty="0">
                <a:latin typeface="Arial Narrow" charset="0"/>
              </a:rPr>
              <a:t>	  </a:t>
            </a:r>
            <a:r>
              <a:rPr lang="en-US" sz="2200" dirty="0">
                <a:solidFill>
                  <a:srgbClr val="000000"/>
                </a:solidFill>
                <a:latin typeface="Arial Narrow" charset="0"/>
              </a:rPr>
              <a:t>if</a:t>
            </a:r>
            <a:r>
              <a:rPr lang="en-US" sz="2200" dirty="0">
                <a:latin typeface="Arial Narrow" charset="0"/>
              </a:rPr>
              <a:t> </a:t>
            </a:r>
            <a:r>
              <a:rPr lang="en-US" sz="2200" dirty="0" err="1">
                <a:latin typeface="Arial Narrow" charset="0"/>
              </a:rPr>
              <a:t>isEmpty</a:t>
            </a:r>
            <a:r>
              <a:rPr lang="en-US" sz="2200" dirty="0">
                <a:latin typeface="Arial Narrow" charset="0"/>
              </a:rPr>
              <a:t>()</a:t>
            </a:r>
            <a:br>
              <a:rPr lang="en-US" sz="2200" dirty="0">
                <a:latin typeface="Arial Narrow" charset="0"/>
              </a:rPr>
            </a:br>
            <a:r>
              <a:rPr lang="en-US" sz="2200" dirty="0">
                <a:latin typeface="Arial Narrow" charset="0"/>
              </a:rPr>
              <a:t>				</a:t>
            </a:r>
            <a:r>
              <a:rPr lang="en-US" sz="2200" dirty="0">
                <a:solidFill>
                  <a:srgbClr val="000000"/>
                </a:solidFill>
                <a:latin typeface="Arial Narrow" charset="0"/>
              </a:rPr>
              <a:t>return null</a:t>
            </a:r>
            <a:r>
              <a:rPr lang="en-US" sz="2200" dirty="0">
                <a:latin typeface="Arial Narrow" charset="0"/>
              </a:rPr>
              <a:t>;</a:t>
            </a:r>
            <a:br>
              <a:rPr lang="en-US" sz="2200" dirty="0">
                <a:solidFill>
                  <a:schemeClr val="tx2"/>
                </a:solidFill>
                <a:latin typeface="Arial Narrow" charset="0"/>
              </a:rPr>
            </a:br>
            <a:r>
              <a:rPr lang="en-US" sz="2200" dirty="0">
                <a:solidFill>
                  <a:schemeClr val="tx2"/>
                </a:solidFill>
                <a:latin typeface="Arial Narrow" charset="0"/>
              </a:rPr>
              <a:t>		</a:t>
            </a:r>
            <a:r>
              <a:rPr lang="en-US" sz="2200" dirty="0">
                <a:latin typeface="Arial Narrow" charset="0"/>
              </a:rPr>
              <a:t>E temp = S[top];</a:t>
            </a:r>
            <a:br>
              <a:rPr lang="en-US" sz="2200" dirty="0">
                <a:latin typeface="Arial Narrow" charset="0"/>
              </a:rPr>
            </a:br>
            <a:r>
              <a:rPr lang="en-US" sz="2200" dirty="0">
                <a:latin typeface="Arial Narrow" charset="0"/>
              </a:rPr>
              <a:t>		</a:t>
            </a:r>
            <a:r>
              <a:rPr lang="en-US" sz="2200" dirty="0">
                <a:solidFill>
                  <a:srgbClr val="E4BB0C"/>
                </a:solidFill>
                <a:latin typeface="Arial Narrow" charset="0"/>
              </a:rPr>
              <a:t>// facilitate garbage collection:</a:t>
            </a:r>
            <a:r>
              <a:rPr lang="en-US" sz="2200" dirty="0">
                <a:latin typeface="Arial Narrow" charset="0"/>
              </a:rPr>
              <a:t> </a:t>
            </a:r>
            <a:br>
              <a:rPr lang="en-US" sz="2200" dirty="0">
                <a:latin typeface="Arial Narrow" charset="0"/>
              </a:rPr>
            </a:br>
            <a:r>
              <a:rPr lang="en-US" sz="2200" dirty="0">
                <a:latin typeface="Arial Narrow" charset="0"/>
              </a:rPr>
              <a:t>		S[top] =</a:t>
            </a:r>
            <a:r>
              <a:rPr lang="en-US" sz="2200" dirty="0">
                <a:solidFill>
                  <a:schemeClr val="tx2"/>
                </a:solidFill>
                <a:latin typeface="Arial Narrow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latin typeface="Arial Narrow" charset="0"/>
              </a:rPr>
              <a:t>null</a:t>
            </a:r>
            <a:r>
              <a:rPr lang="en-US" sz="2200" dirty="0">
                <a:latin typeface="Arial Narrow" charset="0"/>
              </a:rPr>
              <a:t>;</a:t>
            </a:r>
            <a:br>
              <a:rPr lang="en-US" sz="2200" dirty="0">
                <a:latin typeface="Arial Narrow" charset="0"/>
              </a:rPr>
            </a:br>
            <a:r>
              <a:rPr lang="en-US" sz="2200" dirty="0">
                <a:latin typeface="Arial Narrow" charset="0"/>
              </a:rPr>
              <a:t>		top = top – 1;</a:t>
            </a:r>
            <a:br>
              <a:rPr lang="en-US" sz="2200" dirty="0">
                <a:solidFill>
                  <a:schemeClr val="tx2"/>
                </a:solidFill>
                <a:latin typeface="Arial Narrow" charset="0"/>
              </a:rPr>
            </a:br>
            <a:r>
              <a:rPr lang="en-US" sz="2200" dirty="0">
                <a:solidFill>
                  <a:schemeClr val="tx2"/>
                </a:solidFill>
                <a:latin typeface="Arial Narrow" charset="0"/>
              </a:rPr>
              <a:t>		</a:t>
            </a:r>
            <a:r>
              <a:rPr lang="en-US" sz="2200" dirty="0">
                <a:solidFill>
                  <a:srgbClr val="000000"/>
                </a:solidFill>
                <a:latin typeface="Arial Narrow" charset="0"/>
              </a:rPr>
              <a:t>return</a:t>
            </a:r>
            <a:r>
              <a:rPr lang="en-US" sz="2200" dirty="0">
                <a:solidFill>
                  <a:schemeClr val="tx2"/>
                </a:solidFill>
                <a:latin typeface="Arial Narrow" charset="0"/>
              </a:rPr>
              <a:t> </a:t>
            </a:r>
            <a:r>
              <a:rPr lang="en-US" sz="2200" dirty="0">
                <a:latin typeface="Arial Narrow" charset="0"/>
              </a:rPr>
              <a:t>temp;</a:t>
            </a:r>
            <a:br>
              <a:rPr lang="en-US" sz="2200" dirty="0">
                <a:solidFill>
                  <a:schemeClr val="tx2"/>
                </a:solidFill>
                <a:latin typeface="Arial Narrow" charset="0"/>
              </a:rPr>
            </a:br>
            <a:r>
              <a:rPr lang="en-US" sz="2200" dirty="0">
                <a:solidFill>
                  <a:schemeClr val="tx2"/>
                </a:solidFill>
                <a:latin typeface="Arial Narrow" charset="0"/>
              </a:rPr>
              <a:t>	 </a:t>
            </a:r>
            <a:r>
              <a:rPr lang="en-US" sz="2200" dirty="0">
                <a:solidFill>
                  <a:srgbClr val="000000"/>
                </a:solidFill>
                <a:latin typeface="Arial Narrow" charset="0"/>
              </a:rPr>
              <a:t>}</a:t>
            </a:r>
          </a:p>
          <a:p>
            <a:pPr eaLnBrk="1" hangingPunct="1">
              <a:spcBef>
                <a:spcPct val="50000"/>
              </a:spcBef>
            </a:pPr>
            <a:r>
              <a:rPr lang="en-US" sz="2200" dirty="0">
                <a:solidFill>
                  <a:srgbClr val="000000"/>
                </a:solidFill>
                <a:latin typeface="Arial Narrow" charset="0"/>
              </a:rPr>
              <a:t>…  (other methods of Stack interface)</a:t>
            </a:r>
          </a:p>
        </p:txBody>
      </p:sp>
      <p:sp>
        <p:nvSpPr>
          <p:cNvPr id="19463" name="Date Placeholder 6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© 2014 Goodrich, Tamassia, Goldwasser</a:t>
            </a:r>
            <a:endParaRPr lang="en-US" sz="1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4"/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Stacks</a:t>
            </a:r>
          </a:p>
        </p:txBody>
      </p:sp>
      <p:sp>
        <p:nvSpPr>
          <p:cNvPr id="20483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A1A65BB7-0D3B-2A48-AE2E-52BFC47801E1}" type="slidenum">
              <a:rPr lang="en-US" sz="1400"/>
              <a:pPr eaLnBrk="1" hangingPunct="1"/>
              <a:t>13</a:t>
            </a:fld>
            <a:endParaRPr lang="en-US" sz="1400"/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Example Use in Java</a:t>
            </a:r>
          </a:p>
        </p:txBody>
      </p:sp>
      <p:sp>
        <p:nvSpPr>
          <p:cNvPr id="20485" name="Text Box 3"/>
          <p:cNvSpPr txBox="1">
            <a:spLocks noChangeArrowheads="1"/>
          </p:cNvSpPr>
          <p:nvPr/>
        </p:nvSpPr>
        <p:spPr bwMode="auto">
          <a:xfrm>
            <a:off x="609600" y="1752600"/>
            <a:ext cx="3962400" cy="319436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defTabSz="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defTabSz="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200" dirty="0">
                <a:solidFill>
                  <a:srgbClr val="000000"/>
                </a:solidFill>
                <a:latin typeface="Arial Narrow" charset="0"/>
              </a:rPr>
              <a:t>public class</a:t>
            </a:r>
            <a:r>
              <a:rPr lang="en-US" sz="2200" dirty="0">
                <a:latin typeface="Arial Narrow" charset="0"/>
              </a:rPr>
              <a:t> </a:t>
            </a:r>
            <a:r>
              <a:rPr lang="en-US" sz="2200" dirty="0">
                <a:solidFill>
                  <a:schemeClr val="tx2"/>
                </a:solidFill>
                <a:latin typeface="Arial Narrow" charset="0"/>
              </a:rPr>
              <a:t>Tester</a:t>
            </a:r>
            <a:r>
              <a:rPr lang="en-US" sz="2200" dirty="0">
                <a:latin typeface="Arial Narrow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latin typeface="Arial Narrow" charset="0"/>
              </a:rPr>
              <a:t>{</a:t>
            </a:r>
          </a:p>
          <a:p>
            <a:pPr eaLnBrk="1" hangingPunct="1">
              <a:spcBef>
                <a:spcPct val="50000"/>
              </a:spcBef>
            </a:pPr>
            <a:r>
              <a:rPr lang="en-US" sz="2200" dirty="0">
                <a:latin typeface="Arial Narrow" charset="0"/>
              </a:rPr>
              <a:t>	</a:t>
            </a:r>
            <a:r>
              <a:rPr lang="en-US" sz="2200" dirty="0">
                <a:solidFill>
                  <a:srgbClr val="E4BB0C"/>
                </a:solidFill>
                <a:latin typeface="Arial Narrow" charset="0"/>
              </a:rPr>
              <a:t>// … other methods</a:t>
            </a:r>
            <a:r>
              <a:rPr lang="en-US" sz="2200" dirty="0">
                <a:latin typeface="Arial Narrow" charset="0"/>
              </a:rPr>
              <a:t> </a:t>
            </a:r>
            <a:br>
              <a:rPr lang="en-US" sz="2200" dirty="0">
                <a:latin typeface="Arial Narrow" charset="0"/>
              </a:rPr>
            </a:br>
            <a:r>
              <a:rPr lang="en-US" sz="2200" dirty="0">
                <a:latin typeface="Arial Narrow" charset="0"/>
              </a:rPr>
              <a:t>	</a:t>
            </a:r>
            <a:r>
              <a:rPr lang="en-US" sz="2200" dirty="0">
                <a:solidFill>
                  <a:srgbClr val="000000"/>
                </a:solidFill>
                <a:latin typeface="Arial Narrow" charset="0"/>
              </a:rPr>
              <a:t>public</a:t>
            </a:r>
            <a:r>
              <a:rPr lang="en-US" sz="2200" dirty="0">
                <a:latin typeface="Arial Narrow" charset="0"/>
              </a:rPr>
              <a:t> </a:t>
            </a:r>
            <a:r>
              <a:rPr lang="en-US" sz="2200" dirty="0" err="1">
                <a:solidFill>
                  <a:schemeClr val="tx2"/>
                </a:solidFill>
                <a:latin typeface="Arial Narrow" charset="0"/>
              </a:rPr>
              <a:t>intReverse</a:t>
            </a:r>
            <a:r>
              <a:rPr lang="en-US" sz="2200" dirty="0">
                <a:solidFill>
                  <a:schemeClr val="tx2"/>
                </a:solidFill>
                <a:latin typeface="Arial Narrow" charset="0"/>
              </a:rPr>
              <a:t>(Integer a[])</a:t>
            </a:r>
            <a:r>
              <a:rPr lang="en-US" sz="2200" dirty="0">
                <a:latin typeface="Arial Narrow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latin typeface="Arial Narrow" charset="0"/>
              </a:rPr>
              <a:t>{</a:t>
            </a:r>
            <a:br>
              <a:rPr lang="en-US" sz="2200" dirty="0">
                <a:solidFill>
                  <a:srgbClr val="000000"/>
                </a:solidFill>
                <a:latin typeface="Arial Narrow" charset="0"/>
              </a:rPr>
            </a:br>
            <a:r>
              <a:rPr lang="en-US" sz="2200" dirty="0">
                <a:solidFill>
                  <a:srgbClr val="000000"/>
                </a:solidFill>
                <a:latin typeface="Arial Narrow" charset="0"/>
              </a:rPr>
              <a:t>		 Stack&lt;Integer&gt; </a:t>
            </a:r>
            <a:r>
              <a:rPr lang="en-US" sz="2200" dirty="0">
                <a:latin typeface="Arial Narrow" charset="0"/>
              </a:rPr>
              <a:t>s;								 s = new </a:t>
            </a:r>
            <a:r>
              <a:rPr lang="en-US" sz="2200" dirty="0" err="1">
                <a:latin typeface="Arial Narrow" charset="0"/>
              </a:rPr>
              <a:t>ArrayStack</a:t>
            </a:r>
            <a:r>
              <a:rPr lang="en-US" sz="2200" dirty="0">
                <a:latin typeface="Arial Narrow" charset="0"/>
              </a:rPr>
              <a:t>&lt;Integer&gt;();</a:t>
            </a:r>
          </a:p>
          <a:p>
            <a:pPr eaLnBrk="1" hangingPunct="1">
              <a:spcBef>
                <a:spcPct val="50000"/>
              </a:spcBef>
            </a:pPr>
            <a:r>
              <a:rPr lang="en-US" sz="2200" dirty="0">
                <a:latin typeface="Arial Narrow" charset="0"/>
              </a:rPr>
              <a:t>        … (code to reverse array a) …</a:t>
            </a:r>
            <a:br>
              <a:rPr lang="en-US" sz="2200" dirty="0">
                <a:latin typeface="Arial Narrow" charset="0"/>
              </a:rPr>
            </a:br>
            <a:r>
              <a:rPr lang="en-US" sz="2200" dirty="0">
                <a:latin typeface="Arial Narrow" charset="0"/>
              </a:rPr>
              <a:t>	 </a:t>
            </a:r>
            <a:r>
              <a:rPr lang="en-US" sz="2200" dirty="0">
                <a:solidFill>
                  <a:srgbClr val="000000"/>
                </a:solidFill>
                <a:latin typeface="Arial Narrow" charset="0"/>
              </a:rPr>
              <a:t>}</a:t>
            </a:r>
          </a:p>
        </p:txBody>
      </p:sp>
      <p:sp>
        <p:nvSpPr>
          <p:cNvPr id="20486" name="Text Box 5"/>
          <p:cNvSpPr txBox="1">
            <a:spLocks noChangeArrowheads="1"/>
          </p:cNvSpPr>
          <p:nvPr/>
        </p:nvSpPr>
        <p:spPr bwMode="auto">
          <a:xfrm>
            <a:off x="4724400" y="1752600"/>
            <a:ext cx="3962400" cy="2279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defTabSz="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defTabSz="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200" dirty="0">
                <a:latin typeface="Arial Narrow" charset="0"/>
              </a:rPr>
              <a:t>	</a:t>
            </a:r>
            <a:br>
              <a:rPr lang="en-US" sz="2200" dirty="0">
                <a:latin typeface="Arial Narrow" charset="0"/>
              </a:rPr>
            </a:br>
            <a:r>
              <a:rPr lang="en-US" sz="2200" dirty="0">
                <a:latin typeface="Arial Narrow" charset="0"/>
              </a:rPr>
              <a:t>	</a:t>
            </a:r>
            <a:r>
              <a:rPr lang="en-US" sz="2200" dirty="0">
                <a:solidFill>
                  <a:srgbClr val="000000"/>
                </a:solidFill>
                <a:latin typeface="Arial Narrow" charset="0"/>
              </a:rPr>
              <a:t>public</a:t>
            </a:r>
            <a:r>
              <a:rPr lang="en-US" sz="2200" dirty="0">
                <a:latin typeface="Arial Narrow" charset="0"/>
              </a:rPr>
              <a:t> </a:t>
            </a:r>
            <a:r>
              <a:rPr lang="en-US" sz="2200" dirty="0" err="1">
                <a:solidFill>
                  <a:schemeClr val="tx2"/>
                </a:solidFill>
                <a:latin typeface="Arial Narrow" charset="0"/>
              </a:rPr>
              <a:t>floatReverse</a:t>
            </a:r>
            <a:r>
              <a:rPr lang="en-US" sz="2200" dirty="0">
                <a:solidFill>
                  <a:schemeClr val="tx2"/>
                </a:solidFill>
                <a:latin typeface="Arial Narrow" charset="0"/>
              </a:rPr>
              <a:t>(Float f[])</a:t>
            </a:r>
            <a:r>
              <a:rPr lang="en-US" sz="2200" dirty="0">
                <a:latin typeface="Arial Narrow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latin typeface="Arial Narrow" charset="0"/>
              </a:rPr>
              <a:t>{</a:t>
            </a:r>
            <a:br>
              <a:rPr lang="en-US" sz="2200" dirty="0">
                <a:solidFill>
                  <a:srgbClr val="000000"/>
                </a:solidFill>
                <a:latin typeface="Arial Narrow" charset="0"/>
              </a:rPr>
            </a:br>
            <a:r>
              <a:rPr lang="en-US" sz="2200" dirty="0">
                <a:solidFill>
                  <a:srgbClr val="000000"/>
                </a:solidFill>
                <a:latin typeface="Arial Narrow" charset="0"/>
              </a:rPr>
              <a:t>		 Stack&lt;Float&gt; </a:t>
            </a:r>
            <a:r>
              <a:rPr lang="en-US" sz="2200" dirty="0">
                <a:latin typeface="Arial Narrow" charset="0"/>
              </a:rPr>
              <a:t>s;								     s = new </a:t>
            </a:r>
            <a:r>
              <a:rPr lang="en-US" sz="2200" dirty="0" err="1">
                <a:latin typeface="Arial Narrow" charset="0"/>
              </a:rPr>
              <a:t>ArrayStack</a:t>
            </a:r>
            <a:r>
              <a:rPr lang="en-US" sz="2200" dirty="0">
                <a:latin typeface="Arial Narrow" charset="0"/>
              </a:rPr>
              <a:t>&lt;Float&gt;();</a:t>
            </a:r>
          </a:p>
          <a:p>
            <a:pPr eaLnBrk="1" hangingPunct="1">
              <a:spcBef>
                <a:spcPct val="50000"/>
              </a:spcBef>
            </a:pPr>
            <a:r>
              <a:rPr lang="en-US" sz="2200" dirty="0">
                <a:latin typeface="Arial Narrow" charset="0"/>
              </a:rPr>
              <a:t>        … (code to reverse array f) …</a:t>
            </a:r>
            <a:br>
              <a:rPr lang="en-US" sz="2200" dirty="0">
                <a:latin typeface="Arial Narrow" charset="0"/>
              </a:rPr>
            </a:br>
            <a:r>
              <a:rPr lang="en-US" sz="2200" dirty="0">
                <a:latin typeface="Arial Narrow" charset="0"/>
              </a:rPr>
              <a:t>	 </a:t>
            </a:r>
            <a:r>
              <a:rPr lang="en-US" sz="2200" dirty="0">
                <a:solidFill>
                  <a:srgbClr val="000000"/>
                </a:solidFill>
                <a:latin typeface="Arial Narrow" charset="0"/>
              </a:rPr>
              <a:t>}</a:t>
            </a:r>
          </a:p>
        </p:txBody>
      </p:sp>
      <p:sp>
        <p:nvSpPr>
          <p:cNvPr id="20487" name="Date Placeholder 6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© 2014 Goodrich, Tamassia, Goldwasser</a:t>
            </a:r>
            <a:endParaRPr lang="en-US" sz="14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4"/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Stacks</a:t>
            </a:r>
          </a:p>
        </p:txBody>
      </p:sp>
      <p:sp>
        <p:nvSpPr>
          <p:cNvPr id="21507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4B3C881D-A873-C445-96D3-7F326FB33391}" type="slidenum">
              <a:rPr lang="en-US" sz="1400"/>
              <a:pPr eaLnBrk="1" hangingPunct="1"/>
              <a:t>14</a:t>
            </a:fld>
            <a:endParaRPr lang="en-US" sz="1400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Parentheses Matching</a:t>
            </a:r>
          </a:p>
        </p:txBody>
      </p:sp>
      <p:sp>
        <p:nvSpPr>
          <p:cNvPr id="2150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Char char="q"/>
            </a:pPr>
            <a:r>
              <a:rPr lang="en-US" dirty="0">
                <a:latin typeface="Tahoma" charset="0"/>
              </a:rPr>
              <a:t>Each </a:t>
            </a:r>
            <a:r>
              <a:rPr lang="ja-JP" altLang="en-US" dirty="0">
                <a:latin typeface="Tahoma" charset="0"/>
              </a:rPr>
              <a:t>“</a:t>
            </a:r>
            <a:r>
              <a:rPr lang="en-US" dirty="0">
                <a:latin typeface="Tahoma" charset="0"/>
              </a:rPr>
              <a:t>(</a:t>
            </a:r>
            <a:r>
              <a:rPr lang="ja-JP" altLang="en-US" dirty="0">
                <a:latin typeface="Tahoma" charset="0"/>
              </a:rPr>
              <a:t>”</a:t>
            </a:r>
            <a:r>
              <a:rPr lang="en-US" dirty="0">
                <a:latin typeface="Tahoma" charset="0"/>
              </a:rPr>
              <a:t>, </a:t>
            </a:r>
            <a:r>
              <a:rPr lang="ja-JP" altLang="en-US" dirty="0">
                <a:latin typeface="Tahoma" charset="0"/>
              </a:rPr>
              <a:t>“</a:t>
            </a:r>
            <a:r>
              <a:rPr lang="en-US" dirty="0">
                <a:latin typeface="Tahoma" charset="0"/>
              </a:rPr>
              <a:t>{</a:t>
            </a:r>
            <a:r>
              <a:rPr lang="ja-JP" altLang="en-US" dirty="0">
                <a:latin typeface="Tahoma" charset="0"/>
              </a:rPr>
              <a:t>”</a:t>
            </a:r>
            <a:r>
              <a:rPr lang="en-US" dirty="0">
                <a:latin typeface="Tahoma" charset="0"/>
              </a:rPr>
              <a:t>, or </a:t>
            </a:r>
            <a:r>
              <a:rPr lang="ja-JP" altLang="en-US" dirty="0">
                <a:latin typeface="Tahoma" charset="0"/>
              </a:rPr>
              <a:t>“</a:t>
            </a:r>
            <a:r>
              <a:rPr lang="en-US" dirty="0">
                <a:latin typeface="Tahoma" charset="0"/>
              </a:rPr>
              <a:t>[</a:t>
            </a:r>
            <a:r>
              <a:rPr lang="ja-JP" altLang="en-US" dirty="0">
                <a:latin typeface="Tahoma" charset="0"/>
              </a:rPr>
              <a:t>”</a:t>
            </a:r>
            <a:r>
              <a:rPr lang="en-US" dirty="0">
                <a:latin typeface="Tahoma" charset="0"/>
              </a:rPr>
              <a:t> must be paired with a matching </a:t>
            </a:r>
            <a:r>
              <a:rPr lang="ja-JP" altLang="en-US" dirty="0">
                <a:latin typeface="Tahoma" charset="0"/>
              </a:rPr>
              <a:t>“</a:t>
            </a:r>
            <a:r>
              <a:rPr lang="en-US" dirty="0">
                <a:latin typeface="Tahoma" charset="0"/>
              </a:rPr>
              <a:t>)</a:t>
            </a:r>
            <a:r>
              <a:rPr lang="ja-JP" altLang="en-US" dirty="0">
                <a:latin typeface="Tahoma" charset="0"/>
              </a:rPr>
              <a:t>”</a:t>
            </a:r>
            <a:r>
              <a:rPr lang="en-US" dirty="0">
                <a:latin typeface="Tahoma" charset="0"/>
              </a:rPr>
              <a:t>, </a:t>
            </a:r>
            <a:r>
              <a:rPr lang="ja-JP" altLang="en-US" dirty="0">
                <a:latin typeface="Tahoma" charset="0"/>
              </a:rPr>
              <a:t>“</a:t>
            </a:r>
            <a:r>
              <a:rPr lang="en-US" dirty="0">
                <a:latin typeface="Tahoma" charset="0"/>
              </a:rPr>
              <a:t>}</a:t>
            </a:r>
            <a:r>
              <a:rPr lang="ja-JP" altLang="en-US" dirty="0">
                <a:latin typeface="Tahoma" charset="0"/>
              </a:rPr>
              <a:t>”</a:t>
            </a:r>
            <a:r>
              <a:rPr lang="en-US" dirty="0">
                <a:latin typeface="Tahoma" charset="0"/>
              </a:rPr>
              <a:t>, or </a:t>
            </a:r>
            <a:r>
              <a:rPr lang="ja-JP" altLang="en-US" dirty="0">
                <a:latin typeface="Tahoma" charset="0"/>
              </a:rPr>
              <a:t>“</a:t>
            </a:r>
            <a:r>
              <a:rPr lang="tr-TR" altLang="ja-JP" dirty="0">
                <a:latin typeface="Tahoma" charset="0"/>
              </a:rPr>
              <a:t>]</a:t>
            </a:r>
            <a:r>
              <a:rPr lang="ja-JP" altLang="en-US" dirty="0">
                <a:latin typeface="Tahoma" charset="0"/>
              </a:rPr>
              <a:t>”</a:t>
            </a:r>
            <a:endParaRPr lang="en-US" dirty="0">
              <a:latin typeface="Tahoma" charset="0"/>
            </a:endParaRPr>
          </a:p>
          <a:p>
            <a:pPr lvl="1" eaLnBrk="1" hangingPunct="1"/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correct: ( )(( )){([( )])}	</a:t>
            </a:r>
          </a:p>
          <a:p>
            <a:pPr lvl="1" eaLnBrk="1" hangingPunct="1"/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correct: (</a:t>
            </a:r>
            <a:r>
              <a:rPr lang="tr-TR">
                <a:solidFill>
                  <a:srgbClr val="000000"/>
                </a:solidFill>
                <a:latin typeface="Arial" charset="0"/>
                <a:cs typeface="Arial" charset="0"/>
              </a:rPr>
              <a:t>)</a:t>
            </a:r>
            <a:r>
              <a:rPr lang="en-US">
                <a:solidFill>
                  <a:srgbClr val="000000"/>
                </a:solidFill>
                <a:latin typeface="Arial" charset="0"/>
                <a:cs typeface="Arial" charset="0"/>
              </a:rPr>
              <a:t>( </a:t>
            </a: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)(( )){([( )])}	</a:t>
            </a:r>
          </a:p>
          <a:p>
            <a:pPr lvl="1" eaLnBrk="1" hangingPunct="1"/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incorrect: )(( )){([( )])}</a:t>
            </a:r>
            <a:r>
              <a:rPr lang="en-US" i="1" dirty="0">
                <a:solidFill>
                  <a:srgbClr val="000000"/>
                </a:solidFill>
                <a:latin typeface="Arial" charset="0"/>
                <a:cs typeface="Arial" charset="0"/>
              </a:rPr>
              <a:t>	</a:t>
            </a:r>
          </a:p>
          <a:p>
            <a:pPr lvl="1" eaLnBrk="1" hangingPunct="1"/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incorrect: ({[ ])}	</a:t>
            </a:r>
          </a:p>
          <a:p>
            <a:pPr lvl="1" eaLnBrk="1" hangingPunct="1"/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incorrect: (	</a:t>
            </a:r>
          </a:p>
          <a:p>
            <a:pPr eaLnBrk="1" hangingPunct="1">
              <a:buFont typeface="Wingdings" charset="0"/>
              <a:buNone/>
            </a:pPr>
            <a:endParaRPr lang="en-US" dirty="0">
              <a:latin typeface="Tahoma" charset="0"/>
            </a:endParaRPr>
          </a:p>
        </p:txBody>
      </p:sp>
      <p:sp>
        <p:nvSpPr>
          <p:cNvPr id="21510" name="Date Placeholder 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© 2014 Goodrich, Tamassia, Goldwasser</a:t>
            </a:r>
            <a:endParaRPr lang="en-US" sz="14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Parenthesis Matching (Java)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77563"/>
            <a:ext cx="7772400" cy="48768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000000"/>
                </a:solidFill>
                <a:cs typeface="Arial Narrow"/>
              </a:rPr>
              <a:t>public static</a:t>
            </a:r>
            <a:r>
              <a:rPr lang="en-US" sz="2000" dirty="0">
                <a:cs typeface="Arial Narrow"/>
              </a:rPr>
              <a:t> </a:t>
            </a:r>
            <a:r>
              <a:rPr lang="en-US" sz="2000" dirty="0" err="1">
                <a:cs typeface="Arial Narrow"/>
              </a:rPr>
              <a:t>boolean</a:t>
            </a:r>
            <a:r>
              <a:rPr lang="en-US" sz="2000" dirty="0">
                <a:cs typeface="Arial Narrow"/>
              </a:rPr>
              <a:t> </a:t>
            </a:r>
            <a:r>
              <a:rPr lang="en-US" sz="2000" dirty="0" err="1">
                <a:solidFill>
                  <a:schemeClr val="tx2"/>
                </a:solidFill>
                <a:cs typeface="Arial Narrow"/>
              </a:rPr>
              <a:t>isMatched</a:t>
            </a:r>
            <a:r>
              <a:rPr lang="en-US" sz="2000" dirty="0">
                <a:cs typeface="Arial Narrow"/>
              </a:rPr>
              <a:t>(String expression) </a:t>
            </a:r>
            <a:r>
              <a:rPr lang="en-US" sz="2000" dirty="0">
                <a:solidFill>
                  <a:srgbClr val="000000"/>
                </a:solidFill>
                <a:cs typeface="Arial Narrow"/>
              </a:rPr>
              <a:t>{ </a:t>
            </a:r>
            <a:r>
              <a:rPr lang="en-US" sz="2000" dirty="0">
                <a:cs typeface="Arial Narrow"/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cs typeface="Arial Narrow"/>
              </a:rPr>
              <a:t>  </a:t>
            </a:r>
            <a:r>
              <a:rPr lang="en-US" sz="2000" dirty="0">
                <a:solidFill>
                  <a:srgbClr val="000000"/>
                </a:solidFill>
                <a:cs typeface="Arial Narrow"/>
              </a:rPr>
              <a:t>final</a:t>
            </a:r>
            <a:r>
              <a:rPr lang="en-US" sz="2000" dirty="0">
                <a:cs typeface="Arial Narrow"/>
              </a:rPr>
              <a:t> String opening = "({["; </a:t>
            </a:r>
            <a:r>
              <a:rPr lang="en-US" sz="2000" dirty="0">
                <a:solidFill>
                  <a:schemeClr val="accent2"/>
                </a:solidFill>
                <a:cs typeface="Arial Narrow"/>
              </a:rPr>
              <a:t>// opening delimiters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cs typeface="Arial Narrow"/>
              </a:rPr>
              <a:t>  final String closing = ")}]"; </a:t>
            </a:r>
            <a:r>
              <a:rPr lang="en-US" sz="2000" dirty="0">
                <a:solidFill>
                  <a:srgbClr val="577052"/>
                </a:solidFill>
                <a:cs typeface="Arial Narrow"/>
              </a:rPr>
              <a:t>// respective closing delimiters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cs typeface="Arial Narrow"/>
              </a:rPr>
              <a:t>  Stack&lt;Character&gt; buffer = </a:t>
            </a:r>
            <a:r>
              <a:rPr lang="en-US" sz="2000" dirty="0">
                <a:solidFill>
                  <a:srgbClr val="000000"/>
                </a:solidFill>
                <a:cs typeface="Arial Narrow"/>
              </a:rPr>
              <a:t>new</a:t>
            </a:r>
            <a:r>
              <a:rPr lang="en-US" sz="2000" dirty="0">
                <a:cs typeface="Arial Narrow"/>
              </a:rPr>
              <a:t> </a:t>
            </a:r>
            <a:r>
              <a:rPr lang="en-US" sz="2000" dirty="0" err="1">
                <a:cs typeface="Arial Narrow"/>
              </a:rPr>
              <a:t>LinkedStack</a:t>
            </a:r>
            <a:r>
              <a:rPr lang="en-US" sz="2000" dirty="0">
                <a:cs typeface="Arial Narrow"/>
              </a:rPr>
              <a:t>&lt;&gt;( 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cs typeface="Arial Narrow"/>
              </a:rPr>
              <a:t>  </a:t>
            </a:r>
            <a:r>
              <a:rPr lang="en-US" sz="2000" dirty="0">
                <a:solidFill>
                  <a:srgbClr val="000000"/>
                </a:solidFill>
                <a:cs typeface="Arial Narrow"/>
              </a:rPr>
              <a:t>for</a:t>
            </a:r>
            <a:r>
              <a:rPr lang="en-US" sz="2000" dirty="0">
                <a:cs typeface="Arial Narrow"/>
              </a:rPr>
              <a:t> (char c : </a:t>
            </a:r>
            <a:r>
              <a:rPr lang="en-US" sz="2000" dirty="0" err="1">
                <a:cs typeface="Arial Narrow"/>
              </a:rPr>
              <a:t>expression.toCharArray</a:t>
            </a:r>
            <a:r>
              <a:rPr lang="en-US" sz="2000" dirty="0">
                <a:cs typeface="Arial Narrow"/>
              </a:rPr>
              <a:t>( )) </a:t>
            </a:r>
            <a:r>
              <a:rPr lang="en-US" sz="2000" dirty="0">
                <a:solidFill>
                  <a:srgbClr val="000000"/>
                </a:solidFill>
                <a:cs typeface="Arial Narrow"/>
              </a:rPr>
              <a:t>{</a:t>
            </a:r>
            <a:r>
              <a:rPr lang="en-US" sz="2000" dirty="0">
                <a:cs typeface="Arial Narrow"/>
              </a:rPr>
              <a:t>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cs typeface="Arial Narrow"/>
              </a:rPr>
              <a:t>    </a:t>
            </a:r>
            <a:r>
              <a:rPr lang="en-US" sz="2000" dirty="0">
                <a:solidFill>
                  <a:srgbClr val="000000"/>
                </a:solidFill>
                <a:cs typeface="Arial Narrow"/>
              </a:rPr>
              <a:t>if</a:t>
            </a:r>
            <a:r>
              <a:rPr lang="en-US" sz="2000" dirty="0">
                <a:cs typeface="Arial Narrow"/>
              </a:rPr>
              <a:t> (</a:t>
            </a:r>
            <a:r>
              <a:rPr lang="en-US" sz="2000" dirty="0" err="1">
                <a:cs typeface="Arial Narrow"/>
              </a:rPr>
              <a:t>opening.indexOf</a:t>
            </a:r>
            <a:r>
              <a:rPr lang="en-US" sz="2000" dirty="0">
                <a:cs typeface="Arial Narrow"/>
              </a:rPr>
              <a:t>(c) != −1) </a:t>
            </a:r>
            <a:r>
              <a:rPr lang="en-US" sz="2000" dirty="0">
                <a:solidFill>
                  <a:srgbClr val="577052"/>
                </a:solidFill>
                <a:cs typeface="Arial Narrow"/>
              </a:rPr>
              <a:t>// this is a left delimiter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cs typeface="Arial Narrow"/>
              </a:rPr>
              <a:t>      </a:t>
            </a:r>
            <a:r>
              <a:rPr lang="en-US" sz="2000" dirty="0" err="1">
                <a:cs typeface="Arial Narrow"/>
              </a:rPr>
              <a:t>buffer.push</a:t>
            </a:r>
            <a:r>
              <a:rPr lang="en-US" sz="2000" dirty="0">
                <a:cs typeface="Arial Narrow"/>
              </a:rPr>
              <a:t>(c);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cs typeface="Arial Narrow"/>
              </a:rPr>
              <a:t>   </a:t>
            </a:r>
            <a:r>
              <a:rPr lang="en-US" sz="2000" dirty="0">
                <a:solidFill>
                  <a:srgbClr val="000000"/>
                </a:solidFill>
                <a:cs typeface="Arial Narrow"/>
              </a:rPr>
              <a:t>else if</a:t>
            </a:r>
            <a:r>
              <a:rPr lang="en-US" sz="2000" dirty="0">
                <a:cs typeface="Arial Narrow"/>
              </a:rPr>
              <a:t> (</a:t>
            </a:r>
            <a:r>
              <a:rPr lang="en-US" sz="2000" dirty="0" err="1">
                <a:cs typeface="Arial Narrow"/>
              </a:rPr>
              <a:t>closing.indexOf</a:t>
            </a:r>
            <a:r>
              <a:rPr lang="en-US" sz="2000" dirty="0">
                <a:cs typeface="Arial Narrow"/>
              </a:rPr>
              <a:t>(c) != −1) </a:t>
            </a:r>
            <a:r>
              <a:rPr lang="en-US" sz="2000" dirty="0">
                <a:solidFill>
                  <a:srgbClr val="000000"/>
                </a:solidFill>
                <a:cs typeface="Arial Narrow"/>
              </a:rPr>
              <a:t>{</a:t>
            </a:r>
            <a:r>
              <a:rPr lang="en-US" sz="2000" dirty="0">
                <a:cs typeface="Arial Narrow"/>
              </a:rPr>
              <a:t> </a:t>
            </a:r>
            <a:r>
              <a:rPr lang="en-US" sz="2000" dirty="0">
                <a:solidFill>
                  <a:srgbClr val="577052"/>
                </a:solidFill>
                <a:cs typeface="Arial Narrow"/>
              </a:rPr>
              <a:t>// this is a right delimiter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cs typeface="Arial Narrow"/>
              </a:rPr>
              <a:t>     </a:t>
            </a:r>
            <a:r>
              <a:rPr lang="en-US" sz="2000" dirty="0">
                <a:solidFill>
                  <a:srgbClr val="000000"/>
                </a:solidFill>
                <a:cs typeface="Arial Narrow"/>
              </a:rPr>
              <a:t>if</a:t>
            </a:r>
            <a:r>
              <a:rPr lang="en-US" sz="2000" dirty="0">
                <a:cs typeface="Arial Narrow"/>
              </a:rPr>
              <a:t> (</a:t>
            </a:r>
            <a:r>
              <a:rPr lang="en-US" sz="2000" dirty="0" err="1">
                <a:cs typeface="Arial Narrow"/>
              </a:rPr>
              <a:t>buffer.isEmpty</a:t>
            </a:r>
            <a:r>
              <a:rPr lang="en-US" sz="2000" dirty="0">
                <a:cs typeface="Arial Narrow"/>
              </a:rPr>
              <a:t>( )) </a:t>
            </a:r>
            <a:r>
              <a:rPr lang="en-US" sz="2000" dirty="0">
                <a:solidFill>
                  <a:srgbClr val="577052"/>
                </a:solidFill>
                <a:cs typeface="Arial Narrow"/>
              </a:rPr>
              <a:t>// nothing to match with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cs typeface="Arial Narrow"/>
              </a:rPr>
              <a:t>       </a:t>
            </a:r>
            <a:r>
              <a:rPr lang="en-US" sz="2000" dirty="0">
                <a:solidFill>
                  <a:srgbClr val="000000"/>
                </a:solidFill>
                <a:cs typeface="Arial Narrow"/>
              </a:rPr>
              <a:t>return</a:t>
            </a:r>
            <a:r>
              <a:rPr lang="en-US" sz="2000" dirty="0">
                <a:cs typeface="Arial Narrow"/>
              </a:rPr>
              <a:t> false;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cs typeface="Arial Narrow"/>
              </a:rPr>
              <a:t>     </a:t>
            </a:r>
            <a:r>
              <a:rPr lang="en-US" sz="2000" dirty="0">
                <a:solidFill>
                  <a:srgbClr val="000000"/>
                </a:solidFill>
                <a:cs typeface="Arial Narrow"/>
              </a:rPr>
              <a:t>if</a:t>
            </a:r>
            <a:r>
              <a:rPr lang="en-US" sz="2000" dirty="0">
                <a:cs typeface="Arial Narrow"/>
              </a:rPr>
              <a:t> (</a:t>
            </a:r>
            <a:r>
              <a:rPr lang="en-US" sz="2000" dirty="0" err="1">
                <a:cs typeface="Arial Narrow"/>
              </a:rPr>
              <a:t>closing.indexOf</a:t>
            </a:r>
            <a:r>
              <a:rPr lang="en-US" sz="2000" dirty="0">
                <a:cs typeface="Arial Narrow"/>
              </a:rPr>
              <a:t>(c) != </a:t>
            </a:r>
            <a:r>
              <a:rPr lang="en-US" sz="2000" dirty="0" err="1">
                <a:cs typeface="Arial Narrow"/>
              </a:rPr>
              <a:t>opening.indexOf</a:t>
            </a:r>
            <a:r>
              <a:rPr lang="en-US" sz="2000" dirty="0">
                <a:cs typeface="Arial Narrow"/>
              </a:rPr>
              <a:t>(</a:t>
            </a:r>
            <a:r>
              <a:rPr lang="en-US" sz="2000" dirty="0" err="1">
                <a:cs typeface="Arial Narrow"/>
              </a:rPr>
              <a:t>buffer.pop</a:t>
            </a:r>
            <a:r>
              <a:rPr lang="en-US" sz="2000" dirty="0">
                <a:cs typeface="Arial Narrow"/>
              </a:rPr>
              <a:t>( )))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cs typeface="Arial Narrow"/>
              </a:rPr>
              <a:t>       return false; </a:t>
            </a:r>
            <a:r>
              <a:rPr lang="en-US" sz="2000" dirty="0">
                <a:solidFill>
                  <a:srgbClr val="577052"/>
                </a:solidFill>
                <a:cs typeface="Arial Narrow"/>
              </a:rPr>
              <a:t>// mismatched delimiter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cs typeface="Arial Narrow"/>
              </a:rPr>
              <a:t>   </a:t>
            </a:r>
            <a:r>
              <a:rPr lang="en-US" sz="2000" dirty="0">
                <a:solidFill>
                  <a:srgbClr val="000000"/>
                </a:solidFill>
                <a:cs typeface="Arial Narrow"/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000000"/>
                </a:solidFill>
                <a:cs typeface="Arial Narrow"/>
              </a:rPr>
              <a:t>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cs typeface="Arial Narrow"/>
              </a:rPr>
              <a:t>  </a:t>
            </a:r>
            <a:r>
              <a:rPr lang="en-US" sz="2000" dirty="0">
                <a:solidFill>
                  <a:srgbClr val="000000"/>
                </a:solidFill>
                <a:cs typeface="Arial Narrow"/>
              </a:rPr>
              <a:t>return </a:t>
            </a:r>
            <a:r>
              <a:rPr lang="en-US" sz="2000" dirty="0" err="1">
                <a:cs typeface="Arial Narrow"/>
              </a:rPr>
              <a:t>buffer.isEmpty</a:t>
            </a:r>
            <a:r>
              <a:rPr lang="en-US" sz="2000" dirty="0">
                <a:cs typeface="Arial Narrow"/>
              </a:rPr>
              <a:t>( )</a:t>
            </a:r>
            <a:r>
              <a:rPr lang="en-US" sz="2000" dirty="0">
                <a:solidFill>
                  <a:srgbClr val="577052"/>
                </a:solidFill>
                <a:cs typeface="Arial Narrow"/>
              </a:rPr>
              <a:t>; // were all opening delimiters matched?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000000"/>
                </a:solidFill>
                <a:cs typeface="Arial Narrow"/>
              </a:rPr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2014 Goodrich, Tamassia, Goldwasser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DA9CF00-2E40-4B4F-9F53-DC88D6343B94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Stacks</a:t>
            </a:r>
          </a:p>
        </p:txBody>
      </p:sp>
    </p:spTree>
    <p:extLst>
      <p:ext uri="{BB962C8B-B14F-4D97-AF65-F5344CB8AC3E}">
        <p14:creationId xmlns:p14="http://schemas.microsoft.com/office/powerpoint/2010/main" val="36590425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5"/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Stacks</a:t>
            </a:r>
          </a:p>
        </p:txBody>
      </p:sp>
      <p:sp>
        <p:nvSpPr>
          <p:cNvPr id="23555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080B72A2-52B5-6F46-A2C2-B50F0519F408}" type="slidenum">
              <a:rPr lang="en-US" sz="1400"/>
              <a:pPr eaLnBrk="1" hangingPunct="1"/>
              <a:t>16</a:t>
            </a:fld>
            <a:endParaRPr lang="en-US" sz="1400"/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HTML Tag Matching</a:t>
            </a:r>
          </a:p>
        </p:txBody>
      </p:sp>
      <p:sp>
        <p:nvSpPr>
          <p:cNvPr id="2355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charset="0"/>
              <a:buNone/>
            </a:pPr>
            <a:endParaRPr lang="en-US" sz="1400" dirty="0">
              <a:latin typeface="Tahoma" charset="0"/>
            </a:endParaRP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1400" dirty="0">
                <a:solidFill>
                  <a:srgbClr val="C00000"/>
                </a:solidFill>
                <a:latin typeface="Tahoma" charset="0"/>
              </a:rPr>
              <a:t>&lt;body&gt;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1400" dirty="0">
                <a:solidFill>
                  <a:srgbClr val="C00000"/>
                </a:solidFill>
                <a:latin typeface="Tahoma" charset="0"/>
              </a:rPr>
              <a:t>&lt;center&gt;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1400" dirty="0">
                <a:solidFill>
                  <a:srgbClr val="C00000"/>
                </a:solidFill>
                <a:latin typeface="Tahoma" charset="0"/>
              </a:rPr>
              <a:t>&lt;h1&gt;</a:t>
            </a:r>
            <a:r>
              <a:rPr lang="en-US" sz="1400" dirty="0">
                <a:latin typeface="Tahoma" charset="0"/>
              </a:rPr>
              <a:t> The Little Boat </a:t>
            </a:r>
            <a:r>
              <a:rPr lang="en-US" sz="1400" dirty="0">
                <a:solidFill>
                  <a:srgbClr val="C00000"/>
                </a:solidFill>
                <a:latin typeface="Tahoma" charset="0"/>
              </a:rPr>
              <a:t>&lt;/h1&gt;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1400" dirty="0">
                <a:solidFill>
                  <a:srgbClr val="C00000"/>
                </a:solidFill>
                <a:latin typeface="Tahoma" charset="0"/>
              </a:rPr>
              <a:t>&lt;/center&gt;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1400" dirty="0">
                <a:solidFill>
                  <a:srgbClr val="C00000"/>
                </a:solidFill>
                <a:latin typeface="Tahoma" charset="0"/>
              </a:rPr>
              <a:t>&lt;p&gt; </a:t>
            </a:r>
            <a:r>
              <a:rPr lang="en-US" sz="1400" dirty="0">
                <a:latin typeface="Tahoma" charset="0"/>
              </a:rPr>
              <a:t>The storm tossed the little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1400" dirty="0">
                <a:latin typeface="Tahoma" charset="0"/>
              </a:rPr>
              <a:t>boat like a cheap sneaker in an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1400" dirty="0">
                <a:latin typeface="Tahoma" charset="0"/>
              </a:rPr>
              <a:t>old washing machine. The three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1400" dirty="0">
                <a:latin typeface="Tahoma" charset="0"/>
              </a:rPr>
              <a:t>drunken fishermen were used to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1400" dirty="0">
                <a:latin typeface="Tahoma" charset="0"/>
              </a:rPr>
              <a:t>such treatment, of course, but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1400" dirty="0">
                <a:latin typeface="Tahoma" charset="0"/>
              </a:rPr>
              <a:t>not the tree salesman, who even as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1400" dirty="0">
                <a:latin typeface="Tahoma" charset="0"/>
              </a:rPr>
              <a:t>a stowaway now felt that he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1400" dirty="0">
                <a:latin typeface="Tahoma" charset="0"/>
              </a:rPr>
              <a:t>had overpaid for the voyage. </a:t>
            </a:r>
            <a:r>
              <a:rPr lang="en-US" sz="1400" dirty="0">
                <a:solidFill>
                  <a:srgbClr val="C00000"/>
                </a:solidFill>
                <a:latin typeface="Tahoma" charset="0"/>
              </a:rPr>
              <a:t>&lt;/p&gt;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1400" dirty="0">
                <a:solidFill>
                  <a:srgbClr val="C00000"/>
                </a:solidFill>
                <a:latin typeface="Tahoma" charset="0"/>
              </a:rPr>
              <a:t>&lt;</a:t>
            </a:r>
            <a:r>
              <a:rPr lang="en-US" sz="1400" dirty="0" err="1">
                <a:solidFill>
                  <a:srgbClr val="C00000"/>
                </a:solidFill>
                <a:latin typeface="Tahoma" charset="0"/>
              </a:rPr>
              <a:t>ol</a:t>
            </a:r>
            <a:r>
              <a:rPr lang="en-US" sz="1400" dirty="0">
                <a:solidFill>
                  <a:srgbClr val="C00000"/>
                </a:solidFill>
                <a:latin typeface="Tahoma" charset="0"/>
              </a:rPr>
              <a:t>&gt;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1400" dirty="0">
                <a:solidFill>
                  <a:srgbClr val="C00000"/>
                </a:solidFill>
                <a:latin typeface="Tahoma" charset="0"/>
              </a:rPr>
              <a:t>&lt;li&gt;</a:t>
            </a:r>
            <a:r>
              <a:rPr lang="en-US" sz="1400" dirty="0">
                <a:latin typeface="Tahoma" charset="0"/>
              </a:rPr>
              <a:t> Will the salesman die? </a:t>
            </a:r>
            <a:r>
              <a:rPr lang="en-US" sz="1400" dirty="0">
                <a:solidFill>
                  <a:srgbClr val="C00000"/>
                </a:solidFill>
                <a:latin typeface="Tahoma" charset="0"/>
              </a:rPr>
              <a:t>&lt;/li&gt;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1400" dirty="0">
                <a:solidFill>
                  <a:srgbClr val="C00000"/>
                </a:solidFill>
                <a:latin typeface="Tahoma" charset="0"/>
              </a:rPr>
              <a:t>&lt;li&gt;</a:t>
            </a:r>
            <a:r>
              <a:rPr lang="en-US" sz="1400" dirty="0">
                <a:latin typeface="Tahoma" charset="0"/>
              </a:rPr>
              <a:t> What color is the boat? </a:t>
            </a:r>
            <a:r>
              <a:rPr lang="en-US" sz="1400" dirty="0">
                <a:solidFill>
                  <a:srgbClr val="C00000"/>
                </a:solidFill>
                <a:latin typeface="Tahoma" charset="0"/>
              </a:rPr>
              <a:t>&lt;/li&gt;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1400" dirty="0">
                <a:solidFill>
                  <a:srgbClr val="C00000"/>
                </a:solidFill>
                <a:latin typeface="Tahoma" charset="0"/>
              </a:rPr>
              <a:t>&lt;li&gt;</a:t>
            </a:r>
            <a:r>
              <a:rPr lang="en-US" sz="1400" dirty="0">
                <a:latin typeface="Tahoma" charset="0"/>
              </a:rPr>
              <a:t> And what about Naomi? </a:t>
            </a:r>
            <a:r>
              <a:rPr lang="en-US" sz="1400" dirty="0">
                <a:solidFill>
                  <a:srgbClr val="C00000"/>
                </a:solidFill>
                <a:latin typeface="Tahoma" charset="0"/>
              </a:rPr>
              <a:t>&lt;/li&gt;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1400" dirty="0">
                <a:solidFill>
                  <a:srgbClr val="C00000"/>
                </a:solidFill>
                <a:latin typeface="Tahoma" charset="0"/>
              </a:rPr>
              <a:t>&lt;/</a:t>
            </a:r>
            <a:r>
              <a:rPr lang="en-US" sz="1400" dirty="0" err="1">
                <a:solidFill>
                  <a:srgbClr val="C00000"/>
                </a:solidFill>
                <a:latin typeface="Tahoma" charset="0"/>
              </a:rPr>
              <a:t>ol</a:t>
            </a:r>
            <a:r>
              <a:rPr lang="en-US" sz="1400" dirty="0">
                <a:solidFill>
                  <a:srgbClr val="C00000"/>
                </a:solidFill>
                <a:latin typeface="Tahoma" charset="0"/>
              </a:rPr>
              <a:t>&gt;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1400" dirty="0">
                <a:solidFill>
                  <a:srgbClr val="C00000"/>
                </a:solidFill>
                <a:latin typeface="Tahoma" charset="0"/>
              </a:rPr>
              <a:t>&lt;/body&gt;</a:t>
            </a:r>
          </a:p>
        </p:txBody>
      </p:sp>
      <p:sp>
        <p:nvSpPr>
          <p:cNvPr id="23558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/>
          <a:p>
            <a:pPr algn="ctr" eaLnBrk="1" hangingPunct="1">
              <a:lnSpc>
                <a:spcPct val="80000"/>
              </a:lnSpc>
              <a:buFont typeface="Wingdings" charset="0"/>
              <a:buNone/>
            </a:pPr>
            <a:endParaRPr lang="en-US" sz="2400">
              <a:solidFill>
                <a:srgbClr val="000000"/>
              </a:solidFill>
              <a:latin typeface="Times New Roman" charset="0"/>
              <a:cs typeface="Times New Roman" charset="0"/>
            </a:endParaRPr>
          </a:p>
          <a:p>
            <a:pPr algn="ctr"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240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The Little Boat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endParaRPr lang="en-US" sz="1400">
              <a:solidFill>
                <a:srgbClr val="000000"/>
              </a:solidFill>
              <a:latin typeface="Times New Roman" charset="0"/>
              <a:cs typeface="Times New Roman" charset="0"/>
            </a:endParaRP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160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The storm tossed the little boat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160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like a cheap sneaker in an old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160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washing machine. The three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160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drunken fishermen were used to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160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such treatment, of course, but not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160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the tree salesman, who even as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160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a stowaway now felt that he had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160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overpaid for the voyage.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endParaRPr lang="en-US" sz="1600">
              <a:solidFill>
                <a:srgbClr val="000000"/>
              </a:solidFill>
              <a:latin typeface="Times New Roman" charset="0"/>
              <a:cs typeface="Times New Roman" charset="0"/>
            </a:endParaRP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160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1. Will the salesman die?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160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2. What color is the boat?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sz="1600">
                <a:solidFill>
                  <a:srgbClr val="000000"/>
                </a:solidFill>
                <a:latin typeface="Times New Roman" charset="0"/>
                <a:cs typeface="Times New Roman" charset="0"/>
              </a:rPr>
              <a:t>3. And what about Naomi?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endParaRPr lang="en-US" sz="1600">
              <a:solidFill>
                <a:srgbClr val="000000"/>
              </a:solidFill>
              <a:latin typeface="Times New Roman" charset="0"/>
              <a:cs typeface="Times New Roman" charset="0"/>
            </a:endParaRPr>
          </a:p>
        </p:txBody>
      </p:sp>
      <p:sp>
        <p:nvSpPr>
          <p:cNvPr id="23559" name="Rectangle 5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609600" y="1524000"/>
            <a:ext cx="8305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110000"/>
              <a:buFont typeface="Wingdings" charset="2"/>
              <a:buChar char="q"/>
            </a:pPr>
            <a:r>
              <a:rPr lang="en-US" sz="1800" dirty="0"/>
              <a:t>For fully-correct HTML, each </a:t>
            </a:r>
            <a:r>
              <a:rPr lang="en-US" sz="1800" dirty="0">
                <a:solidFill>
                  <a:srgbClr val="C00000"/>
                </a:solidFill>
              </a:rPr>
              <a:t>&lt;name&gt;</a:t>
            </a:r>
            <a:r>
              <a:rPr lang="en-US" sz="1800" dirty="0"/>
              <a:t> should pair with a matching </a:t>
            </a:r>
            <a:r>
              <a:rPr lang="en-US" sz="1800" dirty="0">
                <a:solidFill>
                  <a:srgbClr val="C00000"/>
                </a:solidFill>
              </a:rPr>
              <a:t>&lt;/name&gt;</a:t>
            </a:r>
          </a:p>
          <a:p>
            <a:pPr marL="342900" indent="-342900"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endParaRPr lang="en-US" sz="1800" dirty="0"/>
          </a:p>
        </p:txBody>
      </p:sp>
      <p:sp>
        <p:nvSpPr>
          <p:cNvPr id="23560" name="Date Placeholder 7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© 2014 Goodrich, Tamassia, Goldwasser</a:t>
            </a:r>
            <a:endParaRPr lang="en-US" sz="14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Tag Matching (Java)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838200" y="1447800"/>
            <a:ext cx="7772400" cy="4724400"/>
          </a:xfr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800" dirty="0">
                <a:solidFill>
                  <a:srgbClr val="000000"/>
                </a:solidFill>
              </a:rPr>
              <a:t>public static</a:t>
            </a:r>
            <a:r>
              <a:rPr lang="en-US" sz="1800" dirty="0"/>
              <a:t> </a:t>
            </a:r>
            <a:r>
              <a:rPr lang="en-US" sz="1800" dirty="0" err="1"/>
              <a:t>boolean</a:t>
            </a:r>
            <a:r>
              <a:rPr lang="en-US" sz="1800" dirty="0"/>
              <a:t> </a:t>
            </a:r>
            <a:r>
              <a:rPr lang="en-US" sz="1800" dirty="0" err="1">
                <a:solidFill>
                  <a:schemeClr val="tx2"/>
                </a:solidFill>
              </a:rPr>
              <a:t>isHTMLMatched</a:t>
            </a:r>
            <a:r>
              <a:rPr lang="en-US" sz="1800" dirty="0"/>
              <a:t>(String html) </a:t>
            </a:r>
            <a:r>
              <a:rPr lang="en-US" sz="1800" dirty="0">
                <a:solidFill>
                  <a:srgbClr val="000000"/>
                </a:solidFill>
              </a:rPr>
              <a:t>{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800" dirty="0"/>
              <a:t>  Stack&lt;String&gt; buffer =  new </a:t>
            </a:r>
            <a:r>
              <a:rPr lang="en-US" sz="1800" dirty="0" err="1"/>
              <a:t>LinkedStack</a:t>
            </a:r>
            <a:r>
              <a:rPr lang="en-US" sz="1800" dirty="0"/>
              <a:t>&lt;&gt;( );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800" dirty="0"/>
              <a:t>  </a:t>
            </a:r>
            <a:r>
              <a:rPr lang="en-US" sz="1800" dirty="0" err="1"/>
              <a:t>int</a:t>
            </a:r>
            <a:r>
              <a:rPr lang="en-US" sz="1800" dirty="0"/>
              <a:t> j = </a:t>
            </a:r>
            <a:r>
              <a:rPr lang="en-US" sz="1800" dirty="0" err="1"/>
              <a:t>html.indexOf</a:t>
            </a:r>
            <a:r>
              <a:rPr lang="en-US" sz="1800" dirty="0"/>
              <a:t>('&lt;'); </a:t>
            </a:r>
            <a:r>
              <a:rPr lang="en-US" sz="1800" dirty="0">
                <a:solidFill>
                  <a:schemeClr val="accent6"/>
                </a:solidFill>
              </a:rPr>
              <a:t>// find first ’&lt;’ character (if any)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800" dirty="0"/>
              <a:t>  </a:t>
            </a:r>
            <a:r>
              <a:rPr lang="en-US" sz="1800" dirty="0">
                <a:solidFill>
                  <a:srgbClr val="000000"/>
                </a:solidFill>
              </a:rPr>
              <a:t>while</a:t>
            </a:r>
            <a:r>
              <a:rPr lang="en-US" sz="1800" dirty="0"/>
              <a:t> (j != −1) </a:t>
            </a:r>
            <a:r>
              <a:rPr lang="en-US" sz="1800" dirty="0">
                <a:solidFill>
                  <a:srgbClr val="000000"/>
                </a:solidFill>
              </a:rPr>
              <a:t>{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800" dirty="0"/>
              <a:t>    </a:t>
            </a:r>
            <a:r>
              <a:rPr lang="en-US" sz="1800" dirty="0" err="1"/>
              <a:t>int</a:t>
            </a:r>
            <a:r>
              <a:rPr lang="en-US" sz="1800" dirty="0"/>
              <a:t> k = </a:t>
            </a:r>
            <a:r>
              <a:rPr lang="en-US" sz="1800" dirty="0" err="1"/>
              <a:t>html.indexOf</a:t>
            </a:r>
            <a:r>
              <a:rPr lang="en-US" sz="1800" dirty="0"/>
              <a:t>('&gt;', j+1); </a:t>
            </a:r>
            <a:r>
              <a:rPr lang="en-US" sz="1800" dirty="0">
                <a:solidFill>
                  <a:srgbClr val="4E6549"/>
                </a:solidFill>
              </a:rPr>
              <a:t>// find next ’&gt;’ character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800" dirty="0"/>
              <a:t>    if (k == −1)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800" dirty="0"/>
              <a:t>      </a:t>
            </a:r>
            <a:r>
              <a:rPr lang="en-US" sz="1800" dirty="0">
                <a:solidFill>
                  <a:srgbClr val="000000"/>
                </a:solidFill>
              </a:rPr>
              <a:t>return</a:t>
            </a:r>
            <a:r>
              <a:rPr lang="en-US" sz="1800" dirty="0"/>
              <a:t> false; </a:t>
            </a:r>
            <a:r>
              <a:rPr lang="en-US" sz="1800" dirty="0">
                <a:solidFill>
                  <a:srgbClr val="4E6549"/>
                </a:solidFill>
              </a:rPr>
              <a:t>// invalid tag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800" dirty="0"/>
              <a:t>    String tag = </a:t>
            </a:r>
            <a:r>
              <a:rPr lang="en-US" sz="1800" dirty="0" err="1"/>
              <a:t>html.substring</a:t>
            </a:r>
            <a:r>
              <a:rPr lang="en-US" sz="1800" dirty="0"/>
              <a:t>(j+1, k); </a:t>
            </a:r>
            <a:r>
              <a:rPr lang="en-US" sz="1800" dirty="0">
                <a:solidFill>
                  <a:srgbClr val="4E6549"/>
                </a:solidFill>
              </a:rPr>
              <a:t>// strip away &lt; &gt;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800" dirty="0"/>
              <a:t>    </a:t>
            </a:r>
            <a:r>
              <a:rPr lang="en-US" sz="1800" dirty="0">
                <a:solidFill>
                  <a:srgbClr val="000000"/>
                </a:solidFill>
              </a:rPr>
              <a:t>if</a:t>
            </a:r>
            <a:r>
              <a:rPr lang="en-US" sz="1800" dirty="0"/>
              <a:t> (!</a:t>
            </a:r>
            <a:r>
              <a:rPr lang="en-US" sz="1800" dirty="0" err="1"/>
              <a:t>tag.startsWith</a:t>
            </a:r>
            <a:r>
              <a:rPr lang="en-US" sz="1800" dirty="0"/>
              <a:t>("/")) </a:t>
            </a:r>
            <a:r>
              <a:rPr lang="en-US" sz="1800" dirty="0">
                <a:solidFill>
                  <a:schemeClr val="accent6"/>
                </a:solidFill>
              </a:rPr>
              <a:t>// this is an opening tag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800" dirty="0"/>
              <a:t>      </a:t>
            </a:r>
            <a:r>
              <a:rPr lang="en-US" sz="1800" dirty="0" err="1"/>
              <a:t>buffer.push</a:t>
            </a:r>
            <a:r>
              <a:rPr lang="en-US" sz="1800" dirty="0"/>
              <a:t>(tag);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800" dirty="0"/>
              <a:t>    </a:t>
            </a:r>
            <a:r>
              <a:rPr lang="en-US" sz="1800" dirty="0">
                <a:solidFill>
                  <a:srgbClr val="000000"/>
                </a:solidFill>
              </a:rPr>
              <a:t>else {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4E6549"/>
                </a:solidFill>
              </a:rPr>
              <a:t>// this is a closing tag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800" dirty="0"/>
              <a:t>      </a:t>
            </a:r>
            <a:r>
              <a:rPr lang="en-US" sz="1800" dirty="0">
                <a:solidFill>
                  <a:srgbClr val="000000"/>
                </a:solidFill>
              </a:rPr>
              <a:t>if</a:t>
            </a:r>
            <a:r>
              <a:rPr lang="en-US" sz="1800" dirty="0"/>
              <a:t> (</a:t>
            </a:r>
            <a:r>
              <a:rPr lang="en-US" sz="1800" dirty="0" err="1"/>
              <a:t>buffer.isEmpty</a:t>
            </a:r>
            <a:r>
              <a:rPr lang="en-US" sz="1800" dirty="0"/>
              <a:t>( ))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800" dirty="0"/>
              <a:t>        </a:t>
            </a:r>
            <a:r>
              <a:rPr lang="en-US" sz="1800" dirty="0">
                <a:solidFill>
                  <a:srgbClr val="000000"/>
                </a:solidFill>
              </a:rPr>
              <a:t>return</a:t>
            </a:r>
            <a:r>
              <a:rPr lang="en-US" sz="1800" dirty="0"/>
              <a:t> false; </a:t>
            </a:r>
            <a:r>
              <a:rPr lang="en-US" sz="1800" dirty="0">
                <a:solidFill>
                  <a:srgbClr val="4E6549"/>
                </a:solidFill>
              </a:rPr>
              <a:t>// no tag to match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800" dirty="0"/>
              <a:t>      </a:t>
            </a:r>
            <a:r>
              <a:rPr lang="en-US" sz="1800" dirty="0">
                <a:solidFill>
                  <a:srgbClr val="000000"/>
                </a:solidFill>
              </a:rPr>
              <a:t>if</a:t>
            </a:r>
            <a:r>
              <a:rPr lang="en-US" sz="1800" dirty="0"/>
              <a:t> (!</a:t>
            </a:r>
            <a:r>
              <a:rPr lang="en-US" sz="1800" dirty="0" err="1"/>
              <a:t>tag.substring</a:t>
            </a:r>
            <a:r>
              <a:rPr lang="en-US" sz="1800" dirty="0"/>
              <a:t>(1).equals(</a:t>
            </a:r>
            <a:r>
              <a:rPr lang="en-US" sz="1800" dirty="0" err="1"/>
              <a:t>buffer.pop</a:t>
            </a:r>
            <a:r>
              <a:rPr lang="en-US" sz="1800" dirty="0"/>
              <a:t>( )))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1800" dirty="0"/>
              <a:t>        </a:t>
            </a:r>
            <a:r>
              <a:rPr lang="en-US" sz="1800" dirty="0">
                <a:solidFill>
                  <a:srgbClr val="000000"/>
                </a:solidFill>
              </a:rPr>
              <a:t>return</a:t>
            </a:r>
            <a:r>
              <a:rPr lang="en-US" sz="1800" dirty="0"/>
              <a:t> false; </a:t>
            </a:r>
            <a:r>
              <a:rPr lang="en-US" sz="1800" dirty="0">
                <a:solidFill>
                  <a:srgbClr val="4E6549"/>
                </a:solidFill>
              </a:rPr>
              <a:t>// mismatched tag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pl-PL" sz="1800" dirty="0"/>
              <a:t>    </a:t>
            </a:r>
            <a:r>
              <a:rPr lang="pl-PL" sz="1800" dirty="0">
                <a:solidFill>
                  <a:srgbClr val="000000"/>
                </a:solidFill>
              </a:rPr>
              <a:t>}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pl-PL" sz="1800" dirty="0"/>
              <a:t>    j = </a:t>
            </a:r>
            <a:r>
              <a:rPr lang="pl-PL" sz="1800" dirty="0" err="1"/>
              <a:t>html.indexOf</a:t>
            </a:r>
            <a:r>
              <a:rPr lang="pl-PL" sz="1800" dirty="0"/>
              <a:t>('&lt;', k+1)</a:t>
            </a:r>
            <a:r>
              <a:rPr lang="pl-PL" sz="1800" dirty="0">
                <a:solidFill>
                  <a:srgbClr val="4E6549"/>
                </a:solidFill>
              </a:rPr>
              <a:t>; // </a:t>
            </a:r>
            <a:r>
              <a:rPr lang="pl-PL" sz="1800" dirty="0" err="1">
                <a:solidFill>
                  <a:srgbClr val="4E6549"/>
                </a:solidFill>
              </a:rPr>
              <a:t>find</a:t>
            </a:r>
            <a:r>
              <a:rPr lang="pl-PL" sz="1800" dirty="0">
                <a:solidFill>
                  <a:srgbClr val="4E6549"/>
                </a:solidFill>
              </a:rPr>
              <a:t> </a:t>
            </a:r>
            <a:r>
              <a:rPr lang="pl-PL" sz="1800" dirty="0" err="1">
                <a:solidFill>
                  <a:srgbClr val="4E6549"/>
                </a:solidFill>
              </a:rPr>
              <a:t>next</a:t>
            </a:r>
            <a:r>
              <a:rPr lang="pl-PL" sz="1800" dirty="0">
                <a:solidFill>
                  <a:srgbClr val="4E6549"/>
                </a:solidFill>
              </a:rPr>
              <a:t> ’&lt;’ </a:t>
            </a:r>
            <a:r>
              <a:rPr lang="pl-PL" sz="1800" dirty="0" err="1">
                <a:solidFill>
                  <a:srgbClr val="4E6549"/>
                </a:solidFill>
              </a:rPr>
              <a:t>character</a:t>
            </a:r>
            <a:r>
              <a:rPr lang="pl-PL" sz="1800" dirty="0">
                <a:solidFill>
                  <a:srgbClr val="4E6549"/>
                </a:solidFill>
              </a:rPr>
              <a:t> (</a:t>
            </a:r>
            <a:r>
              <a:rPr lang="pl-PL" sz="1800" dirty="0" err="1">
                <a:solidFill>
                  <a:srgbClr val="4E6549"/>
                </a:solidFill>
              </a:rPr>
              <a:t>if</a:t>
            </a:r>
            <a:r>
              <a:rPr lang="pl-PL" sz="1800" dirty="0">
                <a:solidFill>
                  <a:srgbClr val="4E6549"/>
                </a:solidFill>
              </a:rPr>
              <a:t> </a:t>
            </a:r>
            <a:r>
              <a:rPr lang="pl-PL" sz="1800" dirty="0" err="1">
                <a:solidFill>
                  <a:srgbClr val="4E6549"/>
                </a:solidFill>
              </a:rPr>
              <a:t>any</a:t>
            </a:r>
            <a:r>
              <a:rPr lang="pl-PL" sz="1800" dirty="0">
                <a:solidFill>
                  <a:srgbClr val="4E6549"/>
                </a:solidFill>
              </a:rPr>
              <a:t>)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pl-PL" sz="1800" dirty="0"/>
              <a:t>  }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pl-PL" sz="1800" dirty="0"/>
              <a:t>  </a:t>
            </a:r>
            <a:r>
              <a:rPr lang="pl-PL" sz="1800" dirty="0">
                <a:solidFill>
                  <a:srgbClr val="000000"/>
                </a:solidFill>
              </a:rPr>
              <a:t>return</a:t>
            </a:r>
            <a:r>
              <a:rPr lang="pl-PL" sz="1800" dirty="0"/>
              <a:t> </a:t>
            </a:r>
            <a:r>
              <a:rPr lang="pl-PL" sz="1800" dirty="0" err="1"/>
              <a:t>buffer.isEmpty</a:t>
            </a:r>
            <a:r>
              <a:rPr lang="pl-PL" sz="1800" dirty="0"/>
              <a:t>( ); </a:t>
            </a:r>
            <a:r>
              <a:rPr lang="pl-PL" sz="1800" dirty="0">
                <a:solidFill>
                  <a:srgbClr val="4E6549"/>
                </a:solidFill>
              </a:rPr>
              <a:t>// </a:t>
            </a:r>
            <a:r>
              <a:rPr lang="pl-PL" sz="1800" dirty="0" err="1">
                <a:solidFill>
                  <a:srgbClr val="4E6549"/>
                </a:solidFill>
              </a:rPr>
              <a:t>were</a:t>
            </a:r>
            <a:r>
              <a:rPr lang="pl-PL" sz="1800" dirty="0">
                <a:solidFill>
                  <a:srgbClr val="4E6549"/>
                </a:solidFill>
              </a:rPr>
              <a:t> </a:t>
            </a:r>
            <a:r>
              <a:rPr lang="pl-PL" sz="1800" dirty="0" err="1">
                <a:solidFill>
                  <a:srgbClr val="4E6549"/>
                </a:solidFill>
              </a:rPr>
              <a:t>all</a:t>
            </a:r>
            <a:r>
              <a:rPr lang="pl-PL" sz="1800" dirty="0">
                <a:solidFill>
                  <a:srgbClr val="4E6549"/>
                </a:solidFill>
              </a:rPr>
              <a:t> </a:t>
            </a:r>
            <a:r>
              <a:rPr lang="pl-PL" sz="1800" dirty="0" err="1">
                <a:solidFill>
                  <a:srgbClr val="4E6549"/>
                </a:solidFill>
              </a:rPr>
              <a:t>opening</a:t>
            </a:r>
            <a:r>
              <a:rPr lang="pl-PL" sz="1800" dirty="0">
                <a:solidFill>
                  <a:srgbClr val="4E6549"/>
                </a:solidFill>
              </a:rPr>
              <a:t> </a:t>
            </a:r>
            <a:r>
              <a:rPr lang="pl-PL" sz="1800" dirty="0" err="1">
                <a:solidFill>
                  <a:srgbClr val="4E6549"/>
                </a:solidFill>
              </a:rPr>
              <a:t>tags</a:t>
            </a:r>
            <a:r>
              <a:rPr lang="pl-PL" sz="1800" dirty="0">
                <a:solidFill>
                  <a:srgbClr val="4E6549"/>
                </a:solidFill>
              </a:rPr>
              <a:t> </a:t>
            </a:r>
            <a:r>
              <a:rPr lang="pl-PL" sz="1800" dirty="0" err="1">
                <a:solidFill>
                  <a:srgbClr val="4E6549"/>
                </a:solidFill>
              </a:rPr>
              <a:t>matched</a:t>
            </a:r>
            <a:r>
              <a:rPr lang="pl-PL" sz="1800" dirty="0">
                <a:solidFill>
                  <a:srgbClr val="4E6549"/>
                </a:solidFill>
              </a:rPr>
              <a:t>?</a:t>
            </a:r>
          </a:p>
          <a:p>
            <a:pPr marL="0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pl-PL" sz="1800" dirty="0">
                <a:solidFill>
                  <a:srgbClr val="000000"/>
                </a:solidFill>
              </a:rPr>
              <a:t>}</a:t>
            </a:r>
            <a:endParaRPr lang="en-US" sz="1800" dirty="0">
              <a:solidFill>
                <a:srgbClr val="00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2014 Goodrich, Tamassia, Goldwasser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286B1BB-FEED-9C47-A5D3-54C688D2885D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Stacks</a:t>
            </a:r>
          </a:p>
        </p:txBody>
      </p:sp>
    </p:spTree>
    <p:extLst>
      <p:ext uri="{BB962C8B-B14F-4D97-AF65-F5344CB8AC3E}">
        <p14:creationId xmlns:p14="http://schemas.microsoft.com/office/powerpoint/2010/main" val="8848884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Date Placeholder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>
                <a:solidFill>
                  <a:srgbClr val="C00000"/>
                </a:solidFill>
              </a:rPr>
              <a:t>© 2014 Goodrich, Tamassia, Goldwasser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7651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Stacks</a:t>
            </a:r>
          </a:p>
        </p:txBody>
      </p:sp>
      <p:sp>
        <p:nvSpPr>
          <p:cNvPr id="2765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A3FE08E9-9CE1-C646-85D4-43F57A6D15EE}" type="slidenum">
              <a:rPr lang="en-US" sz="1400"/>
              <a:pPr eaLnBrk="1" hangingPunct="1"/>
              <a:t>18</a:t>
            </a:fld>
            <a:endParaRPr lang="en-US" sz="1400"/>
          </a:p>
        </p:txBody>
      </p:sp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ea typeface="+mj-ea"/>
              </a:rPr>
              <a:t>Evaluating Arithmetic </a:t>
            </a:r>
            <a:br>
              <a:rPr lang="en-US" dirty="0">
                <a:ea typeface="+mj-ea"/>
              </a:rPr>
            </a:br>
            <a:r>
              <a:rPr lang="en-US" dirty="0">
                <a:ea typeface="+mj-ea"/>
              </a:rPr>
              <a:t>Expressions</a:t>
            </a:r>
          </a:p>
        </p:txBody>
      </p:sp>
      <p:sp>
        <p:nvSpPr>
          <p:cNvPr id="27654" name="Rectangle 3"/>
          <p:cNvSpPr>
            <a:spLocks noChangeArrowheads="1"/>
          </p:cNvSpPr>
          <p:nvPr/>
        </p:nvSpPr>
        <p:spPr bwMode="auto">
          <a:xfrm>
            <a:off x="685800" y="1752600"/>
            <a:ext cx="36083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/>
              <a:t>14 – 3 * 2 + 7 = (14 – (3 * 2) ) + 7 </a:t>
            </a:r>
          </a:p>
        </p:txBody>
      </p:sp>
      <p:sp>
        <p:nvSpPr>
          <p:cNvPr id="27655" name="Rectangle 4"/>
          <p:cNvSpPr>
            <a:spLocks noChangeArrowheads="1"/>
          </p:cNvSpPr>
          <p:nvPr/>
        </p:nvSpPr>
        <p:spPr bwMode="auto">
          <a:xfrm>
            <a:off x="685800" y="2195513"/>
            <a:ext cx="7924800" cy="267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C00000"/>
                </a:solidFill>
              </a:rPr>
              <a:t>Operator precedence</a:t>
            </a:r>
            <a:endParaRPr lang="en-US"/>
          </a:p>
          <a:p>
            <a:r>
              <a:rPr lang="en-US"/>
              <a:t>	 * has precedence over +/–</a:t>
            </a:r>
          </a:p>
          <a:p>
            <a:endParaRPr lang="en-US"/>
          </a:p>
          <a:p>
            <a:r>
              <a:rPr lang="en-US">
                <a:solidFill>
                  <a:srgbClr val="C00000"/>
                </a:solidFill>
              </a:rPr>
              <a:t>Associativity</a:t>
            </a:r>
          </a:p>
          <a:p>
            <a:r>
              <a:rPr lang="en-US"/>
              <a:t>	operators of the same precedence group</a:t>
            </a:r>
          </a:p>
          <a:p>
            <a:r>
              <a:rPr lang="en-US"/>
              <a:t>	evaluated from left to right</a:t>
            </a:r>
          </a:p>
          <a:p>
            <a:r>
              <a:rPr lang="en-US"/>
              <a:t>	Example: (x – y) + z rather than x – (y + z)</a:t>
            </a:r>
          </a:p>
        </p:txBody>
      </p:sp>
      <p:sp>
        <p:nvSpPr>
          <p:cNvPr id="27656" name="Rectangle 5"/>
          <p:cNvSpPr>
            <a:spLocks noChangeArrowheads="1"/>
          </p:cNvSpPr>
          <p:nvPr/>
        </p:nvSpPr>
        <p:spPr bwMode="auto">
          <a:xfrm>
            <a:off x="685800" y="5048250"/>
            <a:ext cx="79248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rgbClr val="C00000"/>
                </a:solidFill>
              </a:rPr>
              <a:t>Idea:</a:t>
            </a:r>
            <a:r>
              <a:rPr lang="en-US" b="1"/>
              <a:t> </a:t>
            </a:r>
            <a:r>
              <a:rPr lang="en-US"/>
              <a:t>push each operator on the stack, but first pop and perform higher and </a:t>
            </a:r>
            <a:r>
              <a:rPr lang="en-US" i="1"/>
              <a:t>equal </a:t>
            </a:r>
            <a:r>
              <a:rPr lang="en-US"/>
              <a:t>precedence operations.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5943600" y="228600"/>
            <a:ext cx="2819400" cy="646113"/>
          </a:xfrm>
          <a:prstGeom prst="rect">
            <a:avLst/>
          </a:prstGeom>
          <a:gradFill rotWithShape="1">
            <a:gsLst>
              <a:gs pos="0">
                <a:srgbClr val="BDBDBD"/>
              </a:gs>
              <a:gs pos="80000">
                <a:srgbClr val="F7F7F7"/>
              </a:gs>
              <a:gs pos="100000">
                <a:srgbClr val="F8F8F8"/>
              </a:gs>
            </a:gsLst>
            <a:lin ang="16200000"/>
          </a:gradFill>
          <a:ln w="9525">
            <a:solidFill>
              <a:srgbClr val="F9F9F9"/>
            </a:solidFill>
            <a:miter lim="800000"/>
            <a:headEnd/>
            <a:tailEnd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sz="1800" dirty="0">
                <a:solidFill>
                  <a:schemeClr val="tx2"/>
                </a:solidFill>
                <a:latin typeface="+mn-lt"/>
                <a:ea typeface="+mn-ea"/>
              </a:rPr>
              <a:t>Slide by Matt Stallmann included with permission.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ea typeface="+mj-ea"/>
              </a:rPr>
              <a:t>Algorithm for </a:t>
            </a:r>
            <a:br>
              <a:rPr lang="en-US" dirty="0">
                <a:ea typeface="+mj-ea"/>
              </a:rPr>
            </a:br>
            <a:r>
              <a:rPr lang="en-US" dirty="0">
                <a:ea typeface="+mj-ea"/>
              </a:rPr>
              <a:t>Evaluating Expressions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762000" y="1600200"/>
            <a:ext cx="7848600" cy="4724400"/>
          </a:xfrm>
          <a:ln>
            <a:miter lim="800000"/>
            <a:headEnd/>
            <a:tailEnd/>
          </a:ln>
        </p:spPr>
        <p:txBody>
          <a:bodyPr numCol="2">
            <a:normAutofit fontScale="55000" lnSpcReduction="20000"/>
          </a:bodyPr>
          <a:lstStyle/>
          <a:p>
            <a:pPr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dirty="0">
                <a:ea typeface="+mn-ea"/>
              </a:rPr>
              <a:t>Two stacks:</a:t>
            </a:r>
          </a:p>
          <a:p>
            <a:pPr>
              <a:lnSpc>
                <a:spcPct val="120000"/>
              </a:lnSpc>
              <a:defRPr/>
            </a:pPr>
            <a:r>
              <a:rPr lang="en-US" dirty="0">
                <a:ea typeface="+mn-ea"/>
              </a:rPr>
              <a:t> </a:t>
            </a:r>
            <a:r>
              <a:rPr lang="en-US" dirty="0" err="1">
                <a:ea typeface="+mn-ea"/>
              </a:rPr>
              <a:t>opStk</a:t>
            </a:r>
            <a:r>
              <a:rPr lang="en-US" dirty="0">
                <a:ea typeface="+mn-ea"/>
              </a:rPr>
              <a:t> holds operators</a:t>
            </a:r>
          </a:p>
          <a:p>
            <a:pPr>
              <a:lnSpc>
                <a:spcPct val="120000"/>
              </a:lnSpc>
              <a:defRPr/>
            </a:pPr>
            <a:r>
              <a:rPr lang="en-US" dirty="0">
                <a:ea typeface="+mn-ea"/>
              </a:rPr>
              <a:t> </a:t>
            </a:r>
            <a:r>
              <a:rPr lang="en-US" dirty="0" err="1">
                <a:ea typeface="+mn-ea"/>
              </a:rPr>
              <a:t>valStk</a:t>
            </a:r>
            <a:r>
              <a:rPr lang="en-US" dirty="0">
                <a:ea typeface="+mn-ea"/>
              </a:rPr>
              <a:t> holds values</a:t>
            </a:r>
          </a:p>
          <a:p>
            <a:pPr>
              <a:lnSpc>
                <a:spcPct val="120000"/>
              </a:lnSpc>
              <a:defRPr/>
            </a:pPr>
            <a:r>
              <a:rPr lang="en-US" dirty="0">
                <a:ea typeface="+mn-ea"/>
              </a:rPr>
              <a:t>Use $ as special  “end of input” token with lowest precedence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dirty="0">
                <a:ea typeface="+mn-ea"/>
              </a:rPr>
              <a:t>Algorithm </a:t>
            </a:r>
            <a:r>
              <a:rPr lang="en-US" dirty="0" err="1">
                <a:solidFill>
                  <a:srgbClr val="C00000"/>
                </a:solidFill>
                <a:ea typeface="+mn-ea"/>
              </a:rPr>
              <a:t>doOp</a:t>
            </a:r>
            <a:r>
              <a:rPr lang="en-US" dirty="0">
                <a:solidFill>
                  <a:srgbClr val="C00000"/>
                </a:solidFill>
                <a:ea typeface="+mn-ea"/>
              </a:rPr>
              <a:t>()</a:t>
            </a:r>
            <a:r>
              <a:rPr lang="en-US" b="1" i="1" dirty="0">
                <a:ea typeface="+mn-ea"/>
              </a:rPr>
              <a:t> </a:t>
            </a:r>
          </a:p>
          <a:p>
            <a:pPr lvl="1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dirty="0">
                <a:solidFill>
                  <a:srgbClr val="000000"/>
                </a:solidFill>
                <a:latin typeface="Helvetica" pitchFamily="1" charset="0"/>
              </a:rPr>
              <a:t>x 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</a:t>
            </a:r>
            <a:r>
              <a:rPr lang="en-US" dirty="0">
                <a:solidFill>
                  <a:srgbClr val="000000"/>
                </a:solidFill>
                <a:latin typeface="Helvetica" pitchFamily="1" charset="0"/>
              </a:rPr>
              <a:t> valStk.pop();</a:t>
            </a:r>
          </a:p>
          <a:p>
            <a:pPr lvl="1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dirty="0">
                <a:solidFill>
                  <a:srgbClr val="000000"/>
                </a:solidFill>
                <a:latin typeface="Helvetica" pitchFamily="1" charset="0"/>
              </a:rPr>
              <a:t>y 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</a:t>
            </a:r>
            <a:r>
              <a:rPr lang="en-US" dirty="0">
                <a:solidFill>
                  <a:srgbClr val="000000"/>
                </a:solidFill>
                <a:latin typeface="Helvetica" pitchFamily="1" charset="0"/>
              </a:rPr>
              <a:t> valStk.pop();</a:t>
            </a:r>
          </a:p>
          <a:p>
            <a:pPr lvl="1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b="1" dirty="0">
                <a:solidFill>
                  <a:srgbClr val="000000"/>
                </a:solidFill>
                <a:latin typeface="Helvetica" pitchFamily="1" charset="0"/>
              </a:rPr>
              <a:t>op</a:t>
            </a:r>
            <a:r>
              <a:rPr lang="en-US" dirty="0">
                <a:solidFill>
                  <a:srgbClr val="000000"/>
                </a:solidFill>
                <a:latin typeface="Helvetica" pitchFamily="1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</a:t>
            </a:r>
            <a:r>
              <a:rPr lang="en-US" dirty="0">
                <a:solidFill>
                  <a:srgbClr val="000000"/>
                </a:solidFill>
                <a:latin typeface="Helvetica" pitchFamily="1" charset="0"/>
              </a:rPr>
              <a:t> opStk.pop();</a:t>
            </a:r>
          </a:p>
          <a:p>
            <a:pPr lvl="1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dirty="0" err="1">
                <a:solidFill>
                  <a:srgbClr val="000000"/>
                </a:solidFill>
                <a:latin typeface="Helvetica" pitchFamily="1" charset="0"/>
              </a:rPr>
              <a:t>valStk.push</a:t>
            </a:r>
            <a:r>
              <a:rPr lang="en-US" dirty="0">
                <a:solidFill>
                  <a:srgbClr val="000000"/>
                </a:solidFill>
              </a:rPr>
              <a:t>( y </a:t>
            </a:r>
            <a:r>
              <a:rPr lang="en-US" b="1" dirty="0">
                <a:solidFill>
                  <a:srgbClr val="000000"/>
                </a:solidFill>
              </a:rPr>
              <a:t>op</a:t>
            </a:r>
            <a:r>
              <a:rPr lang="en-US" dirty="0">
                <a:solidFill>
                  <a:srgbClr val="000000"/>
                </a:solidFill>
              </a:rPr>
              <a:t> x )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dirty="0">
                <a:ea typeface="+mn-ea"/>
              </a:rPr>
              <a:t>Algorithm </a:t>
            </a:r>
            <a:r>
              <a:rPr lang="en-US" dirty="0" err="1">
                <a:solidFill>
                  <a:srgbClr val="C00000"/>
                </a:solidFill>
                <a:ea typeface="+mn-ea"/>
              </a:rPr>
              <a:t>repeatOps</a:t>
            </a:r>
            <a:r>
              <a:rPr lang="en-US" dirty="0">
                <a:solidFill>
                  <a:srgbClr val="000000"/>
                </a:solidFill>
                <a:ea typeface="+mn-ea"/>
              </a:rPr>
              <a:t>( </a:t>
            </a:r>
            <a:r>
              <a:rPr lang="en-US" dirty="0" err="1">
                <a:solidFill>
                  <a:srgbClr val="000000"/>
                </a:solidFill>
                <a:ea typeface="+mn-ea"/>
              </a:rPr>
              <a:t>refOp</a:t>
            </a:r>
            <a:r>
              <a:rPr lang="en-US" dirty="0">
                <a:solidFill>
                  <a:srgbClr val="000000"/>
                </a:solidFill>
                <a:ea typeface="+mn-ea"/>
              </a:rPr>
              <a:t> ): 	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dirty="0">
                <a:solidFill>
                  <a:srgbClr val="000000"/>
                </a:solidFill>
                <a:ea typeface="+mn-ea"/>
              </a:rPr>
              <a:t>  </a:t>
            </a:r>
            <a:r>
              <a:rPr lang="en-US" b="1" dirty="0">
                <a:solidFill>
                  <a:srgbClr val="000000"/>
                </a:solidFill>
                <a:ea typeface="+mn-ea"/>
              </a:rPr>
              <a:t>while</a:t>
            </a:r>
            <a:r>
              <a:rPr lang="en-US" dirty="0">
                <a:solidFill>
                  <a:srgbClr val="000000"/>
                </a:solidFill>
                <a:ea typeface="+mn-ea"/>
              </a:rPr>
              <a:t> (</a:t>
            </a:r>
            <a:r>
              <a:rPr lang="en-US" b="1" dirty="0">
                <a:solidFill>
                  <a:srgbClr val="000000"/>
                </a:solidFill>
                <a:ea typeface="+mn-ea"/>
              </a:rPr>
              <a:t> </a:t>
            </a:r>
            <a:r>
              <a:rPr lang="en-US" dirty="0" err="1">
                <a:solidFill>
                  <a:srgbClr val="000000"/>
                </a:solidFill>
                <a:ea typeface="+mn-ea"/>
              </a:rPr>
              <a:t>valStk.size</a:t>
            </a:r>
            <a:r>
              <a:rPr lang="en-US" dirty="0">
                <a:solidFill>
                  <a:srgbClr val="000000"/>
                </a:solidFill>
                <a:ea typeface="+mn-ea"/>
              </a:rPr>
              <a:t>() &gt; 1 </a:t>
            </a:r>
            <a:r>
              <a:rPr lang="en-US" sz="3800" b="1" dirty="0">
                <a:solidFill>
                  <a:srgbClr val="000000"/>
                </a:solidFill>
                <a:latin typeface="Times New Roman" pitchFamily="18" charset="0"/>
                <a:ea typeface="+mn-ea"/>
                <a:sym typeface="Symbol" pitchFamily="18" charset="2"/>
              </a:rPr>
              <a:t></a:t>
            </a:r>
            <a:r>
              <a:rPr lang="en-US" b="1" dirty="0">
                <a:solidFill>
                  <a:srgbClr val="000000"/>
                </a:solidFill>
                <a:ea typeface="+mn-ea"/>
              </a:rPr>
              <a:t> 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b="1" dirty="0">
                <a:solidFill>
                  <a:srgbClr val="000000"/>
                </a:solidFill>
                <a:ea typeface="+mn-ea"/>
              </a:rPr>
              <a:t>		</a:t>
            </a:r>
            <a:r>
              <a:rPr lang="en-US" dirty="0" err="1">
                <a:solidFill>
                  <a:srgbClr val="000000"/>
                </a:solidFill>
                <a:ea typeface="+mn-ea"/>
              </a:rPr>
              <a:t>prec</a:t>
            </a:r>
            <a:r>
              <a:rPr lang="en-US" dirty="0">
                <a:solidFill>
                  <a:srgbClr val="000000"/>
                </a:solidFill>
                <a:ea typeface="+mn-ea"/>
              </a:rPr>
              <a:t>(</a:t>
            </a:r>
            <a:r>
              <a:rPr lang="en-US" dirty="0" err="1">
                <a:solidFill>
                  <a:srgbClr val="000000"/>
                </a:solidFill>
                <a:ea typeface="+mn-ea"/>
              </a:rPr>
              <a:t>refOp</a:t>
            </a:r>
            <a:r>
              <a:rPr lang="en-US" dirty="0">
                <a:solidFill>
                  <a:srgbClr val="000000"/>
                </a:solidFill>
                <a:ea typeface="+mn-ea"/>
              </a:rPr>
              <a:t>) ≤</a:t>
            </a:r>
            <a:r>
              <a:rPr lang="en-US" b="1" dirty="0">
                <a:solidFill>
                  <a:srgbClr val="000000"/>
                </a:solidFill>
                <a:ea typeface="+mn-ea"/>
              </a:rPr>
              <a:t> 	</a:t>
            </a:r>
            <a:r>
              <a:rPr lang="en-US" dirty="0" err="1">
                <a:solidFill>
                  <a:srgbClr val="000000"/>
                </a:solidFill>
                <a:ea typeface="+mn-ea"/>
              </a:rPr>
              <a:t>prec</a:t>
            </a:r>
            <a:r>
              <a:rPr lang="en-US" dirty="0">
                <a:solidFill>
                  <a:srgbClr val="000000"/>
                </a:solidFill>
                <a:ea typeface="+mn-ea"/>
              </a:rPr>
              <a:t>(</a:t>
            </a:r>
            <a:r>
              <a:rPr lang="en-US" dirty="0" err="1">
                <a:solidFill>
                  <a:srgbClr val="000000"/>
                </a:solidFill>
                <a:ea typeface="+mn-ea"/>
              </a:rPr>
              <a:t>opStk.top</a:t>
            </a:r>
            <a:r>
              <a:rPr lang="en-US" dirty="0">
                <a:solidFill>
                  <a:srgbClr val="000000"/>
                </a:solidFill>
                <a:ea typeface="+mn-ea"/>
              </a:rPr>
              <a:t>())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dirty="0">
                <a:solidFill>
                  <a:srgbClr val="000000"/>
                </a:solidFill>
                <a:ea typeface="+mn-ea"/>
              </a:rPr>
              <a:t>	</a:t>
            </a:r>
            <a:r>
              <a:rPr lang="en-US" dirty="0" err="1">
                <a:solidFill>
                  <a:srgbClr val="000000"/>
                </a:solidFill>
                <a:ea typeface="+mn-ea"/>
              </a:rPr>
              <a:t>doOp</a:t>
            </a:r>
            <a:r>
              <a:rPr lang="en-US" dirty="0">
                <a:solidFill>
                  <a:srgbClr val="000000"/>
                </a:solidFill>
                <a:ea typeface="+mn-ea"/>
              </a:rPr>
              <a:t>()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dirty="0">
                <a:ea typeface="+mn-ea"/>
              </a:rPr>
              <a:t>Algorithm</a:t>
            </a:r>
            <a:r>
              <a:rPr lang="en-US" dirty="0">
                <a:solidFill>
                  <a:srgbClr val="000000"/>
                </a:solidFill>
                <a:ea typeface="+mn-ea"/>
              </a:rPr>
              <a:t> </a:t>
            </a:r>
            <a:r>
              <a:rPr lang="en-US" dirty="0" err="1">
                <a:solidFill>
                  <a:srgbClr val="C00000"/>
                </a:solidFill>
                <a:ea typeface="+mn-ea"/>
              </a:rPr>
              <a:t>EvalExp</a:t>
            </a:r>
            <a:r>
              <a:rPr lang="en-US" dirty="0">
                <a:solidFill>
                  <a:srgbClr val="000000"/>
                </a:solidFill>
                <a:ea typeface="+mn-ea"/>
              </a:rPr>
              <a:t>()</a:t>
            </a:r>
          </a:p>
          <a:p>
            <a:pPr lvl="1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Input:</a:t>
            </a:r>
            <a:r>
              <a:rPr lang="en-US" b="1" dirty="0">
                <a:solidFill>
                  <a:schemeClr val="accent1"/>
                </a:solidFill>
              </a:rPr>
              <a:t> </a:t>
            </a:r>
            <a:r>
              <a:rPr lang="en-US" dirty="0"/>
              <a:t>a stream of tokens representing an arithmetic expression (with numbers)</a:t>
            </a:r>
          </a:p>
          <a:p>
            <a:pPr lvl="1"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Output:</a:t>
            </a:r>
            <a:r>
              <a:rPr lang="en-US" b="1" dirty="0">
                <a:solidFill>
                  <a:schemeClr val="accent1"/>
                </a:solidFill>
              </a:rPr>
              <a:t> </a:t>
            </a:r>
            <a:r>
              <a:rPr lang="en-US" dirty="0"/>
              <a:t>the value of the expression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  <a:defRPr/>
            </a:pPr>
            <a:endParaRPr lang="en-US" b="1" dirty="0">
              <a:solidFill>
                <a:srgbClr val="000000"/>
              </a:solidFill>
              <a:ea typeface="+mn-ea"/>
            </a:endParaRPr>
          </a:p>
          <a:p>
            <a:pPr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b="1" dirty="0">
                <a:solidFill>
                  <a:srgbClr val="000000"/>
                </a:solidFill>
                <a:ea typeface="+mn-ea"/>
              </a:rPr>
              <a:t>while </a:t>
            </a:r>
            <a:r>
              <a:rPr lang="en-US" dirty="0">
                <a:solidFill>
                  <a:srgbClr val="000000"/>
                </a:solidFill>
                <a:ea typeface="+mn-ea"/>
              </a:rPr>
              <a:t>there’s another token z</a:t>
            </a:r>
            <a:endParaRPr lang="en-US" b="1" dirty="0">
              <a:solidFill>
                <a:srgbClr val="000000"/>
              </a:solidFill>
              <a:ea typeface="+mn-ea"/>
            </a:endParaRPr>
          </a:p>
          <a:p>
            <a:pPr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b="1" dirty="0">
                <a:solidFill>
                  <a:srgbClr val="000000"/>
                </a:solidFill>
                <a:ea typeface="+mn-ea"/>
              </a:rPr>
              <a:t>	if </a:t>
            </a:r>
            <a:r>
              <a:rPr lang="en-US" dirty="0" err="1">
                <a:solidFill>
                  <a:srgbClr val="000000"/>
                </a:solidFill>
                <a:ea typeface="+mn-ea"/>
              </a:rPr>
              <a:t>isNumber</a:t>
            </a:r>
            <a:r>
              <a:rPr lang="en-US" dirty="0">
                <a:solidFill>
                  <a:srgbClr val="000000"/>
                </a:solidFill>
                <a:ea typeface="+mn-ea"/>
              </a:rPr>
              <a:t>(z) </a:t>
            </a:r>
            <a:r>
              <a:rPr lang="en-US" b="1" dirty="0">
                <a:solidFill>
                  <a:srgbClr val="000000"/>
                </a:solidFill>
                <a:ea typeface="+mn-ea"/>
              </a:rPr>
              <a:t>then 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b="1" dirty="0">
                <a:solidFill>
                  <a:srgbClr val="000000"/>
                </a:solidFill>
                <a:ea typeface="+mn-ea"/>
              </a:rPr>
              <a:t>		</a:t>
            </a:r>
            <a:r>
              <a:rPr lang="en-US" dirty="0" err="1">
                <a:solidFill>
                  <a:srgbClr val="000000"/>
                </a:solidFill>
                <a:ea typeface="+mn-ea"/>
              </a:rPr>
              <a:t>valStk.push</a:t>
            </a:r>
            <a:r>
              <a:rPr lang="en-US" dirty="0">
                <a:solidFill>
                  <a:srgbClr val="000000"/>
                </a:solidFill>
                <a:ea typeface="+mn-ea"/>
              </a:rPr>
              <a:t>(z)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dirty="0">
                <a:solidFill>
                  <a:srgbClr val="000000"/>
                </a:solidFill>
                <a:ea typeface="+mn-ea"/>
              </a:rPr>
              <a:t>   	</a:t>
            </a:r>
            <a:r>
              <a:rPr lang="en-US" b="1" dirty="0">
                <a:solidFill>
                  <a:srgbClr val="000000"/>
                </a:solidFill>
                <a:ea typeface="+mn-ea"/>
              </a:rPr>
              <a:t>else 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b="1" i="1" dirty="0">
                <a:solidFill>
                  <a:srgbClr val="000000"/>
                </a:solidFill>
                <a:ea typeface="+mn-ea"/>
              </a:rPr>
              <a:t>		</a:t>
            </a:r>
            <a:r>
              <a:rPr lang="en-US" dirty="0" err="1">
                <a:solidFill>
                  <a:srgbClr val="000000"/>
                </a:solidFill>
                <a:ea typeface="+mn-ea"/>
              </a:rPr>
              <a:t>repeatOps</a:t>
            </a:r>
            <a:r>
              <a:rPr lang="en-US" dirty="0">
                <a:solidFill>
                  <a:srgbClr val="000000"/>
                </a:solidFill>
                <a:ea typeface="+mn-ea"/>
              </a:rPr>
              <a:t>(z); 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dirty="0">
                <a:solidFill>
                  <a:srgbClr val="000000"/>
                </a:solidFill>
                <a:ea typeface="+mn-ea"/>
              </a:rPr>
              <a:t>		</a:t>
            </a:r>
            <a:r>
              <a:rPr lang="en-US" dirty="0" err="1">
                <a:solidFill>
                  <a:srgbClr val="000000"/>
                </a:solidFill>
                <a:ea typeface="+mn-ea"/>
              </a:rPr>
              <a:t>opStk.push</a:t>
            </a:r>
            <a:r>
              <a:rPr lang="en-US" dirty="0">
                <a:solidFill>
                  <a:srgbClr val="000000"/>
                </a:solidFill>
                <a:ea typeface="+mn-ea"/>
              </a:rPr>
              <a:t>(z)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dirty="0" err="1">
                <a:solidFill>
                  <a:srgbClr val="000000"/>
                </a:solidFill>
                <a:ea typeface="+mn-ea"/>
              </a:rPr>
              <a:t>repeatOps</a:t>
            </a:r>
            <a:r>
              <a:rPr lang="en-US" dirty="0">
                <a:solidFill>
                  <a:srgbClr val="000000"/>
                </a:solidFill>
                <a:ea typeface="+mn-ea"/>
              </a:rPr>
              <a:t>(</a:t>
            </a:r>
            <a:r>
              <a:rPr lang="en-US" dirty="0">
                <a:solidFill>
                  <a:srgbClr val="000000"/>
                </a:solidFill>
                <a:latin typeface="Monaco" pitchFamily="49" charset="0"/>
                <a:ea typeface="+mn-ea"/>
              </a:rPr>
              <a:t>$</a:t>
            </a:r>
            <a:r>
              <a:rPr lang="en-US" dirty="0">
                <a:solidFill>
                  <a:srgbClr val="000000"/>
                </a:solidFill>
                <a:ea typeface="+mn-ea"/>
              </a:rPr>
              <a:t>);    </a:t>
            </a:r>
          </a:p>
          <a:p>
            <a:pPr>
              <a:lnSpc>
                <a:spcPct val="120000"/>
              </a:lnSpc>
              <a:buFont typeface="Wingdings" pitchFamily="2" charset="2"/>
              <a:buNone/>
              <a:defRPr/>
            </a:pPr>
            <a:r>
              <a:rPr lang="en-US" b="1" dirty="0">
                <a:solidFill>
                  <a:srgbClr val="000000"/>
                </a:solidFill>
                <a:ea typeface="+mn-ea"/>
              </a:rPr>
              <a:t>return </a:t>
            </a:r>
            <a:r>
              <a:rPr lang="en-US" dirty="0" err="1">
                <a:solidFill>
                  <a:srgbClr val="000000"/>
                </a:solidFill>
                <a:ea typeface="+mn-ea"/>
              </a:rPr>
              <a:t>valStk.top</a:t>
            </a:r>
            <a:r>
              <a:rPr lang="en-US" dirty="0">
                <a:solidFill>
                  <a:srgbClr val="000000"/>
                </a:solidFill>
                <a:ea typeface="+mn-ea"/>
              </a:rPr>
              <a:t>()</a:t>
            </a:r>
          </a:p>
        </p:txBody>
      </p:sp>
      <p:sp>
        <p:nvSpPr>
          <p:cNvPr id="28676" name="Date Placeholder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>
                <a:solidFill>
                  <a:schemeClr val="tx2"/>
                </a:solidFill>
              </a:rPr>
              <a:t>© 2014 Goodrich, Tamassia, Goldwasser</a:t>
            </a:r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2867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CE1E8003-E30B-EA4D-AC50-115A8CE1C559}" type="slidenum">
              <a:rPr lang="en-US" sz="1400"/>
              <a:pPr eaLnBrk="1" hangingPunct="1"/>
              <a:t>19</a:t>
            </a:fld>
            <a:endParaRPr lang="en-US" sz="1400"/>
          </a:p>
        </p:txBody>
      </p:sp>
      <p:sp>
        <p:nvSpPr>
          <p:cNvPr id="28678" name="Footer Placeholder 3"/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Stacks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5943600" y="228600"/>
            <a:ext cx="2819400" cy="646113"/>
          </a:xfrm>
          <a:prstGeom prst="rect">
            <a:avLst/>
          </a:prstGeom>
          <a:gradFill rotWithShape="1">
            <a:gsLst>
              <a:gs pos="0">
                <a:srgbClr val="BDBDBD"/>
              </a:gs>
              <a:gs pos="80000">
                <a:srgbClr val="F7F7F7"/>
              </a:gs>
              <a:gs pos="100000">
                <a:srgbClr val="F8F8F8"/>
              </a:gs>
            </a:gsLst>
            <a:lin ang="16200000"/>
          </a:gradFill>
          <a:ln w="9525">
            <a:solidFill>
              <a:srgbClr val="F9F9F9"/>
            </a:solidFill>
            <a:miter lim="800000"/>
            <a:headEnd/>
            <a:tailEnd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sz="1800" dirty="0">
                <a:solidFill>
                  <a:schemeClr val="tx2"/>
                </a:solidFill>
                <a:latin typeface="+mn-lt"/>
                <a:ea typeface="+mn-ea"/>
              </a:rPr>
              <a:t>Slide by Matt Stallmann included with permission.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5"/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Stacks</a:t>
            </a:r>
          </a:p>
        </p:txBody>
      </p:sp>
      <p:sp>
        <p:nvSpPr>
          <p:cNvPr id="11267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0E846C6E-347F-BD4F-8DD3-2815DFF6F415}" type="slidenum">
              <a:rPr lang="en-US" sz="1400"/>
              <a:pPr eaLnBrk="1" hangingPunct="1"/>
              <a:t>2</a:t>
            </a:fld>
            <a:endParaRPr lang="en-US" sz="1400"/>
          </a:p>
        </p:txBody>
      </p:sp>
      <p:sp>
        <p:nvSpPr>
          <p:cNvPr id="1126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Abstract Data Types (ADTs)</a:t>
            </a:r>
          </a:p>
        </p:txBody>
      </p:sp>
      <p:sp>
        <p:nvSpPr>
          <p:cNvPr id="11269" name="Rectangle 1027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676400"/>
            <a:ext cx="3352800" cy="4419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>
                <a:latin typeface="Tahoma" charset="0"/>
              </a:rPr>
              <a:t>An abstract data type (ADT) is an abstraction of a data </a:t>
            </a:r>
            <a:r>
              <a:rPr lang="en-US" dirty="0" err="1">
                <a:latin typeface="Tahoma" charset="0"/>
              </a:rPr>
              <a:t>st</a:t>
            </a:r>
            <a:r>
              <a:rPr lang="tr-TR">
                <a:latin typeface="Tahoma" charset="0"/>
              </a:rPr>
              <a:t>r</a:t>
            </a:r>
            <a:r>
              <a:rPr lang="en-US">
                <a:latin typeface="Tahoma" charset="0"/>
              </a:rPr>
              <a:t>ucture</a:t>
            </a:r>
            <a:endParaRPr lang="en-US" dirty="0">
              <a:latin typeface="Tahoma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dirty="0">
                <a:latin typeface="Tahoma" charset="0"/>
              </a:rPr>
              <a:t>An ADT specifies: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Tahoma" charset="0"/>
              </a:rPr>
              <a:t>Data stored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Tahoma" charset="0"/>
              </a:rPr>
              <a:t>Operations on the data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Tahoma" charset="0"/>
              </a:rPr>
              <a:t>Error conditions associated with operations</a:t>
            </a:r>
          </a:p>
        </p:txBody>
      </p:sp>
      <p:sp>
        <p:nvSpPr>
          <p:cNvPr id="11270" name="Rectangle 1028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2"/>
          </p:nvPr>
        </p:nvSpPr>
        <p:spPr>
          <a:xfrm>
            <a:off x="3962400" y="1676400"/>
            <a:ext cx="5029200" cy="46482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Example: ADT modeling a simple stock trading system</a:t>
            </a:r>
          </a:p>
          <a:p>
            <a:pPr lvl="1" eaLnBrk="1" hangingPunct="1"/>
            <a:r>
              <a:rPr lang="en-US">
                <a:latin typeface="Tahoma" charset="0"/>
              </a:rPr>
              <a:t>The data stored are buy/sell orders</a:t>
            </a:r>
          </a:p>
          <a:p>
            <a:pPr lvl="1" eaLnBrk="1" hangingPunct="1"/>
            <a:r>
              <a:rPr lang="en-US">
                <a:latin typeface="Tahoma" charset="0"/>
              </a:rPr>
              <a:t>The operations supported are</a:t>
            </a:r>
          </a:p>
          <a:p>
            <a:pPr lvl="2" eaLnBrk="1" hangingPunct="1"/>
            <a:r>
              <a:rPr lang="en-US">
                <a:latin typeface="Tahoma" charset="0"/>
              </a:rPr>
              <a:t>order </a:t>
            </a:r>
            <a:r>
              <a:rPr lang="en-US">
                <a:solidFill>
                  <a:schemeClr val="tx2"/>
                </a:solidFill>
                <a:latin typeface="Tahoma" charset="0"/>
              </a:rPr>
              <a:t>buy</a:t>
            </a:r>
            <a:r>
              <a:rPr lang="en-US">
                <a:latin typeface="Tahoma" charset="0"/>
              </a:rPr>
              <a:t>(stock, shares, price)</a:t>
            </a:r>
          </a:p>
          <a:p>
            <a:pPr lvl="2" eaLnBrk="1" hangingPunct="1"/>
            <a:r>
              <a:rPr lang="en-US">
                <a:latin typeface="Tahoma" charset="0"/>
              </a:rPr>
              <a:t>order </a:t>
            </a:r>
            <a:r>
              <a:rPr lang="en-US">
                <a:solidFill>
                  <a:schemeClr val="tx2"/>
                </a:solidFill>
                <a:latin typeface="Tahoma" charset="0"/>
              </a:rPr>
              <a:t>sell</a:t>
            </a:r>
            <a:r>
              <a:rPr lang="en-US">
                <a:latin typeface="Tahoma" charset="0"/>
              </a:rPr>
              <a:t>(stock, shares, price)</a:t>
            </a:r>
          </a:p>
          <a:p>
            <a:pPr lvl="2" eaLnBrk="1" hangingPunct="1"/>
            <a:r>
              <a:rPr lang="en-US">
                <a:latin typeface="Tahoma" charset="0"/>
              </a:rPr>
              <a:t>void </a:t>
            </a:r>
            <a:r>
              <a:rPr lang="en-US">
                <a:solidFill>
                  <a:schemeClr val="tx2"/>
                </a:solidFill>
                <a:latin typeface="Tahoma" charset="0"/>
              </a:rPr>
              <a:t>cancel</a:t>
            </a:r>
            <a:r>
              <a:rPr lang="en-US">
                <a:latin typeface="Tahoma" charset="0"/>
              </a:rPr>
              <a:t>(order)</a:t>
            </a:r>
          </a:p>
          <a:p>
            <a:pPr lvl="1" eaLnBrk="1" hangingPunct="1"/>
            <a:r>
              <a:rPr lang="en-US">
                <a:latin typeface="Tahoma" charset="0"/>
              </a:rPr>
              <a:t>Error conditions:</a:t>
            </a:r>
          </a:p>
          <a:p>
            <a:pPr lvl="2" eaLnBrk="1" hangingPunct="1"/>
            <a:r>
              <a:rPr lang="en-US">
                <a:latin typeface="Tahoma" charset="0"/>
              </a:rPr>
              <a:t>Buy/sell a nonexistent stock</a:t>
            </a:r>
          </a:p>
          <a:p>
            <a:pPr lvl="2" eaLnBrk="1" hangingPunct="1"/>
            <a:r>
              <a:rPr lang="en-US">
                <a:latin typeface="Tahoma" charset="0"/>
              </a:rPr>
              <a:t>Cancel a nonexistent order</a:t>
            </a:r>
          </a:p>
        </p:txBody>
      </p:sp>
      <p:sp>
        <p:nvSpPr>
          <p:cNvPr id="11271" name="Date Placeholder 6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© 2014 Goodrich, Tamassia, Goldwasser</a:t>
            </a:r>
            <a:endParaRPr lang="en-US" sz="1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Date Placeholder 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>
                <a:solidFill>
                  <a:srgbClr val="C00000"/>
                </a:solidFill>
              </a:rPr>
              <a:t>© 2014 Goodrich, Tamassia, Goldwasser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9699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Stacks</a:t>
            </a:r>
          </a:p>
        </p:txBody>
      </p:sp>
      <p:sp>
        <p:nvSpPr>
          <p:cNvPr id="2970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DED32DEF-8EF3-2444-B2F7-0F3314790825}" type="slidenum">
              <a:rPr lang="en-US" sz="1400"/>
              <a:pPr eaLnBrk="1" hangingPunct="1"/>
              <a:t>20</a:t>
            </a:fld>
            <a:endParaRPr lang="en-US" sz="1400"/>
          </a:p>
        </p:txBody>
      </p:sp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ea typeface="+mj-ea"/>
              </a:rPr>
              <a:t>Algorithm on an </a:t>
            </a:r>
            <a:br>
              <a:rPr lang="en-US" dirty="0">
                <a:ea typeface="+mj-ea"/>
              </a:rPr>
            </a:br>
            <a:r>
              <a:rPr lang="en-US" dirty="0">
                <a:ea typeface="+mj-ea"/>
              </a:rPr>
              <a:t>Example Expression</a:t>
            </a:r>
          </a:p>
        </p:txBody>
      </p:sp>
      <p:sp>
        <p:nvSpPr>
          <p:cNvPr id="29702" name="Rectangle 3"/>
          <p:cNvSpPr>
            <a:spLocks noChangeArrowheads="1"/>
          </p:cNvSpPr>
          <p:nvPr/>
        </p:nvSpPr>
        <p:spPr bwMode="auto">
          <a:xfrm>
            <a:off x="1246188" y="1524000"/>
            <a:ext cx="3657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/>
              <a:t>14  ≤ 4  –  3  *  2  +  7 </a:t>
            </a:r>
          </a:p>
        </p:txBody>
      </p:sp>
      <p:sp>
        <p:nvSpPr>
          <p:cNvPr id="29703" name="Rectangle 4"/>
          <p:cNvSpPr>
            <a:spLocks noChangeArrowheads="1"/>
          </p:cNvSpPr>
          <p:nvPr/>
        </p:nvSpPr>
        <p:spPr bwMode="auto">
          <a:xfrm>
            <a:off x="6019800" y="1371600"/>
            <a:ext cx="2667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000"/>
              <a:t>Operator ≤ has lower precedence than +/–</a:t>
            </a:r>
          </a:p>
        </p:txBody>
      </p:sp>
      <p:grpSp>
        <p:nvGrpSpPr>
          <p:cNvPr id="2" name="Group 101"/>
          <p:cNvGrpSpPr>
            <a:grpSpLocks/>
          </p:cNvGrpSpPr>
          <p:nvPr/>
        </p:nvGrpSpPr>
        <p:grpSpPr bwMode="auto">
          <a:xfrm>
            <a:off x="636588" y="1905000"/>
            <a:ext cx="1905000" cy="1219200"/>
            <a:chOff x="533400" y="1905000"/>
            <a:chExt cx="1905000" cy="1219200"/>
          </a:xfrm>
        </p:grpSpPr>
        <p:sp>
          <p:nvSpPr>
            <p:cNvPr id="29790" name="Rectangle 7"/>
            <p:cNvSpPr>
              <a:spLocks noChangeArrowheads="1"/>
            </p:cNvSpPr>
            <p:nvPr/>
          </p:nvSpPr>
          <p:spPr bwMode="auto">
            <a:xfrm>
              <a:off x="609600" y="2362200"/>
              <a:ext cx="457200" cy="685800"/>
            </a:xfrm>
            <a:prstGeom prst="rect">
              <a:avLst/>
            </a:prstGeom>
            <a:solidFill>
              <a:schemeClr val="bg2">
                <a:alpha val="25098"/>
              </a:schemeClr>
            </a:solidFill>
            <a:ln w="25400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800"/>
            </a:p>
          </p:txBody>
        </p:sp>
        <p:sp>
          <p:nvSpPr>
            <p:cNvPr id="29791" name="AutoShape 23"/>
            <p:cNvSpPr>
              <a:spLocks noChangeArrowheads="1"/>
            </p:cNvSpPr>
            <p:nvPr/>
          </p:nvSpPr>
          <p:spPr bwMode="auto">
            <a:xfrm>
              <a:off x="533400" y="2286000"/>
              <a:ext cx="1143000" cy="83820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 sz="1800"/>
            </a:p>
          </p:txBody>
        </p:sp>
        <p:sp>
          <p:nvSpPr>
            <p:cNvPr id="29792" name="Line 28"/>
            <p:cNvSpPr>
              <a:spLocks noChangeShapeType="1"/>
            </p:cNvSpPr>
            <p:nvPr/>
          </p:nvSpPr>
          <p:spPr bwMode="auto">
            <a:xfrm flipV="1">
              <a:off x="1676400" y="1905000"/>
              <a:ext cx="762000" cy="45720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93" name="Rectangle 64"/>
            <p:cNvSpPr>
              <a:spLocks noChangeArrowheads="1"/>
            </p:cNvSpPr>
            <p:nvPr/>
          </p:nvSpPr>
          <p:spPr bwMode="auto">
            <a:xfrm>
              <a:off x="1219200" y="24384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–</a:t>
              </a:r>
            </a:p>
          </p:txBody>
        </p:sp>
        <p:sp>
          <p:nvSpPr>
            <p:cNvPr id="29794" name="Rectangle 65"/>
            <p:cNvSpPr>
              <a:spLocks noChangeArrowheads="1"/>
            </p:cNvSpPr>
            <p:nvPr/>
          </p:nvSpPr>
          <p:spPr bwMode="auto">
            <a:xfrm>
              <a:off x="1219200" y="27432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≤</a:t>
              </a:r>
            </a:p>
          </p:txBody>
        </p:sp>
        <p:sp>
          <p:nvSpPr>
            <p:cNvPr id="29795" name="Rectangle 70"/>
            <p:cNvSpPr>
              <a:spLocks noChangeArrowheads="1"/>
            </p:cNvSpPr>
            <p:nvPr/>
          </p:nvSpPr>
          <p:spPr bwMode="auto">
            <a:xfrm>
              <a:off x="685800" y="27432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14</a:t>
              </a:r>
            </a:p>
          </p:txBody>
        </p:sp>
        <p:sp>
          <p:nvSpPr>
            <p:cNvPr id="29796" name="Rectangle 71"/>
            <p:cNvSpPr>
              <a:spLocks noChangeArrowheads="1"/>
            </p:cNvSpPr>
            <p:nvPr/>
          </p:nvSpPr>
          <p:spPr bwMode="auto">
            <a:xfrm>
              <a:off x="685800" y="24384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4</a:t>
              </a:r>
            </a:p>
          </p:txBody>
        </p:sp>
        <p:sp>
          <p:nvSpPr>
            <p:cNvPr id="29797" name="Rectangle 72"/>
            <p:cNvSpPr>
              <a:spLocks noChangeArrowheads="1"/>
            </p:cNvSpPr>
            <p:nvPr/>
          </p:nvSpPr>
          <p:spPr bwMode="auto">
            <a:xfrm>
              <a:off x="1143000" y="2362200"/>
              <a:ext cx="457200" cy="685800"/>
            </a:xfrm>
            <a:prstGeom prst="rect">
              <a:avLst/>
            </a:prstGeom>
            <a:solidFill>
              <a:schemeClr val="bg2">
                <a:alpha val="25098"/>
              </a:schemeClr>
            </a:solidFill>
            <a:ln w="2540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3" name="Group 102"/>
          <p:cNvGrpSpPr>
            <a:grpSpLocks/>
          </p:cNvGrpSpPr>
          <p:nvPr/>
        </p:nvGrpSpPr>
        <p:grpSpPr bwMode="auto">
          <a:xfrm>
            <a:off x="636588" y="1905000"/>
            <a:ext cx="2590800" cy="2590800"/>
            <a:chOff x="533400" y="1905000"/>
            <a:chExt cx="2590800" cy="2590800"/>
          </a:xfrm>
        </p:grpSpPr>
        <p:sp>
          <p:nvSpPr>
            <p:cNvPr id="29780" name="Rectangle 66"/>
            <p:cNvSpPr>
              <a:spLocks noChangeArrowheads="1"/>
            </p:cNvSpPr>
            <p:nvPr/>
          </p:nvSpPr>
          <p:spPr bwMode="auto">
            <a:xfrm>
              <a:off x="1219200" y="35052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*</a:t>
              </a:r>
            </a:p>
          </p:txBody>
        </p:sp>
        <p:sp>
          <p:nvSpPr>
            <p:cNvPr id="29781" name="Rectangle 67"/>
            <p:cNvSpPr>
              <a:spLocks noChangeArrowheads="1"/>
            </p:cNvSpPr>
            <p:nvPr/>
          </p:nvSpPr>
          <p:spPr bwMode="auto">
            <a:xfrm>
              <a:off x="685800" y="35052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3</a:t>
              </a:r>
            </a:p>
          </p:txBody>
        </p:sp>
        <p:sp>
          <p:nvSpPr>
            <p:cNvPr id="29782" name="Rectangle 75"/>
            <p:cNvSpPr>
              <a:spLocks noChangeArrowheads="1"/>
            </p:cNvSpPr>
            <p:nvPr/>
          </p:nvSpPr>
          <p:spPr bwMode="auto">
            <a:xfrm>
              <a:off x="609600" y="3429000"/>
              <a:ext cx="457200" cy="990600"/>
            </a:xfrm>
            <a:prstGeom prst="rect">
              <a:avLst/>
            </a:prstGeom>
            <a:solidFill>
              <a:schemeClr val="bg2">
                <a:alpha val="25098"/>
              </a:schemeClr>
            </a:solidFill>
            <a:ln w="25400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800"/>
            </a:p>
          </p:txBody>
        </p:sp>
        <p:sp>
          <p:nvSpPr>
            <p:cNvPr id="29783" name="AutoShape 76"/>
            <p:cNvSpPr>
              <a:spLocks noChangeArrowheads="1"/>
            </p:cNvSpPr>
            <p:nvPr/>
          </p:nvSpPr>
          <p:spPr bwMode="auto">
            <a:xfrm>
              <a:off x="533400" y="3352800"/>
              <a:ext cx="1143000" cy="114300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 sz="1800"/>
            </a:p>
          </p:txBody>
        </p:sp>
        <p:sp>
          <p:nvSpPr>
            <p:cNvPr id="29784" name="Line 77"/>
            <p:cNvSpPr>
              <a:spLocks noChangeShapeType="1"/>
            </p:cNvSpPr>
            <p:nvPr/>
          </p:nvSpPr>
          <p:spPr bwMode="auto">
            <a:xfrm flipV="1">
              <a:off x="1676400" y="1905000"/>
              <a:ext cx="1447800" cy="182880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85" name="Rectangle 78"/>
            <p:cNvSpPr>
              <a:spLocks noChangeArrowheads="1"/>
            </p:cNvSpPr>
            <p:nvPr/>
          </p:nvSpPr>
          <p:spPr bwMode="auto">
            <a:xfrm>
              <a:off x="1219200" y="38100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–</a:t>
              </a:r>
            </a:p>
          </p:txBody>
        </p:sp>
        <p:sp>
          <p:nvSpPr>
            <p:cNvPr id="29786" name="Rectangle 79"/>
            <p:cNvSpPr>
              <a:spLocks noChangeArrowheads="1"/>
            </p:cNvSpPr>
            <p:nvPr/>
          </p:nvSpPr>
          <p:spPr bwMode="auto">
            <a:xfrm>
              <a:off x="1219200" y="41148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≤</a:t>
              </a:r>
            </a:p>
          </p:txBody>
        </p:sp>
        <p:sp>
          <p:nvSpPr>
            <p:cNvPr id="29787" name="Rectangle 80"/>
            <p:cNvSpPr>
              <a:spLocks noChangeArrowheads="1"/>
            </p:cNvSpPr>
            <p:nvPr/>
          </p:nvSpPr>
          <p:spPr bwMode="auto">
            <a:xfrm>
              <a:off x="685800" y="41148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14</a:t>
              </a:r>
            </a:p>
          </p:txBody>
        </p:sp>
        <p:sp>
          <p:nvSpPr>
            <p:cNvPr id="29788" name="Rectangle 81"/>
            <p:cNvSpPr>
              <a:spLocks noChangeArrowheads="1"/>
            </p:cNvSpPr>
            <p:nvPr/>
          </p:nvSpPr>
          <p:spPr bwMode="auto">
            <a:xfrm>
              <a:off x="685800" y="38100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4</a:t>
              </a:r>
            </a:p>
          </p:txBody>
        </p:sp>
        <p:sp>
          <p:nvSpPr>
            <p:cNvPr id="29789" name="Rectangle 82"/>
            <p:cNvSpPr>
              <a:spLocks noChangeArrowheads="1"/>
            </p:cNvSpPr>
            <p:nvPr/>
          </p:nvSpPr>
          <p:spPr bwMode="auto">
            <a:xfrm>
              <a:off x="1143000" y="3429000"/>
              <a:ext cx="457200" cy="990600"/>
            </a:xfrm>
            <a:prstGeom prst="rect">
              <a:avLst/>
            </a:prstGeom>
            <a:solidFill>
              <a:schemeClr val="bg2">
                <a:alpha val="25098"/>
              </a:schemeClr>
            </a:solidFill>
            <a:ln w="2540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4" name="Group 103"/>
          <p:cNvGrpSpPr>
            <a:grpSpLocks/>
          </p:cNvGrpSpPr>
          <p:nvPr/>
        </p:nvGrpSpPr>
        <p:grpSpPr bwMode="auto">
          <a:xfrm>
            <a:off x="636588" y="1981200"/>
            <a:ext cx="2895600" cy="4114800"/>
            <a:chOff x="533400" y="1981200"/>
            <a:chExt cx="2895600" cy="4114800"/>
          </a:xfrm>
        </p:grpSpPr>
        <p:sp>
          <p:nvSpPr>
            <p:cNvPr id="29769" name="Rectangle 68"/>
            <p:cNvSpPr>
              <a:spLocks noChangeArrowheads="1"/>
            </p:cNvSpPr>
            <p:nvPr/>
          </p:nvSpPr>
          <p:spPr bwMode="auto">
            <a:xfrm>
              <a:off x="685800" y="48006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2</a:t>
              </a:r>
            </a:p>
          </p:txBody>
        </p:sp>
        <p:sp>
          <p:nvSpPr>
            <p:cNvPr id="29770" name="Rectangle 85"/>
            <p:cNvSpPr>
              <a:spLocks noChangeArrowheads="1"/>
            </p:cNvSpPr>
            <p:nvPr/>
          </p:nvSpPr>
          <p:spPr bwMode="auto">
            <a:xfrm>
              <a:off x="1219200" y="51054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*</a:t>
              </a:r>
            </a:p>
          </p:txBody>
        </p:sp>
        <p:sp>
          <p:nvSpPr>
            <p:cNvPr id="29771" name="Rectangle 86"/>
            <p:cNvSpPr>
              <a:spLocks noChangeArrowheads="1"/>
            </p:cNvSpPr>
            <p:nvPr/>
          </p:nvSpPr>
          <p:spPr bwMode="auto">
            <a:xfrm>
              <a:off x="685800" y="51054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3</a:t>
              </a:r>
            </a:p>
          </p:txBody>
        </p:sp>
        <p:sp>
          <p:nvSpPr>
            <p:cNvPr id="29772" name="Rectangle 87"/>
            <p:cNvSpPr>
              <a:spLocks noChangeArrowheads="1"/>
            </p:cNvSpPr>
            <p:nvPr/>
          </p:nvSpPr>
          <p:spPr bwMode="auto">
            <a:xfrm>
              <a:off x="609600" y="4724400"/>
              <a:ext cx="457200" cy="1295400"/>
            </a:xfrm>
            <a:prstGeom prst="rect">
              <a:avLst/>
            </a:prstGeom>
            <a:solidFill>
              <a:schemeClr val="bg2">
                <a:alpha val="25098"/>
              </a:schemeClr>
            </a:solidFill>
            <a:ln w="25400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800"/>
            </a:p>
          </p:txBody>
        </p:sp>
        <p:sp>
          <p:nvSpPr>
            <p:cNvPr id="29773" name="AutoShape 88"/>
            <p:cNvSpPr>
              <a:spLocks noChangeArrowheads="1"/>
            </p:cNvSpPr>
            <p:nvPr/>
          </p:nvSpPr>
          <p:spPr bwMode="auto">
            <a:xfrm>
              <a:off x="533400" y="4648200"/>
              <a:ext cx="1143000" cy="144780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 sz="1800"/>
            </a:p>
          </p:txBody>
        </p:sp>
        <p:sp>
          <p:nvSpPr>
            <p:cNvPr id="29774" name="Line 89"/>
            <p:cNvSpPr>
              <a:spLocks noChangeShapeType="1"/>
            </p:cNvSpPr>
            <p:nvPr/>
          </p:nvSpPr>
          <p:spPr bwMode="auto">
            <a:xfrm flipV="1">
              <a:off x="1676400" y="1981200"/>
              <a:ext cx="1752600" cy="274320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75" name="Rectangle 90"/>
            <p:cNvSpPr>
              <a:spLocks noChangeArrowheads="1"/>
            </p:cNvSpPr>
            <p:nvPr/>
          </p:nvSpPr>
          <p:spPr bwMode="auto">
            <a:xfrm>
              <a:off x="1219200" y="54102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–</a:t>
              </a:r>
            </a:p>
          </p:txBody>
        </p:sp>
        <p:sp>
          <p:nvSpPr>
            <p:cNvPr id="29776" name="Rectangle 91"/>
            <p:cNvSpPr>
              <a:spLocks noChangeArrowheads="1"/>
            </p:cNvSpPr>
            <p:nvPr/>
          </p:nvSpPr>
          <p:spPr bwMode="auto">
            <a:xfrm>
              <a:off x="1219200" y="57150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≤</a:t>
              </a:r>
            </a:p>
          </p:txBody>
        </p:sp>
        <p:sp>
          <p:nvSpPr>
            <p:cNvPr id="29777" name="Rectangle 92"/>
            <p:cNvSpPr>
              <a:spLocks noChangeArrowheads="1"/>
            </p:cNvSpPr>
            <p:nvPr/>
          </p:nvSpPr>
          <p:spPr bwMode="auto">
            <a:xfrm>
              <a:off x="685800" y="57150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14</a:t>
              </a:r>
            </a:p>
          </p:txBody>
        </p:sp>
        <p:sp>
          <p:nvSpPr>
            <p:cNvPr id="29778" name="Rectangle 93"/>
            <p:cNvSpPr>
              <a:spLocks noChangeArrowheads="1"/>
            </p:cNvSpPr>
            <p:nvPr/>
          </p:nvSpPr>
          <p:spPr bwMode="auto">
            <a:xfrm>
              <a:off x="685800" y="54102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4</a:t>
              </a:r>
            </a:p>
          </p:txBody>
        </p:sp>
        <p:sp>
          <p:nvSpPr>
            <p:cNvPr id="29779" name="Rectangle 94"/>
            <p:cNvSpPr>
              <a:spLocks noChangeArrowheads="1"/>
            </p:cNvSpPr>
            <p:nvPr/>
          </p:nvSpPr>
          <p:spPr bwMode="auto">
            <a:xfrm>
              <a:off x="1143000" y="5029200"/>
              <a:ext cx="457200" cy="990600"/>
            </a:xfrm>
            <a:prstGeom prst="rect">
              <a:avLst/>
            </a:prstGeom>
            <a:solidFill>
              <a:schemeClr val="bg2">
                <a:alpha val="25098"/>
              </a:schemeClr>
            </a:solidFill>
            <a:ln w="2540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5" name="Group 104"/>
          <p:cNvGrpSpPr>
            <a:grpSpLocks/>
          </p:cNvGrpSpPr>
          <p:nvPr/>
        </p:nvGrpSpPr>
        <p:grpSpPr bwMode="auto">
          <a:xfrm>
            <a:off x="2236788" y="1905000"/>
            <a:ext cx="1676400" cy="4267200"/>
            <a:chOff x="2133600" y="1905000"/>
            <a:chExt cx="1676400" cy="4267200"/>
          </a:xfrm>
        </p:grpSpPr>
        <p:sp>
          <p:nvSpPr>
            <p:cNvPr id="29757" name="Line 103"/>
            <p:cNvSpPr>
              <a:spLocks noChangeShapeType="1"/>
            </p:cNvSpPr>
            <p:nvPr/>
          </p:nvSpPr>
          <p:spPr bwMode="auto">
            <a:xfrm flipV="1">
              <a:off x="2743200" y="1905000"/>
              <a:ext cx="1066800" cy="281940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58" name="Rectangle 27"/>
            <p:cNvSpPr>
              <a:spLocks noChangeArrowheads="1"/>
            </p:cNvSpPr>
            <p:nvPr/>
          </p:nvSpPr>
          <p:spPr bwMode="auto">
            <a:xfrm>
              <a:off x="2819400" y="44196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+</a:t>
              </a:r>
            </a:p>
          </p:txBody>
        </p:sp>
        <p:sp>
          <p:nvSpPr>
            <p:cNvPr id="29759" name="Rectangle 98"/>
            <p:cNvSpPr>
              <a:spLocks noChangeArrowheads="1"/>
            </p:cNvSpPr>
            <p:nvPr/>
          </p:nvSpPr>
          <p:spPr bwMode="auto">
            <a:xfrm>
              <a:off x="2286000" y="48768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2</a:t>
              </a:r>
            </a:p>
          </p:txBody>
        </p:sp>
        <p:sp>
          <p:nvSpPr>
            <p:cNvPr id="29760" name="Rectangle 99"/>
            <p:cNvSpPr>
              <a:spLocks noChangeArrowheads="1"/>
            </p:cNvSpPr>
            <p:nvPr/>
          </p:nvSpPr>
          <p:spPr bwMode="auto">
            <a:xfrm>
              <a:off x="2819400" y="51816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*</a:t>
              </a:r>
            </a:p>
          </p:txBody>
        </p:sp>
        <p:sp>
          <p:nvSpPr>
            <p:cNvPr id="29761" name="Rectangle 100"/>
            <p:cNvSpPr>
              <a:spLocks noChangeArrowheads="1"/>
            </p:cNvSpPr>
            <p:nvPr/>
          </p:nvSpPr>
          <p:spPr bwMode="auto">
            <a:xfrm>
              <a:off x="2286000" y="51816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3</a:t>
              </a:r>
            </a:p>
          </p:txBody>
        </p:sp>
        <p:sp>
          <p:nvSpPr>
            <p:cNvPr id="29762" name="Rectangle 101"/>
            <p:cNvSpPr>
              <a:spLocks noChangeArrowheads="1"/>
            </p:cNvSpPr>
            <p:nvPr/>
          </p:nvSpPr>
          <p:spPr bwMode="auto">
            <a:xfrm>
              <a:off x="2209800" y="4800600"/>
              <a:ext cx="457200" cy="1295400"/>
            </a:xfrm>
            <a:prstGeom prst="rect">
              <a:avLst/>
            </a:prstGeom>
            <a:solidFill>
              <a:schemeClr val="bg2">
                <a:alpha val="25098"/>
              </a:schemeClr>
            </a:solidFill>
            <a:ln w="25400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800"/>
            </a:p>
          </p:txBody>
        </p:sp>
        <p:sp>
          <p:nvSpPr>
            <p:cNvPr id="29763" name="AutoShape 102"/>
            <p:cNvSpPr>
              <a:spLocks noChangeArrowheads="1"/>
            </p:cNvSpPr>
            <p:nvPr/>
          </p:nvSpPr>
          <p:spPr bwMode="auto">
            <a:xfrm>
              <a:off x="2133600" y="4724400"/>
              <a:ext cx="1143000" cy="144780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 sz="1800"/>
            </a:p>
          </p:txBody>
        </p:sp>
        <p:sp>
          <p:nvSpPr>
            <p:cNvPr id="29764" name="Rectangle 104"/>
            <p:cNvSpPr>
              <a:spLocks noChangeArrowheads="1"/>
            </p:cNvSpPr>
            <p:nvPr/>
          </p:nvSpPr>
          <p:spPr bwMode="auto">
            <a:xfrm>
              <a:off x="2819400" y="54864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–</a:t>
              </a:r>
            </a:p>
          </p:txBody>
        </p:sp>
        <p:sp>
          <p:nvSpPr>
            <p:cNvPr id="29765" name="Rectangle 105"/>
            <p:cNvSpPr>
              <a:spLocks noChangeArrowheads="1"/>
            </p:cNvSpPr>
            <p:nvPr/>
          </p:nvSpPr>
          <p:spPr bwMode="auto">
            <a:xfrm>
              <a:off x="2819400" y="57912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≤</a:t>
              </a:r>
            </a:p>
          </p:txBody>
        </p:sp>
        <p:sp>
          <p:nvSpPr>
            <p:cNvPr id="29766" name="Rectangle 106"/>
            <p:cNvSpPr>
              <a:spLocks noChangeArrowheads="1"/>
            </p:cNvSpPr>
            <p:nvPr/>
          </p:nvSpPr>
          <p:spPr bwMode="auto">
            <a:xfrm>
              <a:off x="2286000" y="57912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14</a:t>
              </a:r>
            </a:p>
          </p:txBody>
        </p:sp>
        <p:sp>
          <p:nvSpPr>
            <p:cNvPr id="29767" name="Rectangle 107"/>
            <p:cNvSpPr>
              <a:spLocks noChangeArrowheads="1"/>
            </p:cNvSpPr>
            <p:nvPr/>
          </p:nvSpPr>
          <p:spPr bwMode="auto">
            <a:xfrm>
              <a:off x="2286000" y="54864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4</a:t>
              </a:r>
            </a:p>
          </p:txBody>
        </p:sp>
        <p:sp>
          <p:nvSpPr>
            <p:cNvPr id="29768" name="Rectangle 108"/>
            <p:cNvSpPr>
              <a:spLocks noChangeArrowheads="1"/>
            </p:cNvSpPr>
            <p:nvPr/>
          </p:nvSpPr>
          <p:spPr bwMode="auto">
            <a:xfrm>
              <a:off x="2743200" y="4800600"/>
              <a:ext cx="457200" cy="1295400"/>
            </a:xfrm>
            <a:prstGeom prst="rect">
              <a:avLst/>
            </a:prstGeom>
            <a:solidFill>
              <a:schemeClr val="bg2">
                <a:alpha val="25098"/>
              </a:schemeClr>
            </a:solidFill>
            <a:ln w="2540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6" name="Group 105"/>
          <p:cNvGrpSpPr>
            <a:grpSpLocks/>
          </p:cNvGrpSpPr>
          <p:nvPr/>
        </p:nvGrpSpPr>
        <p:grpSpPr bwMode="auto">
          <a:xfrm>
            <a:off x="3455988" y="1981200"/>
            <a:ext cx="1143000" cy="4191000"/>
            <a:chOff x="3352800" y="1981200"/>
            <a:chExt cx="1143000" cy="4191000"/>
          </a:xfrm>
        </p:grpSpPr>
        <p:sp>
          <p:nvSpPr>
            <p:cNvPr id="29747" name="Rectangle 122"/>
            <p:cNvSpPr>
              <a:spLocks noChangeArrowheads="1"/>
            </p:cNvSpPr>
            <p:nvPr/>
          </p:nvSpPr>
          <p:spPr bwMode="auto">
            <a:xfrm>
              <a:off x="3962400" y="5410200"/>
              <a:ext cx="457200" cy="685800"/>
            </a:xfrm>
            <a:prstGeom prst="rect">
              <a:avLst/>
            </a:prstGeom>
            <a:solidFill>
              <a:schemeClr val="bg2">
                <a:alpha val="25098"/>
              </a:schemeClr>
            </a:solidFill>
            <a:ln w="2540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800"/>
            </a:p>
          </p:txBody>
        </p:sp>
        <p:sp>
          <p:nvSpPr>
            <p:cNvPr id="29748" name="Rectangle 116"/>
            <p:cNvSpPr>
              <a:spLocks noChangeArrowheads="1"/>
            </p:cNvSpPr>
            <p:nvPr/>
          </p:nvSpPr>
          <p:spPr bwMode="auto">
            <a:xfrm>
              <a:off x="3429000" y="5105400"/>
              <a:ext cx="457200" cy="990600"/>
            </a:xfrm>
            <a:prstGeom prst="rect">
              <a:avLst/>
            </a:prstGeom>
            <a:solidFill>
              <a:schemeClr val="bg2">
                <a:alpha val="25098"/>
              </a:schemeClr>
            </a:solidFill>
            <a:ln w="25400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800"/>
            </a:p>
          </p:txBody>
        </p:sp>
        <p:sp>
          <p:nvSpPr>
            <p:cNvPr id="29749" name="Rectangle 112"/>
            <p:cNvSpPr>
              <a:spLocks noChangeArrowheads="1"/>
            </p:cNvSpPr>
            <p:nvPr/>
          </p:nvSpPr>
          <p:spPr bwMode="auto">
            <a:xfrm>
              <a:off x="4038600" y="47244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+</a:t>
              </a:r>
            </a:p>
          </p:txBody>
        </p:sp>
        <p:sp>
          <p:nvSpPr>
            <p:cNvPr id="29750" name="Rectangle 115"/>
            <p:cNvSpPr>
              <a:spLocks noChangeArrowheads="1"/>
            </p:cNvSpPr>
            <p:nvPr/>
          </p:nvSpPr>
          <p:spPr bwMode="auto">
            <a:xfrm>
              <a:off x="3505200" y="51816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6</a:t>
              </a:r>
            </a:p>
          </p:txBody>
        </p:sp>
        <p:sp>
          <p:nvSpPr>
            <p:cNvPr id="29751" name="AutoShape 117"/>
            <p:cNvSpPr>
              <a:spLocks noChangeArrowheads="1"/>
            </p:cNvSpPr>
            <p:nvPr/>
          </p:nvSpPr>
          <p:spPr bwMode="auto">
            <a:xfrm>
              <a:off x="3352800" y="5029200"/>
              <a:ext cx="1143000" cy="114300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 sz="1800"/>
            </a:p>
          </p:txBody>
        </p:sp>
        <p:sp>
          <p:nvSpPr>
            <p:cNvPr id="29752" name="Rectangle 118"/>
            <p:cNvSpPr>
              <a:spLocks noChangeArrowheads="1"/>
            </p:cNvSpPr>
            <p:nvPr/>
          </p:nvSpPr>
          <p:spPr bwMode="auto">
            <a:xfrm>
              <a:off x="4038600" y="54864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–</a:t>
              </a:r>
            </a:p>
          </p:txBody>
        </p:sp>
        <p:sp>
          <p:nvSpPr>
            <p:cNvPr id="29753" name="Rectangle 119"/>
            <p:cNvSpPr>
              <a:spLocks noChangeArrowheads="1"/>
            </p:cNvSpPr>
            <p:nvPr/>
          </p:nvSpPr>
          <p:spPr bwMode="auto">
            <a:xfrm>
              <a:off x="4038600" y="57912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≤</a:t>
              </a:r>
            </a:p>
          </p:txBody>
        </p:sp>
        <p:sp>
          <p:nvSpPr>
            <p:cNvPr id="29754" name="Rectangle 120"/>
            <p:cNvSpPr>
              <a:spLocks noChangeArrowheads="1"/>
            </p:cNvSpPr>
            <p:nvPr/>
          </p:nvSpPr>
          <p:spPr bwMode="auto">
            <a:xfrm>
              <a:off x="3505200" y="57912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14</a:t>
              </a:r>
            </a:p>
          </p:txBody>
        </p:sp>
        <p:sp>
          <p:nvSpPr>
            <p:cNvPr id="29755" name="Rectangle 121"/>
            <p:cNvSpPr>
              <a:spLocks noChangeArrowheads="1"/>
            </p:cNvSpPr>
            <p:nvPr/>
          </p:nvSpPr>
          <p:spPr bwMode="auto">
            <a:xfrm>
              <a:off x="3505200" y="54864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4</a:t>
              </a:r>
            </a:p>
          </p:txBody>
        </p:sp>
        <p:sp>
          <p:nvSpPr>
            <p:cNvPr id="29756" name="Line 124"/>
            <p:cNvSpPr>
              <a:spLocks noChangeShapeType="1"/>
            </p:cNvSpPr>
            <p:nvPr/>
          </p:nvSpPr>
          <p:spPr bwMode="auto">
            <a:xfrm flipV="1">
              <a:off x="3810000" y="1981200"/>
              <a:ext cx="152400" cy="304800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" name="Group 106"/>
          <p:cNvGrpSpPr>
            <a:grpSpLocks/>
          </p:cNvGrpSpPr>
          <p:nvPr/>
        </p:nvGrpSpPr>
        <p:grpSpPr bwMode="auto">
          <a:xfrm>
            <a:off x="4217988" y="1905000"/>
            <a:ext cx="1600200" cy="4267200"/>
            <a:chOff x="4114800" y="1905000"/>
            <a:chExt cx="1600200" cy="4267200"/>
          </a:xfrm>
        </p:grpSpPr>
        <p:sp>
          <p:nvSpPr>
            <p:cNvPr id="29739" name="Rectangle 128"/>
            <p:cNvSpPr>
              <a:spLocks noChangeArrowheads="1"/>
            </p:cNvSpPr>
            <p:nvPr/>
          </p:nvSpPr>
          <p:spPr bwMode="auto">
            <a:xfrm>
              <a:off x="5181600" y="5410200"/>
              <a:ext cx="457200" cy="685800"/>
            </a:xfrm>
            <a:prstGeom prst="rect">
              <a:avLst/>
            </a:prstGeom>
            <a:solidFill>
              <a:schemeClr val="bg2">
                <a:alpha val="25098"/>
              </a:schemeClr>
            </a:solidFill>
            <a:ln w="2540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800"/>
            </a:p>
          </p:txBody>
        </p:sp>
        <p:sp>
          <p:nvSpPr>
            <p:cNvPr id="29740" name="Rectangle 129"/>
            <p:cNvSpPr>
              <a:spLocks noChangeArrowheads="1"/>
            </p:cNvSpPr>
            <p:nvPr/>
          </p:nvSpPr>
          <p:spPr bwMode="auto">
            <a:xfrm>
              <a:off x="4648200" y="5410200"/>
              <a:ext cx="457200" cy="685800"/>
            </a:xfrm>
            <a:prstGeom prst="rect">
              <a:avLst/>
            </a:prstGeom>
            <a:solidFill>
              <a:schemeClr val="bg2">
                <a:alpha val="25098"/>
              </a:schemeClr>
            </a:solidFill>
            <a:ln w="25400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800"/>
            </a:p>
          </p:txBody>
        </p:sp>
        <p:sp>
          <p:nvSpPr>
            <p:cNvPr id="29741" name="Rectangle 130"/>
            <p:cNvSpPr>
              <a:spLocks noChangeArrowheads="1"/>
            </p:cNvSpPr>
            <p:nvPr/>
          </p:nvSpPr>
          <p:spPr bwMode="auto">
            <a:xfrm>
              <a:off x="5257800" y="54864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+</a:t>
              </a:r>
            </a:p>
          </p:txBody>
        </p:sp>
        <p:sp>
          <p:nvSpPr>
            <p:cNvPr id="29742" name="AutoShape 132"/>
            <p:cNvSpPr>
              <a:spLocks noChangeArrowheads="1"/>
            </p:cNvSpPr>
            <p:nvPr/>
          </p:nvSpPr>
          <p:spPr bwMode="auto">
            <a:xfrm>
              <a:off x="4572000" y="5334000"/>
              <a:ext cx="1143000" cy="83820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 sz="1800"/>
            </a:p>
          </p:txBody>
        </p:sp>
        <p:sp>
          <p:nvSpPr>
            <p:cNvPr id="29743" name="Rectangle 134"/>
            <p:cNvSpPr>
              <a:spLocks noChangeArrowheads="1"/>
            </p:cNvSpPr>
            <p:nvPr/>
          </p:nvSpPr>
          <p:spPr bwMode="auto">
            <a:xfrm>
              <a:off x="5257800" y="57912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≤</a:t>
              </a:r>
            </a:p>
          </p:txBody>
        </p:sp>
        <p:sp>
          <p:nvSpPr>
            <p:cNvPr id="29744" name="Rectangle 135"/>
            <p:cNvSpPr>
              <a:spLocks noChangeArrowheads="1"/>
            </p:cNvSpPr>
            <p:nvPr/>
          </p:nvSpPr>
          <p:spPr bwMode="auto">
            <a:xfrm>
              <a:off x="4724400" y="57912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14</a:t>
              </a:r>
            </a:p>
          </p:txBody>
        </p:sp>
        <p:sp>
          <p:nvSpPr>
            <p:cNvPr id="29745" name="Rectangle 136"/>
            <p:cNvSpPr>
              <a:spLocks noChangeArrowheads="1"/>
            </p:cNvSpPr>
            <p:nvPr/>
          </p:nvSpPr>
          <p:spPr bwMode="auto">
            <a:xfrm>
              <a:off x="4724400" y="54864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-2</a:t>
              </a:r>
            </a:p>
          </p:txBody>
        </p:sp>
        <p:sp>
          <p:nvSpPr>
            <p:cNvPr id="29746" name="Line 137"/>
            <p:cNvSpPr>
              <a:spLocks noChangeShapeType="1"/>
            </p:cNvSpPr>
            <p:nvPr/>
          </p:nvSpPr>
          <p:spPr bwMode="auto">
            <a:xfrm flipH="1" flipV="1">
              <a:off x="4114800" y="1905000"/>
              <a:ext cx="990600" cy="342900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" name="Group 107"/>
          <p:cNvGrpSpPr>
            <a:grpSpLocks/>
          </p:cNvGrpSpPr>
          <p:nvPr/>
        </p:nvGrpSpPr>
        <p:grpSpPr bwMode="auto">
          <a:xfrm>
            <a:off x="4446588" y="1981200"/>
            <a:ext cx="1905000" cy="3048000"/>
            <a:chOff x="4343400" y="1981200"/>
            <a:chExt cx="1905000" cy="3048000"/>
          </a:xfrm>
        </p:grpSpPr>
        <p:sp>
          <p:nvSpPr>
            <p:cNvPr id="29729" name="Rectangle 141"/>
            <p:cNvSpPr>
              <a:spLocks noChangeArrowheads="1"/>
            </p:cNvSpPr>
            <p:nvPr/>
          </p:nvSpPr>
          <p:spPr bwMode="auto">
            <a:xfrm>
              <a:off x="5715000" y="4267200"/>
              <a:ext cx="457200" cy="685800"/>
            </a:xfrm>
            <a:prstGeom prst="rect">
              <a:avLst/>
            </a:prstGeom>
            <a:solidFill>
              <a:schemeClr val="bg2">
                <a:alpha val="25098"/>
              </a:schemeClr>
            </a:solidFill>
            <a:ln w="2540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800"/>
            </a:p>
          </p:txBody>
        </p:sp>
        <p:sp>
          <p:nvSpPr>
            <p:cNvPr id="29730" name="Rectangle 142"/>
            <p:cNvSpPr>
              <a:spLocks noChangeArrowheads="1"/>
            </p:cNvSpPr>
            <p:nvPr/>
          </p:nvSpPr>
          <p:spPr bwMode="auto">
            <a:xfrm>
              <a:off x="5181600" y="3962400"/>
              <a:ext cx="457200" cy="990600"/>
            </a:xfrm>
            <a:prstGeom prst="rect">
              <a:avLst/>
            </a:prstGeom>
            <a:solidFill>
              <a:schemeClr val="bg2">
                <a:alpha val="25098"/>
              </a:schemeClr>
            </a:solidFill>
            <a:ln w="25400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800"/>
            </a:p>
          </p:txBody>
        </p:sp>
        <p:sp>
          <p:nvSpPr>
            <p:cNvPr id="29731" name="Rectangle 143"/>
            <p:cNvSpPr>
              <a:spLocks noChangeArrowheads="1"/>
            </p:cNvSpPr>
            <p:nvPr/>
          </p:nvSpPr>
          <p:spPr bwMode="auto">
            <a:xfrm>
              <a:off x="4876800" y="36576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$</a:t>
              </a:r>
            </a:p>
          </p:txBody>
        </p:sp>
        <p:sp>
          <p:nvSpPr>
            <p:cNvPr id="29732" name="Rectangle 144"/>
            <p:cNvSpPr>
              <a:spLocks noChangeArrowheads="1"/>
            </p:cNvSpPr>
            <p:nvPr/>
          </p:nvSpPr>
          <p:spPr bwMode="auto">
            <a:xfrm>
              <a:off x="5257800" y="40386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7</a:t>
              </a:r>
            </a:p>
          </p:txBody>
        </p:sp>
        <p:sp>
          <p:nvSpPr>
            <p:cNvPr id="29733" name="AutoShape 145"/>
            <p:cNvSpPr>
              <a:spLocks noChangeArrowheads="1"/>
            </p:cNvSpPr>
            <p:nvPr/>
          </p:nvSpPr>
          <p:spPr bwMode="auto">
            <a:xfrm>
              <a:off x="5105400" y="3886200"/>
              <a:ext cx="1143000" cy="114300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 sz="1800"/>
            </a:p>
          </p:txBody>
        </p:sp>
        <p:sp>
          <p:nvSpPr>
            <p:cNvPr id="29734" name="Rectangle 146"/>
            <p:cNvSpPr>
              <a:spLocks noChangeArrowheads="1"/>
            </p:cNvSpPr>
            <p:nvPr/>
          </p:nvSpPr>
          <p:spPr bwMode="auto">
            <a:xfrm>
              <a:off x="5791200" y="43434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+</a:t>
              </a:r>
            </a:p>
          </p:txBody>
        </p:sp>
        <p:sp>
          <p:nvSpPr>
            <p:cNvPr id="29735" name="Rectangle 147"/>
            <p:cNvSpPr>
              <a:spLocks noChangeArrowheads="1"/>
            </p:cNvSpPr>
            <p:nvPr/>
          </p:nvSpPr>
          <p:spPr bwMode="auto">
            <a:xfrm>
              <a:off x="5791200" y="46482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≤</a:t>
              </a:r>
            </a:p>
          </p:txBody>
        </p:sp>
        <p:sp>
          <p:nvSpPr>
            <p:cNvPr id="29736" name="Rectangle 148"/>
            <p:cNvSpPr>
              <a:spLocks noChangeArrowheads="1"/>
            </p:cNvSpPr>
            <p:nvPr/>
          </p:nvSpPr>
          <p:spPr bwMode="auto">
            <a:xfrm>
              <a:off x="5257800" y="46482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14</a:t>
              </a:r>
            </a:p>
          </p:txBody>
        </p:sp>
        <p:sp>
          <p:nvSpPr>
            <p:cNvPr id="29737" name="Rectangle 149"/>
            <p:cNvSpPr>
              <a:spLocks noChangeArrowheads="1"/>
            </p:cNvSpPr>
            <p:nvPr/>
          </p:nvSpPr>
          <p:spPr bwMode="auto">
            <a:xfrm>
              <a:off x="5257800" y="43434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-2</a:t>
              </a:r>
            </a:p>
          </p:txBody>
        </p:sp>
        <p:sp>
          <p:nvSpPr>
            <p:cNvPr id="29738" name="Line 150"/>
            <p:cNvSpPr>
              <a:spLocks noChangeShapeType="1"/>
            </p:cNvSpPr>
            <p:nvPr/>
          </p:nvSpPr>
          <p:spPr bwMode="auto">
            <a:xfrm flipH="1" flipV="1">
              <a:off x="4343400" y="1981200"/>
              <a:ext cx="1219200" cy="190500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" name="Group 108"/>
          <p:cNvGrpSpPr>
            <a:grpSpLocks/>
          </p:cNvGrpSpPr>
          <p:nvPr/>
        </p:nvGrpSpPr>
        <p:grpSpPr bwMode="auto">
          <a:xfrm>
            <a:off x="4827588" y="1981200"/>
            <a:ext cx="4191000" cy="2514600"/>
            <a:chOff x="4724400" y="1981200"/>
            <a:chExt cx="4191000" cy="2514600"/>
          </a:xfrm>
        </p:grpSpPr>
        <p:sp>
          <p:nvSpPr>
            <p:cNvPr id="29723" name="Rectangle 152"/>
            <p:cNvSpPr>
              <a:spLocks noChangeArrowheads="1"/>
            </p:cNvSpPr>
            <p:nvPr/>
          </p:nvSpPr>
          <p:spPr bwMode="auto">
            <a:xfrm>
              <a:off x="8382000" y="4343400"/>
              <a:ext cx="457200" cy="76200"/>
            </a:xfrm>
            <a:prstGeom prst="rect">
              <a:avLst/>
            </a:prstGeom>
            <a:solidFill>
              <a:schemeClr val="bg2">
                <a:alpha val="25098"/>
              </a:schemeClr>
            </a:solidFill>
            <a:ln w="2540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800"/>
            </a:p>
          </p:txBody>
        </p:sp>
        <p:sp>
          <p:nvSpPr>
            <p:cNvPr id="29724" name="Rectangle 153"/>
            <p:cNvSpPr>
              <a:spLocks noChangeArrowheads="1"/>
            </p:cNvSpPr>
            <p:nvPr/>
          </p:nvSpPr>
          <p:spPr bwMode="auto">
            <a:xfrm>
              <a:off x="7848600" y="4038600"/>
              <a:ext cx="457200" cy="381000"/>
            </a:xfrm>
            <a:prstGeom prst="rect">
              <a:avLst/>
            </a:prstGeom>
            <a:solidFill>
              <a:schemeClr val="bg2">
                <a:alpha val="25098"/>
              </a:schemeClr>
            </a:solidFill>
            <a:ln w="25400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800"/>
            </a:p>
          </p:txBody>
        </p:sp>
        <p:sp>
          <p:nvSpPr>
            <p:cNvPr id="29725" name="Rectangle 154"/>
            <p:cNvSpPr>
              <a:spLocks noChangeArrowheads="1"/>
            </p:cNvSpPr>
            <p:nvPr/>
          </p:nvSpPr>
          <p:spPr bwMode="auto">
            <a:xfrm>
              <a:off x="7391400" y="37338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$</a:t>
              </a:r>
            </a:p>
          </p:txBody>
        </p:sp>
        <p:sp>
          <p:nvSpPr>
            <p:cNvPr id="29726" name="AutoShape 155"/>
            <p:cNvSpPr>
              <a:spLocks noChangeArrowheads="1"/>
            </p:cNvSpPr>
            <p:nvPr/>
          </p:nvSpPr>
          <p:spPr bwMode="auto">
            <a:xfrm>
              <a:off x="7772400" y="3962400"/>
              <a:ext cx="1143000" cy="533400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en-US" sz="1800"/>
            </a:p>
          </p:txBody>
        </p:sp>
        <p:sp>
          <p:nvSpPr>
            <p:cNvPr id="29727" name="Rectangle 157"/>
            <p:cNvSpPr>
              <a:spLocks noChangeArrowheads="1"/>
            </p:cNvSpPr>
            <p:nvPr/>
          </p:nvSpPr>
          <p:spPr bwMode="auto">
            <a:xfrm>
              <a:off x="7924800" y="4114800"/>
              <a:ext cx="304800" cy="228600"/>
            </a:xfrm>
            <a:prstGeom prst="rect">
              <a:avLst/>
            </a:prstGeom>
            <a:solidFill>
              <a:schemeClr val="accent1">
                <a:alpha val="27843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F</a:t>
              </a:r>
            </a:p>
          </p:txBody>
        </p:sp>
        <p:sp>
          <p:nvSpPr>
            <p:cNvPr id="29728" name="Line 159"/>
            <p:cNvSpPr>
              <a:spLocks noChangeShapeType="1"/>
            </p:cNvSpPr>
            <p:nvPr/>
          </p:nvSpPr>
          <p:spPr bwMode="auto">
            <a:xfrm flipH="1" flipV="1">
              <a:off x="4724400" y="1981200"/>
              <a:ext cx="3505200" cy="198120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" name="Group 109"/>
          <p:cNvGrpSpPr>
            <a:grpSpLocks/>
          </p:cNvGrpSpPr>
          <p:nvPr/>
        </p:nvGrpSpPr>
        <p:grpSpPr bwMode="auto">
          <a:xfrm>
            <a:off x="4751388" y="2057400"/>
            <a:ext cx="2971800" cy="2971800"/>
            <a:chOff x="4648200" y="2057400"/>
            <a:chExt cx="2971800" cy="2971800"/>
          </a:xfrm>
        </p:grpSpPr>
        <p:grpSp>
          <p:nvGrpSpPr>
            <p:cNvPr id="29714" name="Group 178"/>
            <p:cNvGrpSpPr>
              <a:grpSpLocks/>
            </p:cNvGrpSpPr>
            <p:nvPr/>
          </p:nvGrpSpPr>
          <p:grpSpPr bwMode="auto">
            <a:xfrm>
              <a:off x="6400800" y="3962400"/>
              <a:ext cx="1219200" cy="1066800"/>
              <a:chOff x="4032" y="2496"/>
              <a:chExt cx="768" cy="672"/>
            </a:xfrm>
          </p:grpSpPr>
          <p:sp>
            <p:nvSpPr>
              <p:cNvPr id="29716" name="Rectangle 166"/>
              <p:cNvSpPr>
                <a:spLocks noChangeArrowheads="1"/>
              </p:cNvSpPr>
              <p:nvPr/>
            </p:nvSpPr>
            <p:spPr bwMode="auto">
              <a:xfrm>
                <a:off x="4464" y="2880"/>
                <a:ext cx="288" cy="240"/>
              </a:xfrm>
              <a:prstGeom prst="rect">
                <a:avLst/>
              </a:prstGeom>
              <a:solidFill>
                <a:schemeClr val="bg2">
                  <a:alpha val="25098"/>
                </a:schemeClr>
              </a:solidFill>
              <a:ln w="25400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29717" name="Rectangle 167"/>
              <p:cNvSpPr>
                <a:spLocks noChangeArrowheads="1"/>
              </p:cNvSpPr>
              <p:nvPr/>
            </p:nvSpPr>
            <p:spPr bwMode="auto">
              <a:xfrm>
                <a:off x="4128" y="2688"/>
                <a:ext cx="288" cy="432"/>
              </a:xfrm>
              <a:prstGeom prst="rect">
                <a:avLst/>
              </a:prstGeom>
              <a:solidFill>
                <a:schemeClr val="bg2">
                  <a:alpha val="25098"/>
                </a:schemeClr>
              </a:solidFill>
              <a:ln w="25400">
                <a:solidFill>
                  <a:schemeClr val="hlink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29718" name="Rectangle 168"/>
              <p:cNvSpPr>
                <a:spLocks noChangeArrowheads="1"/>
              </p:cNvSpPr>
              <p:nvPr/>
            </p:nvSpPr>
            <p:spPr bwMode="auto">
              <a:xfrm>
                <a:off x="4032" y="2496"/>
                <a:ext cx="192" cy="144"/>
              </a:xfrm>
              <a:prstGeom prst="rect">
                <a:avLst/>
              </a:prstGeom>
              <a:solidFill>
                <a:schemeClr val="accent1">
                  <a:alpha val="27843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/>
                  <a:t>$</a:t>
                </a:r>
              </a:p>
            </p:txBody>
          </p:sp>
          <p:sp>
            <p:nvSpPr>
              <p:cNvPr id="29719" name="AutoShape 170"/>
              <p:cNvSpPr>
                <a:spLocks noChangeArrowheads="1"/>
              </p:cNvSpPr>
              <p:nvPr/>
            </p:nvSpPr>
            <p:spPr bwMode="auto">
              <a:xfrm>
                <a:off x="4080" y="2640"/>
                <a:ext cx="720" cy="528"/>
              </a:xfrm>
              <a:prstGeom prst="roundRect">
                <a:avLst>
                  <a:gd name="adj" fmla="val 16667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29720" name="Rectangle 172"/>
              <p:cNvSpPr>
                <a:spLocks noChangeArrowheads="1"/>
              </p:cNvSpPr>
              <p:nvPr/>
            </p:nvSpPr>
            <p:spPr bwMode="auto">
              <a:xfrm>
                <a:off x="4512" y="2928"/>
                <a:ext cx="192" cy="144"/>
              </a:xfrm>
              <a:prstGeom prst="rect">
                <a:avLst/>
              </a:prstGeom>
              <a:solidFill>
                <a:schemeClr val="accent1">
                  <a:alpha val="27843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/>
                  <a:t>≤</a:t>
                </a:r>
              </a:p>
            </p:txBody>
          </p:sp>
          <p:sp>
            <p:nvSpPr>
              <p:cNvPr id="29721" name="Rectangle 173"/>
              <p:cNvSpPr>
                <a:spLocks noChangeArrowheads="1"/>
              </p:cNvSpPr>
              <p:nvPr/>
            </p:nvSpPr>
            <p:spPr bwMode="auto">
              <a:xfrm>
                <a:off x="4176" y="2928"/>
                <a:ext cx="192" cy="144"/>
              </a:xfrm>
              <a:prstGeom prst="rect">
                <a:avLst/>
              </a:prstGeom>
              <a:solidFill>
                <a:schemeClr val="accent1">
                  <a:alpha val="27843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/>
                  <a:t>14</a:t>
                </a:r>
              </a:p>
            </p:txBody>
          </p:sp>
          <p:sp>
            <p:nvSpPr>
              <p:cNvPr id="29722" name="Rectangle 174"/>
              <p:cNvSpPr>
                <a:spLocks noChangeArrowheads="1"/>
              </p:cNvSpPr>
              <p:nvPr/>
            </p:nvSpPr>
            <p:spPr bwMode="auto">
              <a:xfrm>
                <a:off x="4176" y="2736"/>
                <a:ext cx="192" cy="144"/>
              </a:xfrm>
              <a:prstGeom prst="rect">
                <a:avLst/>
              </a:prstGeom>
              <a:solidFill>
                <a:schemeClr val="accent1">
                  <a:alpha val="27843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/>
                  <a:t>5</a:t>
                </a:r>
              </a:p>
            </p:txBody>
          </p:sp>
        </p:grpSp>
        <p:sp>
          <p:nvSpPr>
            <p:cNvPr id="29715" name="Line 175"/>
            <p:cNvSpPr>
              <a:spLocks noChangeShapeType="1"/>
            </p:cNvSpPr>
            <p:nvPr/>
          </p:nvSpPr>
          <p:spPr bwMode="auto">
            <a:xfrm flipH="1" flipV="1">
              <a:off x="4648200" y="2057400"/>
              <a:ext cx="2438400" cy="213360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1" name="TextBox 100"/>
          <p:cNvSpPr txBox="1">
            <a:spLocks noChangeArrowheads="1"/>
          </p:cNvSpPr>
          <p:nvPr/>
        </p:nvSpPr>
        <p:spPr bwMode="auto">
          <a:xfrm>
            <a:off x="5943600" y="228600"/>
            <a:ext cx="2819400" cy="646113"/>
          </a:xfrm>
          <a:prstGeom prst="rect">
            <a:avLst/>
          </a:prstGeom>
          <a:gradFill rotWithShape="1">
            <a:gsLst>
              <a:gs pos="0">
                <a:srgbClr val="BDBDBD"/>
              </a:gs>
              <a:gs pos="80000">
                <a:srgbClr val="F7F7F7"/>
              </a:gs>
              <a:gs pos="100000">
                <a:srgbClr val="F8F8F8"/>
              </a:gs>
            </a:gsLst>
            <a:lin ang="16200000"/>
          </a:gradFill>
          <a:ln w="9525">
            <a:solidFill>
              <a:srgbClr val="F9F9F9"/>
            </a:solidFill>
            <a:miter lim="800000"/>
            <a:headEnd/>
            <a:tailEnd/>
          </a:ln>
          <a:effectLst>
            <a:outerShdw blurRad="63500" dist="23000" dir="5400000" rotWithShape="0">
              <a:srgbClr val="000000">
                <a:alpha val="34999"/>
              </a:srgb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sz="1800" dirty="0">
                <a:solidFill>
                  <a:schemeClr val="tx2"/>
                </a:solidFill>
                <a:latin typeface="+mn-lt"/>
                <a:ea typeface="+mn-ea"/>
              </a:rPr>
              <a:t>Slide by Matt Stallmann included with permission.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Footer Placeholder 4"/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Stacks</a:t>
            </a:r>
          </a:p>
        </p:txBody>
      </p:sp>
      <p:sp>
        <p:nvSpPr>
          <p:cNvPr id="2052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3E79749C-2B60-BF40-B431-97BD2C71D761}" type="slidenum">
              <a:rPr lang="en-US" sz="1400"/>
              <a:pPr eaLnBrk="1" hangingPunct="1"/>
              <a:t>21</a:t>
            </a:fld>
            <a:endParaRPr lang="en-US" sz="1400"/>
          </a:p>
        </p:txBody>
      </p:sp>
      <p:sp>
        <p:nvSpPr>
          <p:cNvPr id="2053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Computing Span</a:t>
            </a:r>
            <a:r>
              <a:rPr lang="tr-TR" dirty="0">
                <a:latin typeface="Tahoma" charset="0"/>
              </a:rPr>
              <a:t>s</a:t>
            </a:r>
            <a:endParaRPr lang="en-US" dirty="0">
              <a:latin typeface="Tahoma" charset="0"/>
            </a:endParaRPr>
          </a:p>
        </p:txBody>
      </p:sp>
      <p:sp>
        <p:nvSpPr>
          <p:cNvPr id="205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4572000" cy="4648200"/>
          </a:xfrm>
        </p:spPr>
        <p:txBody>
          <a:bodyPr/>
          <a:lstStyle/>
          <a:p>
            <a:pPr eaLnBrk="1" hangingPunct="1">
              <a:buFont typeface="Wingdings" charset="0"/>
              <a:buChar char="q"/>
            </a:pPr>
            <a:r>
              <a:rPr lang="en-US" sz="2400" dirty="0">
                <a:latin typeface="Tahoma" charset="0"/>
              </a:rPr>
              <a:t>Using a stack as an auxiliary data structure in an algorithm</a:t>
            </a:r>
          </a:p>
          <a:p>
            <a:pPr eaLnBrk="1" hangingPunct="1">
              <a:buFont typeface="Wingdings" charset="0"/>
              <a:buChar char="q"/>
            </a:pPr>
            <a:r>
              <a:rPr lang="en-US" sz="2400" dirty="0">
                <a:latin typeface="Tahoma" charset="0"/>
              </a:rPr>
              <a:t>Given an array </a:t>
            </a:r>
            <a:r>
              <a:rPr lang="en-US" sz="2400" b="1" i="1" dirty="0">
                <a:latin typeface="Times New Roman" charset="0"/>
              </a:rPr>
              <a:t>X</a:t>
            </a:r>
            <a:r>
              <a:rPr lang="en-US" sz="2400" dirty="0">
                <a:latin typeface="Tahoma" charset="0"/>
              </a:rPr>
              <a:t>, the </a:t>
            </a:r>
            <a:r>
              <a:rPr lang="en-US" sz="2400" dirty="0">
                <a:solidFill>
                  <a:schemeClr val="tx2"/>
                </a:solidFill>
                <a:latin typeface="Tahoma" charset="0"/>
              </a:rPr>
              <a:t>span</a:t>
            </a:r>
            <a:r>
              <a:rPr lang="en-US" sz="2400" dirty="0">
                <a:latin typeface="Tahoma" charset="0"/>
              </a:rPr>
              <a:t> </a:t>
            </a:r>
            <a:r>
              <a:rPr lang="en-US" sz="2400" b="1" i="1" dirty="0">
                <a:latin typeface="Times New Roman" charset="0"/>
                <a:sym typeface="Symbol" charset="0"/>
              </a:rPr>
              <a:t>S</a:t>
            </a:r>
            <a:r>
              <a:rPr lang="en-US" sz="2400" dirty="0">
                <a:latin typeface="Times New Roman" charset="0"/>
                <a:sym typeface="Symbol" charset="0"/>
              </a:rPr>
              <a:t>[</a:t>
            </a:r>
            <a:r>
              <a:rPr lang="en-US" sz="2400" b="1" i="1" dirty="0" err="1">
                <a:latin typeface="Times New Roman" charset="0"/>
                <a:sym typeface="Symbol" charset="0"/>
              </a:rPr>
              <a:t>i</a:t>
            </a:r>
            <a:r>
              <a:rPr lang="en-US" sz="2400" dirty="0">
                <a:latin typeface="Times New Roman" charset="0"/>
                <a:sym typeface="Symbol" charset="0"/>
              </a:rPr>
              <a:t>]</a:t>
            </a:r>
            <a:r>
              <a:rPr lang="en-US" sz="2400" dirty="0">
                <a:latin typeface="Tahoma" charset="0"/>
              </a:rPr>
              <a:t> of </a:t>
            </a:r>
            <a:r>
              <a:rPr lang="en-US" sz="2400" b="1" i="1" dirty="0">
                <a:latin typeface="Times New Roman" charset="0"/>
                <a:sym typeface="Symbol" charset="0"/>
              </a:rPr>
              <a:t>X</a:t>
            </a:r>
            <a:r>
              <a:rPr lang="en-US" sz="2400" dirty="0">
                <a:latin typeface="Times New Roman" charset="0"/>
                <a:sym typeface="Symbol" charset="0"/>
              </a:rPr>
              <a:t>[</a:t>
            </a:r>
            <a:r>
              <a:rPr lang="en-US" sz="2400" b="1" i="1" dirty="0" err="1">
                <a:latin typeface="Times New Roman" charset="0"/>
                <a:sym typeface="Symbol" charset="0"/>
              </a:rPr>
              <a:t>i</a:t>
            </a:r>
            <a:r>
              <a:rPr lang="en-US" sz="2400" dirty="0">
                <a:latin typeface="Times New Roman" charset="0"/>
                <a:sym typeface="Symbol" charset="0"/>
              </a:rPr>
              <a:t>]</a:t>
            </a:r>
            <a:r>
              <a:rPr lang="en-US" sz="2400" dirty="0">
                <a:latin typeface="Tahoma" charset="0"/>
              </a:rPr>
              <a:t> is the maximum number of consecutive elements </a:t>
            </a:r>
            <a:r>
              <a:rPr lang="en-US" sz="2400" b="1" i="1" dirty="0">
                <a:latin typeface="Times New Roman" charset="0"/>
                <a:sym typeface="Symbol" charset="0"/>
              </a:rPr>
              <a:t>X</a:t>
            </a:r>
            <a:r>
              <a:rPr lang="en-US" sz="2400" dirty="0">
                <a:latin typeface="Times New Roman" charset="0"/>
                <a:sym typeface="Symbol" charset="0"/>
              </a:rPr>
              <a:t>[</a:t>
            </a:r>
            <a:r>
              <a:rPr lang="en-US" sz="2400" b="1" i="1" dirty="0">
                <a:latin typeface="Times New Roman" charset="0"/>
                <a:sym typeface="Symbol" charset="0"/>
              </a:rPr>
              <a:t>j</a:t>
            </a:r>
            <a:r>
              <a:rPr lang="en-US" sz="2400" dirty="0">
                <a:latin typeface="Times New Roman" charset="0"/>
                <a:sym typeface="Symbol" charset="0"/>
              </a:rPr>
              <a:t>] </a:t>
            </a:r>
            <a:r>
              <a:rPr lang="en-US" sz="2400" dirty="0">
                <a:latin typeface="Tahoma" charset="0"/>
              </a:rPr>
              <a:t>immediately preceding </a:t>
            </a:r>
            <a:r>
              <a:rPr lang="en-US" sz="2400" b="1" i="1" dirty="0">
                <a:latin typeface="Times New Roman" charset="0"/>
                <a:sym typeface="Symbol" charset="0"/>
              </a:rPr>
              <a:t>X</a:t>
            </a:r>
            <a:r>
              <a:rPr lang="en-US" sz="2400" dirty="0">
                <a:latin typeface="Times New Roman" charset="0"/>
                <a:sym typeface="Symbol" charset="0"/>
              </a:rPr>
              <a:t>[</a:t>
            </a:r>
            <a:r>
              <a:rPr lang="en-US" sz="2400" b="1" i="1" dirty="0" err="1">
                <a:latin typeface="Times New Roman" charset="0"/>
                <a:sym typeface="Symbol" charset="0"/>
              </a:rPr>
              <a:t>i</a:t>
            </a:r>
            <a:r>
              <a:rPr lang="en-US" sz="2400" dirty="0">
                <a:latin typeface="Times New Roman" charset="0"/>
                <a:sym typeface="Symbol" charset="0"/>
              </a:rPr>
              <a:t>] </a:t>
            </a:r>
            <a:r>
              <a:rPr lang="en-US" sz="2400" dirty="0">
                <a:latin typeface="Tahoma" charset="0"/>
              </a:rPr>
              <a:t>and such that </a:t>
            </a:r>
            <a:r>
              <a:rPr lang="en-US" sz="2400" b="1" i="1" dirty="0">
                <a:latin typeface="Times New Roman" charset="0"/>
                <a:sym typeface="Symbol" charset="0"/>
              </a:rPr>
              <a:t>X</a:t>
            </a:r>
            <a:r>
              <a:rPr lang="en-US" sz="2400" dirty="0">
                <a:latin typeface="Times New Roman" charset="0"/>
                <a:sym typeface="Symbol" charset="0"/>
              </a:rPr>
              <a:t>[</a:t>
            </a:r>
            <a:r>
              <a:rPr lang="en-US" sz="2400" b="1" i="1" dirty="0">
                <a:latin typeface="Times New Roman" charset="0"/>
                <a:sym typeface="Symbol" charset="0"/>
              </a:rPr>
              <a:t>j</a:t>
            </a:r>
            <a:r>
              <a:rPr lang="en-US" sz="2400" dirty="0">
                <a:latin typeface="Times New Roman" charset="0"/>
                <a:sym typeface="Symbol" charset="0"/>
              </a:rPr>
              <a:t>] </a:t>
            </a:r>
            <a:r>
              <a:rPr lang="en-US" sz="2400" dirty="0">
                <a:latin typeface="Symbol" charset="0"/>
                <a:sym typeface="Symbol" charset="0"/>
              </a:rPr>
              <a:t></a:t>
            </a:r>
            <a:r>
              <a:rPr lang="en-US" sz="2400" b="1" i="1" dirty="0">
                <a:latin typeface="Times New Roman" charset="0"/>
                <a:sym typeface="Symbol" charset="0"/>
              </a:rPr>
              <a:t> X</a:t>
            </a:r>
            <a:r>
              <a:rPr lang="en-US" sz="2400" dirty="0">
                <a:latin typeface="Times New Roman" charset="0"/>
                <a:sym typeface="Symbol" charset="0"/>
              </a:rPr>
              <a:t>[</a:t>
            </a:r>
            <a:r>
              <a:rPr lang="en-US" sz="2400" b="1" i="1" dirty="0" err="1">
                <a:latin typeface="Times New Roman" charset="0"/>
                <a:sym typeface="Symbol" charset="0"/>
              </a:rPr>
              <a:t>i</a:t>
            </a:r>
            <a:r>
              <a:rPr lang="en-US" sz="2400" dirty="0">
                <a:latin typeface="Times New Roman" charset="0"/>
                <a:sym typeface="Symbol" charset="0"/>
              </a:rPr>
              <a:t>]</a:t>
            </a:r>
            <a:r>
              <a:rPr lang="en-US" sz="2400" dirty="0">
                <a:latin typeface="Tahoma" charset="0"/>
              </a:rPr>
              <a:t> </a:t>
            </a:r>
          </a:p>
          <a:p>
            <a:pPr eaLnBrk="1" hangingPunct="1">
              <a:buFont typeface="Wingdings" charset="0"/>
              <a:buChar char="q"/>
            </a:pPr>
            <a:r>
              <a:rPr lang="en-US" sz="2400" dirty="0">
                <a:latin typeface="Tahoma" charset="0"/>
              </a:rPr>
              <a:t>Spans have applications to financial analysis</a:t>
            </a:r>
          </a:p>
          <a:p>
            <a:pPr lvl="1" eaLnBrk="1" hangingPunct="1"/>
            <a:r>
              <a:rPr lang="en-US" sz="2000" dirty="0">
                <a:latin typeface="Tahoma" charset="0"/>
              </a:rPr>
              <a:t>E.g., stock at 52-week high</a:t>
            </a:r>
            <a:endParaRPr lang="en-US" sz="2400" dirty="0">
              <a:latin typeface="Tahoma" charset="0"/>
            </a:endParaRPr>
          </a:p>
        </p:txBody>
      </p:sp>
      <p:graphicFrame>
        <p:nvGraphicFramePr>
          <p:cNvPr id="44061" name="Group 29"/>
          <p:cNvGraphicFramePr>
            <a:graphicFrameLocks noGrp="1"/>
          </p:cNvGraphicFramePr>
          <p:nvPr/>
        </p:nvGraphicFramePr>
        <p:xfrm>
          <a:off x="5937250" y="5334000"/>
          <a:ext cx="2520950" cy="914400"/>
        </p:xfrm>
        <a:graphic>
          <a:graphicData uri="http://schemas.openxmlformats.org/drawingml/2006/table">
            <a:tbl>
              <a:tblPr/>
              <a:tblGrid>
                <a:gridCol w="5064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1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1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64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075" name="Text Box 30"/>
          <p:cNvSpPr txBox="1">
            <a:spLocks noChangeArrowheads="1"/>
          </p:cNvSpPr>
          <p:nvPr/>
        </p:nvSpPr>
        <p:spPr bwMode="auto">
          <a:xfrm>
            <a:off x="5397500" y="533400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 i="1">
                <a:solidFill>
                  <a:schemeClr val="tx2"/>
                </a:solidFill>
                <a:latin typeface="Times New Roman" charset="0"/>
              </a:rPr>
              <a:t>X</a:t>
            </a:r>
          </a:p>
        </p:txBody>
      </p:sp>
      <p:sp>
        <p:nvSpPr>
          <p:cNvPr id="2076" name="Text Box 31"/>
          <p:cNvSpPr txBox="1">
            <a:spLocks noChangeArrowheads="1"/>
          </p:cNvSpPr>
          <p:nvPr/>
        </p:nvSpPr>
        <p:spPr bwMode="auto">
          <a:xfrm>
            <a:off x="5403850" y="5791200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 i="1">
                <a:solidFill>
                  <a:schemeClr val="accent2"/>
                </a:solidFill>
                <a:latin typeface="Times New Roman" charset="0"/>
              </a:rPr>
              <a:t>S</a:t>
            </a:r>
          </a:p>
        </p:txBody>
      </p:sp>
      <p:graphicFrame>
        <p:nvGraphicFramePr>
          <p:cNvPr id="2050" name="Object 32"/>
          <p:cNvGraphicFramePr>
            <a:graphicFrameLocks noChangeAspect="1"/>
          </p:cNvGraphicFramePr>
          <p:nvPr/>
        </p:nvGraphicFramePr>
        <p:xfrm>
          <a:off x="5130800" y="1219200"/>
          <a:ext cx="36957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hart" r:id="rId2" imgW="3696081" imgH="4067658" progId="MSGraph.Chart.8">
                  <p:embed followColorScheme="full"/>
                </p:oleObj>
              </mc:Choice>
              <mc:Fallback>
                <p:oleObj name="Chart" r:id="rId2" imgW="3696081" imgH="4067658" progId="MSGraph.Chart.8">
                  <p:embed followColorScheme="full"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30800" y="1219200"/>
                        <a:ext cx="3695700" cy="406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77" name="Line 43"/>
          <p:cNvSpPr>
            <a:spLocks noChangeShapeType="1"/>
          </p:cNvSpPr>
          <p:nvPr/>
        </p:nvSpPr>
        <p:spPr bwMode="auto">
          <a:xfrm>
            <a:off x="8140700" y="3505200"/>
            <a:ext cx="4572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078" name="Line 44"/>
          <p:cNvSpPr>
            <a:spLocks noChangeShapeType="1"/>
          </p:cNvSpPr>
          <p:nvPr/>
        </p:nvSpPr>
        <p:spPr bwMode="auto">
          <a:xfrm>
            <a:off x="6324600" y="3098800"/>
            <a:ext cx="4572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079" name="Line 45"/>
          <p:cNvSpPr>
            <a:spLocks noChangeShapeType="1"/>
          </p:cNvSpPr>
          <p:nvPr/>
        </p:nvSpPr>
        <p:spPr bwMode="auto">
          <a:xfrm>
            <a:off x="5740400" y="1905000"/>
            <a:ext cx="4572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080" name="Line 46"/>
          <p:cNvSpPr>
            <a:spLocks noChangeShapeType="1"/>
          </p:cNvSpPr>
          <p:nvPr/>
        </p:nvSpPr>
        <p:spPr bwMode="auto">
          <a:xfrm>
            <a:off x="6324600" y="2667000"/>
            <a:ext cx="1066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081" name="Line 47"/>
          <p:cNvSpPr>
            <a:spLocks noChangeShapeType="1"/>
          </p:cNvSpPr>
          <p:nvPr/>
        </p:nvSpPr>
        <p:spPr bwMode="auto">
          <a:xfrm>
            <a:off x="6324600" y="2209800"/>
            <a:ext cx="16764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082" name="Date Placeholder 1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© 2014 Goodrich, Tamassia, Goldwasser</a:t>
            </a:r>
            <a:endParaRPr lang="en-US" sz="14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Footer Placeholder 4"/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Stacks</a:t>
            </a:r>
          </a:p>
        </p:txBody>
      </p:sp>
      <p:sp>
        <p:nvSpPr>
          <p:cNvPr id="30723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C48B8DB3-FB5A-6F41-9CE1-234B5862B1F7}" type="slidenum">
              <a:rPr lang="en-US" sz="1400"/>
              <a:pPr eaLnBrk="1" hangingPunct="1"/>
              <a:t>22</a:t>
            </a:fld>
            <a:endParaRPr lang="en-US" sz="1400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tabLst>
                <a:tab pos="292100" algn="l"/>
              </a:tabLst>
            </a:pPr>
            <a:r>
              <a:rPr lang="en-US">
                <a:latin typeface="Tahoma" charset="0"/>
              </a:rPr>
              <a:t>Quadratic Algorithm</a:t>
            </a:r>
          </a:p>
        </p:txBody>
      </p:sp>
      <p:sp>
        <p:nvSpPr>
          <p:cNvPr id="30725" name="Rectangle 5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838200" y="1676400"/>
            <a:ext cx="7772400" cy="3962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342900" indent="-342900">
              <a:tabLst>
                <a:tab pos="635000" algn="l"/>
                <a:tab pos="914400" algn="l"/>
              </a:tabLst>
            </a:pPr>
            <a:r>
              <a:rPr lang="en-US" b="1">
                <a:solidFill>
                  <a:srgbClr val="000000"/>
                </a:solidFill>
                <a:latin typeface="Times New Roman" charset="0"/>
              </a:rPr>
              <a:t>Algorithm</a:t>
            </a:r>
            <a:r>
              <a:rPr lang="en-US">
                <a:latin typeface="Times New Roman" charset="0"/>
              </a:rPr>
              <a:t> </a:t>
            </a:r>
            <a:r>
              <a:rPr lang="en-US" b="1" i="1">
                <a:solidFill>
                  <a:schemeClr val="tx2"/>
                </a:solidFill>
                <a:latin typeface="Times New Roman" charset="0"/>
              </a:rPr>
              <a:t>spans1</a:t>
            </a:r>
            <a:r>
              <a:rPr lang="en-US">
                <a:solidFill>
                  <a:schemeClr val="tx2"/>
                </a:solidFill>
                <a:latin typeface="Times New Roman" charset="0"/>
              </a:rPr>
              <a:t>(</a:t>
            </a:r>
            <a:r>
              <a:rPr lang="en-US" b="1" i="1">
                <a:solidFill>
                  <a:schemeClr val="tx2"/>
                </a:solidFill>
                <a:latin typeface="Times New Roman" charset="0"/>
              </a:rPr>
              <a:t>X, n</a:t>
            </a:r>
            <a:r>
              <a:rPr lang="en-US">
                <a:solidFill>
                  <a:schemeClr val="tx2"/>
                </a:solidFill>
                <a:latin typeface="Times New Roman" charset="0"/>
              </a:rPr>
              <a:t>)</a:t>
            </a:r>
          </a:p>
          <a:p>
            <a:pPr marL="342900" indent="-342900">
              <a:tabLst>
                <a:tab pos="635000" algn="l"/>
                <a:tab pos="914400" algn="l"/>
              </a:tabLst>
            </a:pPr>
            <a:r>
              <a:rPr lang="en-US" b="1">
                <a:solidFill>
                  <a:schemeClr val="tx2"/>
                </a:solidFill>
                <a:latin typeface="Times New Roman" charset="0"/>
              </a:rPr>
              <a:t>	</a:t>
            </a:r>
            <a:r>
              <a:rPr lang="en-US" b="1">
                <a:solidFill>
                  <a:srgbClr val="000000"/>
                </a:solidFill>
                <a:latin typeface="Times New Roman" charset="0"/>
              </a:rPr>
              <a:t>Input</a:t>
            </a:r>
            <a:r>
              <a:rPr lang="en-US">
                <a:latin typeface="Times New Roman" charset="0"/>
              </a:rPr>
              <a:t> </a:t>
            </a:r>
            <a:r>
              <a:rPr lang="en-US">
                <a:solidFill>
                  <a:schemeClr val="accent2"/>
                </a:solidFill>
                <a:latin typeface="Times New Roman" charset="0"/>
              </a:rPr>
              <a:t>array </a:t>
            </a:r>
            <a:r>
              <a:rPr lang="en-US" b="1" i="1">
                <a:solidFill>
                  <a:schemeClr val="accent2"/>
                </a:solidFill>
                <a:latin typeface="Times New Roman" charset="0"/>
              </a:rPr>
              <a:t>X</a:t>
            </a:r>
            <a:r>
              <a:rPr lang="en-US">
                <a:solidFill>
                  <a:schemeClr val="accent2"/>
                </a:solidFill>
                <a:latin typeface="Times New Roman" charset="0"/>
              </a:rPr>
              <a:t> of </a:t>
            </a:r>
            <a:r>
              <a:rPr lang="en-US" b="1" i="1">
                <a:solidFill>
                  <a:schemeClr val="accent2"/>
                </a:solidFill>
                <a:latin typeface="Times New Roman" charset="0"/>
              </a:rPr>
              <a:t>n</a:t>
            </a:r>
            <a:r>
              <a:rPr lang="en-US">
                <a:solidFill>
                  <a:schemeClr val="accent2"/>
                </a:solidFill>
                <a:latin typeface="Times New Roman" charset="0"/>
              </a:rPr>
              <a:t> integers</a:t>
            </a:r>
          </a:p>
          <a:p>
            <a:pPr marL="342900" indent="-342900">
              <a:tabLst>
                <a:tab pos="635000" algn="l"/>
                <a:tab pos="914400" algn="l"/>
              </a:tabLst>
            </a:pPr>
            <a:r>
              <a:rPr lang="en-US" b="1">
                <a:solidFill>
                  <a:schemeClr val="tx2"/>
                </a:solidFill>
                <a:latin typeface="Times New Roman" charset="0"/>
              </a:rPr>
              <a:t>	</a:t>
            </a:r>
            <a:r>
              <a:rPr lang="en-US" b="1">
                <a:solidFill>
                  <a:srgbClr val="000000"/>
                </a:solidFill>
                <a:latin typeface="Times New Roman" charset="0"/>
              </a:rPr>
              <a:t>Output</a:t>
            </a:r>
            <a:r>
              <a:rPr lang="en-US">
                <a:latin typeface="Times New Roman" charset="0"/>
              </a:rPr>
              <a:t> </a:t>
            </a:r>
            <a:r>
              <a:rPr lang="en-US">
                <a:solidFill>
                  <a:schemeClr val="accent2"/>
                </a:solidFill>
                <a:latin typeface="Times New Roman" charset="0"/>
              </a:rPr>
              <a:t>array </a:t>
            </a:r>
            <a:r>
              <a:rPr lang="en-US" b="1" i="1">
                <a:solidFill>
                  <a:schemeClr val="accent2"/>
                </a:solidFill>
                <a:latin typeface="Times New Roman" charset="0"/>
              </a:rPr>
              <a:t>S</a:t>
            </a:r>
            <a:r>
              <a:rPr lang="en-US">
                <a:solidFill>
                  <a:schemeClr val="accent2"/>
                </a:solidFill>
                <a:latin typeface="Times New Roman" charset="0"/>
              </a:rPr>
              <a:t> of spans of </a:t>
            </a:r>
            <a:r>
              <a:rPr lang="en-US" b="1" i="1">
                <a:solidFill>
                  <a:schemeClr val="accent2"/>
                </a:solidFill>
                <a:latin typeface="Times New Roman" charset="0"/>
                <a:sym typeface="Symbol" charset="0"/>
              </a:rPr>
              <a:t>X	    	</a:t>
            </a:r>
            <a:r>
              <a:rPr lang="en-US" sz="2000" b="1">
                <a:sym typeface="Symbol" charset="0"/>
              </a:rPr>
              <a:t>#</a:t>
            </a:r>
            <a:endParaRPr lang="en-US" b="1">
              <a:solidFill>
                <a:schemeClr val="accent2"/>
              </a:solidFill>
              <a:latin typeface="Times New Roman" charset="0"/>
              <a:sym typeface="Symbol" charset="0"/>
            </a:endParaRPr>
          </a:p>
          <a:p>
            <a:pPr marL="342900" indent="-342900">
              <a:tabLst>
                <a:tab pos="635000" algn="l"/>
                <a:tab pos="914400" algn="l"/>
              </a:tabLst>
            </a:pPr>
            <a:r>
              <a:rPr lang="en-US">
                <a:solidFill>
                  <a:schemeClr val="accent2"/>
                </a:solidFill>
                <a:latin typeface="Times New Roman" charset="0"/>
                <a:sym typeface="Symbol" charset="0"/>
              </a:rPr>
              <a:t>	</a:t>
            </a:r>
            <a:r>
              <a:rPr lang="en-US" b="1" i="1">
                <a:solidFill>
                  <a:schemeClr val="accent2"/>
                </a:solidFill>
                <a:latin typeface="Times New Roman" charset="0"/>
              </a:rPr>
              <a:t>S</a:t>
            </a:r>
            <a:r>
              <a:rPr lang="en-US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>
                <a:solidFill>
                  <a:srgbClr val="000000"/>
                </a:solidFill>
                <a:latin typeface="Times New Roman" charset="0"/>
                <a:sym typeface="Symbol" charset="0"/>
              </a:rPr>
              <a:t> </a:t>
            </a:r>
            <a:r>
              <a:rPr lang="en-US">
                <a:solidFill>
                  <a:schemeClr val="accent2"/>
                </a:solidFill>
                <a:latin typeface="Times New Roman" charset="0"/>
              </a:rPr>
              <a:t>new array of </a:t>
            </a:r>
            <a:r>
              <a:rPr lang="en-US" b="1" i="1">
                <a:solidFill>
                  <a:schemeClr val="accent2"/>
                </a:solidFill>
                <a:latin typeface="Times New Roman" charset="0"/>
              </a:rPr>
              <a:t>n</a:t>
            </a:r>
            <a:r>
              <a:rPr lang="en-US">
                <a:solidFill>
                  <a:schemeClr val="accent2"/>
                </a:solidFill>
                <a:latin typeface="Times New Roman" charset="0"/>
              </a:rPr>
              <a:t> integers	  	</a:t>
            </a:r>
            <a:r>
              <a:rPr lang="en-US" b="1" i="1">
                <a:latin typeface="Times New Roman" charset="0"/>
                <a:sym typeface="Symbol" charset="0"/>
              </a:rPr>
              <a:t>n</a:t>
            </a:r>
            <a:endParaRPr lang="en-US" b="1" i="1">
              <a:solidFill>
                <a:schemeClr val="accent2"/>
              </a:solidFill>
              <a:latin typeface="Times New Roman" charset="0"/>
            </a:endParaRPr>
          </a:p>
          <a:p>
            <a:pPr marL="342900" indent="-342900">
              <a:tabLst>
                <a:tab pos="635000" algn="l"/>
                <a:tab pos="914400" algn="l"/>
              </a:tabLst>
            </a:pPr>
            <a:r>
              <a:rPr lang="en-US">
                <a:latin typeface="Times New Roman" charset="0"/>
              </a:rPr>
              <a:t>	</a:t>
            </a:r>
            <a:r>
              <a:rPr lang="en-US" b="1">
                <a:solidFill>
                  <a:srgbClr val="000000"/>
                </a:solidFill>
                <a:latin typeface="Times New Roman" charset="0"/>
              </a:rPr>
              <a:t>for</a:t>
            </a:r>
            <a:r>
              <a:rPr lang="en-US">
                <a:latin typeface="Times New Roman" charset="0"/>
              </a:rPr>
              <a:t> </a:t>
            </a:r>
            <a:r>
              <a:rPr lang="en-US" b="1" i="1">
                <a:solidFill>
                  <a:schemeClr val="accent2"/>
                </a:solidFill>
                <a:latin typeface="Times New Roman" charset="0"/>
              </a:rPr>
              <a:t>i</a:t>
            </a:r>
            <a:r>
              <a:rPr lang="en-US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>
                <a:solidFill>
                  <a:srgbClr val="000000"/>
                </a:solidFill>
                <a:latin typeface="Times New Roman" charset="0"/>
                <a:sym typeface="Symbol" charset="0"/>
              </a:rPr>
              <a:t></a:t>
            </a:r>
            <a:r>
              <a:rPr lang="en-US">
                <a:solidFill>
                  <a:schemeClr val="tx2"/>
                </a:solidFill>
                <a:latin typeface="Times New Roman" charset="0"/>
                <a:sym typeface="Symbol" charset="0"/>
              </a:rPr>
              <a:t> </a:t>
            </a:r>
            <a:r>
              <a:rPr lang="en-US">
                <a:solidFill>
                  <a:schemeClr val="accent2"/>
                </a:solidFill>
                <a:latin typeface="Times New Roman" charset="0"/>
                <a:sym typeface="Symbol" charset="0"/>
              </a:rPr>
              <a:t>0</a:t>
            </a:r>
            <a:r>
              <a:rPr lang="en-US">
                <a:latin typeface="Times New Roman" charset="0"/>
                <a:sym typeface="Symbol" charset="0"/>
              </a:rPr>
              <a:t> </a:t>
            </a:r>
            <a:r>
              <a:rPr lang="en-US" b="1">
                <a:solidFill>
                  <a:srgbClr val="000000"/>
                </a:solidFill>
                <a:latin typeface="Times New Roman" charset="0"/>
                <a:sym typeface="Symbol" charset="0"/>
              </a:rPr>
              <a:t>to</a:t>
            </a:r>
            <a:r>
              <a:rPr lang="en-US">
                <a:latin typeface="Times New Roman" charset="0"/>
                <a:sym typeface="Symbol" charset="0"/>
              </a:rPr>
              <a:t> </a:t>
            </a:r>
            <a:r>
              <a:rPr lang="en-US" b="1" i="1">
                <a:solidFill>
                  <a:schemeClr val="accent2"/>
                </a:solidFill>
                <a:latin typeface="Times New Roman" charset="0"/>
                <a:sym typeface="Symbol" charset="0"/>
              </a:rPr>
              <a:t>n</a:t>
            </a:r>
            <a:r>
              <a:rPr lang="en-US">
                <a:solidFill>
                  <a:schemeClr val="accent2"/>
                </a:solidFill>
                <a:latin typeface="Times New Roman" charset="0"/>
                <a:sym typeface="Symbol" charset="0"/>
              </a:rPr>
              <a:t> </a:t>
            </a:r>
            <a:r>
              <a:rPr lang="en-US">
                <a:solidFill>
                  <a:schemeClr val="accent2"/>
                </a:solidFill>
                <a:latin typeface="Symbol" charset="0"/>
                <a:sym typeface="Symbol" charset="0"/>
              </a:rPr>
              <a:t></a:t>
            </a:r>
            <a:r>
              <a:rPr lang="en-US">
                <a:solidFill>
                  <a:schemeClr val="accent2"/>
                </a:solidFill>
                <a:latin typeface="Times New Roman" charset="0"/>
                <a:sym typeface="Symbol" charset="0"/>
              </a:rPr>
              <a:t> 1</a:t>
            </a:r>
            <a:r>
              <a:rPr lang="en-US">
                <a:latin typeface="Times New Roman" charset="0"/>
                <a:sym typeface="Symbol" charset="0"/>
              </a:rPr>
              <a:t> </a:t>
            </a:r>
            <a:r>
              <a:rPr lang="en-US" b="1">
                <a:solidFill>
                  <a:srgbClr val="000000"/>
                </a:solidFill>
                <a:latin typeface="Times New Roman" charset="0"/>
                <a:sym typeface="Symbol" charset="0"/>
              </a:rPr>
              <a:t>do			</a:t>
            </a:r>
            <a:r>
              <a:rPr lang="en-US" b="1" i="1">
                <a:latin typeface="Times New Roman" charset="0"/>
                <a:sym typeface="Symbol" charset="0"/>
              </a:rPr>
              <a:t>n</a:t>
            </a:r>
          </a:p>
          <a:p>
            <a:pPr marL="342900" indent="-342900">
              <a:tabLst>
                <a:tab pos="635000" algn="l"/>
                <a:tab pos="914400" algn="l"/>
              </a:tabLst>
            </a:pPr>
            <a:r>
              <a:rPr lang="en-US" b="1" i="1">
                <a:latin typeface="Times New Roman" charset="0"/>
                <a:sym typeface="Symbol" charset="0"/>
              </a:rPr>
              <a:t>		</a:t>
            </a:r>
            <a:r>
              <a:rPr lang="en-US" b="1" i="1">
                <a:solidFill>
                  <a:schemeClr val="accent2"/>
                </a:solidFill>
                <a:latin typeface="Times New Roman" charset="0"/>
                <a:sym typeface="Symbol" charset="0"/>
              </a:rPr>
              <a:t>s</a:t>
            </a:r>
            <a:r>
              <a:rPr lang="en-US">
                <a:solidFill>
                  <a:schemeClr val="tx2"/>
                </a:solidFill>
                <a:latin typeface="Times New Roman" charset="0"/>
                <a:sym typeface="Symbol" charset="0"/>
              </a:rPr>
              <a:t> </a:t>
            </a:r>
            <a:r>
              <a:rPr lang="en-US">
                <a:solidFill>
                  <a:srgbClr val="000000"/>
                </a:solidFill>
                <a:latin typeface="Times New Roman" charset="0"/>
                <a:sym typeface="Symbol" charset="0"/>
              </a:rPr>
              <a:t></a:t>
            </a:r>
            <a:r>
              <a:rPr lang="en-US">
                <a:solidFill>
                  <a:schemeClr val="accent2"/>
                </a:solidFill>
                <a:latin typeface="Times New Roman" charset="0"/>
                <a:sym typeface="Symbol" charset="0"/>
              </a:rPr>
              <a:t> 1</a:t>
            </a:r>
            <a:r>
              <a:rPr lang="en-US" b="1">
                <a:solidFill>
                  <a:srgbClr val="000000"/>
                </a:solidFill>
                <a:latin typeface="Times New Roman" charset="0"/>
                <a:sym typeface="Symbol" charset="0"/>
              </a:rPr>
              <a:t>					</a:t>
            </a:r>
            <a:r>
              <a:rPr lang="en-US" b="1" i="1">
                <a:latin typeface="Times New Roman" charset="0"/>
                <a:sym typeface="Symbol" charset="0"/>
              </a:rPr>
              <a:t>n</a:t>
            </a:r>
            <a:endParaRPr lang="en-US">
              <a:solidFill>
                <a:schemeClr val="accent2"/>
              </a:solidFill>
              <a:latin typeface="Times New Roman" charset="0"/>
              <a:sym typeface="Symbol" charset="0"/>
            </a:endParaRPr>
          </a:p>
          <a:p>
            <a:pPr marL="342900" indent="-342900">
              <a:tabLst>
                <a:tab pos="635000" algn="l"/>
                <a:tab pos="914400" algn="l"/>
              </a:tabLst>
            </a:pPr>
            <a:r>
              <a:rPr lang="en-US">
                <a:latin typeface="Times New Roman" charset="0"/>
              </a:rPr>
              <a:t>		</a:t>
            </a:r>
            <a:r>
              <a:rPr lang="en-US" b="1">
                <a:solidFill>
                  <a:srgbClr val="000000"/>
                </a:solidFill>
                <a:latin typeface="Times New Roman" charset="0"/>
              </a:rPr>
              <a:t>while </a:t>
            </a:r>
            <a:r>
              <a:rPr lang="en-US" b="1" i="1">
                <a:solidFill>
                  <a:schemeClr val="accent2"/>
                </a:solidFill>
                <a:latin typeface="Times New Roman" charset="0"/>
                <a:sym typeface="Symbol" charset="0"/>
              </a:rPr>
              <a:t>s </a:t>
            </a:r>
            <a:r>
              <a:rPr lang="en-US">
                <a:latin typeface="Symbol" charset="0"/>
                <a:sym typeface="Symbol" charset="0"/>
              </a:rPr>
              <a:t></a:t>
            </a:r>
            <a:r>
              <a:rPr lang="en-US">
                <a:solidFill>
                  <a:schemeClr val="accent2"/>
                </a:solidFill>
                <a:latin typeface="Times New Roman" charset="0"/>
                <a:sym typeface="Symbol" charset="0"/>
              </a:rPr>
              <a:t> </a:t>
            </a:r>
            <a:r>
              <a:rPr lang="en-US" b="1" i="1">
                <a:solidFill>
                  <a:schemeClr val="accent2"/>
                </a:solidFill>
                <a:latin typeface="Times New Roman" charset="0"/>
                <a:sym typeface="Symbol" charset="0"/>
              </a:rPr>
              <a:t>i</a:t>
            </a:r>
            <a:r>
              <a:rPr lang="en-US">
                <a:solidFill>
                  <a:schemeClr val="accent2"/>
                </a:solidFill>
                <a:latin typeface="Times New Roman" charset="0"/>
                <a:sym typeface="Symbol" charset="0"/>
              </a:rPr>
              <a:t> </a:t>
            </a:r>
            <a:r>
              <a:rPr lang="en-US" b="1">
                <a:solidFill>
                  <a:srgbClr val="000000"/>
                </a:solidFill>
                <a:latin typeface="Times New Roman" charset="0"/>
                <a:sym typeface="Symbol" charset="0"/>
              </a:rPr>
              <a:t> </a:t>
            </a:r>
            <a:r>
              <a:rPr lang="en-US" b="1" i="1">
                <a:solidFill>
                  <a:schemeClr val="accent2"/>
                </a:solidFill>
                <a:latin typeface="Times New Roman" charset="0"/>
                <a:sym typeface="Symbol" charset="0"/>
              </a:rPr>
              <a:t>X</a:t>
            </a:r>
            <a:r>
              <a:rPr lang="en-US">
                <a:solidFill>
                  <a:schemeClr val="accent2"/>
                </a:solidFill>
                <a:latin typeface="Times New Roman" charset="0"/>
                <a:sym typeface="Symbol" charset="0"/>
              </a:rPr>
              <a:t>[</a:t>
            </a:r>
            <a:r>
              <a:rPr lang="en-US" b="1" i="1">
                <a:solidFill>
                  <a:schemeClr val="accent2"/>
                </a:solidFill>
                <a:latin typeface="Times New Roman" charset="0"/>
                <a:sym typeface="Symbol" charset="0"/>
              </a:rPr>
              <a:t>i </a:t>
            </a:r>
            <a:r>
              <a:rPr lang="en-US">
                <a:solidFill>
                  <a:schemeClr val="accent2"/>
                </a:solidFill>
                <a:latin typeface="Symbol" charset="0"/>
                <a:sym typeface="Symbol" charset="0"/>
              </a:rPr>
              <a:t>- </a:t>
            </a:r>
            <a:r>
              <a:rPr lang="en-US" b="1" i="1">
                <a:solidFill>
                  <a:schemeClr val="accent2"/>
                </a:solidFill>
                <a:latin typeface="Times New Roman" charset="0"/>
                <a:sym typeface="Symbol" charset="0"/>
              </a:rPr>
              <a:t>s</a:t>
            </a:r>
            <a:r>
              <a:rPr lang="en-US">
                <a:solidFill>
                  <a:schemeClr val="accent2"/>
                </a:solidFill>
                <a:latin typeface="Times New Roman" charset="0"/>
                <a:sym typeface="Symbol" charset="0"/>
              </a:rPr>
              <a:t>]</a:t>
            </a:r>
            <a:r>
              <a:rPr lang="en-US" b="1">
                <a:solidFill>
                  <a:srgbClr val="000000"/>
                </a:solidFill>
                <a:latin typeface="Times New Roman" charset="0"/>
                <a:sym typeface="Symbol" charset="0"/>
              </a:rPr>
              <a:t> </a:t>
            </a:r>
            <a:r>
              <a:rPr lang="en-US">
                <a:latin typeface="Symbol" charset="0"/>
                <a:sym typeface="Symbol" charset="0"/>
              </a:rPr>
              <a:t></a:t>
            </a:r>
            <a:r>
              <a:rPr lang="en-US" b="1">
                <a:solidFill>
                  <a:srgbClr val="000000"/>
                </a:solidFill>
                <a:latin typeface="Times New Roman" charset="0"/>
                <a:sym typeface="Symbol" charset="0"/>
              </a:rPr>
              <a:t> </a:t>
            </a:r>
            <a:r>
              <a:rPr lang="en-US" b="1" i="1">
                <a:solidFill>
                  <a:schemeClr val="accent2"/>
                </a:solidFill>
                <a:latin typeface="Times New Roman" charset="0"/>
                <a:sym typeface="Symbol" charset="0"/>
              </a:rPr>
              <a:t>X</a:t>
            </a:r>
            <a:r>
              <a:rPr lang="en-US">
                <a:solidFill>
                  <a:schemeClr val="accent2"/>
                </a:solidFill>
                <a:latin typeface="Times New Roman" charset="0"/>
                <a:sym typeface="Symbol" charset="0"/>
              </a:rPr>
              <a:t>[</a:t>
            </a:r>
            <a:r>
              <a:rPr lang="en-US" b="1" i="1">
                <a:solidFill>
                  <a:schemeClr val="accent2"/>
                </a:solidFill>
                <a:latin typeface="Times New Roman" charset="0"/>
                <a:sym typeface="Symbol" charset="0"/>
              </a:rPr>
              <a:t>i</a:t>
            </a:r>
            <a:r>
              <a:rPr lang="en-US">
                <a:solidFill>
                  <a:schemeClr val="accent2"/>
                </a:solidFill>
                <a:latin typeface="Times New Roman" charset="0"/>
                <a:sym typeface="Symbol" charset="0"/>
              </a:rPr>
              <a:t>]</a:t>
            </a:r>
            <a:r>
              <a:rPr lang="en-US" b="1">
                <a:solidFill>
                  <a:srgbClr val="000000"/>
                </a:solidFill>
                <a:latin typeface="Times New Roman" charset="0"/>
                <a:sym typeface="Symbol" charset="0"/>
              </a:rPr>
              <a:t> 	</a:t>
            </a:r>
            <a:r>
              <a:rPr lang="en-US">
                <a:latin typeface="Times New Roman" charset="0"/>
                <a:sym typeface="Symbol" charset="0"/>
              </a:rPr>
              <a:t>1 </a:t>
            </a:r>
            <a:r>
              <a:rPr lang="en-US">
                <a:latin typeface="Symbol" charset="0"/>
                <a:sym typeface="Symbol" charset="0"/>
              </a:rPr>
              <a:t>+ </a:t>
            </a:r>
            <a:r>
              <a:rPr lang="en-US">
                <a:latin typeface="Times New Roman" charset="0"/>
                <a:sym typeface="Symbol" charset="0"/>
              </a:rPr>
              <a:t>2 </a:t>
            </a:r>
            <a:r>
              <a:rPr lang="en-US">
                <a:latin typeface="Symbol" charset="0"/>
                <a:sym typeface="Symbol" charset="0"/>
              </a:rPr>
              <a:t>+ </a:t>
            </a:r>
            <a:r>
              <a:rPr lang="en-US">
                <a:latin typeface="Times New Roman" charset="0"/>
                <a:sym typeface="Symbol" charset="0"/>
              </a:rPr>
              <a:t>…</a:t>
            </a:r>
            <a:r>
              <a:rPr lang="en-US">
                <a:latin typeface="Symbol" charset="0"/>
                <a:sym typeface="Symbol" charset="0"/>
              </a:rPr>
              <a:t>+</a:t>
            </a:r>
            <a:r>
              <a:rPr lang="en-US">
                <a:latin typeface="Times New Roman" charset="0"/>
                <a:sym typeface="Symbol" charset="0"/>
              </a:rPr>
              <a:t> (</a:t>
            </a:r>
            <a:r>
              <a:rPr lang="en-US" b="1" i="1">
                <a:latin typeface="Times New Roman" charset="0"/>
                <a:sym typeface="Symbol" charset="0"/>
              </a:rPr>
              <a:t>n</a:t>
            </a:r>
            <a:r>
              <a:rPr lang="en-US">
                <a:latin typeface="Times New Roman" charset="0"/>
                <a:sym typeface="Symbol" charset="0"/>
              </a:rPr>
              <a:t> </a:t>
            </a:r>
            <a:r>
              <a:rPr lang="en-US">
                <a:latin typeface="Symbol" charset="0"/>
                <a:sym typeface="Symbol" charset="0"/>
              </a:rPr>
              <a:t></a:t>
            </a:r>
            <a:r>
              <a:rPr lang="en-US">
                <a:latin typeface="Times New Roman" charset="0"/>
                <a:sym typeface="Symbol" charset="0"/>
              </a:rPr>
              <a:t> 1)</a:t>
            </a:r>
          </a:p>
          <a:p>
            <a:pPr marL="342900" indent="-342900">
              <a:tabLst>
                <a:tab pos="635000" algn="l"/>
                <a:tab pos="914400" algn="l"/>
              </a:tabLst>
            </a:pPr>
            <a:r>
              <a:rPr lang="en-US">
                <a:latin typeface="Times New Roman" charset="0"/>
                <a:sym typeface="Symbol" charset="0"/>
              </a:rPr>
              <a:t>			 </a:t>
            </a:r>
            <a:r>
              <a:rPr lang="en-US" b="1" i="1">
                <a:solidFill>
                  <a:schemeClr val="accent2"/>
                </a:solidFill>
                <a:latin typeface="Times New Roman" charset="0"/>
                <a:sym typeface="Symbol" charset="0"/>
              </a:rPr>
              <a:t>s</a:t>
            </a:r>
            <a:r>
              <a:rPr lang="en-US">
                <a:solidFill>
                  <a:schemeClr val="tx2"/>
                </a:solidFill>
                <a:latin typeface="Times New Roman" charset="0"/>
                <a:sym typeface="Symbol" charset="0"/>
              </a:rPr>
              <a:t> </a:t>
            </a:r>
            <a:r>
              <a:rPr lang="en-US">
                <a:solidFill>
                  <a:srgbClr val="000000"/>
                </a:solidFill>
                <a:latin typeface="Times New Roman" charset="0"/>
                <a:sym typeface="Symbol" charset="0"/>
              </a:rPr>
              <a:t></a:t>
            </a:r>
            <a:r>
              <a:rPr lang="en-US">
                <a:solidFill>
                  <a:schemeClr val="accent2"/>
                </a:solidFill>
                <a:latin typeface="Times New Roman" charset="0"/>
                <a:sym typeface="Symbol" charset="0"/>
              </a:rPr>
              <a:t> </a:t>
            </a:r>
            <a:r>
              <a:rPr lang="en-US" b="1" i="1">
                <a:solidFill>
                  <a:schemeClr val="accent2"/>
                </a:solidFill>
                <a:latin typeface="Times New Roman" charset="0"/>
                <a:sym typeface="Symbol" charset="0"/>
              </a:rPr>
              <a:t>s</a:t>
            </a:r>
            <a:r>
              <a:rPr lang="en-US">
                <a:solidFill>
                  <a:schemeClr val="accent2"/>
                </a:solidFill>
                <a:latin typeface="Times New Roman" charset="0"/>
                <a:sym typeface="Symbol" charset="0"/>
              </a:rPr>
              <a:t> </a:t>
            </a:r>
            <a:r>
              <a:rPr lang="en-US">
                <a:solidFill>
                  <a:schemeClr val="accent2"/>
                </a:solidFill>
                <a:latin typeface="Symbol" charset="0"/>
                <a:sym typeface="Symbol" charset="0"/>
              </a:rPr>
              <a:t>+</a:t>
            </a:r>
            <a:r>
              <a:rPr lang="en-US">
                <a:solidFill>
                  <a:schemeClr val="accent2"/>
                </a:solidFill>
                <a:latin typeface="Times New Roman" charset="0"/>
                <a:sym typeface="Symbol" charset="0"/>
              </a:rPr>
              <a:t> 1</a:t>
            </a:r>
            <a:r>
              <a:rPr lang="en-US" b="1">
                <a:solidFill>
                  <a:srgbClr val="000000"/>
                </a:solidFill>
                <a:latin typeface="Times New Roman" charset="0"/>
                <a:sym typeface="Symbol" charset="0"/>
              </a:rPr>
              <a:t>			</a:t>
            </a:r>
            <a:r>
              <a:rPr lang="en-US">
                <a:latin typeface="Times New Roman" charset="0"/>
                <a:sym typeface="Symbol" charset="0"/>
              </a:rPr>
              <a:t>1 </a:t>
            </a:r>
            <a:r>
              <a:rPr lang="en-US">
                <a:latin typeface="Symbol" charset="0"/>
                <a:sym typeface="Symbol" charset="0"/>
              </a:rPr>
              <a:t>+ </a:t>
            </a:r>
            <a:r>
              <a:rPr lang="en-US">
                <a:latin typeface="Times New Roman" charset="0"/>
                <a:sym typeface="Symbol" charset="0"/>
              </a:rPr>
              <a:t>2 </a:t>
            </a:r>
            <a:r>
              <a:rPr lang="en-US">
                <a:latin typeface="Symbol" charset="0"/>
                <a:sym typeface="Symbol" charset="0"/>
              </a:rPr>
              <a:t>+ </a:t>
            </a:r>
            <a:r>
              <a:rPr lang="en-US">
                <a:latin typeface="Times New Roman" charset="0"/>
                <a:sym typeface="Symbol" charset="0"/>
              </a:rPr>
              <a:t>…</a:t>
            </a:r>
            <a:r>
              <a:rPr lang="en-US">
                <a:latin typeface="Symbol" charset="0"/>
                <a:sym typeface="Symbol" charset="0"/>
              </a:rPr>
              <a:t>+</a:t>
            </a:r>
            <a:r>
              <a:rPr lang="en-US">
                <a:latin typeface="Times New Roman" charset="0"/>
                <a:sym typeface="Symbol" charset="0"/>
              </a:rPr>
              <a:t> (</a:t>
            </a:r>
            <a:r>
              <a:rPr lang="en-US" b="1" i="1">
                <a:latin typeface="Times New Roman" charset="0"/>
                <a:sym typeface="Symbol" charset="0"/>
              </a:rPr>
              <a:t>n</a:t>
            </a:r>
            <a:r>
              <a:rPr lang="en-US">
                <a:latin typeface="Times New Roman" charset="0"/>
                <a:sym typeface="Symbol" charset="0"/>
              </a:rPr>
              <a:t> </a:t>
            </a:r>
            <a:r>
              <a:rPr lang="en-US">
                <a:latin typeface="Symbol" charset="0"/>
                <a:sym typeface="Symbol" charset="0"/>
              </a:rPr>
              <a:t></a:t>
            </a:r>
            <a:r>
              <a:rPr lang="en-US">
                <a:latin typeface="Times New Roman" charset="0"/>
                <a:sym typeface="Symbol" charset="0"/>
              </a:rPr>
              <a:t> 1)</a:t>
            </a:r>
          </a:p>
          <a:p>
            <a:pPr marL="342900" indent="-342900">
              <a:tabLst>
                <a:tab pos="635000" algn="l"/>
                <a:tab pos="914400" algn="l"/>
              </a:tabLst>
            </a:pPr>
            <a:r>
              <a:rPr lang="en-US">
                <a:latin typeface="Times New Roman" charset="0"/>
                <a:sym typeface="Symbol" charset="0"/>
              </a:rPr>
              <a:t>		</a:t>
            </a:r>
            <a:r>
              <a:rPr lang="en-US" b="1" i="1">
                <a:solidFill>
                  <a:schemeClr val="accent2"/>
                </a:solidFill>
                <a:latin typeface="Times New Roman" charset="0"/>
                <a:sym typeface="Symbol" charset="0"/>
              </a:rPr>
              <a:t>S</a:t>
            </a:r>
            <a:r>
              <a:rPr lang="en-US">
                <a:solidFill>
                  <a:schemeClr val="accent2"/>
                </a:solidFill>
                <a:latin typeface="Times New Roman" charset="0"/>
                <a:sym typeface="Symbol" charset="0"/>
              </a:rPr>
              <a:t>[</a:t>
            </a:r>
            <a:r>
              <a:rPr lang="en-US" b="1" i="1">
                <a:solidFill>
                  <a:schemeClr val="accent2"/>
                </a:solidFill>
                <a:latin typeface="Times New Roman" charset="0"/>
                <a:sym typeface="Symbol" charset="0"/>
              </a:rPr>
              <a:t>i</a:t>
            </a:r>
            <a:r>
              <a:rPr lang="en-US">
                <a:solidFill>
                  <a:schemeClr val="accent2"/>
                </a:solidFill>
                <a:latin typeface="Times New Roman" charset="0"/>
                <a:sym typeface="Symbol" charset="0"/>
              </a:rPr>
              <a:t>]</a:t>
            </a:r>
            <a:r>
              <a:rPr lang="en-US">
                <a:solidFill>
                  <a:schemeClr val="tx2"/>
                </a:solidFill>
                <a:latin typeface="Times New Roman" charset="0"/>
                <a:sym typeface="Symbol" charset="0"/>
              </a:rPr>
              <a:t> </a:t>
            </a:r>
            <a:r>
              <a:rPr lang="en-US">
                <a:solidFill>
                  <a:srgbClr val="000000"/>
                </a:solidFill>
                <a:latin typeface="Times New Roman" charset="0"/>
                <a:sym typeface="Symbol" charset="0"/>
              </a:rPr>
              <a:t></a:t>
            </a:r>
            <a:r>
              <a:rPr lang="en-US">
                <a:solidFill>
                  <a:schemeClr val="accent2"/>
                </a:solidFill>
                <a:latin typeface="Times New Roman" charset="0"/>
                <a:sym typeface="Symbol" charset="0"/>
              </a:rPr>
              <a:t> </a:t>
            </a:r>
            <a:r>
              <a:rPr lang="en-US" b="1" i="1">
                <a:solidFill>
                  <a:schemeClr val="accent2"/>
                </a:solidFill>
                <a:latin typeface="Times New Roman" charset="0"/>
                <a:sym typeface="Symbol" charset="0"/>
              </a:rPr>
              <a:t>s</a:t>
            </a:r>
            <a:r>
              <a:rPr lang="en-US">
                <a:solidFill>
                  <a:schemeClr val="accent2"/>
                </a:solidFill>
                <a:latin typeface="Times New Roman" charset="0"/>
                <a:sym typeface="Symbol" charset="0"/>
              </a:rPr>
              <a:t>	</a:t>
            </a:r>
            <a:r>
              <a:rPr lang="en-US">
                <a:solidFill>
                  <a:schemeClr val="accent2"/>
                </a:solidFill>
                <a:latin typeface="Times New Roman" charset="0"/>
              </a:rPr>
              <a:t>	    		 	</a:t>
            </a:r>
            <a:r>
              <a:rPr lang="en-US" b="1" i="1">
                <a:latin typeface="Times New Roman" charset="0"/>
                <a:sym typeface="Symbol" charset="0"/>
              </a:rPr>
              <a:t>n</a:t>
            </a:r>
            <a:endParaRPr lang="en-US">
              <a:solidFill>
                <a:schemeClr val="accent2"/>
              </a:solidFill>
              <a:latin typeface="Times New Roman" charset="0"/>
              <a:sym typeface="Symbol" charset="0"/>
            </a:endParaRPr>
          </a:p>
          <a:p>
            <a:pPr marL="342900" indent="-342900">
              <a:tabLst>
                <a:tab pos="635000" algn="l"/>
                <a:tab pos="914400" algn="l"/>
              </a:tabLst>
            </a:pPr>
            <a:r>
              <a:rPr lang="en-US" b="1">
                <a:solidFill>
                  <a:srgbClr val="000000"/>
                </a:solidFill>
                <a:latin typeface="Times New Roman" charset="0"/>
                <a:sym typeface="Symbol" charset="0"/>
              </a:rPr>
              <a:t>	return</a:t>
            </a:r>
            <a:r>
              <a:rPr lang="en-US">
                <a:latin typeface="Times New Roman" charset="0"/>
                <a:sym typeface="Symbol" charset="0"/>
              </a:rPr>
              <a:t> </a:t>
            </a:r>
            <a:r>
              <a:rPr lang="en-US" b="1" i="1">
                <a:solidFill>
                  <a:schemeClr val="accent2"/>
                </a:solidFill>
                <a:latin typeface="Times New Roman" charset="0"/>
                <a:sym typeface="Symbol" charset="0"/>
              </a:rPr>
              <a:t>S 			      		</a:t>
            </a:r>
            <a:r>
              <a:rPr lang="en-US">
                <a:latin typeface="Times New Roman" charset="0"/>
                <a:sym typeface="Symbol" charset="0"/>
              </a:rPr>
              <a:t>1</a:t>
            </a:r>
          </a:p>
        </p:txBody>
      </p:sp>
      <p:sp>
        <p:nvSpPr>
          <p:cNvPr id="30726" name="Rectangle 6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685800" y="5867400"/>
            <a:ext cx="7848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Blip>
                <a:blip r:embed="rId2"/>
              </a:buBlip>
            </a:pPr>
            <a:r>
              <a:rPr lang="en-US"/>
              <a:t>Algorithm </a:t>
            </a:r>
            <a:r>
              <a:rPr lang="en-US" b="1" i="1">
                <a:latin typeface="Times New Roman" charset="0"/>
                <a:sym typeface="Symbol" charset="0"/>
              </a:rPr>
              <a:t>spans1 </a:t>
            </a:r>
            <a:r>
              <a:rPr lang="en-US"/>
              <a:t>runs in </a:t>
            </a:r>
            <a:r>
              <a:rPr lang="en-US" b="1" i="1">
                <a:latin typeface="Times New Roman" charset="0"/>
                <a:sym typeface="Symbol" charset="0"/>
              </a:rPr>
              <a:t>O</a:t>
            </a:r>
            <a:r>
              <a:rPr lang="en-US">
                <a:latin typeface="Times New Roman" charset="0"/>
                <a:sym typeface="Symbol" charset="0"/>
              </a:rPr>
              <a:t>(</a:t>
            </a:r>
            <a:r>
              <a:rPr lang="en-US" b="1" i="1">
                <a:latin typeface="Times New Roman" charset="0"/>
                <a:sym typeface="Symbol" charset="0"/>
              </a:rPr>
              <a:t>n</a:t>
            </a:r>
            <a:r>
              <a:rPr lang="en-US" baseline="30000">
                <a:latin typeface="Times New Roman" charset="0"/>
                <a:sym typeface="Symbol" charset="0"/>
              </a:rPr>
              <a:t>2</a:t>
            </a:r>
            <a:r>
              <a:rPr lang="en-US">
                <a:latin typeface="Times New Roman" charset="0"/>
                <a:sym typeface="Symbol" charset="0"/>
              </a:rPr>
              <a:t>) </a:t>
            </a:r>
            <a:r>
              <a:rPr lang="en-US"/>
              <a:t>time </a:t>
            </a:r>
          </a:p>
        </p:txBody>
      </p:sp>
      <p:sp>
        <p:nvSpPr>
          <p:cNvPr id="30727" name="Date Placeholder 6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© 2014 Goodrich, Tamassia, Goldwasser</a:t>
            </a:r>
            <a:endParaRPr lang="en-US" sz="14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Footer Placeholder 4"/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Stacks</a:t>
            </a:r>
          </a:p>
        </p:txBody>
      </p:sp>
      <p:sp>
        <p:nvSpPr>
          <p:cNvPr id="3076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FCE4AC86-1C4A-3046-9F85-93081752F536}" type="slidenum">
              <a:rPr lang="en-US" sz="1400"/>
              <a:pPr eaLnBrk="1" hangingPunct="1"/>
              <a:t>23</a:t>
            </a:fld>
            <a:endParaRPr lang="en-US" sz="1400"/>
          </a:p>
        </p:txBody>
      </p:sp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Computing Spans with a Stack</a:t>
            </a:r>
          </a:p>
        </p:txBody>
      </p:sp>
      <p:sp>
        <p:nvSpPr>
          <p:cNvPr id="307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4038600" cy="4572000"/>
          </a:xfrm>
        </p:spPr>
        <p:txBody>
          <a:bodyPr/>
          <a:lstStyle/>
          <a:p>
            <a:pPr eaLnBrk="1" hangingPunct="1">
              <a:buFont typeface="Wingdings" charset="0"/>
              <a:buChar char="q"/>
            </a:pPr>
            <a:r>
              <a:rPr lang="en-US" sz="2400">
                <a:latin typeface="Tahoma" charset="0"/>
              </a:rPr>
              <a:t>We keep in a stack the indices of the elements visible when </a:t>
            </a:r>
            <a:r>
              <a:rPr lang="ja-JP" altLang="en-US" sz="2400">
                <a:latin typeface="Tahoma" charset="0"/>
              </a:rPr>
              <a:t>“</a:t>
            </a:r>
            <a:r>
              <a:rPr lang="en-US" sz="2400">
                <a:latin typeface="Tahoma" charset="0"/>
              </a:rPr>
              <a:t>looking back</a:t>
            </a:r>
            <a:r>
              <a:rPr lang="ja-JP" altLang="en-US" sz="2400">
                <a:latin typeface="Tahoma" charset="0"/>
              </a:rPr>
              <a:t>”</a:t>
            </a:r>
            <a:endParaRPr lang="en-US" sz="2400">
              <a:latin typeface="Tahoma" charset="0"/>
            </a:endParaRPr>
          </a:p>
          <a:p>
            <a:pPr eaLnBrk="1" hangingPunct="1">
              <a:buFont typeface="Wingdings" charset="0"/>
              <a:buChar char="q"/>
            </a:pPr>
            <a:r>
              <a:rPr lang="en-US" sz="2400">
                <a:latin typeface="Tahoma" charset="0"/>
              </a:rPr>
              <a:t>We scan the array from left to right</a:t>
            </a:r>
          </a:p>
          <a:p>
            <a:pPr lvl="1" eaLnBrk="1" hangingPunct="1"/>
            <a:r>
              <a:rPr lang="en-US" sz="2000">
                <a:latin typeface="Tahoma" charset="0"/>
              </a:rPr>
              <a:t>Let </a:t>
            </a:r>
            <a:r>
              <a:rPr lang="en-US" sz="2000" b="1" i="1">
                <a:latin typeface="Times New Roman" charset="0"/>
              </a:rPr>
              <a:t>i </a:t>
            </a:r>
            <a:r>
              <a:rPr lang="en-US" sz="2000">
                <a:latin typeface="Tahoma" charset="0"/>
              </a:rPr>
              <a:t>be the current index</a:t>
            </a:r>
            <a:endParaRPr lang="en-US" sz="2000" b="1" i="1">
              <a:latin typeface="Times New Roman" charset="0"/>
            </a:endParaRPr>
          </a:p>
          <a:p>
            <a:pPr lvl="1" eaLnBrk="1" hangingPunct="1"/>
            <a:r>
              <a:rPr lang="en-US" sz="2000">
                <a:latin typeface="Tahoma" charset="0"/>
              </a:rPr>
              <a:t>We pop indices from the stack until we find index </a:t>
            </a:r>
            <a:r>
              <a:rPr lang="en-US" sz="2000" b="1" i="1">
                <a:latin typeface="Times New Roman" charset="0"/>
                <a:sym typeface="Symbol" charset="0"/>
              </a:rPr>
              <a:t>j</a:t>
            </a:r>
            <a:r>
              <a:rPr lang="en-US" sz="2000">
                <a:latin typeface="Tahoma" charset="0"/>
              </a:rPr>
              <a:t> such that </a:t>
            </a:r>
            <a:r>
              <a:rPr lang="en-US" sz="2000" b="1" i="1">
                <a:latin typeface="Times New Roman" charset="0"/>
                <a:sym typeface="Symbol" charset="0"/>
              </a:rPr>
              <a:t>X</a:t>
            </a:r>
            <a:r>
              <a:rPr lang="en-US" sz="2000">
                <a:latin typeface="Times New Roman" charset="0"/>
                <a:sym typeface="Symbol" charset="0"/>
              </a:rPr>
              <a:t>[</a:t>
            </a:r>
            <a:r>
              <a:rPr lang="en-US" sz="2000" b="1" i="1">
                <a:latin typeface="Times New Roman" charset="0"/>
                <a:sym typeface="Symbol" charset="0"/>
              </a:rPr>
              <a:t>i</a:t>
            </a:r>
            <a:r>
              <a:rPr lang="en-US" sz="2000">
                <a:latin typeface="Times New Roman" charset="0"/>
                <a:sym typeface="Symbol" charset="0"/>
              </a:rPr>
              <a:t>]</a:t>
            </a:r>
            <a:r>
              <a:rPr lang="en-US" sz="2000">
                <a:latin typeface="Tahoma" charset="0"/>
              </a:rPr>
              <a:t> </a:t>
            </a:r>
            <a:r>
              <a:rPr lang="en-US" sz="2000">
                <a:latin typeface="Symbol" charset="0"/>
                <a:sym typeface="Symbol" charset="0"/>
              </a:rPr>
              <a:t></a:t>
            </a:r>
            <a:r>
              <a:rPr lang="en-US" sz="2000" b="1" i="1">
                <a:latin typeface="Times New Roman" charset="0"/>
                <a:sym typeface="Symbol" charset="0"/>
              </a:rPr>
              <a:t> X</a:t>
            </a:r>
            <a:r>
              <a:rPr lang="en-US" sz="2000">
                <a:latin typeface="Times New Roman" charset="0"/>
                <a:sym typeface="Symbol" charset="0"/>
              </a:rPr>
              <a:t>[</a:t>
            </a:r>
            <a:r>
              <a:rPr lang="en-US" sz="2000" b="1" i="1">
                <a:latin typeface="Times New Roman" charset="0"/>
                <a:sym typeface="Symbol" charset="0"/>
              </a:rPr>
              <a:t>j</a:t>
            </a:r>
            <a:r>
              <a:rPr lang="en-US" sz="2000">
                <a:latin typeface="Times New Roman" charset="0"/>
                <a:sym typeface="Symbol" charset="0"/>
              </a:rPr>
              <a:t>]</a:t>
            </a:r>
          </a:p>
          <a:p>
            <a:pPr lvl="1" eaLnBrk="1" hangingPunct="1"/>
            <a:r>
              <a:rPr lang="en-US" sz="2000">
                <a:latin typeface="Tahoma" charset="0"/>
              </a:rPr>
              <a:t>We set </a:t>
            </a:r>
            <a:r>
              <a:rPr lang="en-US" sz="2000" b="1" i="1">
                <a:solidFill>
                  <a:schemeClr val="accent2"/>
                </a:solidFill>
                <a:latin typeface="Times New Roman" charset="0"/>
                <a:sym typeface="Symbol" charset="0"/>
              </a:rPr>
              <a:t>S</a:t>
            </a:r>
            <a:r>
              <a:rPr lang="en-US" sz="2000">
                <a:solidFill>
                  <a:schemeClr val="accent2"/>
                </a:solidFill>
                <a:latin typeface="Times New Roman" charset="0"/>
                <a:sym typeface="Symbol" charset="0"/>
              </a:rPr>
              <a:t>[</a:t>
            </a:r>
            <a:r>
              <a:rPr lang="en-US" sz="2000" b="1" i="1">
                <a:solidFill>
                  <a:schemeClr val="accent2"/>
                </a:solidFill>
                <a:latin typeface="Times New Roman" charset="0"/>
                <a:sym typeface="Symbol" charset="0"/>
              </a:rPr>
              <a:t>i</a:t>
            </a:r>
            <a:r>
              <a:rPr lang="en-US" sz="2000">
                <a:solidFill>
                  <a:schemeClr val="accent2"/>
                </a:solidFill>
                <a:latin typeface="Times New Roman" charset="0"/>
                <a:sym typeface="Symbol" charset="0"/>
              </a:rPr>
              <a:t>]</a:t>
            </a:r>
            <a:r>
              <a:rPr lang="en-US" sz="2000">
                <a:solidFill>
                  <a:schemeClr val="tx2"/>
                </a:solidFill>
                <a:latin typeface="Times New Roman" charset="0"/>
                <a:sym typeface="Symbol" charset="0"/>
              </a:rPr>
              <a:t> </a:t>
            </a:r>
            <a:r>
              <a:rPr lang="en-US" sz="2000">
                <a:solidFill>
                  <a:srgbClr val="000000"/>
                </a:solidFill>
                <a:latin typeface="Times New Roman" charset="0"/>
                <a:sym typeface="Symbol" charset="0"/>
              </a:rPr>
              <a:t></a:t>
            </a:r>
            <a:r>
              <a:rPr lang="en-US" sz="2000">
                <a:solidFill>
                  <a:schemeClr val="accent2"/>
                </a:solidFill>
                <a:latin typeface="Times New Roman" charset="0"/>
                <a:sym typeface="Symbol" charset="0"/>
              </a:rPr>
              <a:t> </a:t>
            </a:r>
            <a:r>
              <a:rPr lang="en-US" sz="2000" b="1" i="1">
                <a:solidFill>
                  <a:schemeClr val="accent2"/>
                </a:solidFill>
                <a:latin typeface="Times New Roman" charset="0"/>
                <a:sym typeface="Symbol" charset="0"/>
              </a:rPr>
              <a:t>i </a:t>
            </a:r>
            <a:r>
              <a:rPr lang="en-US" sz="2000">
                <a:solidFill>
                  <a:schemeClr val="accent2"/>
                </a:solidFill>
                <a:latin typeface="Symbol" charset="0"/>
                <a:sym typeface="Symbol" charset="0"/>
              </a:rPr>
              <a:t>-</a:t>
            </a:r>
            <a:r>
              <a:rPr lang="en-US" sz="2000" b="1" i="1">
                <a:solidFill>
                  <a:schemeClr val="accent2"/>
                </a:solidFill>
                <a:latin typeface="Times New Roman" charset="0"/>
                <a:sym typeface="Symbol" charset="0"/>
              </a:rPr>
              <a:t> j</a:t>
            </a:r>
            <a:endParaRPr lang="en-US" sz="2000">
              <a:latin typeface="Tahoma" charset="0"/>
            </a:endParaRPr>
          </a:p>
          <a:p>
            <a:pPr lvl="1" eaLnBrk="1" hangingPunct="1"/>
            <a:r>
              <a:rPr lang="en-US" sz="2000">
                <a:latin typeface="Tahoma" charset="0"/>
              </a:rPr>
              <a:t>We push </a:t>
            </a:r>
            <a:r>
              <a:rPr lang="en-US" sz="2000" b="1" i="1">
                <a:latin typeface="Times New Roman" charset="0"/>
              </a:rPr>
              <a:t>x</a:t>
            </a:r>
            <a:r>
              <a:rPr lang="en-US" sz="2000">
                <a:latin typeface="Tahoma" charset="0"/>
              </a:rPr>
              <a:t> onto the stack</a:t>
            </a:r>
          </a:p>
        </p:txBody>
      </p:sp>
      <p:graphicFrame>
        <p:nvGraphicFramePr>
          <p:cNvPr id="3074" name="Object 4"/>
          <p:cNvGraphicFramePr>
            <a:graphicFrameLocks noChangeAspect="1"/>
          </p:cNvGraphicFramePr>
          <p:nvPr/>
        </p:nvGraphicFramePr>
        <p:xfrm>
          <a:off x="4953000" y="1676400"/>
          <a:ext cx="36957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hart" r:id="rId3" imgW="3696081" imgH="4067658" progId="MSGraph.Chart.8">
                  <p:embed followColorScheme="full"/>
                </p:oleObj>
              </mc:Choice>
              <mc:Fallback>
                <p:oleObj name="Chart" r:id="rId3" imgW="3696081" imgH="4067658" progId="MSGraph.Chart.8">
                  <p:embed followColorScheme="full"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1676400"/>
                        <a:ext cx="3695700" cy="406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9" name="Date Placeholder 6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© 2014 Goodrich, Tamassia, Goldwasser</a:t>
            </a:r>
            <a:endParaRPr lang="en-US" sz="14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oter Placeholder 4"/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Stacks</a:t>
            </a:r>
          </a:p>
        </p:txBody>
      </p:sp>
      <p:sp>
        <p:nvSpPr>
          <p:cNvPr id="31747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D64C9A41-3020-1244-B6EE-A6DA31CAB4B4}" type="slidenum">
              <a:rPr lang="en-US" sz="1400"/>
              <a:pPr eaLnBrk="1" hangingPunct="1"/>
              <a:t>24</a:t>
            </a:fld>
            <a:endParaRPr lang="en-US" sz="1400"/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Linear Time Algorithm</a:t>
            </a:r>
          </a:p>
        </p:txBody>
      </p:sp>
      <p:sp>
        <p:nvSpPr>
          <p:cNvPr id="31749" name="Rectangle 5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4114800" y="1676400"/>
            <a:ext cx="4572000" cy="449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342900" indent="-342900" defTabSz="228600"/>
            <a:r>
              <a:rPr lang="en-US" sz="2200" b="1" dirty="0">
                <a:solidFill>
                  <a:srgbClr val="000000"/>
                </a:solidFill>
                <a:latin typeface="Times New Roman" charset="0"/>
              </a:rPr>
              <a:t>Algorithm</a:t>
            </a:r>
            <a:r>
              <a:rPr lang="en-US" sz="2200" dirty="0">
                <a:latin typeface="Times New Roman" charset="0"/>
              </a:rPr>
              <a:t> </a:t>
            </a:r>
            <a:r>
              <a:rPr lang="en-US" sz="2200" b="1" i="1" dirty="0">
                <a:solidFill>
                  <a:schemeClr val="tx2"/>
                </a:solidFill>
                <a:latin typeface="Times New Roman" charset="0"/>
              </a:rPr>
              <a:t>spans2</a:t>
            </a:r>
            <a:r>
              <a:rPr lang="en-US" sz="2200" dirty="0">
                <a:solidFill>
                  <a:schemeClr val="tx2"/>
                </a:solidFill>
                <a:latin typeface="Times New Roman" charset="0"/>
              </a:rPr>
              <a:t>(</a:t>
            </a:r>
            <a:r>
              <a:rPr lang="en-US" sz="2200" b="1" i="1" dirty="0">
                <a:solidFill>
                  <a:schemeClr val="tx2"/>
                </a:solidFill>
                <a:latin typeface="Times New Roman" charset="0"/>
              </a:rPr>
              <a:t>X, n</a:t>
            </a:r>
            <a:r>
              <a:rPr lang="en-US" sz="2200" dirty="0">
                <a:solidFill>
                  <a:schemeClr val="tx2"/>
                </a:solidFill>
                <a:latin typeface="Times New Roman" charset="0"/>
              </a:rPr>
              <a:t>)</a:t>
            </a:r>
            <a:r>
              <a:rPr lang="en-US" sz="2200" dirty="0">
                <a:solidFill>
                  <a:schemeClr val="accent2"/>
                </a:solidFill>
                <a:latin typeface="Times New Roman" charset="0"/>
              </a:rPr>
              <a:t>					</a:t>
            </a:r>
            <a:r>
              <a:rPr lang="en-US" sz="2200" dirty="0">
                <a:sym typeface="Symbol" charset="0"/>
              </a:rPr>
              <a:t>#</a:t>
            </a:r>
            <a:endParaRPr lang="en-US" sz="2200" dirty="0">
              <a:solidFill>
                <a:schemeClr val="accent2"/>
              </a:solidFill>
              <a:latin typeface="Times New Roman" charset="0"/>
              <a:sym typeface="Symbol" charset="0"/>
            </a:endParaRPr>
          </a:p>
          <a:p>
            <a:pPr marL="342900" indent="-342900" defTabSz="228600"/>
            <a:r>
              <a:rPr lang="en-US" sz="2200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	</a:t>
            </a:r>
            <a:r>
              <a:rPr lang="en-US" sz="2200" b="1" i="1" dirty="0">
                <a:solidFill>
                  <a:schemeClr val="accent2"/>
                </a:solidFill>
                <a:latin typeface="Times New Roman" charset="0"/>
              </a:rPr>
              <a:t>S</a:t>
            </a:r>
            <a:r>
              <a:rPr lang="en-US" sz="2200" dirty="0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 </a:t>
            </a:r>
            <a:r>
              <a:rPr lang="en-US" sz="2200" dirty="0">
                <a:solidFill>
                  <a:schemeClr val="accent2"/>
                </a:solidFill>
                <a:latin typeface="Times New Roman" charset="0"/>
              </a:rPr>
              <a:t>new array of </a:t>
            </a:r>
            <a:r>
              <a:rPr lang="en-US" sz="2200" b="1" i="1" dirty="0">
                <a:solidFill>
                  <a:schemeClr val="accent2"/>
                </a:solidFill>
                <a:latin typeface="Times New Roman" charset="0"/>
              </a:rPr>
              <a:t>n</a:t>
            </a:r>
            <a:r>
              <a:rPr lang="en-US" sz="2200" dirty="0">
                <a:solidFill>
                  <a:schemeClr val="accent2"/>
                </a:solidFill>
                <a:latin typeface="Times New Roman" charset="0"/>
              </a:rPr>
              <a:t> integers	  	</a:t>
            </a:r>
            <a:r>
              <a:rPr lang="en-US" sz="2200" b="1" i="1" dirty="0">
                <a:latin typeface="Times New Roman" charset="0"/>
                <a:sym typeface="Symbol" charset="0"/>
              </a:rPr>
              <a:t>n</a:t>
            </a:r>
          </a:p>
          <a:p>
            <a:pPr marL="342900" indent="-342900" defTabSz="228600"/>
            <a:r>
              <a:rPr lang="en-US" sz="2200" b="1" i="1" dirty="0">
                <a:latin typeface="Times New Roman" charset="0"/>
                <a:sym typeface="Symbol" charset="0"/>
              </a:rPr>
              <a:t>	</a:t>
            </a:r>
            <a:r>
              <a:rPr lang="en-US" sz="2200" b="1" i="1" dirty="0">
                <a:solidFill>
                  <a:schemeClr val="accent2"/>
                </a:solidFill>
                <a:latin typeface="Times New Roman" charset="0"/>
              </a:rPr>
              <a:t>A</a:t>
            </a:r>
            <a:r>
              <a:rPr lang="en-US" sz="2200" dirty="0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 </a:t>
            </a:r>
            <a:r>
              <a:rPr lang="en-US" sz="2200" dirty="0">
                <a:solidFill>
                  <a:schemeClr val="accent2"/>
                </a:solidFill>
                <a:latin typeface="Times New Roman" charset="0"/>
              </a:rPr>
              <a:t>new empty stack				 	</a:t>
            </a:r>
            <a:r>
              <a:rPr lang="en-US" sz="2200" dirty="0">
                <a:latin typeface="Times New Roman" charset="0"/>
                <a:sym typeface="Symbol" charset="0"/>
              </a:rPr>
              <a:t>1</a:t>
            </a:r>
            <a:endParaRPr lang="en-US" sz="2200" b="1" i="1" dirty="0">
              <a:solidFill>
                <a:schemeClr val="accent2"/>
              </a:solidFill>
              <a:latin typeface="Times New Roman" charset="0"/>
            </a:endParaRPr>
          </a:p>
          <a:p>
            <a:pPr marL="342900" indent="-342900" defTabSz="228600"/>
            <a:r>
              <a:rPr lang="en-US" sz="2200" dirty="0">
                <a:latin typeface="Times New Roman" charset="0"/>
              </a:rPr>
              <a:t>		</a:t>
            </a:r>
            <a:r>
              <a:rPr lang="en-US" sz="2200" b="1" dirty="0">
                <a:solidFill>
                  <a:srgbClr val="000000"/>
                </a:solidFill>
                <a:latin typeface="Times New Roman" charset="0"/>
              </a:rPr>
              <a:t>for</a:t>
            </a:r>
            <a:r>
              <a:rPr lang="en-US" sz="2200" dirty="0">
                <a:latin typeface="Times New Roman" charset="0"/>
              </a:rPr>
              <a:t> </a:t>
            </a:r>
            <a:r>
              <a:rPr lang="en-US" sz="2200" b="1" i="1" dirty="0" err="1">
                <a:solidFill>
                  <a:schemeClr val="accent2"/>
                </a:solidFill>
                <a:latin typeface="Times New Roman" charset="0"/>
              </a:rPr>
              <a:t>i</a:t>
            </a:r>
            <a:r>
              <a:rPr lang="en-US" sz="2200" dirty="0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</a:t>
            </a:r>
            <a:r>
              <a:rPr lang="en-US" sz="2200" dirty="0">
                <a:solidFill>
                  <a:schemeClr val="tx2"/>
                </a:solidFill>
                <a:latin typeface="Times New Roman" charset="0"/>
                <a:sym typeface="Symbol" charset="0"/>
              </a:rPr>
              <a:t> </a:t>
            </a:r>
            <a:r>
              <a:rPr lang="en-US" sz="2200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0</a:t>
            </a:r>
            <a:r>
              <a:rPr lang="en-US" sz="2200" dirty="0">
                <a:latin typeface="Times New Roman" charset="0"/>
                <a:sym typeface="Symbol" charset="0"/>
              </a:rPr>
              <a:t> </a:t>
            </a:r>
            <a:r>
              <a:rPr lang="en-US" sz="2200" b="1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to</a:t>
            </a:r>
            <a:r>
              <a:rPr lang="en-US" sz="2200" dirty="0">
                <a:latin typeface="Times New Roman" charset="0"/>
                <a:sym typeface="Symbol" charset="0"/>
              </a:rPr>
              <a:t> </a:t>
            </a:r>
            <a:r>
              <a:rPr lang="en-US" sz="2200" b="1" i="1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n</a:t>
            </a:r>
            <a:r>
              <a:rPr lang="en-US" sz="2200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 </a:t>
            </a:r>
            <a:r>
              <a:rPr lang="en-US" sz="2200" dirty="0">
                <a:solidFill>
                  <a:schemeClr val="accent2"/>
                </a:solidFill>
                <a:latin typeface="Symbol" charset="0"/>
                <a:sym typeface="Symbol" charset="0"/>
              </a:rPr>
              <a:t></a:t>
            </a:r>
            <a:r>
              <a:rPr lang="en-US" sz="2200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 1</a:t>
            </a:r>
            <a:r>
              <a:rPr lang="en-US" sz="2200" dirty="0">
                <a:latin typeface="Times New Roman" charset="0"/>
                <a:sym typeface="Symbol" charset="0"/>
              </a:rPr>
              <a:t> </a:t>
            </a:r>
            <a:r>
              <a:rPr lang="en-US" sz="2200" b="1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do					</a:t>
            </a:r>
            <a:r>
              <a:rPr lang="en-US" sz="2200" b="1" i="1" dirty="0">
                <a:latin typeface="Times New Roman" charset="0"/>
                <a:sym typeface="Symbol" charset="0"/>
              </a:rPr>
              <a:t>n</a:t>
            </a:r>
          </a:p>
          <a:p>
            <a:pPr marL="342900" indent="-342900" defTabSz="228600"/>
            <a:r>
              <a:rPr lang="en-US" sz="2200" b="1" dirty="0">
                <a:solidFill>
                  <a:srgbClr val="000000"/>
                </a:solidFill>
                <a:latin typeface="Times New Roman" charset="0"/>
              </a:rPr>
              <a:t>			while</a:t>
            </a:r>
            <a:r>
              <a:rPr lang="en-US" sz="2200" dirty="0">
                <a:latin typeface="Times New Roman" charset="0"/>
              </a:rPr>
              <a:t> </a:t>
            </a:r>
            <a:r>
              <a:rPr lang="en-US" sz="2200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(</a:t>
            </a:r>
            <a:r>
              <a:rPr lang="en-US" sz="2200" b="1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</a:t>
            </a:r>
            <a:r>
              <a:rPr lang="en-US" sz="2200" b="1" i="1" dirty="0" err="1">
                <a:solidFill>
                  <a:schemeClr val="accent2"/>
                </a:solidFill>
                <a:latin typeface="Times New Roman" charset="0"/>
              </a:rPr>
              <a:t>A</a:t>
            </a:r>
            <a:r>
              <a:rPr lang="en-US" sz="2200" dirty="0" err="1">
                <a:latin typeface="Times New Roman" charset="0"/>
              </a:rPr>
              <a:t>.</a:t>
            </a:r>
            <a:r>
              <a:rPr lang="en-US" sz="2200" b="1" i="1" dirty="0" err="1">
                <a:solidFill>
                  <a:schemeClr val="accent2"/>
                </a:solidFill>
                <a:latin typeface="Times New Roman" charset="0"/>
              </a:rPr>
              <a:t>isEmpty</a:t>
            </a:r>
            <a:r>
              <a:rPr lang="en-US" sz="2200" dirty="0">
                <a:solidFill>
                  <a:schemeClr val="accent2"/>
                </a:solidFill>
                <a:latin typeface="Times New Roman" charset="0"/>
              </a:rPr>
              <a:t>() </a:t>
            </a:r>
            <a:r>
              <a:rPr lang="en-US" sz="2200" b="1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 </a:t>
            </a:r>
          </a:p>
          <a:p>
            <a:pPr marL="342900" indent="-342900" defTabSz="228600"/>
            <a:r>
              <a:rPr lang="en-US" sz="2200" b="1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						</a:t>
            </a:r>
            <a:r>
              <a:rPr lang="en-US" sz="2200" b="1" i="1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X</a:t>
            </a:r>
            <a:r>
              <a:rPr lang="en-US" sz="2200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[</a:t>
            </a:r>
            <a:r>
              <a:rPr lang="en-US" sz="2200" b="1" i="1" dirty="0" err="1">
                <a:solidFill>
                  <a:schemeClr val="accent2"/>
                </a:solidFill>
                <a:latin typeface="Times New Roman" charset="0"/>
                <a:sym typeface="Symbol" charset="0"/>
              </a:rPr>
              <a:t>A.</a:t>
            </a:r>
            <a:r>
              <a:rPr lang="en-US" sz="2200" b="1" i="1" dirty="0" err="1">
                <a:solidFill>
                  <a:schemeClr val="accent2"/>
                </a:solidFill>
                <a:latin typeface="Times New Roman" charset="0"/>
              </a:rPr>
              <a:t>top</a:t>
            </a:r>
            <a:r>
              <a:rPr lang="en-US" sz="2200" dirty="0">
                <a:solidFill>
                  <a:schemeClr val="accent2"/>
                </a:solidFill>
                <a:latin typeface="Times New Roman" charset="0"/>
              </a:rPr>
              <a:t>()</a:t>
            </a:r>
            <a:r>
              <a:rPr lang="en-US" sz="2200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]</a:t>
            </a:r>
            <a:r>
              <a:rPr lang="en-US" sz="2200" b="1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latin typeface="Symbol" charset="0"/>
                <a:sym typeface="Symbol" charset="0"/>
              </a:rPr>
              <a:t></a:t>
            </a:r>
            <a:r>
              <a:rPr lang="en-US" sz="2200" b="1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 </a:t>
            </a:r>
            <a:r>
              <a:rPr lang="en-US" sz="2200" b="1" i="1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X</a:t>
            </a:r>
            <a:r>
              <a:rPr lang="en-US" sz="2200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[</a:t>
            </a:r>
            <a:r>
              <a:rPr lang="en-US" sz="2200" b="1" i="1" dirty="0" err="1">
                <a:solidFill>
                  <a:schemeClr val="accent2"/>
                </a:solidFill>
                <a:latin typeface="Times New Roman" charset="0"/>
                <a:sym typeface="Symbol" charset="0"/>
              </a:rPr>
              <a:t>i</a:t>
            </a:r>
            <a:r>
              <a:rPr lang="en-US" sz="2200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] </a:t>
            </a:r>
            <a:r>
              <a:rPr lang="en-US" sz="2200" dirty="0">
                <a:solidFill>
                  <a:schemeClr val="accent2"/>
                </a:solidFill>
                <a:latin typeface="Times New Roman" charset="0"/>
              </a:rPr>
              <a:t>)</a:t>
            </a:r>
            <a:r>
              <a:rPr lang="en-US" sz="2200" dirty="0">
                <a:latin typeface="Times New Roman" charset="0"/>
              </a:rPr>
              <a:t> </a:t>
            </a:r>
            <a:r>
              <a:rPr lang="en-US" sz="2200" b="1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do	</a:t>
            </a:r>
            <a:r>
              <a:rPr lang="en-US" sz="2200" b="1" i="1" dirty="0">
                <a:latin typeface="Times New Roman" charset="0"/>
                <a:sym typeface="Symbol" charset="0"/>
              </a:rPr>
              <a:t>n</a:t>
            </a:r>
          </a:p>
          <a:p>
            <a:pPr marL="342900" indent="-342900" defTabSz="228600"/>
            <a:r>
              <a:rPr lang="en-US" sz="2200" b="1" i="1" dirty="0">
                <a:latin typeface="Times New Roman" charset="0"/>
                <a:sym typeface="Symbol" charset="0"/>
              </a:rPr>
              <a:t>				</a:t>
            </a:r>
            <a:r>
              <a:rPr lang="en-US" sz="2200" b="1" i="1" dirty="0" err="1">
                <a:solidFill>
                  <a:schemeClr val="accent2"/>
                </a:solidFill>
                <a:latin typeface="Times New Roman" charset="0"/>
                <a:sym typeface="Symbol" charset="0"/>
              </a:rPr>
              <a:t>A.pop</a:t>
            </a:r>
            <a:r>
              <a:rPr lang="en-US" sz="2200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()</a:t>
            </a:r>
            <a:r>
              <a:rPr lang="en-US" sz="2200" b="1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										</a:t>
            </a:r>
            <a:r>
              <a:rPr lang="en-US" sz="2200" b="1" i="1" dirty="0">
                <a:latin typeface="Times New Roman" charset="0"/>
                <a:sym typeface="Symbol" charset="0"/>
              </a:rPr>
              <a:t>n</a:t>
            </a:r>
            <a:endParaRPr lang="en-US" sz="2200" dirty="0">
              <a:solidFill>
                <a:schemeClr val="accent2"/>
              </a:solidFill>
              <a:latin typeface="Times New Roman" charset="0"/>
              <a:sym typeface="Symbol" charset="0"/>
            </a:endParaRPr>
          </a:p>
          <a:p>
            <a:pPr marL="342900" indent="-342900" defTabSz="228600"/>
            <a:r>
              <a:rPr lang="en-US" sz="2200" dirty="0">
                <a:latin typeface="Times New Roman" charset="0"/>
              </a:rPr>
              <a:t>			</a:t>
            </a:r>
            <a:r>
              <a:rPr lang="en-US" sz="2200" b="1" dirty="0">
                <a:solidFill>
                  <a:srgbClr val="000000"/>
                </a:solidFill>
                <a:latin typeface="Times New Roman" charset="0"/>
              </a:rPr>
              <a:t>if </a:t>
            </a:r>
            <a:r>
              <a:rPr lang="en-US" sz="2200" b="1" i="1" dirty="0" err="1">
                <a:solidFill>
                  <a:schemeClr val="accent2"/>
                </a:solidFill>
                <a:latin typeface="Times New Roman" charset="0"/>
              </a:rPr>
              <a:t>A</a:t>
            </a:r>
            <a:r>
              <a:rPr lang="en-US" sz="2200" dirty="0" err="1">
                <a:latin typeface="Times New Roman" charset="0"/>
              </a:rPr>
              <a:t>.</a:t>
            </a:r>
            <a:r>
              <a:rPr lang="en-US" sz="2200" b="1" i="1" dirty="0" err="1">
                <a:solidFill>
                  <a:schemeClr val="accent2"/>
                </a:solidFill>
                <a:latin typeface="Times New Roman" charset="0"/>
              </a:rPr>
              <a:t>isEmpty</a:t>
            </a:r>
            <a:r>
              <a:rPr lang="en-US" sz="2200" dirty="0">
                <a:solidFill>
                  <a:schemeClr val="accent2"/>
                </a:solidFill>
                <a:latin typeface="Times New Roman" charset="0"/>
              </a:rPr>
              <a:t>()</a:t>
            </a:r>
            <a:r>
              <a:rPr lang="en-US" sz="2200" dirty="0">
                <a:latin typeface="Times New Roman" charset="0"/>
              </a:rPr>
              <a:t> </a:t>
            </a:r>
            <a:r>
              <a:rPr lang="en-US" sz="2200" b="1" dirty="0">
                <a:solidFill>
                  <a:srgbClr val="000000"/>
                </a:solidFill>
                <a:latin typeface="Times New Roman" charset="0"/>
              </a:rPr>
              <a:t>then</a:t>
            </a:r>
            <a:r>
              <a:rPr lang="en-US" sz="2200" dirty="0">
                <a:latin typeface="Times New Roman" charset="0"/>
              </a:rPr>
              <a:t> </a:t>
            </a:r>
            <a:r>
              <a:rPr lang="en-US" sz="2200" b="1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			 		</a:t>
            </a:r>
            <a:r>
              <a:rPr lang="en-US" sz="2200" b="1" i="1" dirty="0">
                <a:latin typeface="Times New Roman" charset="0"/>
                <a:sym typeface="Symbol" charset="0"/>
              </a:rPr>
              <a:t>n</a:t>
            </a:r>
            <a:endParaRPr lang="en-US" sz="2200" dirty="0">
              <a:latin typeface="Times New Roman" charset="0"/>
              <a:sym typeface="Symbol" charset="0"/>
            </a:endParaRPr>
          </a:p>
          <a:p>
            <a:pPr marL="342900" indent="-342900" defTabSz="228600"/>
            <a:r>
              <a:rPr lang="en-US" sz="2200" dirty="0">
                <a:latin typeface="Times New Roman" charset="0"/>
                <a:sym typeface="Symbol" charset="0"/>
              </a:rPr>
              <a:t>				</a:t>
            </a:r>
            <a:r>
              <a:rPr lang="en-US" sz="2200" b="1" i="1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S</a:t>
            </a:r>
            <a:r>
              <a:rPr lang="en-US" sz="2200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[</a:t>
            </a:r>
            <a:r>
              <a:rPr lang="en-US" sz="2200" b="1" i="1" dirty="0" err="1">
                <a:solidFill>
                  <a:schemeClr val="accent2"/>
                </a:solidFill>
                <a:latin typeface="Times New Roman" charset="0"/>
                <a:sym typeface="Symbol" charset="0"/>
              </a:rPr>
              <a:t>i</a:t>
            </a:r>
            <a:r>
              <a:rPr lang="en-US" sz="2200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]</a:t>
            </a:r>
            <a:r>
              <a:rPr lang="en-US" sz="2200" dirty="0">
                <a:solidFill>
                  <a:schemeClr val="tx2"/>
                </a:solidFill>
                <a:latin typeface="Times New Roman" charset="0"/>
                <a:sym typeface="Symbol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 </a:t>
            </a:r>
            <a:r>
              <a:rPr lang="en-US" sz="2200" b="1" i="1" dirty="0" err="1">
                <a:solidFill>
                  <a:schemeClr val="accent2"/>
                </a:solidFill>
                <a:latin typeface="Times New Roman" charset="0"/>
                <a:sym typeface="Symbol" charset="0"/>
              </a:rPr>
              <a:t>i</a:t>
            </a:r>
            <a:r>
              <a:rPr lang="en-US" sz="2200" b="1" i="1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 </a:t>
            </a:r>
            <a:r>
              <a:rPr lang="en-US" sz="2200" dirty="0">
                <a:solidFill>
                  <a:schemeClr val="accent2"/>
                </a:solidFill>
                <a:latin typeface="Symbol" charset="0"/>
                <a:sym typeface="Symbol" charset="0"/>
              </a:rPr>
              <a:t>+</a:t>
            </a:r>
            <a:r>
              <a:rPr lang="en-US" sz="2200" b="1" i="1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 </a:t>
            </a:r>
            <a:r>
              <a:rPr lang="en-US" sz="2200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1								</a:t>
            </a:r>
            <a:r>
              <a:rPr lang="en-US" sz="2200" b="1" i="1" dirty="0">
                <a:latin typeface="Times New Roman" charset="0"/>
                <a:sym typeface="Symbol" charset="0"/>
              </a:rPr>
              <a:t>n</a:t>
            </a:r>
            <a:endParaRPr lang="en-US" sz="2200" dirty="0"/>
          </a:p>
          <a:p>
            <a:pPr marL="342900" indent="-342900" defTabSz="228600"/>
            <a:r>
              <a:rPr lang="en-US" sz="2200" dirty="0">
                <a:solidFill>
                  <a:schemeClr val="accent2"/>
                </a:solidFill>
                <a:latin typeface="Times New Roman" charset="0"/>
              </a:rPr>
              <a:t>			</a:t>
            </a:r>
            <a:r>
              <a:rPr lang="en-US" sz="2200" b="1" dirty="0">
                <a:solidFill>
                  <a:srgbClr val="000000"/>
                </a:solidFill>
                <a:latin typeface="Times New Roman" charset="0"/>
              </a:rPr>
              <a:t>else</a:t>
            </a:r>
            <a:endParaRPr lang="en-US" sz="2200" dirty="0">
              <a:solidFill>
                <a:schemeClr val="accent2"/>
              </a:solidFill>
              <a:latin typeface="Times New Roman" charset="0"/>
            </a:endParaRPr>
          </a:p>
          <a:p>
            <a:pPr marL="342900" indent="-342900" defTabSz="228600"/>
            <a:r>
              <a:rPr lang="en-US" sz="2200" b="1" i="1" dirty="0">
                <a:latin typeface="Times New Roman" charset="0"/>
                <a:sym typeface="Symbol" charset="0"/>
              </a:rPr>
              <a:t>		 		</a:t>
            </a:r>
            <a:r>
              <a:rPr lang="en-US" sz="2200" b="1" i="1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S</a:t>
            </a:r>
            <a:r>
              <a:rPr lang="en-US" sz="2200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[</a:t>
            </a:r>
            <a:r>
              <a:rPr lang="en-US" sz="2200" b="1" i="1" dirty="0" err="1">
                <a:solidFill>
                  <a:schemeClr val="accent2"/>
                </a:solidFill>
                <a:latin typeface="Times New Roman" charset="0"/>
                <a:sym typeface="Symbol" charset="0"/>
              </a:rPr>
              <a:t>i</a:t>
            </a:r>
            <a:r>
              <a:rPr lang="en-US" sz="2200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]</a:t>
            </a:r>
            <a:r>
              <a:rPr lang="en-US" sz="2200" dirty="0">
                <a:solidFill>
                  <a:schemeClr val="tx2"/>
                </a:solidFill>
                <a:latin typeface="Times New Roman" charset="0"/>
                <a:sym typeface="Symbol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</a:t>
            </a:r>
            <a:r>
              <a:rPr lang="en-US" sz="2200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 </a:t>
            </a:r>
            <a:r>
              <a:rPr lang="en-US" sz="2200" b="1" i="1" dirty="0" err="1">
                <a:solidFill>
                  <a:schemeClr val="accent2"/>
                </a:solidFill>
                <a:latin typeface="Times New Roman" charset="0"/>
                <a:sym typeface="Symbol" charset="0"/>
              </a:rPr>
              <a:t>i</a:t>
            </a:r>
            <a:r>
              <a:rPr lang="en-US" sz="2200" b="1" i="1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 </a:t>
            </a:r>
            <a:r>
              <a:rPr lang="en-US" sz="2200" dirty="0">
                <a:solidFill>
                  <a:schemeClr val="accent2"/>
                </a:solidFill>
                <a:latin typeface="Symbol" charset="0"/>
                <a:sym typeface="Symbol" charset="0"/>
              </a:rPr>
              <a:t>-</a:t>
            </a:r>
            <a:r>
              <a:rPr lang="en-US" sz="2200" b="1" i="1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 </a:t>
            </a:r>
            <a:r>
              <a:rPr lang="en-US" sz="2200" b="1" i="1" dirty="0" err="1">
                <a:solidFill>
                  <a:schemeClr val="accent2"/>
                </a:solidFill>
                <a:latin typeface="Times New Roman" charset="0"/>
                <a:sym typeface="Symbol" charset="0"/>
              </a:rPr>
              <a:t>A.</a:t>
            </a:r>
            <a:r>
              <a:rPr lang="en-US" sz="2200" b="1" i="1" dirty="0" err="1">
                <a:solidFill>
                  <a:schemeClr val="accent2"/>
                </a:solidFill>
                <a:latin typeface="Times New Roman" charset="0"/>
              </a:rPr>
              <a:t>top</a:t>
            </a:r>
            <a:r>
              <a:rPr lang="en-US" sz="2200" dirty="0">
                <a:solidFill>
                  <a:schemeClr val="accent2"/>
                </a:solidFill>
                <a:latin typeface="Times New Roman" charset="0"/>
              </a:rPr>
              <a:t>()</a:t>
            </a:r>
            <a:r>
              <a:rPr lang="en-US" sz="2200" b="1" i="1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					</a:t>
            </a:r>
            <a:r>
              <a:rPr lang="en-US" sz="2200" b="1" i="1" dirty="0">
                <a:latin typeface="Times New Roman" charset="0"/>
                <a:sym typeface="Symbol" charset="0"/>
              </a:rPr>
              <a:t>n</a:t>
            </a:r>
            <a:endParaRPr lang="en-US" sz="2200" b="1" i="1" dirty="0">
              <a:solidFill>
                <a:schemeClr val="accent2"/>
              </a:solidFill>
              <a:latin typeface="Times New Roman" charset="0"/>
              <a:sym typeface="Symbol" charset="0"/>
            </a:endParaRPr>
          </a:p>
          <a:p>
            <a:pPr marL="342900" indent="-342900" defTabSz="228600"/>
            <a:r>
              <a:rPr lang="en-US" sz="2200" b="1" i="1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			</a:t>
            </a:r>
            <a:r>
              <a:rPr lang="en-US" sz="2200" b="1" i="1" dirty="0" err="1">
                <a:solidFill>
                  <a:schemeClr val="accent2"/>
                </a:solidFill>
                <a:latin typeface="Times New Roman" charset="0"/>
              </a:rPr>
              <a:t>A</a:t>
            </a:r>
            <a:r>
              <a:rPr lang="en-US" sz="2200" dirty="0" err="1">
                <a:latin typeface="Times New Roman" charset="0"/>
              </a:rPr>
              <a:t>.</a:t>
            </a:r>
            <a:r>
              <a:rPr lang="en-US" sz="2200" b="1" i="1" dirty="0" err="1">
                <a:solidFill>
                  <a:schemeClr val="accent2"/>
                </a:solidFill>
                <a:latin typeface="Times New Roman" charset="0"/>
              </a:rPr>
              <a:t>push</a:t>
            </a:r>
            <a:r>
              <a:rPr lang="en-US" sz="2200" dirty="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2200" b="1" i="1" dirty="0" err="1">
                <a:solidFill>
                  <a:schemeClr val="accent2"/>
                </a:solidFill>
                <a:latin typeface="Times New Roman" charset="0"/>
                <a:sym typeface="Symbol" charset="0"/>
              </a:rPr>
              <a:t>i</a:t>
            </a:r>
            <a:r>
              <a:rPr lang="en-US" sz="2200" dirty="0">
                <a:solidFill>
                  <a:schemeClr val="accent2"/>
                </a:solidFill>
                <a:latin typeface="Times New Roman" charset="0"/>
              </a:rPr>
              <a:t>)										</a:t>
            </a:r>
            <a:r>
              <a:rPr lang="en-US" sz="2200" b="1" i="1" dirty="0">
                <a:latin typeface="Times New Roman" charset="0"/>
                <a:sym typeface="Symbol" charset="0"/>
              </a:rPr>
              <a:t>n</a:t>
            </a:r>
            <a:endParaRPr lang="en-US" sz="2200" dirty="0">
              <a:solidFill>
                <a:schemeClr val="accent2"/>
              </a:solidFill>
              <a:latin typeface="Times New Roman" charset="0"/>
              <a:sym typeface="Symbol" charset="0"/>
            </a:endParaRPr>
          </a:p>
          <a:p>
            <a:pPr marL="342900" indent="-342900" defTabSz="228600"/>
            <a:r>
              <a:rPr lang="en-US" sz="2200" b="1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	return</a:t>
            </a:r>
            <a:r>
              <a:rPr lang="en-US" sz="2200" dirty="0">
                <a:latin typeface="Times New Roman" charset="0"/>
                <a:sym typeface="Symbol" charset="0"/>
              </a:rPr>
              <a:t> </a:t>
            </a:r>
            <a:r>
              <a:rPr lang="en-US" sz="2200" b="1" i="1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S 			      							</a:t>
            </a:r>
            <a:r>
              <a:rPr lang="en-US" sz="2200" dirty="0">
                <a:latin typeface="Times New Roman" charset="0"/>
                <a:sym typeface="Symbol" charset="0"/>
              </a:rPr>
              <a:t>1</a:t>
            </a:r>
          </a:p>
        </p:txBody>
      </p:sp>
      <p:sp>
        <p:nvSpPr>
          <p:cNvPr id="31750" name="Rectangle 7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685800" y="1676400"/>
            <a:ext cx="31242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80000"/>
              <a:buFont typeface="Wingdings" charset="2"/>
              <a:buChar char="q"/>
            </a:pPr>
            <a:r>
              <a:rPr lang="en-US" dirty="0"/>
              <a:t>Each index of the array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charset="2"/>
              <a:buChar char="q"/>
            </a:pPr>
            <a:r>
              <a:rPr lang="en-US" sz="2000" dirty="0"/>
              <a:t>Is pushed into the stack exactly once </a:t>
            </a:r>
          </a:p>
          <a:p>
            <a:pPr marL="800100" lvl="1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charset="2"/>
              <a:buChar char="q"/>
            </a:pPr>
            <a:r>
              <a:rPr lang="en-US" sz="2000" dirty="0"/>
              <a:t>Is popped from the stack at most once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80000"/>
              <a:buFont typeface="Wingdings" charset="2"/>
              <a:buChar char="q"/>
            </a:pPr>
            <a:r>
              <a:rPr lang="en-US" dirty="0"/>
              <a:t>The statements in the while-loop are executed at most </a:t>
            </a:r>
            <a:r>
              <a:rPr lang="en-US" b="1" i="1" dirty="0">
                <a:latin typeface="Times New Roman" charset="0"/>
                <a:sym typeface="Symbol" charset="0"/>
              </a:rPr>
              <a:t>n</a:t>
            </a:r>
            <a:r>
              <a:rPr lang="en-US" dirty="0"/>
              <a:t> times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SzPct val="80000"/>
              <a:buFont typeface="Wingdings" charset="2"/>
              <a:buChar char="q"/>
            </a:pPr>
            <a:r>
              <a:rPr lang="en-US" dirty="0"/>
              <a:t>Algorithm </a:t>
            </a:r>
            <a:r>
              <a:rPr lang="en-US" b="1" i="1" dirty="0">
                <a:latin typeface="Times New Roman" charset="0"/>
                <a:sym typeface="Symbol" charset="0"/>
              </a:rPr>
              <a:t>spans2 </a:t>
            </a:r>
            <a:r>
              <a:rPr lang="en-US" dirty="0"/>
              <a:t>runs in </a:t>
            </a:r>
            <a:r>
              <a:rPr lang="en-US" b="1" i="1" dirty="0">
                <a:latin typeface="Times New Roman" charset="0"/>
                <a:sym typeface="Symbol" charset="0"/>
              </a:rPr>
              <a:t>O</a:t>
            </a:r>
            <a:r>
              <a:rPr lang="en-US" dirty="0">
                <a:latin typeface="Times New Roman" charset="0"/>
                <a:sym typeface="Symbol" charset="0"/>
              </a:rPr>
              <a:t>(</a:t>
            </a:r>
            <a:r>
              <a:rPr lang="en-US" b="1" i="1" dirty="0">
                <a:latin typeface="Times New Roman" charset="0"/>
                <a:sym typeface="Symbol" charset="0"/>
              </a:rPr>
              <a:t>n</a:t>
            </a:r>
            <a:r>
              <a:rPr lang="en-US" dirty="0">
                <a:latin typeface="Times New Roman" charset="0"/>
                <a:sym typeface="Symbol" charset="0"/>
              </a:rPr>
              <a:t>) </a:t>
            </a:r>
            <a:r>
              <a:rPr lang="en-US" dirty="0"/>
              <a:t>time </a:t>
            </a:r>
          </a:p>
        </p:txBody>
      </p:sp>
      <p:sp>
        <p:nvSpPr>
          <p:cNvPr id="31751" name="Date Placeholder 6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© 2014 Goodrich, Tamassia, Goldwasser</a:t>
            </a:r>
            <a:endParaRPr lang="en-US" sz="14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9EB08-6AA5-F761-AB24-28D1A03C3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685800"/>
          </a:xfrm>
        </p:spPr>
        <p:txBody>
          <a:bodyPr/>
          <a:lstStyle/>
          <a:p>
            <a:r>
              <a:rPr lang="en-TR" dirty="0"/>
              <a:t>Stack Class in Java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E1CDCB-1FEA-2C85-53D8-15A94C4CD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2014 Goodrich, Tamassia, Goldwasser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05D556-5B7B-3260-33EA-435E675D67F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DA9CF00-2E40-4B4F-9F53-DC88D6343B94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68C487-C064-2593-66B0-AA195CCA34F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Stacks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B84F350-E2A8-A0AD-B250-8BF3E44B8C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990601"/>
            <a:ext cx="5943600" cy="379319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268B5F6-8895-A2B5-D788-002ADE27BB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7993" y="4759966"/>
            <a:ext cx="6383214" cy="1945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964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4E39C-BFC3-AA07-57A0-92FEC4B1E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762000"/>
          </a:xfrm>
        </p:spPr>
        <p:txBody>
          <a:bodyPr/>
          <a:lstStyle/>
          <a:p>
            <a:r>
              <a:rPr lang="en-TR" dirty="0"/>
              <a:t>Stack in Java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A7578B-4E40-8642-072A-286BB289D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2014 Goodrich, Tamassia, Goldwasser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563860-B582-E193-93BE-E6033603192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DA9CF00-2E40-4B4F-9F53-DC88D6343B94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60AEBA-D3B6-9A50-6BD8-F87EB632108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Stacks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8EE78E6-5D9E-198D-0F27-A91FC37C58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600199"/>
            <a:ext cx="4076141" cy="511008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6CCD6D6-10AB-2D5E-C513-47472829D0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714500"/>
            <a:ext cx="4415195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402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Footer Placeholder 5"/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Stacks</a:t>
            </a:r>
          </a:p>
        </p:txBody>
      </p:sp>
      <p:sp>
        <p:nvSpPr>
          <p:cNvPr id="1028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3CE17E5C-FD26-BC4B-B53B-55712D464C39}" type="slidenum">
              <a:rPr lang="en-US" sz="1400"/>
              <a:pPr eaLnBrk="1" hangingPunct="1"/>
              <a:t>3</a:t>
            </a:fld>
            <a:endParaRPr lang="en-US" sz="1400"/>
          </a:p>
        </p:txBody>
      </p:sp>
      <p:sp>
        <p:nvSpPr>
          <p:cNvPr id="1029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The Stack ADT</a:t>
            </a:r>
          </a:p>
        </p:txBody>
      </p:sp>
      <p:sp>
        <p:nvSpPr>
          <p:cNvPr id="1030" name="Rectangle 1027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676400"/>
            <a:ext cx="4191000" cy="4648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Tahoma" charset="0"/>
              </a:rPr>
              <a:t>The </a:t>
            </a:r>
            <a:r>
              <a:rPr lang="en-US" sz="2400" dirty="0">
                <a:solidFill>
                  <a:schemeClr val="tx2"/>
                </a:solidFill>
                <a:latin typeface="Tahoma" charset="0"/>
              </a:rPr>
              <a:t>Stack</a:t>
            </a:r>
            <a:r>
              <a:rPr lang="en-US" sz="2400" dirty="0">
                <a:latin typeface="Tahoma" charset="0"/>
              </a:rPr>
              <a:t> ADT stores arbitrary objects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Tahoma" charset="0"/>
              </a:rPr>
              <a:t>Insertions and deletions follow the last-in first-out</a:t>
            </a:r>
            <a:r>
              <a:rPr lang="tr-TR" sz="2400" dirty="0">
                <a:latin typeface="Tahoma" charset="0"/>
              </a:rPr>
              <a:t> (LIFO)</a:t>
            </a:r>
            <a:r>
              <a:rPr lang="en-US" sz="2400" dirty="0">
                <a:latin typeface="Tahoma" charset="0"/>
              </a:rPr>
              <a:t> scheme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Tahoma" charset="0"/>
              </a:rPr>
              <a:t>Main stack operations: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solidFill>
                  <a:schemeClr val="tx2"/>
                </a:solidFill>
                <a:latin typeface="Tahoma" charset="0"/>
              </a:rPr>
              <a:t>push</a:t>
            </a:r>
            <a:r>
              <a:rPr lang="en-US" sz="2000" dirty="0">
                <a:latin typeface="Tahoma" charset="0"/>
              </a:rPr>
              <a:t>(object): inserts an element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latin typeface="Tahoma" charset="0"/>
              </a:rPr>
              <a:t>object </a:t>
            </a:r>
            <a:r>
              <a:rPr lang="en-US" sz="2000" dirty="0">
                <a:solidFill>
                  <a:schemeClr val="tx2"/>
                </a:solidFill>
                <a:latin typeface="Tahoma" charset="0"/>
              </a:rPr>
              <a:t>pop</a:t>
            </a:r>
            <a:r>
              <a:rPr lang="en-US" sz="2000" dirty="0">
                <a:latin typeface="Tahoma" charset="0"/>
              </a:rPr>
              <a:t>(): removes and returns the last inserted element</a:t>
            </a:r>
          </a:p>
        </p:txBody>
      </p:sp>
      <p:sp>
        <p:nvSpPr>
          <p:cNvPr id="1031" name="Rectangle 1028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2"/>
          </p:nvPr>
        </p:nvSpPr>
        <p:spPr>
          <a:xfrm>
            <a:off x="4953000" y="1676400"/>
            <a:ext cx="3810000" cy="4343400"/>
          </a:xfrm>
        </p:spPr>
        <p:txBody>
          <a:bodyPr/>
          <a:lstStyle/>
          <a:p>
            <a:pPr eaLnBrk="1" hangingPunct="1"/>
            <a:r>
              <a:rPr lang="en-US" sz="2400">
                <a:latin typeface="Tahoma" charset="0"/>
              </a:rPr>
              <a:t>Auxiliary stack operations:</a:t>
            </a:r>
          </a:p>
          <a:p>
            <a:pPr lvl="1" eaLnBrk="1" hangingPunct="1"/>
            <a:r>
              <a:rPr lang="en-US" sz="2000">
                <a:latin typeface="Tahoma" charset="0"/>
              </a:rPr>
              <a:t>object </a:t>
            </a:r>
            <a:r>
              <a:rPr lang="en-US" sz="2000">
                <a:solidFill>
                  <a:schemeClr val="tx2"/>
                </a:solidFill>
                <a:latin typeface="Tahoma" charset="0"/>
              </a:rPr>
              <a:t>top</a:t>
            </a:r>
            <a:r>
              <a:rPr lang="en-US" sz="2000">
                <a:latin typeface="Tahoma" charset="0"/>
              </a:rPr>
              <a:t>(): returns the last inserted element without removing it</a:t>
            </a:r>
          </a:p>
          <a:p>
            <a:pPr lvl="1" eaLnBrk="1" hangingPunct="1"/>
            <a:r>
              <a:rPr lang="en-US" sz="2000">
                <a:latin typeface="Tahoma" charset="0"/>
              </a:rPr>
              <a:t>integer </a:t>
            </a:r>
            <a:r>
              <a:rPr lang="en-US" sz="2000">
                <a:solidFill>
                  <a:schemeClr val="tx2"/>
                </a:solidFill>
                <a:latin typeface="Tahoma" charset="0"/>
              </a:rPr>
              <a:t>size</a:t>
            </a:r>
            <a:r>
              <a:rPr lang="en-US" sz="2000">
                <a:latin typeface="Tahoma" charset="0"/>
              </a:rPr>
              <a:t>(): returns the number of elements stored</a:t>
            </a:r>
          </a:p>
          <a:p>
            <a:pPr lvl="1" eaLnBrk="1" hangingPunct="1"/>
            <a:r>
              <a:rPr lang="en-US" sz="2000">
                <a:latin typeface="Tahoma" charset="0"/>
              </a:rPr>
              <a:t>boolean </a:t>
            </a:r>
            <a:r>
              <a:rPr lang="en-US" sz="2000">
                <a:solidFill>
                  <a:schemeClr val="tx2"/>
                </a:solidFill>
                <a:latin typeface="Tahoma" charset="0"/>
              </a:rPr>
              <a:t>isEmpty</a:t>
            </a:r>
            <a:r>
              <a:rPr lang="en-US" sz="2000">
                <a:latin typeface="Tahoma" charset="0"/>
              </a:rPr>
              <a:t>(): indicates whether no elements are stored</a:t>
            </a:r>
          </a:p>
        </p:txBody>
      </p:sp>
      <p:sp>
        <p:nvSpPr>
          <p:cNvPr id="1032" name="Date Placeholder 7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© 2014 Goodrich, Tamassia, Goldwasser</a:t>
            </a:r>
            <a:endParaRPr lang="en-US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8387ED8-6A4B-C86D-8D7E-69C13D667497}"/>
              </a:ext>
            </a:extLst>
          </p:cNvPr>
          <p:cNvSpPr txBox="1"/>
          <p:nvPr/>
        </p:nvSpPr>
        <p:spPr>
          <a:xfrm>
            <a:off x="5736535" y="394228"/>
            <a:ext cx="31177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dirty="0">
                <a:latin typeface="Tahoma" charset="0"/>
              </a:rPr>
              <a:t>LIFO: </a:t>
            </a:r>
            <a:r>
              <a:rPr lang="en-US" sz="2400" dirty="0">
                <a:latin typeface="Tahoma" charset="0"/>
              </a:rPr>
              <a:t>last-in first-out</a:t>
            </a:r>
            <a:r>
              <a:rPr lang="tr-TR" sz="2400" dirty="0">
                <a:latin typeface="Tahoma" charset="0"/>
              </a:rPr>
              <a:t> </a:t>
            </a:r>
            <a:endParaRPr lang="en-TR" dirty="0"/>
          </a:p>
        </p:txBody>
      </p:sp>
      <p:pic>
        <p:nvPicPr>
          <p:cNvPr id="1121" name="Picture 97" descr="Stack Definition &amp; Meaning in DSA - GeeksforGeeks">
            <a:extLst>
              <a:ext uri="{FF2B5EF4-FFF2-40B4-BE49-F238E27FC236}">
                <a16:creationId xmlns:a16="http://schemas.microsoft.com/office/drawing/2014/main" id="{5E0A05E5-149C-BD58-A8FA-97083F819F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0935" y="5126405"/>
            <a:ext cx="2895600" cy="1694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4"/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Stacks</a:t>
            </a:r>
          </a:p>
        </p:txBody>
      </p:sp>
      <p:sp>
        <p:nvSpPr>
          <p:cNvPr id="12291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1E67F8DF-DA34-E342-858B-785F6530407B}" type="slidenum">
              <a:rPr lang="en-US" sz="1400"/>
              <a:pPr eaLnBrk="1" hangingPunct="1"/>
              <a:t>4</a:t>
            </a:fld>
            <a:endParaRPr lang="en-US" sz="1400" dirty="0"/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Stack Interface in Java</a:t>
            </a:r>
          </a:p>
        </p:txBody>
      </p:sp>
      <p:sp>
        <p:nvSpPr>
          <p:cNvPr id="1229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3581400" cy="4571999"/>
          </a:xfrm>
        </p:spPr>
        <p:txBody>
          <a:bodyPr>
            <a:normAutofit lnSpcReduction="10000"/>
          </a:bodyPr>
          <a:lstStyle/>
          <a:p>
            <a:pPr eaLnBrk="1" hangingPunct="1">
              <a:buFont typeface="Wingdings" charset="0"/>
              <a:buChar char="q"/>
            </a:pPr>
            <a:r>
              <a:rPr lang="en-US" sz="2800" dirty="0">
                <a:latin typeface="Tahoma" charset="0"/>
              </a:rPr>
              <a:t>Java interface corresponding to our Stack ADT</a:t>
            </a:r>
          </a:p>
          <a:p>
            <a:pPr eaLnBrk="1" hangingPunct="1">
              <a:buFont typeface="Wingdings" charset="0"/>
              <a:buChar char="q"/>
            </a:pPr>
            <a:r>
              <a:rPr lang="en-US" sz="2800" dirty="0">
                <a:latin typeface="Tahoma" charset="0"/>
              </a:rPr>
              <a:t>Assumes null is returned from top() and pop() when stack is empty</a:t>
            </a:r>
          </a:p>
          <a:p>
            <a:pPr eaLnBrk="1" hangingPunct="1">
              <a:buFont typeface="Wingdings" charset="0"/>
              <a:buChar char="q"/>
            </a:pPr>
            <a:r>
              <a:rPr lang="en-US" sz="2800" dirty="0">
                <a:latin typeface="Tahoma" charset="0"/>
              </a:rPr>
              <a:t>Different from the built-in Java class </a:t>
            </a:r>
            <a:r>
              <a:rPr lang="en-US" sz="2800" dirty="0" err="1">
                <a:solidFill>
                  <a:schemeClr val="tx2"/>
                </a:solidFill>
                <a:latin typeface="Arial Narrow" charset="0"/>
              </a:rPr>
              <a:t>java.util.Stack</a:t>
            </a:r>
            <a:endParaRPr lang="en-US" sz="2800" dirty="0">
              <a:solidFill>
                <a:schemeClr val="tx2"/>
              </a:solidFill>
              <a:latin typeface="Arial Narrow" charset="0"/>
            </a:endParaRPr>
          </a:p>
        </p:txBody>
      </p:sp>
      <p:sp>
        <p:nvSpPr>
          <p:cNvPr id="12294" name="Text Box 4"/>
          <p:cNvSpPr txBox="1">
            <a:spLocks noChangeArrowheads="1"/>
          </p:cNvSpPr>
          <p:nvPr/>
        </p:nvSpPr>
        <p:spPr bwMode="auto">
          <a:xfrm>
            <a:off x="4800600" y="1643063"/>
            <a:ext cx="3962400" cy="360098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defTabSz="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defTabSz="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dirty="0">
                <a:solidFill>
                  <a:srgbClr val="000000"/>
                </a:solidFill>
                <a:latin typeface="Arial"/>
                <a:cs typeface="Arial"/>
              </a:rPr>
              <a:t>public interface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>
                <a:solidFill>
                  <a:schemeClr val="tx2"/>
                </a:solidFill>
                <a:latin typeface="Arial"/>
                <a:cs typeface="Arial"/>
              </a:rPr>
              <a:t>Stack&lt;E&gt;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>
                <a:solidFill>
                  <a:srgbClr val="000000"/>
                </a:solidFill>
                <a:latin typeface="Arial"/>
                <a:cs typeface="Arial"/>
              </a:rPr>
              <a:t>{</a:t>
            </a:r>
          </a:p>
          <a:p>
            <a:pPr eaLnBrk="1" hangingPunct="1">
              <a:spcBef>
                <a:spcPct val="50000"/>
              </a:spcBef>
            </a:pPr>
            <a:r>
              <a:rPr lang="en-US" dirty="0">
                <a:latin typeface="Arial"/>
                <a:cs typeface="Arial"/>
              </a:rPr>
              <a:t>	</a:t>
            </a:r>
            <a:r>
              <a:rPr lang="en-US" dirty="0" err="1">
                <a:latin typeface="Arial"/>
                <a:cs typeface="Arial"/>
              </a:rPr>
              <a:t>int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>
                <a:solidFill>
                  <a:schemeClr val="tx2"/>
                </a:solidFill>
                <a:latin typeface="Arial"/>
                <a:cs typeface="Arial"/>
              </a:rPr>
              <a:t>size()</a:t>
            </a:r>
            <a:r>
              <a:rPr lang="en-US" dirty="0">
                <a:latin typeface="Arial"/>
                <a:cs typeface="Arial"/>
              </a:rPr>
              <a:t>;</a:t>
            </a:r>
          </a:p>
          <a:p>
            <a:pPr eaLnBrk="1" hangingPunct="1">
              <a:spcBef>
                <a:spcPct val="50000"/>
              </a:spcBef>
            </a:pPr>
            <a:r>
              <a:rPr lang="en-US" dirty="0">
                <a:latin typeface="Arial"/>
                <a:cs typeface="Arial"/>
              </a:rPr>
              <a:t>	</a:t>
            </a:r>
            <a:r>
              <a:rPr lang="en-US" dirty="0" err="1">
                <a:latin typeface="Arial"/>
                <a:cs typeface="Arial"/>
              </a:rPr>
              <a:t>boolean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err="1">
                <a:solidFill>
                  <a:schemeClr val="tx2"/>
                </a:solidFill>
                <a:latin typeface="Arial"/>
                <a:cs typeface="Arial"/>
              </a:rPr>
              <a:t>isEmpty</a:t>
            </a:r>
            <a:r>
              <a:rPr lang="en-US" dirty="0">
                <a:solidFill>
                  <a:schemeClr val="tx2"/>
                </a:solidFill>
                <a:latin typeface="Arial"/>
                <a:cs typeface="Arial"/>
              </a:rPr>
              <a:t>()</a:t>
            </a:r>
            <a:r>
              <a:rPr lang="en-US" dirty="0">
                <a:latin typeface="Arial"/>
                <a:cs typeface="Arial"/>
              </a:rPr>
              <a:t>;</a:t>
            </a:r>
          </a:p>
          <a:p>
            <a:pPr eaLnBrk="1" hangingPunct="1">
              <a:spcBef>
                <a:spcPct val="50000"/>
              </a:spcBef>
            </a:pPr>
            <a:r>
              <a:rPr lang="en-US" dirty="0">
                <a:latin typeface="Arial"/>
                <a:cs typeface="Arial"/>
              </a:rPr>
              <a:t>	E </a:t>
            </a:r>
            <a:r>
              <a:rPr lang="en-US" dirty="0">
                <a:solidFill>
                  <a:schemeClr val="tx2"/>
                </a:solidFill>
                <a:latin typeface="Arial"/>
                <a:cs typeface="Arial"/>
              </a:rPr>
              <a:t>top()</a:t>
            </a:r>
            <a:r>
              <a:rPr lang="en-US" dirty="0">
                <a:latin typeface="Arial"/>
                <a:cs typeface="Arial"/>
              </a:rPr>
              <a:t>;</a:t>
            </a:r>
          </a:p>
          <a:p>
            <a:pPr eaLnBrk="1" hangingPunct="1">
              <a:spcBef>
                <a:spcPct val="50000"/>
              </a:spcBef>
            </a:pPr>
            <a:r>
              <a:rPr lang="en-US" dirty="0">
                <a:latin typeface="Arial"/>
                <a:cs typeface="Arial"/>
              </a:rPr>
              <a:t>	</a:t>
            </a:r>
            <a:r>
              <a:rPr lang="en-US" dirty="0">
                <a:solidFill>
                  <a:srgbClr val="000000"/>
                </a:solidFill>
                <a:latin typeface="Arial"/>
                <a:cs typeface="Arial"/>
              </a:rPr>
              <a:t>void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>
                <a:solidFill>
                  <a:schemeClr val="tx2"/>
                </a:solidFill>
                <a:latin typeface="Arial"/>
                <a:cs typeface="Arial"/>
              </a:rPr>
              <a:t>push(E element)</a:t>
            </a:r>
            <a:r>
              <a:rPr lang="en-US" dirty="0">
                <a:latin typeface="Arial"/>
                <a:cs typeface="Arial"/>
              </a:rPr>
              <a:t>;</a:t>
            </a:r>
          </a:p>
          <a:p>
            <a:pPr eaLnBrk="1" hangingPunct="1">
              <a:spcBef>
                <a:spcPct val="50000"/>
              </a:spcBef>
            </a:pPr>
            <a:r>
              <a:rPr lang="en-US" dirty="0">
                <a:latin typeface="Arial"/>
                <a:cs typeface="Arial"/>
              </a:rPr>
              <a:t>	E </a:t>
            </a:r>
            <a:r>
              <a:rPr lang="en-US" dirty="0">
                <a:solidFill>
                  <a:schemeClr val="tx2"/>
                </a:solidFill>
                <a:latin typeface="Arial"/>
                <a:cs typeface="Arial"/>
              </a:rPr>
              <a:t>pop()</a:t>
            </a:r>
            <a:r>
              <a:rPr lang="en-US" dirty="0">
                <a:latin typeface="Arial"/>
                <a:cs typeface="Arial"/>
              </a:rPr>
              <a:t>;</a:t>
            </a:r>
            <a:br>
              <a:rPr lang="en-US" dirty="0">
                <a:latin typeface="Arial"/>
                <a:cs typeface="Arial"/>
              </a:rPr>
            </a:br>
            <a:r>
              <a:rPr lang="en-US" dirty="0">
                <a:solidFill>
                  <a:srgbClr val="000000"/>
                </a:solidFill>
                <a:latin typeface="Arial"/>
                <a:cs typeface="Arial"/>
              </a:rPr>
              <a:t>}</a:t>
            </a:r>
          </a:p>
        </p:txBody>
      </p:sp>
      <p:sp>
        <p:nvSpPr>
          <p:cNvPr id="12295" name="Date Placeholder 6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© 2014 Goodrich, Tamassia, Goldwasser</a:t>
            </a:r>
            <a:endParaRPr lang="en-US" sz="1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Footer Placeholder 4"/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Stacks</a:t>
            </a:r>
          </a:p>
        </p:txBody>
      </p:sp>
      <p:sp>
        <p:nvSpPr>
          <p:cNvPr id="12290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BEB3199B-BD09-334A-813A-DF2120258BD2}" type="slidenum">
              <a:rPr lang="en-US" sz="1400"/>
              <a:pPr eaLnBrk="1" hangingPunct="1"/>
              <a:t>5</a:t>
            </a:fld>
            <a:endParaRPr lang="en-US" sz="1400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Example</a:t>
            </a:r>
          </a:p>
        </p:txBody>
      </p:sp>
      <p:sp>
        <p:nvSpPr>
          <p:cNvPr id="12292" name="Date Placeholder 6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© 2014 Goodrich, Tamassia, Goldwasser</a:t>
            </a:r>
            <a:endParaRPr lang="en-US" sz="1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1447800"/>
            <a:ext cx="4254134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440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5"/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Stacks</a:t>
            </a:r>
          </a:p>
        </p:txBody>
      </p:sp>
      <p:sp>
        <p:nvSpPr>
          <p:cNvPr id="13315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7E6723E8-24DF-4244-B43A-08D807611853}" type="slidenum">
              <a:rPr lang="en-US" sz="1400"/>
              <a:pPr eaLnBrk="1" hangingPunct="1"/>
              <a:t>6</a:t>
            </a:fld>
            <a:endParaRPr lang="en-US" sz="1400" dirty="0"/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Exceptions vs. Returning Null</a:t>
            </a:r>
          </a:p>
        </p:txBody>
      </p:sp>
      <p:sp>
        <p:nvSpPr>
          <p:cNvPr id="1331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676400"/>
            <a:ext cx="4114800" cy="4724400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110000"/>
              </a:lnSpc>
            </a:pPr>
            <a:r>
              <a:rPr lang="en-US" dirty="0">
                <a:latin typeface="Tahoma" charset="0"/>
              </a:rPr>
              <a:t>Attempting the execution of an operation of an ADT may sometimes cause an error condition</a:t>
            </a:r>
          </a:p>
          <a:p>
            <a:pPr eaLnBrk="1" hangingPunct="1">
              <a:lnSpc>
                <a:spcPct val="110000"/>
              </a:lnSpc>
            </a:pPr>
            <a:r>
              <a:rPr lang="en-US" dirty="0">
                <a:latin typeface="Tahoma" charset="0"/>
              </a:rPr>
              <a:t>Java supports a general abstraction for errors, called exception</a:t>
            </a:r>
          </a:p>
          <a:p>
            <a:pPr eaLnBrk="1" hangingPunct="1">
              <a:lnSpc>
                <a:spcPct val="110000"/>
              </a:lnSpc>
            </a:pPr>
            <a:r>
              <a:rPr lang="en-US" dirty="0">
                <a:latin typeface="Tahoma" charset="0"/>
              </a:rPr>
              <a:t>An exception is said to be </a:t>
            </a:r>
            <a:r>
              <a:rPr lang="ja-JP" altLang="en-US" dirty="0">
                <a:latin typeface="Tahoma" charset="0"/>
              </a:rPr>
              <a:t>“</a:t>
            </a:r>
            <a:r>
              <a:rPr lang="en-US" dirty="0">
                <a:latin typeface="Tahoma" charset="0"/>
              </a:rPr>
              <a:t>thrown</a:t>
            </a:r>
            <a:r>
              <a:rPr lang="ja-JP" altLang="en-US" dirty="0">
                <a:latin typeface="Tahoma" charset="0"/>
              </a:rPr>
              <a:t>”</a:t>
            </a:r>
            <a:r>
              <a:rPr lang="en-US" dirty="0">
                <a:latin typeface="Tahoma" charset="0"/>
              </a:rPr>
              <a:t> by an operation that cannot be properly executed</a:t>
            </a:r>
          </a:p>
        </p:txBody>
      </p:sp>
      <p:sp>
        <p:nvSpPr>
          <p:cNvPr id="13318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2"/>
          </p:nvPr>
        </p:nvSpPr>
        <p:spPr>
          <a:xfrm>
            <a:off x="4953000" y="1676400"/>
            <a:ext cx="3962400" cy="3962400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120000"/>
              </a:lnSpc>
            </a:pPr>
            <a:r>
              <a:rPr lang="en-US" dirty="0">
                <a:latin typeface="Tahoma" charset="0"/>
              </a:rPr>
              <a:t>In our Stack ADT, we do not use exceptions</a:t>
            </a:r>
          </a:p>
          <a:p>
            <a:pPr eaLnBrk="1" hangingPunct="1">
              <a:lnSpc>
                <a:spcPct val="120000"/>
              </a:lnSpc>
            </a:pPr>
            <a:r>
              <a:rPr lang="en-US" dirty="0">
                <a:latin typeface="Tahoma" charset="0"/>
              </a:rPr>
              <a:t>Instead, we allow operations pop and top to be performed even if the stack is empty</a:t>
            </a:r>
          </a:p>
          <a:p>
            <a:pPr eaLnBrk="1" hangingPunct="1">
              <a:lnSpc>
                <a:spcPct val="120000"/>
              </a:lnSpc>
            </a:pPr>
            <a:r>
              <a:rPr lang="en-US" dirty="0">
                <a:latin typeface="Tahoma" charset="0"/>
              </a:rPr>
              <a:t>For an empty stack, pop and top simply return null</a:t>
            </a:r>
            <a:endParaRPr lang="en-US" dirty="0">
              <a:solidFill>
                <a:schemeClr val="hlink"/>
              </a:solidFill>
              <a:latin typeface="Tahoma" charset="0"/>
            </a:endParaRPr>
          </a:p>
        </p:txBody>
      </p:sp>
      <p:sp>
        <p:nvSpPr>
          <p:cNvPr id="13319" name="Date Placeholder 6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© 2014 Goodrich, Tamassia, Goldwasser</a:t>
            </a:r>
            <a:endParaRPr lang="en-US" sz="1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4"/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Stacks</a:t>
            </a:r>
          </a:p>
        </p:txBody>
      </p:sp>
      <p:sp>
        <p:nvSpPr>
          <p:cNvPr id="14339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84CBA581-A6F2-E24B-9D59-06B8FDAEAC51}" type="slidenum">
              <a:rPr lang="en-US" sz="1400"/>
              <a:pPr eaLnBrk="1" hangingPunct="1"/>
              <a:t>7</a:t>
            </a:fld>
            <a:endParaRPr lang="en-US" sz="1400"/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Applications of Stacks</a:t>
            </a:r>
          </a:p>
        </p:txBody>
      </p:sp>
      <p:sp>
        <p:nvSpPr>
          <p:cNvPr id="1434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charset="0"/>
              <a:buChar char="q"/>
            </a:pPr>
            <a:r>
              <a:rPr lang="en-US">
                <a:latin typeface="Tahoma" charset="0"/>
              </a:rPr>
              <a:t>Direct applications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>
                <a:latin typeface="Tahoma" charset="0"/>
              </a:rPr>
              <a:t>Page-visited history in a Web browser</a:t>
            </a:r>
          </a:p>
          <a:p>
            <a:pPr lvl="1" eaLnBrk="1" hangingPunct="1">
              <a:lnSpc>
                <a:spcPct val="90000"/>
              </a:lnSpc>
            </a:pPr>
            <a:r>
              <a:rPr lang="en-US">
                <a:latin typeface="Tahoma" charset="0"/>
              </a:rPr>
              <a:t>Undo sequence in a text editor</a:t>
            </a:r>
          </a:p>
          <a:p>
            <a:pPr lvl="1" eaLnBrk="1" hangingPunct="1">
              <a:lnSpc>
                <a:spcPct val="90000"/>
              </a:lnSpc>
            </a:pPr>
            <a:r>
              <a:rPr lang="en-US">
                <a:latin typeface="Tahoma" charset="0"/>
              </a:rPr>
              <a:t>Chain of method calls in the Java Virtual Machine</a:t>
            </a:r>
          </a:p>
          <a:p>
            <a:pPr eaLnBrk="1" hangingPunct="1">
              <a:lnSpc>
                <a:spcPct val="90000"/>
              </a:lnSpc>
              <a:buFont typeface="Wingdings" charset="0"/>
              <a:buChar char="q"/>
            </a:pPr>
            <a:r>
              <a:rPr lang="en-US">
                <a:latin typeface="Tahoma" charset="0"/>
              </a:rPr>
              <a:t>Indirect applications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>
                <a:latin typeface="Tahoma" charset="0"/>
              </a:rPr>
              <a:t>Auxiliary data structure for algorithms</a:t>
            </a:r>
          </a:p>
          <a:p>
            <a:pPr lvl="1" eaLnBrk="1" hangingPunct="1">
              <a:lnSpc>
                <a:spcPct val="90000"/>
              </a:lnSpc>
            </a:pPr>
            <a:r>
              <a:rPr lang="en-US">
                <a:latin typeface="Tahoma" charset="0"/>
              </a:rPr>
              <a:t>Component of other data structures</a:t>
            </a:r>
          </a:p>
        </p:txBody>
      </p:sp>
      <p:sp>
        <p:nvSpPr>
          <p:cNvPr id="14342" name="Date Placeholder 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© 2014 Goodrich, Tamassia, Goldwasser</a:t>
            </a:r>
            <a:endParaRPr lang="en-US" sz="1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4"/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Stacks</a:t>
            </a:r>
          </a:p>
        </p:txBody>
      </p:sp>
      <p:sp>
        <p:nvSpPr>
          <p:cNvPr id="15363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94531C4D-5B07-6C48-9568-BAB873A5EECD}" type="slidenum">
              <a:rPr lang="en-US" sz="1400"/>
              <a:pPr eaLnBrk="1" hangingPunct="1"/>
              <a:t>8</a:t>
            </a:fld>
            <a:endParaRPr lang="en-US" sz="1400"/>
          </a:p>
        </p:txBody>
      </p:sp>
      <p:grpSp>
        <p:nvGrpSpPr>
          <p:cNvPr id="15364" name="Group 137"/>
          <p:cNvGrpSpPr>
            <a:grpSpLocks/>
          </p:cNvGrpSpPr>
          <p:nvPr/>
        </p:nvGrpSpPr>
        <p:grpSpPr bwMode="auto">
          <a:xfrm>
            <a:off x="7162800" y="1600200"/>
            <a:ext cx="1447800" cy="4572000"/>
            <a:chOff x="4512" y="864"/>
            <a:chExt cx="912" cy="3024"/>
          </a:xfrm>
        </p:grpSpPr>
        <p:sp>
          <p:nvSpPr>
            <p:cNvPr id="15376" name="Rectangle 133"/>
            <p:cNvSpPr>
              <a:spLocks noChangeArrowheads="1"/>
            </p:cNvSpPr>
            <p:nvPr/>
          </p:nvSpPr>
          <p:spPr bwMode="auto">
            <a:xfrm>
              <a:off x="4512" y="864"/>
              <a:ext cx="912" cy="3024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5377" name="Line 134"/>
            <p:cNvSpPr>
              <a:spLocks noChangeShapeType="1"/>
            </p:cNvSpPr>
            <p:nvPr/>
          </p:nvSpPr>
          <p:spPr bwMode="auto">
            <a:xfrm>
              <a:off x="4512" y="864"/>
              <a:ext cx="0" cy="30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378" name="Line 135"/>
            <p:cNvSpPr>
              <a:spLocks noChangeShapeType="1"/>
            </p:cNvSpPr>
            <p:nvPr/>
          </p:nvSpPr>
          <p:spPr bwMode="auto">
            <a:xfrm>
              <a:off x="5424" y="864"/>
              <a:ext cx="0" cy="30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379" name="Line 136"/>
            <p:cNvSpPr>
              <a:spLocks noChangeShapeType="1"/>
            </p:cNvSpPr>
            <p:nvPr/>
          </p:nvSpPr>
          <p:spPr bwMode="auto">
            <a:xfrm>
              <a:off x="4512" y="3876"/>
              <a:ext cx="91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53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Method Stack in the JVM</a:t>
            </a:r>
          </a:p>
        </p:txBody>
      </p:sp>
      <p:sp>
        <p:nvSpPr>
          <p:cNvPr id="1536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62000" y="1524000"/>
            <a:ext cx="4800600" cy="4876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charset="0"/>
              <a:buChar char="q"/>
            </a:pPr>
            <a:r>
              <a:rPr lang="en-US" sz="2400">
                <a:latin typeface="Tahoma" charset="0"/>
              </a:rPr>
              <a:t>The Java Virtual Machine (JVM) keeps track of the chain of active methods with a stack</a:t>
            </a:r>
          </a:p>
          <a:p>
            <a:pPr eaLnBrk="1" hangingPunct="1">
              <a:lnSpc>
                <a:spcPct val="90000"/>
              </a:lnSpc>
              <a:buFont typeface="Wingdings" charset="0"/>
              <a:buChar char="q"/>
            </a:pPr>
            <a:r>
              <a:rPr lang="en-US" sz="2400">
                <a:latin typeface="Tahoma" charset="0"/>
              </a:rPr>
              <a:t>When a method is called, the JVM pushes on the stack a frame containing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Local variables and return value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Program counter, keeping track of the statement being executed </a:t>
            </a:r>
          </a:p>
          <a:p>
            <a:pPr eaLnBrk="1" hangingPunct="1">
              <a:lnSpc>
                <a:spcPct val="90000"/>
              </a:lnSpc>
              <a:buFont typeface="Wingdings" charset="0"/>
              <a:buChar char="q"/>
            </a:pPr>
            <a:r>
              <a:rPr lang="en-US" sz="2400">
                <a:latin typeface="Tahoma" charset="0"/>
              </a:rPr>
              <a:t>When a method ends, its frame is popped from the stack and control is passed to the method on top of the stack</a:t>
            </a:r>
          </a:p>
          <a:p>
            <a:pPr eaLnBrk="1" hangingPunct="1">
              <a:lnSpc>
                <a:spcPct val="90000"/>
              </a:lnSpc>
              <a:buFont typeface="Wingdings" charset="0"/>
              <a:buChar char="q"/>
            </a:pPr>
            <a:r>
              <a:rPr lang="en-US" sz="2400">
                <a:latin typeface="Tahoma" charset="0"/>
              </a:rPr>
              <a:t>Allows for </a:t>
            </a:r>
            <a:r>
              <a:rPr lang="en-US" sz="2400">
                <a:solidFill>
                  <a:srgbClr val="C00000"/>
                </a:solidFill>
                <a:latin typeface="Tahoma" charset="0"/>
              </a:rPr>
              <a:t>recursion</a:t>
            </a:r>
          </a:p>
        </p:txBody>
      </p:sp>
      <p:sp>
        <p:nvSpPr>
          <p:cNvPr id="15367" name="Rectangle 112"/>
          <p:cNvSpPr>
            <a:spLocks noChangeArrowheads="1"/>
          </p:cNvSpPr>
          <p:nvPr/>
        </p:nvSpPr>
        <p:spPr bwMode="auto">
          <a:xfrm>
            <a:off x="8220075" y="3565525"/>
            <a:ext cx="7938" cy="1588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68" name="Freeform 118"/>
          <p:cNvSpPr>
            <a:spLocks/>
          </p:cNvSpPr>
          <p:nvPr/>
        </p:nvSpPr>
        <p:spPr bwMode="auto">
          <a:xfrm>
            <a:off x="8277225" y="4351338"/>
            <a:ext cx="7938" cy="9525"/>
          </a:xfrm>
          <a:custGeom>
            <a:avLst/>
            <a:gdLst>
              <a:gd name="T0" fmla="*/ 2147483647 w 5"/>
              <a:gd name="T1" fmla="*/ 0 h 6"/>
              <a:gd name="T2" fmla="*/ 2147483647 w 5"/>
              <a:gd name="T3" fmla="*/ 0 h 6"/>
              <a:gd name="T4" fmla="*/ 0 w 5"/>
              <a:gd name="T5" fmla="*/ 2147483647 h 6"/>
              <a:gd name="T6" fmla="*/ 0 w 5"/>
              <a:gd name="T7" fmla="*/ 2147483647 h 6"/>
              <a:gd name="T8" fmla="*/ 2147483647 w 5"/>
              <a:gd name="T9" fmla="*/ 0 h 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"/>
              <a:gd name="T16" fmla="*/ 0 h 6"/>
              <a:gd name="T17" fmla="*/ 5 w 5"/>
              <a:gd name="T18" fmla="*/ 6 h 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" h="6">
                <a:moveTo>
                  <a:pt x="5" y="0"/>
                </a:moveTo>
                <a:lnTo>
                  <a:pt x="5" y="0"/>
                </a:lnTo>
                <a:lnTo>
                  <a:pt x="0" y="6"/>
                </a:lnTo>
                <a:lnTo>
                  <a:pt x="5" y="0"/>
                </a:lnTo>
                <a:close/>
              </a:path>
            </a:pathLst>
          </a:cu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69" name="Rectangle 126"/>
          <p:cNvSpPr>
            <a:spLocks noChangeArrowheads="1"/>
          </p:cNvSpPr>
          <p:nvPr/>
        </p:nvSpPr>
        <p:spPr bwMode="auto">
          <a:xfrm>
            <a:off x="8220075" y="1625600"/>
            <a:ext cx="7938" cy="1588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0" name="Rectangle 127"/>
          <p:cNvSpPr>
            <a:spLocks noChangeArrowheads="1"/>
          </p:cNvSpPr>
          <p:nvPr/>
        </p:nvSpPr>
        <p:spPr bwMode="auto">
          <a:xfrm>
            <a:off x="8220075" y="2281238"/>
            <a:ext cx="7938" cy="1587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1" name="Text Box 129"/>
          <p:cNvSpPr txBox="1">
            <a:spLocks noChangeArrowheads="1"/>
          </p:cNvSpPr>
          <p:nvPr/>
        </p:nvSpPr>
        <p:spPr bwMode="auto">
          <a:xfrm>
            <a:off x="5638800" y="1524000"/>
            <a:ext cx="1600200" cy="483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228600" eaLnBrk="0" hangingPunct="0">
              <a:tabLst>
                <a:tab pos="228600" algn="l"/>
              </a:tabLs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defTabSz="228600" eaLnBrk="0" hangingPunct="0">
              <a:tabLst>
                <a:tab pos="228600" algn="l"/>
              </a:tabLs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228600" eaLnBrk="0" hangingPunct="0">
              <a:tabLst>
                <a:tab pos="228600" algn="l"/>
              </a:tabLs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228600" eaLnBrk="0" hangingPunct="0">
              <a:tabLst>
                <a:tab pos="228600" algn="l"/>
              </a:tabLs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228600" eaLnBrk="0" hangingPunct="0">
              <a:tabLst>
                <a:tab pos="228600" algn="l"/>
              </a:tabLs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>
                <a:solidFill>
                  <a:schemeClr val="tx2"/>
                </a:solidFill>
                <a:latin typeface="Arial Narrow" charset="0"/>
              </a:rPr>
              <a:t>main</a:t>
            </a:r>
            <a:r>
              <a:rPr lang="en-US">
                <a:solidFill>
                  <a:schemeClr val="accent2"/>
                </a:solidFill>
                <a:latin typeface="Arial Narrow" charset="0"/>
              </a:rPr>
              <a:t>() {</a:t>
            </a:r>
            <a:br>
              <a:rPr lang="en-US">
                <a:solidFill>
                  <a:schemeClr val="accent2"/>
                </a:solidFill>
                <a:latin typeface="Arial Narrow" charset="0"/>
              </a:rPr>
            </a:br>
            <a:r>
              <a:rPr lang="en-US">
                <a:solidFill>
                  <a:schemeClr val="accent2"/>
                </a:solidFill>
                <a:latin typeface="Arial Narrow" charset="0"/>
              </a:rPr>
              <a:t>	int i = 5;</a:t>
            </a:r>
            <a:br>
              <a:rPr lang="en-US">
                <a:solidFill>
                  <a:schemeClr val="accent2"/>
                </a:solidFill>
                <a:latin typeface="Arial Narrow" charset="0"/>
              </a:rPr>
            </a:br>
            <a:r>
              <a:rPr lang="en-US">
                <a:solidFill>
                  <a:schemeClr val="accent2"/>
                </a:solidFill>
                <a:latin typeface="Arial Narrow" charset="0"/>
              </a:rPr>
              <a:t>	foo(i);</a:t>
            </a:r>
            <a:br>
              <a:rPr lang="en-US">
                <a:solidFill>
                  <a:schemeClr val="accent2"/>
                </a:solidFill>
                <a:latin typeface="Arial Narrow" charset="0"/>
              </a:rPr>
            </a:br>
            <a:r>
              <a:rPr lang="en-US">
                <a:solidFill>
                  <a:schemeClr val="accent2"/>
                </a:solidFill>
                <a:latin typeface="Arial Narrow" charset="0"/>
              </a:rPr>
              <a:t>	}</a:t>
            </a:r>
          </a:p>
          <a:p>
            <a:pPr eaLnBrk="1" hangingPunct="1">
              <a:spcBef>
                <a:spcPct val="50000"/>
              </a:spcBef>
            </a:pPr>
            <a:r>
              <a:rPr lang="en-US">
                <a:solidFill>
                  <a:schemeClr val="tx2"/>
                </a:solidFill>
                <a:latin typeface="Arial Narrow" charset="0"/>
              </a:rPr>
              <a:t>foo</a:t>
            </a:r>
            <a:r>
              <a:rPr lang="en-US">
                <a:solidFill>
                  <a:schemeClr val="accent2"/>
                </a:solidFill>
                <a:latin typeface="Arial Narrow" charset="0"/>
              </a:rPr>
              <a:t>(int j) {</a:t>
            </a:r>
            <a:br>
              <a:rPr lang="en-US">
                <a:solidFill>
                  <a:schemeClr val="accent2"/>
                </a:solidFill>
                <a:latin typeface="Arial Narrow" charset="0"/>
              </a:rPr>
            </a:br>
            <a:r>
              <a:rPr lang="en-US">
                <a:solidFill>
                  <a:schemeClr val="accent2"/>
                </a:solidFill>
                <a:latin typeface="Arial Narrow" charset="0"/>
              </a:rPr>
              <a:t>	int k;</a:t>
            </a:r>
            <a:br>
              <a:rPr lang="en-US">
                <a:solidFill>
                  <a:schemeClr val="accent2"/>
                </a:solidFill>
                <a:latin typeface="Arial Narrow" charset="0"/>
              </a:rPr>
            </a:br>
            <a:r>
              <a:rPr lang="en-US">
                <a:solidFill>
                  <a:schemeClr val="accent2"/>
                </a:solidFill>
                <a:latin typeface="Arial Narrow" charset="0"/>
              </a:rPr>
              <a:t>	k = j+1;</a:t>
            </a:r>
            <a:br>
              <a:rPr lang="en-US">
                <a:solidFill>
                  <a:schemeClr val="accent2"/>
                </a:solidFill>
                <a:latin typeface="Arial Narrow" charset="0"/>
              </a:rPr>
            </a:br>
            <a:r>
              <a:rPr lang="en-US">
                <a:solidFill>
                  <a:schemeClr val="accent2"/>
                </a:solidFill>
                <a:latin typeface="Arial Narrow" charset="0"/>
              </a:rPr>
              <a:t>	bar(k);</a:t>
            </a:r>
            <a:br>
              <a:rPr lang="en-US">
                <a:solidFill>
                  <a:schemeClr val="accent2"/>
                </a:solidFill>
                <a:latin typeface="Arial Narrow" charset="0"/>
              </a:rPr>
            </a:br>
            <a:r>
              <a:rPr lang="en-US">
                <a:solidFill>
                  <a:schemeClr val="accent2"/>
                </a:solidFill>
                <a:latin typeface="Arial Narrow" charset="0"/>
              </a:rPr>
              <a:t>	}</a:t>
            </a:r>
          </a:p>
          <a:p>
            <a:pPr eaLnBrk="1" hangingPunct="1">
              <a:spcBef>
                <a:spcPct val="50000"/>
              </a:spcBef>
            </a:pPr>
            <a:r>
              <a:rPr lang="en-US">
                <a:solidFill>
                  <a:schemeClr val="tx2"/>
                </a:solidFill>
                <a:latin typeface="Arial Narrow" charset="0"/>
              </a:rPr>
              <a:t>bar</a:t>
            </a:r>
            <a:r>
              <a:rPr lang="en-US">
                <a:solidFill>
                  <a:schemeClr val="accent2"/>
                </a:solidFill>
                <a:latin typeface="Arial Narrow" charset="0"/>
              </a:rPr>
              <a:t>(int m) {</a:t>
            </a:r>
            <a:br>
              <a:rPr lang="en-US">
                <a:solidFill>
                  <a:schemeClr val="accent2"/>
                </a:solidFill>
                <a:latin typeface="Arial Narrow" charset="0"/>
              </a:rPr>
            </a:br>
            <a:r>
              <a:rPr lang="en-US">
                <a:solidFill>
                  <a:schemeClr val="accent2"/>
                </a:solidFill>
                <a:latin typeface="Arial Narrow" charset="0"/>
              </a:rPr>
              <a:t>	…</a:t>
            </a:r>
            <a:br>
              <a:rPr lang="en-US">
                <a:solidFill>
                  <a:schemeClr val="accent2"/>
                </a:solidFill>
                <a:latin typeface="Arial Narrow" charset="0"/>
              </a:rPr>
            </a:br>
            <a:r>
              <a:rPr lang="en-US">
                <a:solidFill>
                  <a:schemeClr val="accent2"/>
                </a:solidFill>
                <a:latin typeface="Arial Narrow" charset="0"/>
              </a:rPr>
              <a:t>	}</a:t>
            </a:r>
          </a:p>
        </p:txBody>
      </p:sp>
      <p:sp>
        <p:nvSpPr>
          <p:cNvPr id="15372" name="Rectangle 130"/>
          <p:cNvSpPr>
            <a:spLocks noChangeArrowheads="1"/>
          </p:cNvSpPr>
          <p:nvPr/>
        </p:nvSpPr>
        <p:spPr bwMode="auto">
          <a:xfrm>
            <a:off x="7315200" y="2057400"/>
            <a:ext cx="1143000" cy="1066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000">
                <a:solidFill>
                  <a:schemeClr val="tx2"/>
                </a:solidFill>
              </a:rPr>
              <a:t>bar</a:t>
            </a:r>
          </a:p>
          <a:p>
            <a:r>
              <a:rPr lang="en-US" sz="2000"/>
              <a:t>  PC = 1</a:t>
            </a:r>
            <a:br>
              <a:rPr lang="en-US" sz="2000"/>
            </a:br>
            <a:r>
              <a:rPr lang="en-US" sz="2000"/>
              <a:t>  m = 6</a:t>
            </a:r>
          </a:p>
        </p:txBody>
      </p:sp>
      <p:sp>
        <p:nvSpPr>
          <p:cNvPr id="15373" name="Rectangle 131"/>
          <p:cNvSpPr>
            <a:spLocks noChangeArrowheads="1"/>
          </p:cNvSpPr>
          <p:nvPr/>
        </p:nvSpPr>
        <p:spPr bwMode="auto">
          <a:xfrm>
            <a:off x="7315200" y="3314700"/>
            <a:ext cx="1143000" cy="1447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000">
                <a:solidFill>
                  <a:schemeClr val="tx2"/>
                </a:solidFill>
              </a:rPr>
              <a:t>foo</a:t>
            </a:r>
          </a:p>
          <a:p>
            <a:r>
              <a:rPr lang="en-US" sz="2000"/>
              <a:t>  PC = 3</a:t>
            </a:r>
            <a:br>
              <a:rPr lang="en-US" sz="2000"/>
            </a:br>
            <a:r>
              <a:rPr lang="en-US" sz="2000"/>
              <a:t>  j = 5</a:t>
            </a:r>
          </a:p>
          <a:p>
            <a:r>
              <a:rPr lang="en-US" sz="2000"/>
              <a:t>  k = 6</a:t>
            </a:r>
          </a:p>
        </p:txBody>
      </p:sp>
      <p:sp>
        <p:nvSpPr>
          <p:cNvPr id="15374" name="Rectangle 132"/>
          <p:cNvSpPr>
            <a:spLocks noChangeArrowheads="1"/>
          </p:cNvSpPr>
          <p:nvPr/>
        </p:nvSpPr>
        <p:spPr bwMode="auto">
          <a:xfrm>
            <a:off x="7315200" y="4953000"/>
            <a:ext cx="1143000" cy="1066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000">
                <a:solidFill>
                  <a:schemeClr val="tx2"/>
                </a:solidFill>
              </a:rPr>
              <a:t>main</a:t>
            </a:r>
          </a:p>
          <a:p>
            <a:r>
              <a:rPr lang="en-US" sz="2000"/>
              <a:t>  PC = 2</a:t>
            </a:r>
            <a:br>
              <a:rPr lang="en-US" sz="2000"/>
            </a:br>
            <a:r>
              <a:rPr lang="en-US" sz="2000"/>
              <a:t>  i = 5</a:t>
            </a:r>
          </a:p>
        </p:txBody>
      </p:sp>
      <p:sp>
        <p:nvSpPr>
          <p:cNvPr id="15375" name="Date Placeholder 18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© 2014 Goodrich, Tamassia, Goldwasser</a:t>
            </a:r>
            <a:endParaRPr lang="en-US" sz="1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5"/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Stacks</a:t>
            </a:r>
          </a:p>
        </p:txBody>
      </p:sp>
      <p:sp>
        <p:nvSpPr>
          <p:cNvPr id="16387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84A845C2-3F15-784A-BCCA-9D97DE3984B1}" type="slidenum">
              <a:rPr lang="en-US" sz="1400"/>
              <a:pPr eaLnBrk="1" hangingPunct="1"/>
              <a:t>9</a:t>
            </a:fld>
            <a:endParaRPr lang="en-US" sz="1400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Array-based Stack</a:t>
            </a:r>
          </a:p>
        </p:txBody>
      </p:sp>
      <p:sp>
        <p:nvSpPr>
          <p:cNvPr id="1638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752600"/>
            <a:ext cx="3352800" cy="3352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Tahoma" charset="0"/>
              </a:rPr>
              <a:t>A simple way of implementing the Stack ADT using an array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Tahoma" charset="0"/>
              </a:rPr>
              <a:t>We add elements from left to right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Tahoma" charset="0"/>
              </a:rPr>
              <a:t>A variable keeps track of the  index of the top element </a:t>
            </a:r>
          </a:p>
        </p:txBody>
      </p:sp>
      <p:sp>
        <p:nvSpPr>
          <p:cNvPr id="16390" name="Freeform 7"/>
          <p:cNvSpPr>
            <a:spLocks/>
          </p:cNvSpPr>
          <p:nvPr/>
        </p:nvSpPr>
        <p:spPr bwMode="auto">
          <a:xfrm>
            <a:off x="5715000" y="5461000"/>
            <a:ext cx="1509713" cy="379413"/>
          </a:xfrm>
          <a:custGeom>
            <a:avLst/>
            <a:gdLst>
              <a:gd name="T0" fmla="*/ 2147483647 w 951"/>
              <a:gd name="T1" fmla="*/ 2147483647 h 239"/>
              <a:gd name="T2" fmla="*/ 2147483647 w 951"/>
              <a:gd name="T3" fmla="*/ 0 h 239"/>
              <a:gd name="T4" fmla="*/ 0 w 951"/>
              <a:gd name="T5" fmla="*/ 0 h 239"/>
              <a:gd name="T6" fmla="*/ 2147483647 w 951"/>
              <a:gd name="T7" fmla="*/ 2147483647 h 239"/>
              <a:gd name="T8" fmla="*/ 2147483647 w 951"/>
              <a:gd name="T9" fmla="*/ 2147483647 h 239"/>
              <a:gd name="T10" fmla="*/ 2147483647 w 951"/>
              <a:gd name="T11" fmla="*/ 2147483647 h 239"/>
              <a:gd name="T12" fmla="*/ 2147483647 w 951"/>
              <a:gd name="T13" fmla="*/ 2147483647 h 23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51"/>
              <a:gd name="T22" fmla="*/ 0 h 239"/>
              <a:gd name="T23" fmla="*/ 951 w 951"/>
              <a:gd name="T24" fmla="*/ 239 h 23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51" h="239">
                <a:moveTo>
                  <a:pt x="951" y="239"/>
                </a:moveTo>
                <a:lnTo>
                  <a:pt x="951" y="0"/>
                </a:lnTo>
                <a:lnTo>
                  <a:pt x="0" y="0"/>
                </a:lnTo>
                <a:lnTo>
                  <a:pt x="24" y="103"/>
                </a:lnTo>
                <a:lnTo>
                  <a:pt x="104" y="143"/>
                </a:lnTo>
                <a:lnTo>
                  <a:pt x="120" y="239"/>
                </a:lnTo>
                <a:lnTo>
                  <a:pt x="951" y="239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391" name="Freeform 8"/>
          <p:cNvSpPr>
            <a:spLocks/>
          </p:cNvSpPr>
          <p:nvPr/>
        </p:nvSpPr>
        <p:spPr bwMode="auto">
          <a:xfrm>
            <a:off x="1905000" y="5461000"/>
            <a:ext cx="2982913" cy="379413"/>
          </a:xfrm>
          <a:custGeom>
            <a:avLst/>
            <a:gdLst>
              <a:gd name="T0" fmla="*/ 0 w 1879"/>
              <a:gd name="T1" fmla="*/ 0 h 239"/>
              <a:gd name="T2" fmla="*/ 0 w 1879"/>
              <a:gd name="T3" fmla="*/ 2147483647 h 239"/>
              <a:gd name="T4" fmla="*/ 2147483647 w 1879"/>
              <a:gd name="T5" fmla="*/ 2147483647 h 239"/>
              <a:gd name="T6" fmla="*/ 2147483647 w 1879"/>
              <a:gd name="T7" fmla="*/ 2147483647 h 239"/>
              <a:gd name="T8" fmla="*/ 2147483647 w 1879"/>
              <a:gd name="T9" fmla="*/ 2147483647 h 239"/>
              <a:gd name="T10" fmla="*/ 2147483647 w 1879"/>
              <a:gd name="T11" fmla="*/ 0 h 239"/>
              <a:gd name="T12" fmla="*/ 0 w 1879"/>
              <a:gd name="T13" fmla="*/ 0 h 23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879"/>
              <a:gd name="T22" fmla="*/ 0 h 239"/>
              <a:gd name="T23" fmla="*/ 1879 w 1879"/>
              <a:gd name="T24" fmla="*/ 239 h 23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879" h="239">
                <a:moveTo>
                  <a:pt x="0" y="0"/>
                </a:moveTo>
                <a:lnTo>
                  <a:pt x="0" y="239"/>
                </a:lnTo>
                <a:lnTo>
                  <a:pt x="1879" y="239"/>
                </a:lnTo>
                <a:lnTo>
                  <a:pt x="1863" y="135"/>
                </a:lnTo>
                <a:lnTo>
                  <a:pt x="1783" y="79"/>
                </a:lnTo>
                <a:lnTo>
                  <a:pt x="1767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392" name="Rectangle 9"/>
          <p:cNvSpPr>
            <a:spLocks noChangeArrowheads="1"/>
          </p:cNvSpPr>
          <p:nvPr/>
        </p:nvSpPr>
        <p:spPr bwMode="auto">
          <a:xfrm>
            <a:off x="4710113" y="5448300"/>
            <a:ext cx="12700" cy="254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393" name="Rectangle 10"/>
          <p:cNvSpPr>
            <a:spLocks noChangeArrowheads="1"/>
          </p:cNvSpPr>
          <p:nvPr/>
        </p:nvSpPr>
        <p:spPr bwMode="auto">
          <a:xfrm>
            <a:off x="1892300" y="5448300"/>
            <a:ext cx="2817813" cy="254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394" name="Rectangle 11"/>
          <p:cNvSpPr>
            <a:spLocks noChangeArrowheads="1"/>
          </p:cNvSpPr>
          <p:nvPr/>
        </p:nvSpPr>
        <p:spPr bwMode="auto">
          <a:xfrm>
            <a:off x="1892300" y="5461000"/>
            <a:ext cx="25400" cy="392113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395" name="Rectangle 12"/>
          <p:cNvSpPr>
            <a:spLocks noChangeArrowheads="1"/>
          </p:cNvSpPr>
          <p:nvPr/>
        </p:nvSpPr>
        <p:spPr bwMode="auto">
          <a:xfrm>
            <a:off x="4887913" y="5827713"/>
            <a:ext cx="12700" cy="254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396" name="Rectangle 13"/>
          <p:cNvSpPr>
            <a:spLocks noChangeArrowheads="1"/>
          </p:cNvSpPr>
          <p:nvPr/>
        </p:nvSpPr>
        <p:spPr bwMode="auto">
          <a:xfrm>
            <a:off x="1905000" y="5827713"/>
            <a:ext cx="2982913" cy="254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397" name="Rectangle 14"/>
          <p:cNvSpPr>
            <a:spLocks noChangeArrowheads="1"/>
          </p:cNvSpPr>
          <p:nvPr/>
        </p:nvSpPr>
        <p:spPr bwMode="auto">
          <a:xfrm>
            <a:off x="5713413" y="5448300"/>
            <a:ext cx="12700" cy="254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398" name="Rectangle 15"/>
          <p:cNvSpPr>
            <a:spLocks noChangeArrowheads="1"/>
          </p:cNvSpPr>
          <p:nvPr/>
        </p:nvSpPr>
        <p:spPr bwMode="auto">
          <a:xfrm>
            <a:off x="5726113" y="5448300"/>
            <a:ext cx="2640012" cy="254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399" name="Rectangle 16"/>
          <p:cNvSpPr>
            <a:spLocks noChangeArrowheads="1"/>
          </p:cNvSpPr>
          <p:nvPr/>
        </p:nvSpPr>
        <p:spPr bwMode="auto">
          <a:xfrm>
            <a:off x="8340725" y="5461000"/>
            <a:ext cx="25400" cy="392113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00" name="Rectangle 17"/>
          <p:cNvSpPr>
            <a:spLocks noChangeArrowheads="1"/>
          </p:cNvSpPr>
          <p:nvPr/>
        </p:nvSpPr>
        <p:spPr bwMode="auto">
          <a:xfrm>
            <a:off x="5878513" y="5827713"/>
            <a:ext cx="12700" cy="254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01" name="Rectangle 18"/>
          <p:cNvSpPr>
            <a:spLocks noChangeArrowheads="1"/>
          </p:cNvSpPr>
          <p:nvPr/>
        </p:nvSpPr>
        <p:spPr bwMode="auto">
          <a:xfrm>
            <a:off x="5891213" y="5827713"/>
            <a:ext cx="2462212" cy="254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02" name="Rectangle 19"/>
          <p:cNvSpPr>
            <a:spLocks noChangeArrowheads="1"/>
          </p:cNvSpPr>
          <p:nvPr/>
        </p:nvSpPr>
        <p:spPr bwMode="auto">
          <a:xfrm>
            <a:off x="2286000" y="5448300"/>
            <a:ext cx="25400" cy="127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03" name="Rectangle 20"/>
          <p:cNvSpPr>
            <a:spLocks noChangeArrowheads="1"/>
          </p:cNvSpPr>
          <p:nvPr/>
        </p:nvSpPr>
        <p:spPr bwMode="auto">
          <a:xfrm>
            <a:off x="2286000" y="5840413"/>
            <a:ext cx="25400" cy="127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04" name="Rectangle 21"/>
          <p:cNvSpPr>
            <a:spLocks noChangeArrowheads="1"/>
          </p:cNvSpPr>
          <p:nvPr/>
        </p:nvSpPr>
        <p:spPr bwMode="auto">
          <a:xfrm>
            <a:off x="2286000" y="5461000"/>
            <a:ext cx="25400" cy="379413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05" name="Rectangle 22"/>
          <p:cNvSpPr>
            <a:spLocks noChangeArrowheads="1"/>
          </p:cNvSpPr>
          <p:nvPr/>
        </p:nvSpPr>
        <p:spPr bwMode="auto">
          <a:xfrm>
            <a:off x="2667000" y="5448300"/>
            <a:ext cx="25400" cy="127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06" name="Rectangle 23"/>
          <p:cNvSpPr>
            <a:spLocks noChangeArrowheads="1"/>
          </p:cNvSpPr>
          <p:nvPr/>
        </p:nvSpPr>
        <p:spPr bwMode="auto">
          <a:xfrm>
            <a:off x="2667000" y="5840413"/>
            <a:ext cx="25400" cy="127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07" name="Rectangle 24"/>
          <p:cNvSpPr>
            <a:spLocks noChangeArrowheads="1"/>
          </p:cNvSpPr>
          <p:nvPr/>
        </p:nvSpPr>
        <p:spPr bwMode="auto">
          <a:xfrm>
            <a:off x="2667000" y="5461000"/>
            <a:ext cx="25400" cy="379413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08" name="Rectangle 25"/>
          <p:cNvSpPr>
            <a:spLocks noChangeArrowheads="1"/>
          </p:cNvSpPr>
          <p:nvPr/>
        </p:nvSpPr>
        <p:spPr bwMode="auto">
          <a:xfrm>
            <a:off x="3808413" y="5448300"/>
            <a:ext cx="25400" cy="127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09" name="Rectangle 26"/>
          <p:cNvSpPr>
            <a:spLocks noChangeArrowheads="1"/>
          </p:cNvSpPr>
          <p:nvPr/>
        </p:nvSpPr>
        <p:spPr bwMode="auto">
          <a:xfrm>
            <a:off x="3808413" y="5840413"/>
            <a:ext cx="25400" cy="127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10" name="Rectangle 27"/>
          <p:cNvSpPr>
            <a:spLocks noChangeArrowheads="1"/>
          </p:cNvSpPr>
          <p:nvPr/>
        </p:nvSpPr>
        <p:spPr bwMode="auto">
          <a:xfrm>
            <a:off x="3808413" y="5461000"/>
            <a:ext cx="25400" cy="379413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11" name="Rectangle 28"/>
          <p:cNvSpPr>
            <a:spLocks noChangeArrowheads="1"/>
          </p:cNvSpPr>
          <p:nvPr/>
        </p:nvSpPr>
        <p:spPr bwMode="auto">
          <a:xfrm>
            <a:off x="3427413" y="5448300"/>
            <a:ext cx="25400" cy="127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12" name="Rectangle 29"/>
          <p:cNvSpPr>
            <a:spLocks noChangeArrowheads="1"/>
          </p:cNvSpPr>
          <p:nvPr/>
        </p:nvSpPr>
        <p:spPr bwMode="auto">
          <a:xfrm>
            <a:off x="3427413" y="5840413"/>
            <a:ext cx="25400" cy="127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13" name="Rectangle 30"/>
          <p:cNvSpPr>
            <a:spLocks noChangeArrowheads="1"/>
          </p:cNvSpPr>
          <p:nvPr/>
        </p:nvSpPr>
        <p:spPr bwMode="auto">
          <a:xfrm>
            <a:off x="3427413" y="5461000"/>
            <a:ext cx="25400" cy="379413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14" name="Rectangle 31"/>
          <p:cNvSpPr>
            <a:spLocks noChangeArrowheads="1"/>
          </p:cNvSpPr>
          <p:nvPr/>
        </p:nvSpPr>
        <p:spPr bwMode="auto">
          <a:xfrm>
            <a:off x="3048000" y="5448300"/>
            <a:ext cx="25400" cy="127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15" name="Rectangle 32"/>
          <p:cNvSpPr>
            <a:spLocks noChangeArrowheads="1"/>
          </p:cNvSpPr>
          <p:nvPr/>
        </p:nvSpPr>
        <p:spPr bwMode="auto">
          <a:xfrm>
            <a:off x="3048000" y="5840413"/>
            <a:ext cx="25400" cy="127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16" name="Rectangle 33"/>
          <p:cNvSpPr>
            <a:spLocks noChangeArrowheads="1"/>
          </p:cNvSpPr>
          <p:nvPr/>
        </p:nvSpPr>
        <p:spPr bwMode="auto">
          <a:xfrm>
            <a:off x="3048000" y="5461000"/>
            <a:ext cx="25400" cy="379413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17" name="Rectangle 34"/>
          <p:cNvSpPr>
            <a:spLocks noChangeArrowheads="1"/>
          </p:cNvSpPr>
          <p:nvPr/>
        </p:nvSpPr>
        <p:spPr bwMode="auto">
          <a:xfrm>
            <a:off x="4189413" y="5448300"/>
            <a:ext cx="25400" cy="127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18" name="Rectangle 35"/>
          <p:cNvSpPr>
            <a:spLocks noChangeArrowheads="1"/>
          </p:cNvSpPr>
          <p:nvPr/>
        </p:nvSpPr>
        <p:spPr bwMode="auto">
          <a:xfrm>
            <a:off x="4189413" y="5840413"/>
            <a:ext cx="25400" cy="127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19" name="Rectangle 36"/>
          <p:cNvSpPr>
            <a:spLocks noChangeArrowheads="1"/>
          </p:cNvSpPr>
          <p:nvPr/>
        </p:nvSpPr>
        <p:spPr bwMode="auto">
          <a:xfrm>
            <a:off x="4189413" y="5461000"/>
            <a:ext cx="25400" cy="379413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20" name="Rectangle 37"/>
          <p:cNvSpPr>
            <a:spLocks noChangeArrowheads="1"/>
          </p:cNvSpPr>
          <p:nvPr/>
        </p:nvSpPr>
        <p:spPr bwMode="auto">
          <a:xfrm>
            <a:off x="6804025" y="5448300"/>
            <a:ext cx="25400" cy="127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21" name="Rectangle 38"/>
          <p:cNvSpPr>
            <a:spLocks noChangeArrowheads="1"/>
          </p:cNvSpPr>
          <p:nvPr/>
        </p:nvSpPr>
        <p:spPr bwMode="auto">
          <a:xfrm>
            <a:off x="6804025" y="5840413"/>
            <a:ext cx="25400" cy="127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22" name="Rectangle 39"/>
          <p:cNvSpPr>
            <a:spLocks noChangeArrowheads="1"/>
          </p:cNvSpPr>
          <p:nvPr/>
        </p:nvSpPr>
        <p:spPr bwMode="auto">
          <a:xfrm>
            <a:off x="6804025" y="5461000"/>
            <a:ext cx="25400" cy="379413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23" name="Rectangle 40"/>
          <p:cNvSpPr>
            <a:spLocks noChangeArrowheads="1"/>
          </p:cNvSpPr>
          <p:nvPr/>
        </p:nvSpPr>
        <p:spPr bwMode="auto">
          <a:xfrm>
            <a:off x="4570413" y="5448300"/>
            <a:ext cx="25400" cy="127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24" name="Rectangle 41"/>
          <p:cNvSpPr>
            <a:spLocks noChangeArrowheads="1"/>
          </p:cNvSpPr>
          <p:nvPr/>
        </p:nvSpPr>
        <p:spPr bwMode="auto">
          <a:xfrm>
            <a:off x="4570413" y="5840413"/>
            <a:ext cx="25400" cy="127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25" name="Rectangle 42"/>
          <p:cNvSpPr>
            <a:spLocks noChangeArrowheads="1"/>
          </p:cNvSpPr>
          <p:nvPr/>
        </p:nvSpPr>
        <p:spPr bwMode="auto">
          <a:xfrm>
            <a:off x="4570413" y="5461000"/>
            <a:ext cx="25400" cy="379413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26" name="Rectangle 43"/>
          <p:cNvSpPr>
            <a:spLocks noChangeArrowheads="1"/>
          </p:cNvSpPr>
          <p:nvPr/>
        </p:nvSpPr>
        <p:spPr bwMode="auto">
          <a:xfrm>
            <a:off x="6424613" y="5448300"/>
            <a:ext cx="25400" cy="127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27" name="Rectangle 44"/>
          <p:cNvSpPr>
            <a:spLocks noChangeArrowheads="1"/>
          </p:cNvSpPr>
          <p:nvPr/>
        </p:nvSpPr>
        <p:spPr bwMode="auto">
          <a:xfrm>
            <a:off x="6424613" y="5840413"/>
            <a:ext cx="25400" cy="127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28" name="Rectangle 45"/>
          <p:cNvSpPr>
            <a:spLocks noChangeArrowheads="1"/>
          </p:cNvSpPr>
          <p:nvPr/>
        </p:nvSpPr>
        <p:spPr bwMode="auto">
          <a:xfrm>
            <a:off x="6424613" y="5461000"/>
            <a:ext cx="25400" cy="379413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29" name="Rectangle 46"/>
          <p:cNvSpPr>
            <a:spLocks noChangeArrowheads="1"/>
          </p:cNvSpPr>
          <p:nvPr/>
        </p:nvSpPr>
        <p:spPr bwMode="auto">
          <a:xfrm>
            <a:off x="6043613" y="5448300"/>
            <a:ext cx="25400" cy="127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30" name="Rectangle 47"/>
          <p:cNvSpPr>
            <a:spLocks noChangeArrowheads="1"/>
          </p:cNvSpPr>
          <p:nvPr/>
        </p:nvSpPr>
        <p:spPr bwMode="auto">
          <a:xfrm>
            <a:off x="6043613" y="5840413"/>
            <a:ext cx="25400" cy="127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31" name="Rectangle 48"/>
          <p:cNvSpPr>
            <a:spLocks noChangeArrowheads="1"/>
          </p:cNvSpPr>
          <p:nvPr/>
        </p:nvSpPr>
        <p:spPr bwMode="auto">
          <a:xfrm>
            <a:off x="6043613" y="5461000"/>
            <a:ext cx="25400" cy="379413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32" name="Rectangle 49"/>
          <p:cNvSpPr>
            <a:spLocks noChangeArrowheads="1"/>
          </p:cNvSpPr>
          <p:nvPr/>
        </p:nvSpPr>
        <p:spPr bwMode="auto">
          <a:xfrm>
            <a:off x="7197725" y="5448300"/>
            <a:ext cx="25400" cy="127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33" name="Rectangle 50"/>
          <p:cNvSpPr>
            <a:spLocks noChangeArrowheads="1"/>
          </p:cNvSpPr>
          <p:nvPr/>
        </p:nvSpPr>
        <p:spPr bwMode="auto">
          <a:xfrm>
            <a:off x="7197725" y="5840413"/>
            <a:ext cx="25400" cy="127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34" name="Rectangle 51"/>
          <p:cNvSpPr>
            <a:spLocks noChangeArrowheads="1"/>
          </p:cNvSpPr>
          <p:nvPr/>
        </p:nvSpPr>
        <p:spPr bwMode="auto">
          <a:xfrm>
            <a:off x="7197725" y="5461000"/>
            <a:ext cx="25400" cy="379413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35" name="Rectangle 52"/>
          <p:cNvSpPr>
            <a:spLocks noChangeArrowheads="1"/>
          </p:cNvSpPr>
          <p:nvPr/>
        </p:nvSpPr>
        <p:spPr bwMode="auto">
          <a:xfrm>
            <a:off x="7578725" y="5448300"/>
            <a:ext cx="25400" cy="127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36" name="Rectangle 53"/>
          <p:cNvSpPr>
            <a:spLocks noChangeArrowheads="1"/>
          </p:cNvSpPr>
          <p:nvPr/>
        </p:nvSpPr>
        <p:spPr bwMode="auto">
          <a:xfrm>
            <a:off x="7578725" y="5840413"/>
            <a:ext cx="25400" cy="127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37" name="Rectangle 54"/>
          <p:cNvSpPr>
            <a:spLocks noChangeArrowheads="1"/>
          </p:cNvSpPr>
          <p:nvPr/>
        </p:nvSpPr>
        <p:spPr bwMode="auto">
          <a:xfrm>
            <a:off x="7578725" y="5461000"/>
            <a:ext cx="25400" cy="379413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38" name="Rectangle 55"/>
          <p:cNvSpPr>
            <a:spLocks noChangeArrowheads="1"/>
          </p:cNvSpPr>
          <p:nvPr/>
        </p:nvSpPr>
        <p:spPr bwMode="auto">
          <a:xfrm>
            <a:off x="7959725" y="5448300"/>
            <a:ext cx="25400" cy="127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39" name="Rectangle 57"/>
          <p:cNvSpPr>
            <a:spLocks noChangeArrowheads="1"/>
          </p:cNvSpPr>
          <p:nvPr/>
        </p:nvSpPr>
        <p:spPr bwMode="auto">
          <a:xfrm>
            <a:off x="7959725" y="5461000"/>
            <a:ext cx="25400" cy="379413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40" name="Rectangle 58"/>
          <p:cNvSpPr>
            <a:spLocks noChangeArrowheads="1"/>
          </p:cNvSpPr>
          <p:nvPr/>
        </p:nvSpPr>
        <p:spPr bwMode="auto">
          <a:xfrm>
            <a:off x="1447800" y="5499100"/>
            <a:ext cx="29686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en-US" b="1" i="1">
                <a:solidFill>
                  <a:schemeClr val="accent2"/>
                </a:solidFill>
                <a:latin typeface="Times New Roman" charset="0"/>
              </a:rPr>
              <a:t>S</a:t>
            </a:r>
            <a:endParaRPr lang="en-US" b="1">
              <a:solidFill>
                <a:schemeClr val="accent2"/>
              </a:solidFill>
            </a:endParaRPr>
          </a:p>
        </p:txBody>
      </p:sp>
      <p:sp>
        <p:nvSpPr>
          <p:cNvPr id="16441" name="Rectangle 59"/>
          <p:cNvSpPr>
            <a:spLocks noChangeArrowheads="1"/>
          </p:cNvSpPr>
          <p:nvPr/>
        </p:nvSpPr>
        <p:spPr bwMode="auto">
          <a:xfrm>
            <a:off x="2019300" y="5842000"/>
            <a:ext cx="152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Times New Roman" charset="0"/>
              </a:rPr>
              <a:t>0</a:t>
            </a:r>
            <a:endParaRPr lang="en-US">
              <a:solidFill>
                <a:schemeClr val="accent2"/>
              </a:solidFill>
            </a:endParaRPr>
          </a:p>
        </p:txBody>
      </p:sp>
      <p:sp>
        <p:nvSpPr>
          <p:cNvPr id="16442" name="Rectangle 60"/>
          <p:cNvSpPr>
            <a:spLocks noChangeArrowheads="1"/>
          </p:cNvSpPr>
          <p:nvPr/>
        </p:nvSpPr>
        <p:spPr bwMode="auto">
          <a:xfrm>
            <a:off x="2425700" y="5842000"/>
            <a:ext cx="152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Times New Roman" charset="0"/>
              </a:rPr>
              <a:t>1</a:t>
            </a:r>
            <a:endParaRPr lang="en-US">
              <a:solidFill>
                <a:schemeClr val="accent2"/>
              </a:solidFill>
            </a:endParaRPr>
          </a:p>
        </p:txBody>
      </p:sp>
      <p:sp>
        <p:nvSpPr>
          <p:cNvPr id="16443" name="Rectangle 61"/>
          <p:cNvSpPr>
            <a:spLocks noChangeArrowheads="1"/>
          </p:cNvSpPr>
          <p:nvPr/>
        </p:nvSpPr>
        <p:spPr bwMode="auto">
          <a:xfrm>
            <a:off x="2806700" y="5842000"/>
            <a:ext cx="152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>
                <a:solidFill>
                  <a:schemeClr val="accent2"/>
                </a:solidFill>
                <a:latin typeface="Times New Roman" charset="0"/>
              </a:rPr>
              <a:t>2</a:t>
            </a:r>
            <a:endParaRPr lang="en-US">
              <a:solidFill>
                <a:schemeClr val="accent2"/>
              </a:solidFill>
            </a:endParaRPr>
          </a:p>
        </p:txBody>
      </p:sp>
      <p:sp>
        <p:nvSpPr>
          <p:cNvPr id="16444" name="Rectangle 65"/>
          <p:cNvSpPr>
            <a:spLocks noChangeArrowheads="1"/>
          </p:cNvSpPr>
          <p:nvPr/>
        </p:nvSpPr>
        <p:spPr bwMode="auto">
          <a:xfrm>
            <a:off x="6883400" y="5843588"/>
            <a:ext cx="2825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/>
            <a:r>
              <a:rPr lang="en-US" b="1" i="1">
                <a:solidFill>
                  <a:schemeClr val="accent2"/>
                </a:solidFill>
                <a:latin typeface="Times New Roman" charset="0"/>
              </a:rPr>
              <a:t>t</a:t>
            </a:r>
            <a:endParaRPr lang="en-US" b="1">
              <a:solidFill>
                <a:schemeClr val="accent2"/>
              </a:solidFill>
            </a:endParaRPr>
          </a:p>
        </p:txBody>
      </p:sp>
      <p:sp>
        <p:nvSpPr>
          <p:cNvPr id="16445" name="Rectangle 66"/>
          <p:cNvSpPr>
            <a:spLocks noChangeArrowheads="1"/>
          </p:cNvSpPr>
          <p:nvPr/>
        </p:nvSpPr>
        <p:spPr bwMode="auto">
          <a:xfrm>
            <a:off x="4697413" y="5448300"/>
            <a:ext cx="25400" cy="127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46" name="Freeform 67"/>
          <p:cNvSpPr>
            <a:spLocks/>
          </p:cNvSpPr>
          <p:nvPr/>
        </p:nvSpPr>
        <p:spPr bwMode="auto">
          <a:xfrm>
            <a:off x="4697413" y="5461000"/>
            <a:ext cx="101600" cy="201613"/>
          </a:xfrm>
          <a:custGeom>
            <a:avLst/>
            <a:gdLst>
              <a:gd name="T0" fmla="*/ 2147483647 w 64"/>
              <a:gd name="T1" fmla="*/ 0 h 127"/>
              <a:gd name="T2" fmla="*/ 2147483647 w 64"/>
              <a:gd name="T3" fmla="*/ 2147483647 h 127"/>
              <a:gd name="T4" fmla="*/ 2147483647 w 64"/>
              <a:gd name="T5" fmla="*/ 2147483647 h 127"/>
              <a:gd name="T6" fmla="*/ 2147483647 w 64"/>
              <a:gd name="T7" fmla="*/ 2147483647 h 127"/>
              <a:gd name="T8" fmla="*/ 2147483647 w 64"/>
              <a:gd name="T9" fmla="*/ 2147483647 h 127"/>
              <a:gd name="T10" fmla="*/ 2147483647 w 64"/>
              <a:gd name="T11" fmla="*/ 2147483647 h 127"/>
              <a:gd name="T12" fmla="*/ 2147483647 w 64"/>
              <a:gd name="T13" fmla="*/ 2147483647 h 127"/>
              <a:gd name="T14" fmla="*/ 2147483647 w 64"/>
              <a:gd name="T15" fmla="*/ 2147483647 h 127"/>
              <a:gd name="T16" fmla="*/ 2147483647 w 64"/>
              <a:gd name="T17" fmla="*/ 2147483647 h 127"/>
              <a:gd name="T18" fmla="*/ 2147483647 w 64"/>
              <a:gd name="T19" fmla="*/ 2147483647 h 127"/>
              <a:gd name="T20" fmla="*/ 2147483647 w 64"/>
              <a:gd name="T21" fmla="*/ 2147483647 h 127"/>
              <a:gd name="T22" fmla="*/ 2147483647 w 64"/>
              <a:gd name="T23" fmla="*/ 2147483647 h 127"/>
              <a:gd name="T24" fmla="*/ 2147483647 w 64"/>
              <a:gd name="T25" fmla="*/ 2147483647 h 127"/>
              <a:gd name="T26" fmla="*/ 2147483647 w 64"/>
              <a:gd name="T27" fmla="*/ 2147483647 h 127"/>
              <a:gd name="T28" fmla="*/ 2147483647 w 64"/>
              <a:gd name="T29" fmla="*/ 2147483647 h 127"/>
              <a:gd name="T30" fmla="*/ 2147483647 w 64"/>
              <a:gd name="T31" fmla="*/ 2147483647 h 127"/>
              <a:gd name="T32" fmla="*/ 2147483647 w 64"/>
              <a:gd name="T33" fmla="*/ 2147483647 h 127"/>
              <a:gd name="T34" fmla="*/ 0 w 64"/>
              <a:gd name="T35" fmla="*/ 0 h 127"/>
              <a:gd name="T36" fmla="*/ 2147483647 w 64"/>
              <a:gd name="T37" fmla="*/ 0 h 127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64"/>
              <a:gd name="T58" fmla="*/ 0 h 127"/>
              <a:gd name="T59" fmla="*/ 64 w 64"/>
              <a:gd name="T60" fmla="*/ 127 h 127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64" h="127">
                <a:moveTo>
                  <a:pt x="16" y="0"/>
                </a:moveTo>
                <a:lnTo>
                  <a:pt x="32" y="71"/>
                </a:lnTo>
                <a:lnTo>
                  <a:pt x="40" y="95"/>
                </a:lnTo>
                <a:lnTo>
                  <a:pt x="64" y="119"/>
                </a:lnTo>
                <a:lnTo>
                  <a:pt x="64" y="111"/>
                </a:lnTo>
                <a:lnTo>
                  <a:pt x="56" y="127"/>
                </a:lnTo>
                <a:lnTo>
                  <a:pt x="32" y="103"/>
                </a:lnTo>
                <a:lnTo>
                  <a:pt x="24" y="103"/>
                </a:lnTo>
                <a:lnTo>
                  <a:pt x="16" y="79"/>
                </a:lnTo>
                <a:lnTo>
                  <a:pt x="16" y="71"/>
                </a:lnTo>
                <a:lnTo>
                  <a:pt x="0" y="0"/>
                </a:lnTo>
                <a:lnTo>
                  <a:pt x="16" y="0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47" name="Freeform 68"/>
          <p:cNvSpPr>
            <a:spLocks/>
          </p:cNvSpPr>
          <p:nvPr/>
        </p:nvSpPr>
        <p:spPr bwMode="auto">
          <a:xfrm>
            <a:off x="4786313" y="5637213"/>
            <a:ext cx="101600" cy="63500"/>
          </a:xfrm>
          <a:custGeom>
            <a:avLst/>
            <a:gdLst>
              <a:gd name="T0" fmla="*/ 2147483647 w 64"/>
              <a:gd name="T1" fmla="*/ 0 h 40"/>
              <a:gd name="T2" fmla="*/ 2147483647 w 64"/>
              <a:gd name="T3" fmla="*/ 2147483647 h 40"/>
              <a:gd name="T4" fmla="*/ 2147483647 w 64"/>
              <a:gd name="T5" fmla="*/ 2147483647 h 40"/>
              <a:gd name="T6" fmla="*/ 2147483647 w 64"/>
              <a:gd name="T7" fmla="*/ 2147483647 h 40"/>
              <a:gd name="T8" fmla="*/ 2147483647 w 64"/>
              <a:gd name="T9" fmla="*/ 2147483647 h 40"/>
              <a:gd name="T10" fmla="*/ 0 w 64"/>
              <a:gd name="T11" fmla="*/ 2147483647 h 40"/>
              <a:gd name="T12" fmla="*/ 2147483647 w 64"/>
              <a:gd name="T13" fmla="*/ 0 h 4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4"/>
              <a:gd name="T22" fmla="*/ 0 h 40"/>
              <a:gd name="T23" fmla="*/ 64 w 64"/>
              <a:gd name="T24" fmla="*/ 40 h 4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4" h="40">
                <a:moveTo>
                  <a:pt x="8" y="0"/>
                </a:moveTo>
                <a:lnTo>
                  <a:pt x="64" y="24"/>
                </a:lnTo>
                <a:lnTo>
                  <a:pt x="64" y="32"/>
                </a:lnTo>
                <a:lnTo>
                  <a:pt x="48" y="32"/>
                </a:lnTo>
                <a:lnTo>
                  <a:pt x="56" y="40"/>
                </a:lnTo>
                <a:lnTo>
                  <a:pt x="0" y="16"/>
                </a:lnTo>
                <a:lnTo>
                  <a:pt x="8" y="0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48" name="Rectangle 69"/>
          <p:cNvSpPr>
            <a:spLocks noChangeArrowheads="1"/>
          </p:cNvSpPr>
          <p:nvPr/>
        </p:nvSpPr>
        <p:spPr bwMode="auto">
          <a:xfrm>
            <a:off x="4887913" y="5840413"/>
            <a:ext cx="25400" cy="127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49" name="Freeform 70"/>
          <p:cNvSpPr>
            <a:spLocks/>
          </p:cNvSpPr>
          <p:nvPr/>
        </p:nvSpPr>
        <p:spPr bwMode="auto">
          <a:xfrm>
            <a:off x="4862513" y="5688013"/>
            <a:ext cx="50800" cy="152400"/>
          </a:xfrm>
          <a:custGeom>
            <a:avLst/>
            <a:gdLst>
              <a:gd name="T0" fmla="*/ 2147483647 w 32"/>
              <a:gd name="T1" fmla="*/ 0 h 96"/>
              <a:gd name="T2" fmla="*/ 0 w 32"/>
              <a:gd name="T3" fmla="*/ 0 h 96"/>
              <a:gd name="T4" fmla="*/ 2147483647 w 32"/>
              <a:gd name="T5" fmla="*/ 2147483647 h 96"/>
              <a:gd name="T6" fmla="*/ 2147483647 w 32"/>
              <a:gd name="T7" fmla="*/ 2147483647 h 96"/>
              <a:gd name="T8" fmla="*/ 2147483647 w 32"/>
              <a:gd name="T9" fmla="*/ 0 h 9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"/>
              <a:gd name="T16" fmla="*/ 0 h 96"/>
              <a:gd name="T17" fmla="*/ 32 w 32"/>
              <a:gd name="T18" fmla="*/ 96 h 9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" h="96">
                <a:moveTo>
                  <a:pt x="16" y="0"/>
                </a:moveTo>
                <a:lnTo>
                  <a:pt x="0" y="0"/>
                </a:lnTo>
                <a:lnTo>
                  <a:pt x="16" y="96"/>
                </a:lnTo>
                <a:lnTo>
                  <a:pt x="32" y="96"/>
                </a:lnTo>
                <a:lnTo>
                  <a:pt x="16" y="0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50" name="Rectangle 71"/>
          <p:cNvSpPr>
            <a:spLocks noChangeArrowheads="1"/>
          </p:cNvSpPr>
          <p:nvPr/>
        </p:nvSpPr>
        <p:spPr bwMode="auto">
          <a:xfrm>
            <a:off x="5688013" y="5448300"/>
            <a:ext cx="25400" cy="127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51" name="Freeform 72"/>
          <p:cNvSpPr>
            <a:spLocks/>
          </p:cNvSpPr>
          <p:nvPr/>
        </p:nvSpPr>
        <p:spPr bwMode="auto">
          <a:xfrm>
            <a:off x="5688013" y="5461000"/>
            <a:ext cx="101600" cy="201613"/>
          </a:xfrm>
          <a:custGeom>
            <a:avLst/>
            <a:gdLst>
              <a:gd name="T0" fmla="*/ 2147483647 w 64"/>
              <a:gd name="T1" fmla="*/ 0 h 127"/>
              <a:gd name="T2" fmla="*/ 2147483647 w 64"/>
              <a:gd name="T3" fmla="*/ 2147483647 h 127"/>
              <a:gd name="T4" fmla="*/ 2147483647 w 64"/>
              <a:gd name="T5" fmla="*/ 2147483647 h 127"/>
              <a:gd name="T6" fmla="*/ 2147483647 w 64"/>
              <a:gd name="T7" fmla="*/ 2147483647 h 127"/>
              <a:gd name="T8" fmla="*/ 2147483647 w 64"/>
              <a:gd name="T9" fmla="*/ 2147483647 h 127"/>
              <a:gd name="T10" fmla="*/ 2147483647 w 64"/>
              <a:gd name="T11" fmla="*/ 2147483647 h 127"/>
              <a:gd name="T12" fmla="*/ 2147483647 w 64"/>
              <a:gd name="T13" fmla="*/ 2147483647 h 127"/>
              <a:gd name="T14" fmla="*/ 2147483647 w 64"/>
              <a:gd name="T15" fmla="*/ 2147483647 h 127"/>
              <a:gd name="T16" fmla="*/ 2147483647 w 64"/>
              <a:gd name="T17" fmla="*/ 2147483647 h 127"/>
              <a:gd name="T18" fmla="*/ 2147483647 w 64"/>
              <a:gd name="T19" fmla="*/ 2147483647 h 127"/>
              <a:gd name="T20" fmla="*/ 2147483647 w 64"/>
              <a:gd name="T21" fmla="*/ 2147483647 h 127"/>
              <a:gd name="T22" fmla="*/ 2147483647 w 64"/>
              <a:gd name="T23" fmla="*/ 2147483647 h 127"/>
              <a:gd name="T24" fmla="*/ 2147483647 w 64"/>
              <a:gd name="T25" fmla="*/ 2147483647 h 127"/>
              <a:gd name="T26" fmla="*/ 2147483647 w 64"/>
              <a:gd name="T27" fmla="*/ 2147483647 h 127"/>
              <a:gd name="T28" fmla="*/ 2147483647 w 64"/>
              <a:gd name="T29" fmla="*/ 2147483647 h 127"/>
              <a:gd name="T30" fmla="*/ 2147483647 w 64"/>
              <a:gd name="T31" fmla="*/ 2147483647 h 127"/>
              <a:gd name="T32" fmla="*/ 2147483647 w 64"/>
              <a:gd name="T33" fmla="*/ 2147483647 h 127"/>
              <a:gd name="T34" fmla="*/ 0 w 64"/>
              <a:gd name="T35" fmla="*/ 0 h 127"/>
              <a:gd name="T36" fmla="*/ 2147483647 w 64"/>
              <a:gd name="T37" fmla="*/ 0 h 127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64"/>
              <a:gd name="T58" fmla="*/ 0 h 127"/>
              <a:gd name="T59" fmla="*/ 64 w 64"/>
              <a:gd name="T60" fmla="*/ 127 h 127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64" h="127">
                <a:moveTo>
                  <a:pt x="16" y="0"/>
                </a:moveTo>
                <a:lnTo>
                  <a:pt x="24" y="71"/>
                </a:lnTo>
                <a:lnTo>
                  <a:pt x="40" y="95"/>
                </a:lnTo>
                <a:lnTo>
                  <a:pt x="64" y="119"/>
                </a:lnTo>
                <a:lnTo>
                  <a:pt x="64" y="111"/>
                </a:lnTo>
                <a:lnTo>
                  <a:pt x="56" y="127"/>
                </a:lnTo>
                <a:lnTo>
                  <a:pt x="32" y="103"/>
                </a:lnTo>
                <a:lnTo>
                  <a:pt x="24" y="103"/>
                </a:lnTo>
                <a:lnTo>
                  <a:pt x="8" y="79"/>
                </a:lnTo>
                <a:lnTo>
                  <a:pt x="8" y="71"/>
                </a:lnTo>
                <a:lnTo>
                  <a:pt x="0" y="0"/>
                </a:lnTo>
                <a:lnTo>
                  <a:pt x="16" y="0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52" name="Freeform 73"/>
          <p:cNvSpPr>
            <a:spLocks/>
          </p:cNvSpPr>
          <p:nvPr/>
        </p:nvSpPr>
        <p:spPr bwMode="auto">
          <a:xfrm>
            <a:off x="5776913" y="5637213"/>
            <a:ext cx="101600" cy="63500"/>
          </a:xfrm>
          <a:custGeom>
            <a:avLst/>
            <a:gdLst>
              <a:gd name="T0" fmla="*/ 2147483647 w 64"/>
              <a:gd name="T1" fmla="*/ 0 h 40"/>
              <a:gd name="T2" fmla="*/ 2147483647 w 64"/>
              <a:gd name="T3" fmla="*/ 2147483647 h 40"/>
              <a:gd name="T4" fmla="*/ 2147483647 w 64"/>
              <a:gd name="T5" fmla="*/ 2147483647 h 40"/>
              <a:gd name="T6" fmla="*/ 2147483647 w 64"/>
              <a:gd name="T7" fmla="*/ 2147483647 h 40"/>
              <a:gd name="T8" fmla="*/ 2147483647 w 64"/>
              <a:gd name="T9" fmla="*/ 2147483647 h 40"/>
              <a:gd name="T10" fmla="*/ 0 w 64"/>
              <a:gd name="T11" fmla="*/ 2147483647 h 40"/>
              <a:gd name="T12" fmla="*/ 2147483647 w 64"/>
              <a:gd name="T13" fmla="*/ 0 h 4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64"/>
              <a:gd name="T22" fmla="*/ 0 h 40"/>
              <a:gd name="T23" fmla="*/ 64 w 64"/>
              <a:gd name="T24" fmla="*/ 40 h 4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64" h="40">
                <a:moveTo>
                  <a:pt x="8" y="0"/>
                </a:moveTo>
                <a:lnTo>
                  <a:pt x="64" y="24"/>
                </a:lnTo>
                <a:lnTo>
                  <a:pt x="64" y="32"/>
                </a:lnTo>
                <a:lnTo>
                  <a:pt x="48" y="32"/>
                </a:lnTo>
                <a:lnTo>
                  <a:pt x="56" y="40"/>
                </a:lnTo>
                <a:lnTo>
                  <a:pt x="0" y="16"/>
                </a:lnTo>
                <a:lnTo>
                  <a:pt x="8" y="0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53" name="Rectangle 74"/>
          <p:cNvSpPr>
            <a:spLocks noChangeArrowheads="1"/>
          </p:cNvSpPr>
          <p:nvPr/>
        </p:nvSpPr>
        <p:spPr bwMode="auto">
          <a:xfrm>
            <a:off x="5878513" y="5840413"/>
            <a:ext cx="25400" cy="127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54" name="Freeform 75"/>
          <p:cNvSpPr>
            <a:spLocks/>
          </p:cNvSpPr>
          <p:nvPr/>
        </p:nvSpPr>
        <p:spPr bwMode="auto">
          <a:xfrm>
            <a:off x="5853113" y="5688013"/>
            <a:ext cx="50800" cy="152400"/>
          </a:xfrm>
          <a:custGeom>
            <a:avLst/>
            <a:gdLst>
              <a:gd name="T0" fmla="*/ 2147483647 w 32"/>
              <a:gd name="T1" fmla="*/ 0 h 96"/>
              <a:gd name="T2" fmla="*/ 0 w 32"/>
              <a:gd name="T3" fmla="*/ 0 h 96"/>
              <a:gd name="T4" fmla="*/ 2147483647 w 32"/>
              <a:gd name="T5" fmla="*/ 2147483647 h 96"/>
              <a:gd name="T6" fmla="*/ 2147483647 w 32"/>
              <a:gd name="T7" fmla="*/ 2147483647 h 96"/>
              <a:gd name="T8" fmla="*/ 2147483647 w 32"/>
              <a:gd name="T9" fmla="*/ 0 h 9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2"/>
              <a:gd name="T16" fmla="*/ 0 h 96"/>
              <a:gd name="T17" fmla="*/ 32 w 32"/>
              <a:gd name="T18" fmla="*/ 96 h 9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2" h="96">
                <a:moveTo>
                  <a:pt x="16" y="0"/>
                </a:moveTo>
                <a:lnTo>
                  <a:pt x="0" y="0"/>
                </a:lnTo>
                <a:lnTo>
                  <a:pt x="16" y="96"/>
                </a:lnTo>
                <a:lnTo>
                  <a:pt x="32" y="96"/>
                </a:lnTo>
                <a:lnTo>
                  <a:pt x="16" y="0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455" name="Rectangle 76"/>
          <p:cNvSpPr>
            <a:spLocks noChangeArrowheads="1"/>
          </p:cNvSpPr>
          <p:nvPr/>
        </p:nvSpPr>
        <p:spPr bwMode="auto">
          <a:xfrm>
            <a:off x="5141913" y="5334000"/>
            <a:ext cx="30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b="1">
                <a:latin typeface="Times New Roman" charset="0"/>
              </a:rPr>
              <a:t>…</a:t>
            </a:r>
          </a:p>
        </p:txBody>
      </p:sp>
      <p:sp>
        <p:nvSpPr>
          <p:cNvPr id="16456" name="Text Box 78"/>
          <p:cNvSpPr txBox="1">
            <a:spLocks noChangeArrowheads="1"/>
          </p:cNvSpPr>
          <p:nvPr/>
        </p:nvSpPr>
        <p:spPr bwMode="auto">
          <a:xfrm>
            <a:off x="4343400" y="1676400"/>
            <a:ext cx="4419600" cy="338772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defTabSz="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defTabSz="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defTabSz="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 dirty="0">
                <a:solidFill>
                  <a:srgbClr val="000000"/>
                </a:solidFill>
                <a:latin typeface="Times New Roman" charset="0"/>
              </a:rPr>
              <a:t>Algorithm</a:t>
            </a:r>
            <a:r>
              <a:rPr lang="en-US" dirty="0">
                <a:latin typeface="Times New Roman" charset="0"/>
              </a:rPr>
              <a:t> </a:t>
            </a:r>
            <a:r>
              <a:rPr lang="en-US" b="1" i="1" dirty="0">
                <a:solidFill>
                  <a:schemeClr val="tx2"/>
                </a:solidFill>
                <a:latin typeface="Times New Roman" charset="0"/>
              </a:rPr>
              <a:t>size</a:t>
            </a:r>
            <a:r>
              <a:rPr lang="en-US" dirty="0">
                <a:solidFill>
                  <a:schemeClr val="tx2"/>
                </a:solidFill>
                <a:latin typeface="Times New Roman" charset="0"/>
              </a:rPr>
              <a:t>()</a:t>
            </a:r>
          </a:p>
          <a:p>
            <a:pPr eaLnBrk="1" hangingPunct="1"/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	</a:t>
            </a:r>
            <a:r>
              <a:rPr lang="en-US" b="1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return</a:t>
            </a:r>
            <a:r>
              <a:rPr lang="en-US" dirty="0">
                <a:latin typeface="Times New Roman" charset="0"/>
                <a:sym typeface="Symbol" charset="0"/>
              </a:rPr>
              <a:t> 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t</a:t>
            </a:r>
            <a:r>
              <a:rPr lang="en-US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Symbol" charset="2"/>
                <a:cs typeface="Symbol" charset="2"/>
                <a:sym typeface="Symbol" charset="0"/>
              </a:rPr>
              <a:t>+</a:t>
            </a:r>
            <a:r>
              <a:rPr lang="en-US" dirty="0">
                <a:solidFill>
                  <a:schemeClr val="tx2"/>
                </a:solidFill>
                <a:latin typeface="Times New Roman" charset="0"/>
                <a:sym typeface="Symbol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1</a:t>
            </a:r>
          </a:p>
          <a:p>
            <a:pPr eaLnBrk="1" hangingPunct="1"/>
            <a:endParaRPr lang="en-US" b="1" dirty="0">
              <a:solidFill>
                <a:schemeClr val="tx2"/>
              </a:solidFill>
              <a:latin typeface="Times New Roman" charset="0"/>
            </a:endParaRPr>
          </a:p>
          <a:p>
            <a:pPr eaLnBrk="1" hangingPunct="1"/>
            <a:r>
              <a:rPr lang="en-US" b="1" dirty="0">
                <a:solidFill>
                  <a:srgbClr val="000000"/>
                </a:solidFill>
                <a:latin typeface="Times New Roman" charset="0"/>
              </a:rPr>
              <a:t>Algorithm</a:t>
            </a:r>
            <a:r>
              <a:rPr lang="en-US" dirty="0">
                <a:latin typeface="Times New Roman" charset="0"/>
              </a:rPr>
              <a:t> </a:t>
            </a:r>
            <a:r>
              <a:rPr lang="en-US" b="1" i="1" dirty="0">
                <a:solidFill>
                  <a:schemeClr val="tx2"/>
                </a:solidFill>
                <a:latin typeface="Times New Roman" charset="0"/>
              </a:rPr>
              <a:t>pop</a:t>
            </a:r>
            <a:r>
              <a:rPr lang="en-US" dirty="0">
                <a:solidFill>
                  <a:schemeClr val="tx2"/>
                </a:solidFill>
                <a:latin typeface="Times New Roman" charset="0"/>
              </a:rPr>
              <a:t>()</a:t>
            </a:r>
          </a:p>
          <a:p>
            <a:pPr eaLnBrk="1" hangingPunct="1"/>
            <a:r>
              <a:rPr lang="en-US" dirty="0">
                <a:latin typeface="Times New Roman" charset="0"/>
                <a:sym typeface="Symbol" charset="0"/>
              </a:rPr>
              <a:t>	</a:t>
            </a:r>
            <a:r>
              <a:rPr lang="en-US" b="1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if</a:t>
            </a:r>
            <a:r>
              <a:rPr lang="en-US" dirty="0">
                <a:latin typeface="Times New Roman" charset="0"/>
                <a:sym typeface="Symbol" charset="0"/>
              </a:rPr>
              <a:t> </a:t>
            </a:r>
            <a:r>
              <a:rPr lang="en-US" b="1" i="1" dirty="0" err="1">
                <a:solidFill>
                  <a:schemeClr val="accent2"/>
                </a:solidFill>
                <a:latin typeface="Times New Roman" charset="0"/>
                <a:sym typeface="Symbol" charset="0"/>
              </a:rPr>
              <a:t>isEmpty</a:t>
            </a:r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()</a:t>
            </a:r>
            <a:r>
              <a:rPr lang="en-US" dirty="0">
                <a:latin typeface="Times New Roman" charset="0"/>
                <a:sym typeface="Symbol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then</a:t>
            </a:r>
          </a:p>
          <a:p>
            <a:pPr eaLnBrk="1" hangingPunct="1"/>
            <a:r>
              <a:rPr lang="en-US" b="1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		return null</a:t>
            </a:r>
          </a:p>
          <a:p>
            <a:pPr eaLnBrk="1" hangingPunct="1"/>
            <a:r>
              <a:rPr lang="en-US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	 </a:t>
            </a:r>
            <a:r>
              <a:rPr lang="en-US" b="1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else </a:t>
            </a:r>
            <a:r>
              <a:rPr lang="en-US" dirty="0">
                <a:latin typeface="Times New Roman" charset="0"/>
                <a:sym typeface="Symbol" charset="0"/>
              </a:rPr>
              <a:t> </a:t>
            </a:r>
            <a:endParaRPr lang="en-US" dirty="0">
              <a:latin typeface="Times New Roman" charset="0"/>
            </a:endParaRPr>
          </a:p>
          <a:p>
            <a:pPr eaLnBrk="1" hangingPunct="1"/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		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</a:rPr>
              <a:t>t</a:t>
            </a:r>
            <a:r>
              <a:rPr lang="en-US" dirty="0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</a:t>
            </a:r>
            <a:r>
              <a:rPr lang="en-US" dirty="0">
                <a:solidFill>
                  <a:schemeClr val="tx2"/>
                </a:solidFill>
                <a:latin typeface="Times New Roman" charset="0"/>
                <a:sym typeface="Symbol" charset="0"/>
              </a:rPr>
              <a:t> 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t</a:t>
            </a:r>
            <a:r>
              <a:rPr lang="en-US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Symbol" charset="2"/>
                <a:cs typeface="Symbol" charset="2"/>
                <a:sym typeface="Symbol" charset="0"/>
              </a:rPr>
              <a:t></a:t>
            </a:r>
            <a:r>
              <a:rPr lang="en-US" dirty="0">
                <a:solidFill>
                  <a:schemeClr val="tx2"/>
                </a:solidFill>
                <a:latin typeface="Times New Roman" charset="0"/>
                <a:sym typeface="Symbol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1</a:t>
            </a:r>
          </a:p>
          <a:p>
            <a:pPr eaLnBrk="1" hangingPunct="1"/>
            <a:r>
              <a:rPr lang="en-US" b="1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		return</a:t>
            </a:r>
            <a:r>
              <a:rPr lang="en-US" dirty="0">
                <a:latin typeface="Times New Roman" charset="0"/>
                <a:sym typeface="Symbol" charset="0"/>
              </a:rPr>
              <a:t> 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S</a:t>
            </a:r>
            <a:r>
              <a:rPr lang="en-US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[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t </a:t>
            </a:r>
            <a:r>
              <a:rPr lang="en-US" dirty="0">
                <a:solidFill>
                  <a:schemeClr val="accent2"/>
                </a:solidFill>
                <a:latin typeface="Symbol" charset="2"/>
                <a:cs typeface="Symbol" charset="2"/>
                <a:sym typeface="Symbol" charset="0"/>
              </a:rPr>
              <a:t>+</a:t>
            </a:r>
            <a:r>
              <a:rPr lang="en-US" dirty="0">
                <a:solidFill>
                  <a:schemeClr val="tx2"/>
                </a:solidFill>
                <a:latin typeface="Times New Roman" charset="0"/>
                <a:sym typeface="Symbol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1]</a:t>
            </a:r>
          </a:p>
        </p:txBody>
      </p:sp>
      <p:sp>
        <p:nvSpPr>
          <p:cNvPr id="16457" name="Date Placeholder 7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© 2014 Goodrich, Tamassia, Goldwasser</a:t>
            </a:r>
            <a:endParaRPr lang="en-US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ueprint">
  <a:themeElements>
    <a:clrScheme name="">
      <a:dk1>
        <a:srgbClr val="40458C"/>
      </a:dk1>
      <a:lt1>
        <a:srgbClr val="FFFFFF"/>
      </a:lt1>
      <a:dk2>
        <a:srgbClr val="BE2D00"/>
      </a:dk2>
      <a:lt2>
        <a:srgbClr val="B7C1EB"/>
      </a:lt2>
      <a:accent1>
        <a:srgbClr val="ECD882"/>
      </a:accent1>
      <a:accent2>
        <a:srgbClr val="577052"/>
      </a:accent2>
      <a:accent3>
        <a:srgbClr val="FFFFFF"/>
      </a:accent3>
      <a:accent4>
        <a:srgbClr val="353A77"/>
      </a:accent4>
      <a:accent5>
        <a:srgbClr val="F4E9C1"/>
      </a:accent5>
      <a:accent6>
        <a:srgbClr val="4E6549"/>
      </a:accent6>
      <a:hlink>
        <a:srgbClr val="6F89F7"/>
      </a:hlink>
      <a:folHlink>
        <a:srgbClr val="CFDBFD"/>
      </a:folHlink>
    </a:clrScheme>
    <a:fontScheme name="Blueprin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Designs\Blueprint.pot</Template>
  <TotalTime>7308</TotalTime>
  <Words>3499</Words>
  <Application>Microsoft Macintosh PowerPoint</Application>
  <PresentationFormat>On-screen Show (4:3)</PresentationFormat>
  <Paragraphs>508</Paragraphs>
  <Slides>26</Slides>
  <Notes>16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6" baseType="lpstr">
      <vt:lpstr>Arial</vt:lpstr>
      <vt:lpstr>Arial Narrow</vt:lpstr>
      <vt:lpstr>Helvetica</vt:lpstr>
      <vt:lpstr>Monaco</vt:lpstr>
      <vt:lpstr>Symbol</vt:lpstr>
      <vt:lpstr>Tahoma</vt:lpstr>
      <vt:lpstr>Times New Roman</vt:lpstr>
      <vt:lpstr>Wingdings</vt:lpstr>
      <vt:lpstr>Blueprint</vt:lpstr>
      <vt:lpstr>Chart</vt:lpstr>
      <vt:lpstr>Stacks</vt:lpstr>
      <vt:lpstr>Abstract Data Types (ADTs)</vt:lpstr>
      <vt:lpstr>The Stack ADT</vt:lpstr>
      <vt:lpstr>Stack Interface in Java</vt:lpstr>
      <vt:lpstr>Example</vt:lpstr>
      <vt:lpstr>Exceptions vs. Returning Null</vt:lpstr>
      <vt:lpstr>Applications of Stacks</vt:lpstr>
      <vt:lpstr>Method Stack in the JVM</vt:lpstr>
      <vt:lpstr>Array-based Stack</vt:lpstr>
      <vt:lpstr>Array-based Stack (cont.)</vt:lpstr>
      <vt:lpstr>Performance and Limitations</vt:lpstr>
      <vt:lpstr>Array-based Stack in Java</vt:lpstr>
      <vt:lpstr>Example Use in Java</vt:lpstr>
      <vt:lpstr>Parentheses Matching</vt:lpstr>
      <vt:lpstr>Parenthesis Matching (Java)</vt:lpstr>
      <vt:lpstr>HTML Tag Matching</vt:lpstr>
      <vt:lpstr>HTML Tag Matching (Java)</vt:lpstr>
      <vt:lpstr>Evaluating Arithmetic  Expressions</vt:lpstr>
      <vt:lpstr>Algorithm for  Evaluating Expressions</vt:lpstr>
      <vt:lpstr>Algorithm on an  Example Expression</vt:lpstr>
      <vt:lpstr>Computing Spans</vt:lpstr>
      <vt:lpstr>Quadratic Algorithm</vt:lpstr>
      <vt:lpstr>Computing Spans with a Stack</vt:lpstr>
      <vt:lpstr>Linear Time Algorithm</vt:lpstr>
      <vt:lpstr>Stack Class in Java</vt:lpstr>
      <vt:lpstr>Stack in Java</vt:lpstr>
    </vt:vector>
  </TitlesOfParts>
  <Company>Brown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Algorithms</dc:title>
  <dc:creator>Roberto Tamassia</dc:creator>
  <cp:lastModifiedBy>cavidan yakupoglu</cp:lastModifiedBy>
  <cp:revision>333</cp:revision>
  <cp:lastPrinted>2014-03-16T17:53:15Z</cp:lastPrinted>
  <dcterms:created xsi:type="dcterms:W3CDTF">2002-01-21T02:22:10Z</dcterms:created>
  <dcterms:modified xsi:type="dcterms:W3CDTF">2023-11-15T08:43:47Z</dcterms:modified>
</cp:coreProperties>
</file>