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8" r:id="rId3"/>
    <p:sldId id="365" r:id="rId4"/>
    <p:sldId id="366" r:id="rId5"/>
    <p:sldId id="363" r:id="rId6"/>
    <p:sldId id="389" r:id="rId7"/>
    <p:sldId id="367" r:id="rId8"/>
    <p:sldId id="368" r:id="rId9"/>
    <p:sldId id="369" r:id="rId10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179" autoAdjust="0"/>
  </p:normalViewPr>
  <p:slideViewPr>
    <p:cSldViewPr>
      <p:cViewPr>
        <p:scale>
          <a:sx n="98" d="100"/>
          <a:sy n="98" d="100"/>
        </p:scale>
        <p:origin x="150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BA63845-1AD0-CC46-89F5-CC9DB1AE69A0}" type="datetime1">
              <a:rPr lang="en-US" smtClean="0"/>
              <a:t>12/13/23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21B4DFA-A019-6441-84BC-9E8181D19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08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0EF78ACF-1605-4945-913A-A9DDDB764E0D}" type="datetime1">
              <a:rPr lang="en-US" smtClean="0"/>
              <a:t>12/13/23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2CAE292-9CF9-1D40-B01D-7D9F712C94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413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Binary Search Trees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91DB78-7C6E-FE43-BFAB-BDA0BE5CAD44}" type="datetime1">
              <a:rPr lang="en-US" sz="1300" smtClean="0"/>
              <a:t>12/13/23</a:t>
            </a:fld>
            <a:endParaRPr lang="en-US" sz="130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547EA5-FC24-D048-8E60-DE083B6B651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define a</a:t>
            </a:r>
            <a:r>
              <a:rPr lang="tr-TR" dirty="0"/>
              <a:t> </a:t>
            </a:r>
            <a:r>
              <a:rPr lang="en-US" dirty="0"/>
              <a:t>binary search tree as a proper binary tree such that each internal</a:t>
            </a:r>
            <a:r>
              <a:rPr lang="tr-TR" dirty="0"/>
              <a:t> </a:t>
            </a:r>
            <a:r>
              <a:rPr lang="en-US" dirty="0"/>
              <a:t>position p stores a key-value pair (k,</a:t>
            </a:r>
            <a:r>
              <a:rPr lang="tr-TR" dirty="0"/>
              <a:t> </a:t>
            </a:r>
            <a:r>
              <a:rPr lang="en-US" dirty="0"/>
              <a:t>v) such that:</a:t>
            </a:r>
            <a:endParaRPr lang="tr-TR" dirty="0"/>
          </a:p>
          <a:p>
            <a:r>
              <a:rPr lang="en-US" dirty="0"/>
              <a:t>• Keys stored in the left subtree of p are less than k.</a:t>
            </a:r>
            <a:endParaRPr lang="tr-TR" dirty="0"/>
          </a:p>
          <a:p>
            <a:r>
              <a:rPr lang="en-US" dirty="0"/>
              <a:t>• Keys stored in the right subtree of p are greater than k.</a:t>
            </a:r>
            <a:endParaRPr lang="tr-TR" dirty="0"/>
          </a:p>
          <a:p>
            <a:endParaRPr lang="tr-TR" dirty="0"/>
          </a:p>
          <a:p>
            <a:r>
              <a:rPr lang="en-US" dirty="0"/>
              <a:t>Notice that the</a:t>
            </a:r>
            <a:r>
              <a:rPr lang="tr-TR" dirty="0"/>
              <a:t> </a:t>
            </a:r>
            <a:r>
              <a:rPr lang="en-US" dirty="0"/>
              <a:t>leaves of the tree serve only as “placeholders.” Their use as sentinels simplifies the</a:t>
            </a:r>
            <a:r>
              <a:rPr lang="tr-TR" dirty="0"/>
              <a:t> </a:t>
            </a:r>
            <a:r>
              <a:rPr lang="en-US" dirty="0"/>
              <a:t>presentation of several of our search and update algorithms. With care, they can be</a:t>
            </a:r>
            <a:r>
              <a:rPr lang="tr-TR" dirty="0"/>
              <a:t> </a:t>
            </a:r>
            <a:r>
              <a:rPr lang="en-US" dirty="0"/>
              <a:t>represented as null references in practice, thereby reducing the number of nodes in</a:t>
            </a:r>
            <a:r>
              <a:rPr lang="tr-TR" dirty="0"/>
              <a:t> </a:t>
            </a:r>
            <a:r>
              <a:rPr lang="en-US" dirty="0"/>
              <a:t>half (since there are more leaves than internal nodes in a proper binary tree).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F78ACF-1605-4945-913A-A9DDDB764E0D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E292-9CF9-1D40-B01D-7D9F712C94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Binary Search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1003B4-80AB-7547-89CB-2BEE6C57756B}" type="datetime1">
              <a:rPr lang="en-US" sz="1300" smtClean="0"/>
              <a:t>12/13/23</a:t>
            </a:fld>
            <a:endParaRPr 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B142CB-3CDB-E04C-8DB9-B369D5D2F6A5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For an unsuccessful search, the </a:t>
            </a:r>
            <a:r>
              <a:rPr lang="en-US" dirty="0" err="1">
                <a:latin typeface="Times New Roman" charset="0"/>
              </a:rPr>
              <a:t>TreeSearch</a:t>
            </a:r>
            <a:r>
              <a:rPr lang="en-US" dirty="0">
                <a:latin typeface="Times New Roman" charset="0"/>
              </a:rPr>
              <a:t> algorithm returns the final leaf</a:t>
            </a:r>
            <a:r>
              <a:rPr lang="tr-TR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explored on the search path (which we will later make use of when determining</a:t>
            </a:r>
            <a:r>
              <a:rPr lang="tr-TR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where to insert a new entry in a search tree).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Deleting an entry from a binary search tree is a bit more complex than inserting a</a:t>
            </a:r>
            <a:r>
              <a:rPr lang="tr-TR" dirty="0"/>
              <a:t> </a:t>
            </a:r>
            <a:r>
              <a:rPr lang="en-US" dirty="0"/>
              <a:t>new entry because the position of an entry to be deleted might be anywhere in the</a:t>
            </a:r>
            <a:r>
              <a:rPr lang="tr-TR" dirty="0"/>
              <a:t> </a:t>
            </a:r>
            <a:r>
              <a:rPr lang="en-US" dirty="0"/>
              <a:t>tree (as opposed to insertions, which always occur at a leaf).</a:t>
            </a:r>
            <a:endParaRPr lang="tr-TR" dirty="0"/>
          </a:p>
          <a:p>
            <a:endParaRPr lang="tr-TR" dirty="0"/>
          </a:p>
          <a:p>
            <a:r>
              <a:rPr lang="en-US" dirty="0"/>
              <a:t>To delete an entry with</a:t>
            </a:r>
            <a:r>
              <a:rPr lang="tr-TR" dirty="0"/>
              <a:t> </a:t>
            </a:r>
            <a:r>
              <a:rPr lang="en-US" dirty="0"/>
              <a:t>key k, we begin by calling </a:t>
            </a:r>
            <a:r>
              <a:rPr lang="en-US" dirty="0" err="1"/>
              <a:t>TreeSearch</a:t>
            </a:r>
            <a:r>
              <a:rPr lang="en-US" dirty="0"/>
              <a:t>(root( ), k) to find the position p storing an</a:t>
            </a:r>
            <a:r>
              <a:rPr lang="tr-TR" dirty="0"/>
              <a:t> </a:t>
            </a:r>
            <a:r>
              <a:rPr lang="en-US" dirty="0"/>
              <a:t>entry with key equal to k (if any). If the search returns an external node, then there</a:t>
            </a:r>
            <a:r>
              <a:rPr lang="tr-TR" dirty="0"/>
              <a:t> </a:t>
            </a:r>
            <a:r>
              <a:rPr lang="en-US" dirty="0"/>
              <a:t>is no entry to remove. Otherwise, we distinguish between two cases (of increasing</a:t>
            </a:r>
            <a:r>
              <a:rPr lang="tr-TR" dirty="0"/>
              <a:t> </a:t>
            </a:r>
            <a:r>
              <a:rPr lang="en-US" dirty="0"/>
              <a:t>difficulty):</a:t>
            </a:r>
            <a:endParaRPr lang="tr-TR" dirty="0"/>
          </a:p>
          <a:p>
            <a:r>
              <a:rPr lang="en-US" dirty="0"/>
              <a:t>• If at most one of the children of position p is internal, the deletion of the</a:t>
            </a:r>
            <a:r>
              <a:rPr lang="tr-TR" dirty="0"/>
              <a:t> </a:t>
            </a:r>
            <a:r>
              <a:rPr lang="en-US" dirty="0"/>
              <a:t>entry at position p is easily implemented</a:t>
            </a:r>
            <a:r>
              <a:rPr lang="tr-TR" dirty="0"/>
              <a:t>.</a:t>
            </a:r>
            <a:r>
              <a:rPr lang="tr-TR" baseline="0" dirty="0"/>
              <a:t> </a:t>
            </a:r>
            <a:r>
              <a:rPr lang="en-US" dirty="0"/>
              <a:t>Let position r be</a:t>
            </a:r>
            <a:r>
              <a:rPr lang="tr-TR" dirty="0"/>
              <a:t> </a:t>
            </a:r>
            <a:r>
              <a:rPr lang="en-US" dirty="0"/>
              <a:t>a child of p that is internal (or an arbitrary child, if both are leaves). We will</a:t>
            </a:r>
            <a:r>
              <a:rPr lang="tr-TR" dirty="0"/>
              <a:t> </a:t>
            </a:r>
            <a:r>
              <a:rPr lang="en-US" dirty="0"/>
              <a:t>remove p and the leaf that is r’s sibling, while promoting r upward to take the</a:t>
            </a:r>
            <a:r>
              <a:rPr lang="tr-TR" dirty="0"/>
              <a:t> </a:t>
            </a:r>
            <a:r>
              <a:rPr lang="en-US" dirty="0"/>
              <a:t>place of p. We note that all remaining ancestor-descendant relationships that</a:t>
            </a:r>
            <a:r>
              <a:rPr lang="tr-TR" dirty="0"/>
              <a:t> </a:t>
            </a:r>
            <a:r>
              <a:rPr lang="en-US" dirty="0"/>
              <a:t>remain in the tree after the operation existed before the operation; therefore,</a:t>
            </a:r>
            <a:r>
              <a:rPr lang="tr-TR" dirty="0"/>
              <a:t> </a:t>
            </a:r>
            <a:r>
              <a:rPr lang="en-US" dirty="0"/>
              <a:t>the binary search-tree property is maintained.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F78ACF-1605-4945-913A-A9DDDB764E0D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E292-9CF9-1D40-B01D-7D9F712C94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If position p has two children, we cannot simply remove the node from the</a:t>
            </a:r>
            <a:r>
              <a:rPr lang="tr-TR" dirty="0"/>
              <a:t> </a:t>
            </a:r>
            <a:r>
              <a:rPr lang="en-US" dirty="0"/>
              <a:t>tree since this would create a “hole” and two orphaned children. Instead, we</a:t>
            </a:r>
            <a:r>
              <a:rPr lang="tr-TR" dirty="0"/>
              <a:t> </a:t>
            </a:r>
            <a:r>
              <a:rPr lang="en-US" dirty="0"/>
              <a:t>proceed as follows:</a:t>
            </a:r>
            <a:endParaRPr lang="tr-TR" dirty="0"/>
          </a:p>
          <a:p>
            <a:r>
              <a:rPr lang="en-US" dirty="0"/>
              <a:t>◦ We locate position r containing the entry having the greatest key that</a:t>
            </a:r>
            <a:r>
              <a:rPr lang="tr-TR" dirty="0"/>
              <a:t> </a:t>
            </a:r>
            <a:r>
              <a:rPr lang="en-US" dirty="0"/>
              <a:t>is strictly less than that of position p (its so-called predecessor in the</a:t>
            </a:r>
            <a:r>
              <a:rPr lang="tr-TR" dirty="0"/>
              <a:t> </a:t>
            </a:r>
            <a:r>
              <a:rPr lang="en-US" dirty="0"/>
              <a:t>ordering of keys). That predecessor will always be located in the rightmost</a:t>
            </a:r>
            <a:r>
              <a:rPr lang="tr-TR" dirty="0"/>
              <a:t> </a:t>
            </a:r>
            <a:r>
              <a:rPr lang="en-US" dirty="0"/>
              <a:t>internal position of the left subtree of position p.</a:t>
            </a:r>
            <a:endParaRPr lang="tr-TR" dirty="0"/>
          </a:p>
          <a:p>
            <a:r>
              <a:rPr lang="en-US" dirty="0"/>
              <a:t>◦ We use r’s entry as a replacement for the one being deleted at position</a:t>
            </a:r>
            <a:r>
              <a:rPr lang="tr-TR" dirty="0"/>
              <a:t> </a:t>
            </a:r>
            <a:r>
              <a:rPr lang="en-US" dirty="0"/>
              <a:t>p. Because r has the immediately preceding key in the map, any</a:t>
            </a:r>
            <a:r>
              <a:rPr lang="tr-TR" dirty="0"/>
              <a:t> </a:t>
            </a:r>
            <a:r>
              <a:rPr lang="en-US" dirty="0"/>
              <a:t>entries in p’s right subtree will have keys greater than r and any other</a:t>
            </a:r>
            <a:r>
              <a:rPr lang="tr-TR" dirty="0"/>
              <a:t> </a:t>
            </a:r>
            <a:r>
              <a:rPr lang="en-US" dirty="0"/>
              <a:t>entries in p’s left subtree will have keys less than r. Therefore, the</a:t>
            </a:r>
            <a:r>
              <a:rPr lang="tr-TR" dirty="0"/>
              <a:t> </a:t>
            </a:r>
            <a:r>
              <a:rPr lang="en-US" dirty="0"/>
              <a:t>binary search-tree property is satisfied after the replacement.</a:t>
            </a:r>
            <a:endParaRPr lang="tr-TR" dirty="0"/>
          </a:p>
          <a:p>
            <a:r>
              <a:rPr lang="en-US" dirty="0"/>
              <a:t>◦ Having used r’s entry as a replacement for p, we instead delete the</a:t>
            </a:r>
            <a:r>
              <a:rPr lang="tr-TR" dirty="0"/>
              <a:t> </a:t>
            </a:r>
            <a:r>
              <a:rPr lang="en-US" dirty="0"/>
              <a:t>node at position r from the tree. Fortunately, since r was located as</a:t>
            </a:r>
            <a:r>
              <a:rPr lang="tr-TR" dirty="0"/>
              <a:t> </a:t>
            </a:r>
            <a:r>
              <a:rPr lang="en-US" dirty="0"/>
              <a:t>the rightmost internal position in a subtree, r does not have an internal</a:t>
            </a:r>
            <a:r>
              <a:rPr lang="tr-TR" dirty="0"/>
              <a:t> </a:t>
            </a:r>
            <a:r>
              <a:rPr lang="en-US" dirty="0"/>
              <a:t>right child. Therefore, its deletion can be performed using the first (and</a:t>
            </a:r>
            <a:r>
              <a:rPr lang="tr-TR" dirty="0"/>
              <a:t> </a:t>
            </a:r>
            <a:r>
              <a:rPr lang="en-US" dirty="0"/>
              <a:t>simpler) approach.</a:t>
            </a:r>
            <a:endParaRPr lang="tr-TR" dirty="0"/>
          </a:p>
          <a:p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F78ACF-1605-4945-913A-A9DDDB764E0D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E292-9CF9-1D40-B01D-7D9F712C94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overall search runs in O(h) time, where h is the height of the binary search</a:t>
            </a:r>
            <a:r>
              <a:rPr lang="tr-TR" dirty="0"/>
              <a:t> </a:t>
            </a:r>
            <a:r>
              <a:rPr lang="en-US" dirty="0"/>
              <a:t>tree T.</a:t>
            </a:r>
            <a:endParaRPr lang="tr-TR" dirty="0"/>
          </a:p>
          <a:p>
            <a:endParaRPr lang="tr-TR" dirty="0"/>
          </a:p>
          <a:p>
            <a:r>
              <a:rPr lang="en-US"/>
              <a:t>In the best case, T has height h=⌈log(n+1)⌉−1, which yields logarithmic-time performance for most of the map operations.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F78ACF-1605-4945-913A-A9DDDB764E0D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E292-9CF9-1D40-B01D-7D9F712C94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4B4B7-EF29-FB40-9FD6-62DB810D14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37136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D8D87-E40A-5E42-ACF8-0B28D5D0C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95F78-4009-EA43-92B0-CE9076726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513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513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513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2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54916E-7BDB-D446-ABAB-3740B01D28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5"/>
        </a:buBlip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7171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E185EF-29C3-7048-9EA5-C6D4763E436D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 Trees</a:t>
            </a:r>
          </a:p>
        </p:txBody>
      </p:sp>
      <p:sp>
        <p:nvSpPr>
          <p:cNvPr id="7173" name="Oval 355"/>
          <p:cNvSpPr>
            <a:spLocks noChangeArrowheads="1"/>
          </p:cNvSpPr>
          <p:nvPr/>
        </p:nvSpPr>
        <p:spPr bwMode="auto">
          <a:xfrm>
            <a:off x="5257800" y="3429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7174" name="Oval 356"/>
          <p:cNvSpPr>
            <a:spLocks noChangeArrowheads="1"/>
          </p:cNvSpPr>
          <p:nvPr/>
        </p:nvSpPr>
        <p:spPr bwMode="auto">
          <a:xfrm>
            <a:off x="6669088" y="3940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7175" name="Oval 357"/>
          <p:cNvSpPr>
            <a:spLocks noChangeArrowheads="1"/>
          </p:cNvSpPr>
          <p:nvPr/>
        </p:nvSpPr>
        <p:spPr bwMode="auto">
          <a:xfrm>
            <a:off x="4305300" y="3940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7176" name="Oval 358"/>
          <p:cNvSpPr>
            <a:spLocks noChangeArrowheads="1"/>
          </p:cNvSpPr>
          <p:nvPr/>
        </p:nvSpPr>
        <p:spPr bwMode="auto">
          <a:xfrm>
            <a:off x="4892675" y="4435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7177" name="Rectangle 359"/>
          <p:cNvSpPr>
            <a:spLocks noChangeAspect="1" noChangeArrowheads="1"/>
          </p:cNvSpPr>
          <p:nvPr/>
        </p:nvSpPr>
        <p:spPr bwMode="auto">
          <a:xfrm>
            <a:off x="4645025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78" name="Rectangle 360"/>
          <p:cNvSpPr>
            <a:spLocks noChangeAspect="1" noChangeArrowheads="1"/>
          </p:cNvSpPr>
          <p:nvPr/>
        </p:nvSpPr>
        <p:spPr bwMode="auto">
          <a:xfrm>
            <a:off x="5230813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79" name="Rectangle 361"/>
          <p:cNvSpPr>
            <a:spLocks noChangeAspect="1" noChangeArrowheads="1"/>
          </p:cNvSpPr>
          <p:nvPr/>
        </p:nvSpPr>
        <p:spPr bwMode="auto">
          <a:xfrm>
            <a:off x="7200900" y="4479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7180" name="AutoShape 362"/>
          <p:cNvCxnSpPr>
            <a:cxnSpLocks noChangeShapeType="1"/>
            <a:stCxn id="7173" idx="3"/>
            <a:endCxn id="7175" idx="7"/>
          </p:cNvCxnSpPr>
          <p:nvPr/>
        </p:nvCxnSpPr>
        <p:spPr bwMode="auto">
          <a:xfrm flipH="1">
            <a:off x="4578350" y="3730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363"/>
          <p:cNvCxnSpPr>
            <a:cxnSpLocks noChangeShapeType="1"/>
            <a:stCxn id="7174" idx="1"/>
            <a:endCxn id="7173" idx="5"/>
          </p:cNvCxnSpPr>
          <p:nvPr/>
        </p:nvCxnSpPr>
        <p:spPr bwMode="auto">
          <a:xfrm flipH="1" flipV="1">
            <a:off x="5530850" y="3730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364"/>
          <p:cNvCxnSpPr>
            <a:cxnSpLocks noChangeShapeType="1"/>
            <a:stCxn id="7179" idx="0"/>
            <a:endCxn id="7174" idx="5"/>
          </p:cNvCxnSpPr>
          <p:nvPr/>
        </p:nvCxnSpPr>
        <p:spPr bwMode="auto">
          <a:xfrm flipH="1" flipV="1">
            <a:off x="6942138" y="4222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365"/>
          <p:cNvCxnSpPr>
            <a:cxnSpLocks noChangeShapeType="1"/>
            <a:stCxn id="7193" idx="7"/>
            <a:endCxn id="7174" idx="3"/>
          </p:cNvCxnSpPr>
          <p:nvPr/>
        </p:nvCxnSpPr>
        <p:spPr bwMode="auto">
          <a:xfrm flipV="1">
            <a:off x="6484938" y="4222750"/>
            <a:ext cx="230187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366"/>
          <p:cNvCxnSpPr>
            <a:cxnSpLocks noChangeShapeType="1"/>
            <a:stCxn id="7178" idx="0"/>
            <a:endCxn id="7176" idx="5"/>
          </p:cNvCxnSpPr>
          <p:nvPr/>
        </p:nvCxnSpPr>
        <p:spPr bwMode="auto">
          <a:xfrm flipH="1" flipV="1">
            <a:off x="5165725" y="4737100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367"/>
          <p:cNvCxnSpPr>
            <a:cxnSpLocks noChangeShapeType="1"/>
            <a:stCxn id="7177" idx="0"/>
            <a:endCxn id="7176" idx="3"/>
          </p:cNvCxnSpPr>
          <p:nvPr/>
        </p:nvCxnSpPr>
        <p:spPr bwMode="auto">
          <a:xfrm flipV="1">
            <a:off x="4760913" y="4737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368"/>
          <p:cNvCxnSpPr>
            <a:cxnSpLocks noChangeShapeType="1"/>
            <a:stCxn id="7188" idx="7"/>
            <a:endCxn id="7175" idx="3"/>
          </p:cNvCxnSpPr>
          <p:nvPr/>
        </p:nvCxnSpPr>
        <p:spPr bwMode="auto">
          <a:xfrm flipV="1">
            <a:off x="3990975" y="4241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369"/>
          <p:cNvCxnSpPr>
            <a:cxnSpLocks noChangeShapeType="1"/>
            <a:stCxn id="7176" idx="1"/>
            <a:endCxn id="7175" idx="5"/>
          </p:cNvCxnSpPr>
          <p:nvPr/>
        </p:nvCxnSpPr>
        <p:spPr bwMode="auto">
          <a:xfrm flipH="1" flipV="1">
            <a:off x="4578350" y="4241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88" name="Oval 370"/>
          <p:cNvSpPr>
            <a:spLocks noChangeArrowheads="1"/>
          </p:cNvSpPr>
          <p:nvPr/>
        </p:nvSpPr>
        <p:spPr bwMode="auto">
          <a:xfrm>
            <a:off x="3717925" y="4435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7189" name="Rectangle 371"/>
          <p:cNvSpPr>
            <a:spLocks noChangeAspect="1" noChangeArrowheads="1"/>
          </p:cNvSpPr>
          <p:nvPr/>
        </p:nvSpPr>
        <p:spPr bwMode="auto">
          <a:xfrm>
            <a:off x="3468688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90" name="Rectangle 372"/>
          <p:cNvSpPr>
            <a:spLocks noChangeAspect="1" noChangeArrowheads="1"/>
          </p:cNvSpPr>
          <p:nvPr/>
        </p:nvSpPr>
        <p:spPr bwMode="auto">
          <a:xfrm>
            <a:off x="4056063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7191" name="AutoShape 373"/>
          <p:cNvCxnSpPr>
            <a:cxnSpLocks noChangeShapeType="1"/>
            <a:stCxn id="7190" idx="0"/>
            <a:endCxn id="7188" idx="5"/>
          </p:cNvCxnSpPr>
          <p:nvPr/>
        </p:nvCxnSpPr>
        <p:spPr bwMode="auto">
          <a:xfrm flipH="1" flipV="1">
            <a:off x="3990975" y="4718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374"/>
          <p:cNvCxnSpPr>
            <a:cxnSpLocks noChangeShapeType="1"/>
            <a:stCxn id="7189" idx="0"/>
            <a:endCxn id="7188" idx="3"/>
          </p:cNvCxnSpPr>
          <p:nvPr/>
        </p:nvCxnSpPr>
        <p:spPr bwMode="auto">
          <a:xfrm flipV="1">
            <a:off x="3584575" y="4718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93" name="Oval 375"/>
          <p:cNvSpPr>
            <a:spLocks noChangeArrowheads="1"/>
          </p:cNvSpPr>
          <p:nvPr/>
        </p:nvSpPr>
        <p:spPr bwMode="auto">
          <a:xfrm>
            <a:off x="6211888" y="44196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7194" name="Rectangle 376"/>
          <p:cNvSpPr>
            <a:spLocks noChangeAspect="1" noChangeArrowheads="1"/>
          </p:cNvSpPr>
          <p:nvPr/>
        </p:nvSpPr>
        <p:spPr bwMode="auto">
          <a:xfrm>
            <a:off x="5927725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95" name="Rectangle 377"/>
          <p:cNvSpPr>
            <a:spLocks noChangeAspect="1" noChangeArrowheads="1"/>
          </p:cNvSpPr>
          <p:nvPr/>
        </p:nvSpPr>
        <p:spPr bwMode="auto">
          <a:xfrm>
            <a:off x="6513513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7196" name="AutoShape 378"/>
          <p:cNvCxnSpPr>
            <a:cxnSpLocks noChangeShapeType="1"/>
            <a:stCxn id="7195" idx="0"/>
            <a:endCxn id="7193" idx="5"/>
          </p:cNvCxnSpPr>
          <p:nvPr/>
        </p:nvCxnSpPr>
        <p:spPr bwMode="auto">
          <a:xfrm flipH="1" flipV="1">
            <a:off x="6484938" y="4702175"/>
            <a:ext cx="144462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97" name="AutoShape 379"/>
          <p:cNvCxnSpPr>
            <a:cxnSpLocks noChangeShapeType="1"/>
            <a:stCxn id="7194" idx="0"/>
            <a:endCxn id="7193" idx="3"/>
          </p:cNvCxnSpPr>
          <p:nvPr/>
        </p:nvCxnSpPr>
        <p:spPr bwMode="auto">
          <a:xfrm flipV="1">
            <a:off x="6043613" y="4702175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98" name="Text Box 380"/>
          <p:cNvSpPr txBox="1">
            <a:spLocks noChangeArrowheads="1"/>
          </p:cNvSpPr>
          <p:nvPr/>
        </p:nvSpPr>
        <p:spPr bwMode="auto">
          <a:xfrm>
            <a:off x="4706938" y="34607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7199" name="Text Box 381"/>
          <p:cNvSpPr txBox="1">
            <a:spLocks noChangeArrowheads="1"/>
          </p:cNvSpPr>
          <p:nvPr/>
        </p:nvSpPr>
        <p:spPr bwMode="auto">
          <a:xfrm>
            <a:off x="4706938" y="39941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7200" name="Text Box 382"/>
          <p:cNvSpPr txBox="1">
            <a:spLocks noChangeArrowheads="1"/>
          </p:cNvSpPr>
          <p:nvPr/>
        </p:nvSpPr>
        <p:spPr bwMode="auto">
          <a:xfrm>
            <a:off x="5221288" y="43878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=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3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55712A-EDFE-2A44-AFCE-59B74145D697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</a:t>
            </a:r>
            <a:endParaRPr lang="en-US" sz="4000">
              <a:latin typeface="Tahoma" charset="0"/>
            </a:endParaRP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2209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Binary search can performed by dividing the array in half in every step. </a:t>
            </a:r>
          </a:p>
          <a:p>
            <a:pPr eaLnBrk="1" hangingPunct="1"/>
            <a:r>
              <a:rPr lang="en-US" sz="1800" dirty="0">
                <a:latin typeface="Tahoma" charset="0"/>
              </a:rPr>
              <a:t>at each step, the number of candidate items is halved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terminates after O(log n) steps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find</a:t>
            </a:r>
            <a:r>
              <a:rPr lang="en-US" sz="2000" dirty="0">
                <a:latin typeface="Tahoma" charset="0"/>
              </a:rPr>
              <a:t>(7)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379538" y="4162425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6652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274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3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28844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34940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5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41036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7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4713288" y="40100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5322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59324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65420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71516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77612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8370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1227138" y="4772025"/>
            <a:ext cx="7143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6652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2274888" y="46196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28844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34940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5</a:t>
            </a:r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41036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7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47132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8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53228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59324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65420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71516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69" name="Oval 29"/>
          <p:cNvSpPr>
            <a:spLocks noChangeArrowheads="1"/>
          </p:cNvSpPr>
          <p:nvPr/>
        </p:nvSpPr>
        <p:spPr bwMode="auto">
          <a:xfrm>
            <a:off x="77612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83708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1303338" y="5381625"/>
            <a:ext cx="7067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1665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2274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3</a:t>
            </a:r>
          </a:p>
        </p:txBody>
      </p:sp>
      <p:sp>
        <p:nvSpPr>
          <p:cNvPr id="10274" name="Oval 34"/>
          <p:cNvSpPr>
            <a:spLocks noChangeArrowheads="1"/>
          </p:cNvSpPr>
          <p:nvPr/>
        </p:nvSpPr>
        <p:spPr bwMode="auto">
          <a:xfrm>
            <a:off x="2884488" y="522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75" name="Oval 35"/>
          <p:cNvSpPr>
            <a:spLocks noChangeArrowheads="1"/>
          </p:cNvSpPr>
          <p:nvPr/>
        </p:nvSpPr>
        <p:spPr bwMode="auto">
          <a:xfrm>
            <a:off x="3494088" y="52292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4103688" y="522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7</a:t>
            </a:r>
          </a:p>
        </p:txBody>
      </p: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4713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8</a:t>
            </a:r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5322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59324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65420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>
            <a:off x="71516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>
            <a:off x="7761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>
            <a:off x="8370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1379538" y="5991225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Oval 45"/>
          <p:cNvSpPr>
            <a:spLocks noChangeArrowheads="1"/>
          </p:cNvSpPr>
          <p:nvPr/>
        </p:nvSpPr>
        <p:spPr bwMode="auto">
          <a:xfrm>
            <a:off x="1665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86" name="Oval 46"/>
          <p:cNvSpPr>
            <a:spLocks noChangeArrowheads="1"/>
          </p:cNvSpPr>
          <p:nvPr/>
        </p:nvSpPr>
        <p:spPr bwMode="auto">
          <a:xfrm>
            <a:off x="2274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3</a:t>
            </a:r>
          </a:p>
        </p:txBody>
      </p:sp>
      <p:sp>
        <p:nvSpPr>
          <p:cNvPr id="10287" name="Oval 47"/>
          <p:cNvSpPr>
            <a:spLocks noChangeArrowheads="1"/>
          </p:cNvSpPr>
          <p:nvPr/>
        </p:nvSpPr>
        <p:spPr bwMode="auto">
          <a:xfrm>
            <a:off x="28844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88" name="Oval 48"/>
          <p:cNvSpPr>
            <a:spLocks noChangeArrowheads="1"/>
          </p:cNvSpPr>
          <p:nvPr/>
        </p:nvSpPr>
        <p:spPr bwMode="auto">
          <a:xfrm>
            <a:off x="34940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5</a:t>
            </a:r>
          </a:p>
        </p:txBody>
      </p:sp>
      <p:sp>
        <p:nvSpPr>
          <p:cNvPr id="10289" name="Oval 49"/>
          <p:cNvSpPr>
            <a:spLocks noChangeArrowheads="1"/>
          </p:cNvSpPr>
          <p:nvPr/>
        </p:nvSpPr>
        <p:spPr bwMode="auto">
          <a:xfrm>
            <a:off x="4103688" y="58388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0290" name="Oval 50"/>
          <p:cNvSpPr>
            <a:spLocks noChangeArrowheads="1"/>
          </p:cNvSpPr>
          <p:nvPr/>
        </p:nvSpPr>
        <p:spPr bwMode="auto">
          <a:xfrm>
            <a:off x="4713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8</a:t>
            </a:r>
          </a:p>
        </p:txBody>
      </p:sp>
      <p:sp>
        <p:nvSpPr>
          <p:cNvPr id="10291" name="Oval 51"/>
          <p:cNvSpPr>
            <a:spLocks noChangeArrowheads="1"/>
          </p:cNvSpPr>
          <p:nvPr/>
        </p:nvSpPr>
        <p:spPr bwMode="auto">
          <a:xfrm>
            <a:off x="5322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92" name="Oval 52"/>
          <p:cNvSpPr>
            <a:spLocks noChangeArrowheads="1"/>
          </p:cNvSpPr>
          <p:nvPr/>
        </p:nvSpPr>
        <p:spPr bwMode="auto">
          <a:xfrm>
            <a:off x="59324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65420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94" name="Oval 54"/>
          <p:cNvSpPr>
            <a:spLocks noChangeArrowheads="1"/>
          </p:cNvSpPr>
          <p:nvPr/>
        </p:nvSpPr>
        <p:spPr bwMode="auto">
          <a:xfrm>
            <a:off x="71516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61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96" name="Oval 56"/>
          <p:cNvSpPr>
            <a:spLocks noChangeArrowheads="1"/>
          </p:cNvSpPr>
          <p:nvPr/>
        </p:nvSpPr>
        <p:spPr bwMode="auto">
          <a:xfrm>
            <a:off x="8370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107473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298" name="Oval 58"/>
          <p:cNvSpPr>
            <a:spLocks noChangeArrowheads="1"/>
          </p:cNvSpPr>
          <p:nvPr/>
        </p:nvSpPr>
        <p:spPr bwMode="auto">
          <a:xfrm>
            <a:off x="107473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299" name="Oval 59"/>
          <p:cNvSpPr>
            <a:spLocks noChangeArrowheads="1"/>
          </p:cNvSpPr>
          <p:nvPr/>
        </p:nvSpPr>
        <p:spPr bwMode="auto">
          <a:xfrm>
            <a:off x="107473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300" name="Oval 60"/>
          <p:cNvSpPr>
            <a:spLocks noChangeArrowheads="1"/>
          </p:cNvSpPr>
          <p:nvPr/>
        </p:nvSpPr>
        <p:spPr bwMode="auto">
          <a:xfrm>
            <a:off x="1084263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301" name="Text Box 61"/>
          <p:cNvSpPr txBox="1">
            <a:spLocks noChangeArrowheads="1"/>
          </p:cNvSpPr>
          <p:nvPr/>
        </p:nvSpPr>
        <p:spPr bwMode="auto">
          <a:xfrm>
            <a:off x="4689475" y="4256088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m</a:t>
            </a:r>
          </a:p>
        </p:txBody>
      </p: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1074738" y="4257675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</a:p>
        </p:txBody>
      </p:sp>
      <p:sp>
        <p:nvSpPr>
          <p:cNvPr id="10303" name="Text Box 63"/>
          <p:cNvSpPr txBox="1">
            <a:spLocks noChangeArrowheads="1"/>
          </p:cNvSpPr>
          <p:nvPr/>
        </p:nvSpPr>
        <p:spPr bwMode="auto">
          <a:xfrm>
            <a:off x="8389938" y="425608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h</a:t>
            </a:r>
          </a:p>
        </p:txBody>
      </p:sp>
      <p:sp>
        <p:nvSpPr>
          <p:cNvPr id="10304" name="Text Box 64"/>
          <p:cNvSpPr txBox="1">
            <a:spLocks noChangeArrowheads="1"/>
          </p:cNvSpPr>
          <p:nvPr/>
        </p:nvSpPr>
        <p:spPr bwMode="auto">
          <a:xfrm>
            <a:off x="2246313" y="48768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m</a:t>
            </a:r>
          </a:p>
        </p:txBody>
      </p:sp>
      <p:sp>
        <p:nvSpPr>
          <p:cNvPr id="10305" name="Text Box 65"/>
          <p:cNvSpPr txBox="1">
            <a:spLocks noChangeArrowheads="1"/>
          </p:cNvSpPr>
          <p:nvPr/>
        </p:nvSpPr>
        <p:spPr bwMode="auto">
          <a:xfrm>
            <a:off x="1074738" y="4878388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</a:p>
        </p:txBody>
      </p:sp>
      <p:sp>
        <p:nvSpPr>
          <p:cNvPr id="10306" name="Text Box 66"/>
          <p:cNvSpPr txBox="1">
            <a:spLocks noChangeArrowheads="1"/>
          </p:cNvSpPr>
          <p:nvPr/>
        </p:nvSpPr>
        <p:spPr bwMode="auto">
          <a:xfrm>
            <a:off x="4103688" y="48768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h</a:t>
            </a:r>
          </a:p>
        </p:txBody>
      </p:sp>
      <p:sp>
        <p:nvSpPr>
          <p:cNvPr id="10307" name="Text Box 67"/>
          <p:cNvSpPr txBox="1">
            <a:spLocks noChangeArrowheads="1"/>
          </p:cNvSpPr>
          <p:nvPr/>
        </p:nvSpPr>
        <p:spPr bwMode="auto">
          <a:xfrm>
            <a:off x="3484563" y="5497513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m</a:t>
            </a:r>
          </a:p>
        </p:txBody>
      </p:sp>
      <p:sp>
        <p:nvSpPr>
          <p:cNvPr id="10308" name="Text Box 68"/>
          <p:cNvSpPr txBox="1">
            <a:spLocks noChangeArrowheads="1"/>
          </p:cNvSpPr>
          <p:nvPr/>
        </p:nvSpPr>
        <p:spPr bwMode="auto">
          <a:xfrm>
            <a:off x="2903538" y="5499100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</a:p>
        </p:txBody>
      </p:sp>
      <p:sp>
        <p:nvSpPr>
          <p:cNvPr id="10309" name="Text Box 69"/>
          <p:cNvSpPr txBox="1">
            <a:spLocks noChangeArrowheads="1"/>
          </p:cNvSpPr>
          <p:nvPr/>
        </p:nvSpPr>
        <p:spPr bwMode="auto">
          <a:xfrm>
            <a:off x="4103688" y="54975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h</a:t>
            </a:r>
          </a:p>
        </p:txBody>
      </p:sp>
      <p:sp>
        <p:nvSpPr>
          <p:cNvPr id="10310" name="Text Box 70"/>
          <p:cNvSpPr txBox="1">
            <a:spLocks noChangeArrowheads="1"/>
          </p:cNvSpPr>
          <p:nvPr/>
        </p:nvSpPr>
        <p:spPr bwMode="auto">
          <a:xfrm>
            <a:off x="3856038" y="6113463"/>
            <a:ext cx="785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  <a:r>
              <a:rPr lang="en-US" sz="1600">
                <a:latin typeface="Symbol" charset="0"/>
              </a:rPr>
              <a:t>=</a:t>
            </a:r>
            <a:r>
              <a:rPr lang="en-US" sz="1600" b="1" i="1">
                <a:latin typeface="Times New Roman" charset="0"/>
              </a:rPr>
              <a:t>m </a:t>
            </a:r>
            <a:r>
              <a:rPr lang="en-US" sz="1600">
                <a:latin typeface="Symbol" charset="0"/>
              </a:rPr>
              <a:t>=</a:t>
            </a:r>
            <a:r>
              <a:rPr lang="en-US" sz="1600" b="1" i="1">
                <a:latin typeface="Times New Roman" charset="0"/>
              </a:rPr>
              <a:t>h</a:t>
            </a:r>
          </a:p>
        </p:txBody>
      </p:sp>
      <p:graphicFrame>
        <p:nvGraphicFramePr>
          <p:cNvPr id="10311" name="Object 73"/>
          <p:cNvGraphicFramePr>
            <a:graphicFrameLocks noChangeAspect="1"/>
          </p:cNvGraphicFramePr>
          <p:nvPr/>
        </p:nvGraphicFramePr>
        <p:xfrm>
          <a:off x="6629400" y="279400"/>
          <a:ext cx="21336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511929" imgH="1003426" progId="MS_ClipArt_Gallery.2">
                  <p:embed/>
                </p:oleObj>
              </mc:Choice>
              <mc:Fallback>
                <p:oleObj name="Clip" r:id="rId2" imgW="1511929" imgH="1003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79400"/>
                        <a:ext cx="21336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2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05675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63A081-D3D3-434E-8740-3E4ED00B00A8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5791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 Trees</a:t>
            </a:r>
            <a:endParaRPr lang="en-US" sz="4000">
              <a:latin typeface="Tahoma" charset="0"/>
            </a:endParaRP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binary search tree is a binary tree storing keys (or key-value entries) at its internal nodes and satisfying the following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,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, and 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be three nodes such that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is in the left subtree of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is in the right subtree of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. We have </a:t>
            </a:r>
            <a:br>
              <a:rPr lang="en-US" sz="2000">
                <a:latin typeface="Tahoma" charset="0"/>
              </a:rPr>
            </a:br>
            <a:r>
              <a:rPr lang="en-US" sz="2000" b="1" i="1">
                <a:latin typeface="Times New Roman" charset="0"/>
              </a:rPr>
              <a:t>key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</a:rPr>
              <a:t>key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</a:rPr>
              <a:t>key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External nodes do not store items</a:t>
            </a:r>
            <a:endParaRPr lang="en-US">
              <a:latin typeface="Tahoma" charset="0"/>
            </a:endParaRPr>
          </a:p>
        </p:txBody>
      </p:sp>
      <p:sp>
        <p:nvSpPr>
          <p:cNvPr id="410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828800"/>
            <a:ext cx="3810000" cy="1600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An inorder traversal of a binary search trees visits the keys in increasing order</a:t>
            </a:r>
          </a:p>
        </p:txBody>
      </p:sp>
      <p:grpSp>
        <p:nvGrpSpPr>
          <p:cNvPr id="4104" name="Group 5"/>
          <p:cNvGrpSpPr>
            <a:grpSpLocks/>
          </p:cNvGrpSpPr>
          <p:nvPr/>
        </p:nvGrpSpPr>
        <p:grpSpPr bwMode="auto">
          <a:xfrm>
            <a:off x="4724400" y="3657600"/>
            <a:ext cx="3962400" cy="1812925"/>
            <a:chOff x="2953" y="2544"/>
            <a:chExt cx="2496" cy="1142"/>
          </a:xfrm>
        </p:grpSpPr>
        <p:sp>
          <p:nvSpPr>
            <p:cNvPr id="4106" name="Oval 6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4107" name="Oval 7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4108" name="Oval 8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4109" name="Oval 9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4110" name="Rectangle 10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11" name="Rectangle 11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12" name="Rectangle 12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13" name="AutoShape 13"/>
            <p:cNvCxnSpPr>
              <a:cxnSpLocks noChangeShapeType="1"/>
              <a:stCxn id="4106" idx="3"/>
              <a:endCxn id="4108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14"/>
            <p:cNvCxnSpPr>
              <a:cxnSpLocks noChangeShapeType="1"/>
              <a:stCxn id="4107" idx="1"/>
              <a:endCxn id="4106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15"/>
            <p:cNvCxnSpPr>
              <a:cxnSpLocks noChangeShapeType="1"/>
              <a:stCxn id="4112" idx="0"/>
              <a:endCxn id="4107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6" name="AutoShape 16"/>
            <p:cNvCxnSpPr>
              <a:cxnSpLocks noChangeShapeType="1"/>
              <a:stCxn id="4126" idx="7"/>
              <a:endCxn id="4107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17"/>
            <p:cNvCxnSpPr>
              <a:cxnSpLocks noChangeShapeType="1"/>
              <a:stCxn id="4111" idx="0"/>
              <a:endCxn id="4109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18"/>
            <p:cNvCxnSpPr>
              <a:cxnSpLocks noChangeShapeType="1"/>
              <a:stCxn id="4110" idx="0"/>
              <a:endCxn id="4109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9" name="AutoShape 19"/>
            <p:cNvCxnSpPr>
              <a:cxnSpLocks noChangeShapeType="1"/>
              <a:stCxn id="4121" idx="7"/>
              <a:endCxn id="4108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0" name="AutoShape 20"/>
            <p:cNvCxnSpPr>
              <a:cxnSpLocks noChangeShapeType="1"/>
              <a:stCxn id="4109" idx="1"/>
              <a:endCxn id="4108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1" name="Oval 21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1</a:t>
              </a:r>
            </a:p>
          </p:txBody>
        </p:sp>
        <p:sp>
          <p:nvSpPr>
            <p:cNvPr id="4122" name="Rectangle 22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23" name="Rectangle 23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24" name="AutoShape 24"/>
            <p:cNvCxnSpPr>
              <a:cxnSpLocks noChangeShapeType="1"/>
              <a:stCxn id="4123" idx="0"/>
              <a:endCxn id="4121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5" name="AutoShape 25"/>
            <p:cNvCxnSpPr>
              <a:cxnSpLocks noChangeShapeType="1"/>
              <a:stCxn id="4122" idx="0"/>
              <a:endCxn id="4121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6" name="Oval 26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4127" name="Rectangle 27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28" name="Rectangle 28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29" name="AutoShape 29"/>
            <p:cNvCxnSpPr>
              <a:cxnSpLocks noChangeShapeType="1"/>
              <a:stCxn id="4128" idx="0"/>
              <a:endCxn id="4126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0" name="AutoShape 30"/>
            <p:cNvCxnSpPr>
              <a:cxnSpLocks noChangeShapeType="1"/>
              <a:stCxn id="4127" idx="0"/>
              <a:endCxn id="4126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098" name="Object 31"/>
          <p:cNvGraphicFramePr>
            <a:graphicFrameLocks noChangeAspect="1"/>
          </p:cNvGraphicFramePr>
          <p:nvPr/>
        </p:nvGraphicFramePr>
        <p:xfrm>
          <a:off x="7162800" y="222250"/>
          <a:ext cx="15621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867680" imgH="1828440" progId="MS_ClipArt_Gallery.2">
                  <p:embed/>
                </p:oleObj>
              </mc:Choice>
              <mc:Fallback>
                <p:oleObj name="Clip" r:id="rId3" imgW="1867680" imgH="182844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2250"/>
                        <a:ext cx="15621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E40DF1-164B-884F-80B2-38DC10ABDC27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Search</a:t>
            </a:r>
            <a:endParaRPr lang="en-US" sz="4000">
              <a:latin typeface="Tahoma" charset="0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04850" y="1676400"/>
            <a:ext cx="3638550" cy="472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To search for a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, we trace a downward path starting at the root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next node visited depends on the comparison of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with the key of the current node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If we reach a leaf, the key is not found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000" dirty="0">
                <a:latin typeface="Tahoma" charset="0"/>
              </a:rPr>
              <a:t>(</a:t>
            </a:r>
            <a:r>
              <a:rPr lang="en-US" sz="2000" dirty="0">
                <a:latin typeface="Tahoma" charset="0"/>
                <a:sym typeface="Symbol" charset="0"/>
              </a:rPr>
              <a:t>4</a:t>
            </a:r>
            <a:r>
              <a:rPr lang="en-US" sz="2000" dirty="0">
                <a:latin typeface="Tahoma" charset="0"/>
              </a:rPr>
              <a:t>):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Call </a:t>
            </a:r>
            <a:r>
              <a:rPr lang="en-US" sz="1800" dirty="0" err="1">
                <a:latin typeface="Tahoma" charset="0"/>
              </a:rPr>
              <a:t>TreeSearch</a:t>
            </a:r>
            <a:r>
              <a:rPr lang="en-US" sz="1800" dirty="0">
                <a:latin typeface="Tahoma" charset="0"/>
              </a:rPr>
              <a:t>(4,root)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algorithms for nearest neighbor queries are similar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4648200" y="1524000"/>
            <a:ext cx="4152900" cy="277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v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T.isExternal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  <a:sym typeface="Symbol" charset="0"/>
              </a:rPr>
              <a:t>&lt;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left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{ 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hlink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) 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right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sp>
        <p:nvSpPr>
          <p:cNvPr id="8199" name="Oval 1031"/>
          <p:cNvSpPr>
            <a:spLocks noChangeArrowheads="1"/>
          </p:cNvSpPr>
          <p:nvPr/>
        </p:nvSpPr>
        <p:spPr bwMode="auto">
          <a:xfrm>
            <a:off x="6361113" y="4435475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8200" name="Oval 1032"/>
          <p:cNvSpPr>
            <a:spLocks noChangeArrowheads="1"/>
          </p:cNvSpPr>
          <p:nvPr/>
        </p:nvSpPr>
        <p:spPr bwMode="auto">
          <a:xfrm>
            <a:off x="7772400" y="49466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8201" name="Oval 1033"/>
          <p:cNvSpPr>
            <a:spLocks noChangeArrowheads="1"/>
          </p:cNvSpPr>
          <p:nvPr/>
        </p:nvSpPr>
        <p:spPr bwMode="auto">
          <a:xfrm>
            <a:off x="5408613" y="4946650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8202" name="Oval 1034"/>
          <p:cNvSpPr>
            <a:spLocks noChangeArrowheads="1"/>
          </p:cNvSpPr>
          <p:nvPr/>
        </p:nvSpPr>
        <p:spPr bwMode="auto">
          <a:xfrm>
            <a:off x="5995988" y="54419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8203" name="Rectangle 1035"/>
          <p:cNvSpPr>
            <a:spLocks noChangeAspect="1" noChangeArrowheads="1"/>
          </p:cNvSpPr>
          <p:nvPr/>
        </p:nvSpPr>
        <p:spPr bwMode="auto">
          <a:xfrm>
            <a:off x="57483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04" name="Rectangle 1036"/>
          <p:cNvSpPr>
            <a:spLocks noChangeAspect="1" noChangeArrowheads="1"/>
          </p:cNvSpPr>
          <p:nvPr/>
        </p:nvSpPr>
        <p:spPr bwMode="auto">
          <a:xfrm>
            <a:off x="63341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05" name="Rectangle 1037"/>
          <p:cNvSpPr>
            <a:spLocks noChangeAspect="1" noChangeArrowheads="1"/>
          </p:cNvSpPr>
          <p:nvPr/>
        </p:nvSpPr>
        <p:spPr bwMode="auto">
          <a:xfrm>
            <a:off x="8304213" y="548640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06" name="AutoShape 1038"/>
          <p:cNvCxnSpPr>
            <a:cxnSpLocks noChangeShapeType="1"/>
            <a:stCxn id="8199" idx="3"/>
            <a:endCxn id="8201" idx="7"/>
          </p:cNvCxnSpPr>
          <p:nvPr/>
        </p:nvCxnSpPr>
        <p:spPr bwMode="auto">
          <a:xfrm flipH="1">
            <a:off x="5681663" y="4737100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039"/>
          <p:cNvCxnSpPr>
            <a:cxnSpLocks noChangeShapeType="1"/>
            <a:stCxn id="8200" idx="1"/>
            <a:endCxn id="8199" idx="5"/>
          </p:cNvCxnSpPr>
          <p:nvPr/>
        </p:nvCxnSpPr>
        <p:spPr bwMode="auto">
          <a:xfrm flipH="1" flipV="1">
            <a:off x="6634163" y="4737100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40"/>
          <p:cNvCxnSpPr>
            <a:cxnSpLocks noChangeShapeType="1"/>
            <a:stCxn id="8205" idx="0"/>
            <a:endCxn id="8200" idx="5"/>
          </p:cNvCxnSpPr>
          <p:nvPr/>
        </p:nvCxnSpPr>
        <p:spPr bwMode="auto">
          <a:xfrm flipH="1" flipV="1">
            <a:off x="8045450" y="522922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41"/>
          <p:cNvCxnSpPr>
            <a:cxnSpLocks noChangeShapeType="1"/>
            <a:stCxn id="8219" idx="7"/>
            <a:endCxn id="8200" idx="3"/>
          </p:cNvCxnSpPr>
          <p:nvPr/>
        </p:nvCxnSpPr>
        <p:spPr bwMode="auto">
          <a:xfrm flipV="1">
            <a:off x="7588250" y="5229225"/>
            <a:ext cx="230188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2"/>
          <p:cNvCxnSpPr>
            <a:cxnSpLocks noChangeShapeType="1"/>
            <a:stCxn id="8204" idx="0"/>
            <a:endCxn id="8202" idx="5"/>
          </p:cNvCxnSpPr>
          <p:nvPr/>
        </p:nvCxnSpPr>
        <p:spPr bwMode="auto">
          <a:xfrm flipH="1" flipV="1">
            <a:off x="6269038" y="57435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3"/>
          <p:cNvCxnSpPr>
            <a:cxnSpLocks noChangeShapeType="1"/>
            <a:stCxn id="8203" idx="0"/>
            <a:endCxn id="8202" idx="3"/>
          </p:cNvCxnSpPr>
          <p:nvPr/>
        </p:nvCxnSpPr>
        <p:spPr bwMode="auto">
          <a:xfrm flipV="1">
            <a:off x="5864225" y="5743575"/>
            <a:ext cx="1793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4"/>
          <p:cNvCxnSpPr>
            <a:cxnSpLocks noChangeShapeType="1"/>
            <a:stCxn id="8214" idx="7"/>
            <a:endCxn id="8201" idx="3"/>
          </p:cNvCxnSpPr>
          <p:nvPr/>
        </p:nvCxnSpPr>
        <p:spPr bwMode="auto">
          <a:xfrm flipV="1">
            <a:off x="5094288" y="5248275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5"/>
          <p:cNvCxnSpPr>
            <a:cxnSpLocks noChangeShapeType="1"/>
            <a:stCxn id="8202" idx="1"/>
            <a:endCxn id="8201" idx="5"/>
          </p:cNvCxnSpPr>
          <p:nvPr/>
        </p:nvCxnSpPr>
        <p:spPr bwMode="auto">
          <a:xfrm flipH="1" flipV="1">
            <a:off x="5681663" y="5248275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4" name="Oval 1046"/>
          <p:cNvSpPr>
            <a:spLocks noChangeArrowheads="1"/>
          </p:cNvSpPr>
          <p:nvPr/>
        </p:nvSpPr>
        <p:spPr bwMode="auto">
          <a:xfrm>
            <a:off x="4821238" y="5441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8215" name="Rectangle 1047"/>
          <p:cNvSpPr>
            <a:spLocks noChangeAspect="1" noChangeArrowheads="1"/>
          </p:cNvSpPr>
          <p:nvPr/>
        </p:nvSpPr>
        <p:spPr bwMode="auto">
          <a:xfrm>
            <a:off x="4572000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16" name="Rectangle 1048"/>
          <p:cNvSpPr>
            <a:spLocks noChangeAspect="1" noChangeArrowheads="1"/>
          </p:cNvSpPr>
          <p:nvPr/>
        </p:nvSpPr>
        <p:spPr bwMode="auto">
          <a:xfrm>
            <a:off x="5159375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17" name="AutoShape 1049"/>
          <p:cNvCxnSpPr>
            <a:cxnSpLocks noChangeShapeType="1"/>
            <a:stCxn id="8216" idx="0"/>
            <a:endCxn id="8214" idx="5"/>
          </p:cNvCxnSpPr>
          <p:nvPr/>
        </p:nvCxnSpPr>
        <p:spPr bwMode="auto">
          <a:xfrm flipH="1" flipV="1">
            <a:off x="5094288" y="572452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1050"/>
          <p:cNvCxnSpPr>
            <a:cxnSpLocks noChangeShapeType="1"/>
            <a:stCxn id="8215" idx="0"/>
            <a:endCxn id="8214" idx="3"/>
          </p:cNvCxnSpPr>
          <p:nvPr/>
        </p:nvCxnSpPr>
        <p:spPr bwMode="auto">
          <a:xfrm flipV="1">
            <a:off x="4687888" y="572452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9" name="Oval 1051"/>
          <p:cNvSpPr>
            <a:spLocks noChangeArrowheads="1"/>
          </p:cNvSpPr>
          <p:nvPr/>
        </p:nvSpPr>
        <p:spPr bwMode="auto">
          <a:xfrm>
            <a:off x="7315200" y="54260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8220" name="Rectangle 1052"/>
          <p:cNvSpPr>
            <a:spLocks noChangeAspect="1" noChangeArrowheads="1"/>
          </p:cNvSpPr>
          <p:nvPr/>
        </p:nvSpPr>
        <p:spPr bwMode="auto">
          <a:xfrm>
            <a:off x="70310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21" name="Rectangle 1053"/>
          <p:cNvSpPr>
            <a:spLocks noChangeAspect="1" noChangeArrowheads="1"/>
          </p:cNvSpPr>
          <p:nvPr/>
        </p:nvSpPr>
        <p:spPr bwMode="auto">
          <a:xfrm>
            <a:off x="76168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22" name="AutoShape 1054"/>
          <p:cNvCxnSpPr>
            <a:cxnSpLocks noChangeShapeType="1"/>
            <a:stCxn id="8221" idx="0"/>
            <a:endCxn id="8219" idx="5"/>
          </p:cNvCxnSpPr>
          <p:nvPr/>
        </p:nvCxnSpPr>
        <p:spPr bwMode="auto">
          <a:xfrm flipH="1" flipV="1">
            <a:off x="7588250" y="5708650"/>
            <a:ext cx="144463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AutoShape 1055"/>
          <p:cNvCxnSpPr>
            <a:cxnSpLocks noChangeShapeType="1"/>
            <a:stCxn id="8220" idx="0"/>
            <a:endCxn id="8219" idx="3"/>
          </p:cNvCxnSpPr>
          <p:nvPr/>
        </p:nvCxnSpPr>
        <p:spPr bwMode="auto">
          <a:xfrm flipV="1">
            <a:off x="7146925" y="5708650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4" name="Text Box 1056"/>
          <p:cNvSpPr txBox="1">
            <a:spLocks noChangeArrowheads="1"/>
          </p:cNvSpPr>
          <p:nvPr/>
        </p:nvSpPr>
        <p:spPr bwMode="auto">
          <a:xfrm>
            <a:off x="5810250" y="44672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8225" name="Text Box 1057"/>
          <p:cNvSpPr txBox="1">
            <a:spLocks noChangeArrowheads="1"/>
          </p:cNvSpPr>
          <p:nvPr/>
        </p:nvSpPr>
        <p:spPr bwMode="auto">
          <a:xfrm>
            <a:off x="5810250" y="50006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8226" name="Text Box 1058"/>
          <p:cNvSpPr txBox="1">
            <a:spLocks noChangeArrowheads="1"/>
          </p:cNvSpPr>
          <p:nvPr/>
        </p:nvSpPr>
        <p:spPr bwMode="auto">
          <a:xfrm>
            <a:off x="6324600" y="53943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=</a:t>
            </a:r>
          </a:p>
        </p:txBody>
      </p:sp>
      <p:sp>
        <p:nvSpPr>
          <p:cNvPr id="8227" name="Date Placeholder 3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13B996-1B16-EE4E-A9C1-B8184B0381D2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  <a:endParaRPr lang="en-US" sz="4000">
              <a:latin typeface="Tahoma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343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To perform operation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put</a:t>
            </a:r>
            <a:r>
              <a:rPr lang="en-US" sz="2000">
                <a:latin typeface="Tahoma" charset="0"/>
              </a:rPr>
              <a:t>(k, o), we search for key k (using TreeSearch)</a:t>
            </a:r>
          </a:p>
          <a:p>
            <a:pPr eaLnBrk="1" hangingPunct="1"/>
            <a:r>
              <a:rPr lang="en-US" sz="2000">
                <a:latin typeface="Tahoma" charset="0"/>
              </a:rPr>
              <a:t>Assume k is not already in the tree, and let w be the leaf reached by the search</a:t>
            </a:r>
          </a:p>
          <a:p>
            <a:pPr eaLnBrk="1" hangingPunct="1"/>
            <a:r>
              <a:rPr lang="en-US" sz="2000">
                <a:latin typeface="Tahoma" charset="0"/>
              </a:rPr>
              <a:t>We insert k at node w and expand w into an internal node</a:t>
            </a:r>
          </a:p>
          <a:p>
            <a:pPr eaLnBrk="1" hangingPunct="1"/>
            <a:r>
              <a:rPr lang="en-US" sz="2000">
                <a:latin typeface="Tahoma" charset="0"/>
              </a:rPr>
              <a:t>Example: insert 5</a:t>
            </a: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6765925" y="3886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auto">
          <a:xfrm>
            <a:off x="7964488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9224" name="Oval 6"/>
          <p:cNvSpPr>
            <a:spLocks noChangeArrowheads="1"/>
          </p:cNvSpPr>
          <p:nvPr/>
        </p:nvSpPr>
        <p:spPr bwMode="auto">
          <a:xfrm>
            <a:off x="5408613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5995988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9226" name="Rectangle 8"/>
          <p:cNvSpPr>
            <a:spLocks noChangeAspect="1" noChangeArrowheads="1"/>
          </p:cNvSpPr>
          <p:nvPr/>
        </p:nvSpPr>
        <p:spPr bwMode="auto">
          <a:xfrm>
            <a:off x="5748338" y="54689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27" name="Rectangle 10"/>
          <p:cNvSpPr>
            <a:spLocks noChangeAspect="1" noChangeArrowheads="1"/>
          </p:cNvSpPr>
          <p:nvPr/>
        </p:nvSpPr>
        <p:spPr bwMode="auto">
          <a:xfrm>
            <a:off x="8496300" y="4937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28" name="AutoShape 11"/>
          <p:cNvCxnSpPr>
            <a:cxnSpLocks noChangeShapeType="1"/>
            <a:stCxn id="9222" idx="3"/>
            <a:endCxn id="9224" idx="7"/>
          </p:cNvCxnSpPr>
          <p:nvPr/>
        </p:nvCxnSpPr>
        <p:spPr bwMode="auto">
          <a:xfrm flipH="1">
            <a:off x="5681663" y="4168775"/>
            <a:ext cx="113188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2"/>
          <p:cNvCxnSpPr>
            <a:cxnSpLocks noChangeShapeType="1"/>
            <a:stCxn id="9223" idx="1"/>
            <a:endCxn id="9222" idx="5"/>
          </p:cNvCxnSpPr>
          <p:nvPr/>
        </p:nvCxnSpPr>
        <p:spPr bwMode="auto">
          <a:xfrm flipH="1" flipV="1">
            <a:off x="7038975" y="4168775"/>
            <a:ext cx="97155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3"/>
          <p:cNvCxnSpPr>
            <a:cxnSpLocks noChangeShapeType="1"/>
            <a:stCxn id="9227" idx="0"/>
            <a:endCxn id="9223" idx="5"/>
          </p:cNvCxnSpPr>
          <p:nvPr/>
        </p:nvCxnSpPr>
        <p:spPr bwMode="auto">
          <a:xfrm flipH="1" flipV="1">
            <a:off x="8237538" y="4679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4"/>
          <p:cNvCxnSpPr>
            <a:cxnSpLocks noChangeShapeType="1"/>
            <a:stCxn id="9241" idx="7"/>
            <a:endCxn id="9223" idx="3"/>
          </p:cNvCxnSpPr>
          <p:nvPr/>
        </p:nvCxnSpPr>
        <p:spPr bwMode="auto">
          <a:xfrm flipV="1">
            <a:off x="7743825" y="4679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5"/>
          <p:cNvCxnSpPr>
            <a:cxnSpLocks noChangeShapeType="1"/>
            <a:stCxn id="9271" idx="1"/>
            <a:endCxn id="9225" idx="5"/>
          </p:cNvCxnSpPr>
          <p:nvPr/>
        </p:nvCxnSpPr>
        <p:spPr bwMode="auto">
          <a:xfrm flipH="1" flipV="1">
            <a:off x="6269038" y="5175250"/>
            <a:ext cx="198437" cy="254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6"/>
          <p:cNvCxnSpPr>
            <a:cxnSpLocks noChangeShapeType="1"/>
            <a:stCxn id="9226" idx="0"/>
            <a:endCxn id="9225" idx="3"/>
          </p:cNvCxnSpPr>
          <p:nvPr/>
        </p:nvCxnSpPr>
        <p:spPr bwMode="auto">
          <a:xfrm flipV="1">
            <a:off x="5864225" y="51752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7"/>
          <p:cNvCxnSpPr>
            <a:cxnSpLocks noChangeShapeType="1"/>
            <a:stCxn id="9236" idx="7"/>
            <a:endCxn id="9224" idx="3"/>
          </p:cNvCxnSpPr>
          <p:nvPr/>
        </p:nvCxnSpPr>
        <p:spPr bwMode="auto">
          <a:xfrm flipV="1">
            <a:off x="5094288" y="46799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8"/>
          <p:cNvCxnSpPr>
            <a:cxnSpLocks noChangeShapeType="1"/>
            <a:stCxn id="9225" idx="1"/>
            <a:endCxn id="9224" idx="5"/>
          </p:cNvCxnSpPr>
          <p:nvPr/>
        </p:nvCxnSpPr>
        <p:spPr bwMode="auto">
          <a:xfrm flipH="1" flipV="1">
            <a:off x="5681663" y="46799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4821238" y="4892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9237" name="Rectangle 20"/>
          <p:cNvSpPr>
            <a:spLocks noChangeAspect="1" noChangeArrowheads="1"/>
          </p:cNvSpPr>
          <p:nvPr/>
        </p:nvSpPr>
        <p:spPr bwMode="auto">
          <a:xfrm>
            <a:off x="4572000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38" name="Rectangle 21"/>
          <p:cNvSpPr>
            <a:spLocks noChangeAspect="1" noChangeArrowheads="1"/>
          </p:cNvSpPr>
          <p:nvPr/>
        </p:nvSpPr>
        <p:spPr bwMode="auto">
          <a:xfrm>
            <a:off x="515937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39" name="AutoShape 22"/>
          <p:cNvCxnSpPr>
            <a:cxnSpLocks noChangeShapeType="1"/>
            <a:stCxn id="9238" idx="0"/>
            <a:endCxn id="9236" idx="5"/>
          </p:cNvCxnSpPr>
          <p:nvPr/>
        </p:nvCxnSpPr>
        <p:spPr bwMode="auto">
          <a:xfrm flipH="1" flipV="1">
            <a:off x="5094288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/>
          <p:cNvCxnSpPr>
            <a:cxnSpLocks noChangeShapeType="1"/>
            <a:stCxn id="9237" idx="0"/>
            <a:endCxn id="9236" idx="3"/>
          </p:cNvCxnSpPr>
          <p:nvPr/>
        </p:nvCxnSpPr>
        <p:spPr bwMode="auto">
          <a:xfrm flipV="1">
            <a:off x="4687888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1" name="Oval 24"/>
          <p:cNvSpPr>
            <a:spLocks noChangeArrowheads="1"/>
          </p:cNvSpPr>
          <p:nvPr/>
        </p:nvSpPr>
        <p:spPr bwMode="auto">
          <a:xfrm>
            <a:off x="7470775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9242" name="Rectangle 25"/>
          <p:cNvSpPr>
            <a:spLocks noChangeAspect="1" noChangeArrowheads="1"/>
          </p:cNvSpPr>
          <p:nvPr/>
        </p:nvSpPr>
        <p:spPr bwMode="auto">
          <a:xfrm>
            <a:off x="722312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43" name="Rectangle 26"/>
          <p:cNvSpPr>
            <a:spLocks noChangeAspect="1" noChangeArrowheads="1"/>
          </p:cNvSpPr>
          <p:nvPr/>
        </p:nvSpPr>
        <p:spPr bwMode="auto">
          <a:xfrm>
            <a:off x="7808913" y="5468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44" name="AutoShape 27"/>
          <p:cNvCxnSpPr>
            <a:cxnSpLocks noChangeShapeType="1"/>
            <a:stCxn id="9243" idx="0"/>
            <a:endCxn id="9241" idx="5"/>
          </p:cNvCxnSpPr>
          <p:nvPr/>
        </p:nvCxnSpPr>
        <p:spPr bwMode="auto">
          <a:xfrm flipH="1" flipV="1">
            <a:off x="7743825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8"/>
          <p:cNvCxnSpPr>
            <a:cxnSpLocks noChangeShapeType="1"/>
            <a:stCxn id="9242" idx="0"/>
            <a:endCxn id="9241" idx="3"/>
          </p:cNvCxnSpPr>
          <p:nvPr/>
        </p:nvCxnSpPr>
        <p:spPr bwMode="auto">
          <a:xfrm flipV="1">
            <a:off x="7339013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Oval 34"/>
          <p:cNvSpPr>
            <a:spLocks noChangeArrowheads="1"/>
          </p:cNvSpPr>
          <p:nvPr/>
        </p:nvSpPr>
        <p:spPr bwMode="auto">
          <a:xfrm>
            <a:off x="6553200" y="1524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9247" name="Oval 35"/>
          <p:cNvSpPr>
            <a:spLocks noChangeArrowheads="1"/>
          </p:cNvSpPr>
          <p:nvPr/>
        </p:nvSpPr>
        <p:spPr bwMode="auto">
          <a:xfrm>
            <a:off x="7964488" y="2035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9248" name="Oval 36"/>
          <p:cNvSpPr>
            <a:spLocks noChangeArrowheads="1"/>
          </p:cNvSpPr>
          <p:nvPr/>
        </p:nvSpPr>
        <p:spPr bwMode="auto">
          <a:xfrm>
            <a:off x="5600700" y="2035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9249" name="Oval 37"/>
          <p:cNvSpPr>
            <a:spLocks noChangeArrowheads="1"/>
          </p:cNvSpPr>
          <p:nvPr/>
        </p:nvSpPr>
        <p:spPr bwMode="auto">
          <a:xfrm>
            <a:off x="6188075" y="2530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9250" name="Rectangle 38"/>
          <p:cNvSpPr>
            <a:spLocks noChangeAspect="1" noChangeArrowheads="1"/>
          </p:cNvSpPr>
          <p:nvPr/>
        </p:nvSpPr>
        <p:spPr bwMode="auto">
          <a:xfrm>
            <a:off x="59404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51" name="Rectangle 39"/>
          <p:cNvSpPr>
            <a:spLocks noChangeAspect="1" noChangeArrowheads="1"/>
          </p:cNvSpPr>
          <p:nvPr/>
        </p:nvSpPr>
        <p:spPr bwMode="auto">
          <a:xfrm>
            <a:off x="6526213" y="3106738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252" name="Rectangle 40"/>
          <p:cNvSpPr>
            <a:spLocks noChangeAspect="1" noChangeArrowheads="1"/>
          </p:cNvSpPr>
          <p:nvPr/>
        </p:nvSpPr>
        <p:spPr bwMode="auto">
          <a:xfrm>
            <a:off x="8496300" y="2574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53" name="AutoShape 41"/>
          <p:cNvCxnSpPr>
            <a:cxnSpLocks noChangeShapeType="1"/>
            <a:stCxn id="9246" idx="3"/>
            <a:endCxn id="9248" idx="7"/>
          </p:cNvCxnSpPr>
          <p:nvPr/>
        </p:nvCxnSpPr>
        <p:spPr bwMode="auto">
          <a:xfrm flipH="1">
            <a:off x="5873750" y="1825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42"/>
          <p:cNvCxnSpPr>
            <a:cxnSpLocks noChangeShapeType="1"/>
            <a:stCxn id="9247" idx="1"/>
            <a:endCxn id="9246" idx="5"/>
          </p:cNvCxnSpPr>
          <p:nvPr/>
        </p:nvCxnSpPr>
        <p:spPr bwMode="auto">
          <a:xfrm flipH="1" flipV="1">
            <a:off x="6826250" y="1825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43"/>
          <p:cNvCxnSpPr>
            <a:cxnSpLocks noChangeShapeType="1"/>
            <a:stCxn id="9252" idx="0"/>
            <a:endCxn id="9247" idx="5"/>
          </p:cNvCxnSpPr>
          <p:nvPr/>
        </p:nvCxnSpPr>
        <p:spPr bwMode="auto">
          <a:xfrm flipH="1" flipV="1">
            <a:off x="8237538" y="2317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4"/>
          <p:cNvCxnSpPr>
            <a:cxnSpLocks noChangeShapeType="1"/>
            <a:stCxn id="9266" idx="7"/>
            <a:endCxn id="9247" idx="3"/>
          </p:cNvCxnSpPr>
          <p:nvPr/>
        </p:nvCxnSpPr>
        <p:spPr bwMode="auto">
          <a:xfrm flipV="1">
            <a:off x="7743825" y="23177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45"/>
          <p:cNvCxnSpPr>
            <a:cxnSpLocks noChangeShapeType="1"/>
            <a:stCxn id="9251" idx="0"/>
            <a:endCxn id="9249" idx="5"/>
          </p:cNvCxnSpPr>
          <p:nvPr/>
        </p:nvCxnSpPr>
        <p:spPr bwMode="auto">
          <a:xfrm flipH="1" flipV="1">
            <a:off x="6461125" y="2832100"/>
            <a:ext cx="180975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46"/>
          <p:cNvCxnSpPr>
            <a:cxnSpLocks noChangeShapeType="1"/>
            <a:stCxn id="9250" idx="0"/>
            <a:endCxn id="9249" idx="3"/>
          </p:cNvCxnSpPr>
          <p:nvPr/>
        </p:nvCxnSpPr>
        <p:spPr bwMode="auto">
          <a:xfrm flipV="1">
            <a:off x="6056313" y="2832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7"/>
          <p:cNvCxnSpPr>
            <a:cxnSpLocks noChangeShapeType="1"/>
            <a:stCxn id="9261" idx="7"/>
            <a:endCxn id="9248" idx="3"/>
          </p:cNvCxnSpPr>
          <p:nvPr/>
        </p:nvCxnSpPr>
        <p:spPr bwMode="auto">
          <a:xfrm flipV="1">
            <a:off x="5286375" y="2336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60" name="AutoShape 48"/>
          <p:cNvCxnSpPr>
            <a:cxnSpLocks noChangeShapeType="1"/>
            <a:stCxn id="9249" idx="1"/>
            <a:endCxn id="9248" idx="5"/>
          </p:cNvCxnSpPr>
          <p:nvPr/>
        </p:nvCxnSpPr>
        <p:spPr bwMode="auto">
          <a:xfrm flipH="1" flipV="1">
            <a:off x="5873750" y="2336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61" name="Oval 49"/>
          <p:cNvSpPr>
            <a:spLocks noChangeArrowheads="1"/>
          </p:cNvSpPr>
          <p:nvPr/>
        </p:nvSpPr>
        <p:spPr bwMode="auto">
          <a:xfrm>
            <a:off x="5013325" y="2530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9262" name="Rectangle 50"/>
          <p:cNvSpPr>
            <a:spLocks noChangeAspect="1" noChangeArrowheads="1"/>
          </p:cNvSpPr>
          <p:nvPr/>
        </p:nvSpPr>
        <p:spPr bwMode="auto">
          <a:xfrm>
            <a:off x="4764088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63" name="Rectangle 51"/>
          <p:cNvSpPr>
            <a:spLocks noChangeAspect="1" noChangeArrowheads="1"/>
          </p:cNvSpPr>
          <p:nvPr/>
        </p:nvSpPr>
        <p:spPr bwMode="auto">
          <a:xfrm>
            <a:off x="5351463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64" name="AutoShape 52"/>
          <p:cNvCxnSpPr>
            <a:cxnSpLocks noChangeShapeType="1"/>
            <a:stCxn id="9263" idx="0"/>
            <a:endCxn id="9261" idx="5"/>
          </p:cNvCxnSpPr>
          <p:nvPr/>
        </p:nvCxnSpPr>
        <p:spPr bwMode="auto">
          <a:xfrm flipH="1" flipV="1">
            <a:off x="528637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65" name="AutoShape 53"/>
          <p:cNvCxnSpPr>
            <a:cxnSpLocks noChangeShapeType="1"/>
            <a:stCxn id="9262" idx="0"/>
            <a:endCxn id="9261" idx="3"/>
          </p:cNvCxnSpPr>
          <p:nvPr/>
        </p:nvCxnSpPr>
        <p:spPr bwMode="auto">
          <a:xfrm flipV="1">
            <a:off x="4879975" y="2813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66" name="Oval 54"/>
          <p:cNvSpPr>
            <a:spLocks noChangeArrowheads="1"/>
          </p:cNvSpPr>
          <p:nvPr/>
        </p:nvSpPr>
        <p:spPr bwMode="auto">
          <a:xfrm>
            <a:off x="7470775" y="2530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9267" name="Rectangle 55"/>
          <p:cNvSpPr>
            <a:spLocks noChangeAspect="1" noChangeArrowheads="1"/>
          </p:cNvSpPr>
          <p:nvPr/>
        </p:nvSpPr>
        <p:spPr bwMode="auto">
          <a:xfrm>
            <a:off x="72231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68" name="Rectangle 56"/>
          <p:cNvSpPr>
            <a:spLocks noChangeAspect="1" noChangeArrowheads="1"/>
          </p:cNvSpPr>
          <p:nvPr/>
        </p:nvSpPr>
        <p:spPr bwMode="auto">
          <a:xfrm>
            <a:off x="7808913" y="3106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69" name="AutoShape 57"/>
          <p:cNvCxnSpPr>
            <a:cxnSpLocks noChangeShapeType="1"/>
            <a:stCxn id="9268" idx="0"/>
            <a:endCxn id="9266" idx="5"/>
          </p:cNvCxnSpPr>
          <p:nvPr/>
        </p:nvCxnSpPr>
        <p:spPr bwMode="auto">
          <a:xfrm flipH="1" flipV="1">
            <a:off x="774382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70" name="AutoShape 58"/>
          <p:cNvCxnSpPr>
            <a:cxnSpLocks noChangeShapeType="1"/>
            <a:stCxn id="9267" idx="0"/>
            <a:endCxn id="9266" idx="3"/>
          </p:cNvCxnSpPr>
          <p:nvPr/>
        </p:nvCxnSpPr>
        <p:spPr bwMode="auto">
          <a:xfrm flipV="1">
            <a:off x="7339013" y="2813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71" name="Oval 59"/>
          <p:cNvSpPr>
            <a:spLocks noChangeArrowheads="1"/>
          </p:cNvSpPr>
          <p:nvPr/>
        </p:nvSpPr>
        <p:spPr bwMode="auto">
          <a:xfrm>
            <a:off x="6419850" y="5410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9272" name="Rectangle 60"/>
          <p:cNvSpPr>
            <a:spLocks noChangeAspect="1" noChangeArrowheads="1"/>
          </p:cNvSpPr>
          <p:nvPr/>
        </p:nvSpPr>
        <p:spPr bwMode="auto">
          <a:xfrm>
            <a:off x="6172200" y="5986463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273" name="Rectangle 61"/>
          <p:cNvSpPr>
            <a:spLocks noChangeAspect="1" noChangeArrowheads="1"/>
          </p:cNvSpPr>
          <p:nvPr/>
        </p:nvSpPr>
        <p:spPr bwMode="auto">
          <a:xfrm>
            <a:off x="6757988" y="598646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cxnSp>
        <p:nvCxnSpPr>
          <p:cNvPr id="9274" name="AutoShape 62"/>
          <p:cNvCxnSpPr>
            <a:cxnSpLocks noChangeShapeType="1"/>
            <a:stCxn id="9273" idx="0"/>
            <a:endCxn id="9271" idx="5"/>
          </p:cNvCxnSpPr>
          <p:nvPr/>
        </p:nvCxnSpPr>
        <p:spPr bwMode="auto">
          <a:xfrm flipH="1" flipV="1">
            <a:off x="6692900" y="5711825"/>
            <a:ext cx="180975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75" name="AutoShape 63"/>
          <p:cNvCxnSpPr>
            <a:cxnSpLocks noChangeShapeType="1"/>
            <a:stCxn id="9272" idx="0"/>
            <a:endCxn id="9271" idx="3"/>
          </p:cNvCxnSpPr>
          <p:nvPr/>
        </p:nvCxnSpPr>
        <p:spPr bwMode="auto">
          <a:xfrm flipV="1">
            <a:off x="6288088" y="571182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76" name="Text Box 64"/>
          <p:cNvSpPr txBox="1">
            <a:spLocks noChangeArrowheads="1"/>
          </p:cNvSpPr>
          <p:nvPr/>
        </p:nvSpPr>
        <p:spPr bwMode="auto">
          <a:xfrm>
            <a:off x="6029325" y="15811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9277" name="Text Box 65"/>
          <p:cNvSpPr txBox="1">
            <a:spLocks noChangeArrowheads="1"/>
          </p:cNvSpPr>
          <p:nvPr/>
        </p:nvSpPr>
        <p:spPr bwMode="auto">
          <a:xfrm>
            <a:off x="6029325" y="21145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9278" name="Text Box 66"/>
          <p:cNvSpPr txBox="1">
            <a:spLocks noChangeArrowheads="1"/>
          </p:cNvSpPr>
          <p:nvPr/>
        </p:nvSpPr>
        <p:spPr bwMode="auto">
          <a:xfrm>
            <a:off x="6534150" y="26670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9279" name="Text Box 69"/>
          <p:cNvSpPr txBox="1">
            <a:spLocks noChangeArrowheads="1"/>
          </p:cNvSpPr>
          <p:nvPr/>
        </p:nvSpPr>
        <p:spPr bwMode="auto">
          <a:xfrm>
            <a:off x="6461125" y="3276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9280" name="Text Box 70"/>
          <p:cNvSpPr txBox="1">
            <a:spLocks noChangeArrowheads="1"/>
          </p:cNvSpPr>
          <p:nvPr/>
        </p:nvSpPr>
        <p:spPr bwMode="auto">
          <a:xfrm>
            <a:off x="6629400" y="5105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9281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9DD5-978F-D023-4B7B-900CDB6D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685800"/>
          </a:xfrm>
        </p:spPr>
        <p:txBody>
          <a:bodyPr/>
          <a:lstStyle/>
          <a:p>
            <a:r>
              <a:rPr lang="en-TR" dirty="0"/>
              <a:t>Insertion in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4E1D-FAE7-8C60-EB3D-00CFB31B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7772400" cy="5410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Node insert(Node root, int key)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// If the tree is empty,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// return a new node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if (root == null) {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root = new Node(key);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return root;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 algn="l" rtl="0" fontAlgn="base">
              <a:buNone/>
            </a:pPr>
            <a:endParaRPr lang="en-US" sz="1600" b="0" i="0" dirty="0"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// Otherwise, recur down the tree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else if (key &lt; 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root.key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root.left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insert(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root.left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key);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else if (key &gt; 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root.key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root.right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insert(</a:t>
            </a:r>
            <a:r>
              <a:rPr lang="en-US" sz="16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root.right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key);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// Return the (unchanged) node pointer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return root;</a:t>
            </a:r>
          </a:p>
          <a:p>
            <a:pPr marL="0" indent="0" algn="l" rtl="0" fontAlgn="base">
              <a:buNone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TR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0BF7-7E8D-214A-9FA7-C564A2AF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6601-E4B7-0E89-324B-AE60DE45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89667-2FA9-ABAC-572D-BC59B4F6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48582A-E402-864A-9A15-23C93400B6E2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</a:t>
            </a:r>
            <a:endParaRPr lang="en-US" sz="4000">
              <a:latin typeface="Tahoma" charset="0"/>
            </a:endParaRP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90575" y="1676400"/>
            <a:ext cx="3781425" cy="4419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To perform operation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000" dirty="0">
                <a:latin typeface="Tahoma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), we search for key </a:t>
            </a:r>
            <a:r>
              <a:rPr lang="en-US" sz="2000" b="1" i="1" dirty="0">
                <a:latin typeface="Times New Roman" charset="0"/>
              </a:rPr>
              <a:t>k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Assume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is in the tree, and let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be the node storing </a:t>
            </a:r>
            <a:r>
              <a:rPr lang="en-US" sz="2000" b="1" i="1" dirty="0">
                <a:latin typeface="Times New Roman" charset="0"/>
              </a:rPr>
              <a:t>k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If node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has a leaf child </a:t>
            </a:r>
            <a:r>
              <a:rPr lang="tr-TR" sz="2000" b="1" i="1" dirty="0">
                <a:latin typeface="Times New Roman" charset="0"/>
              </a:rPr>
              <a:t>u</a:t>
            </a:r>
            <a:r>
              <a:rPr lang="en-US" sz="2000" dirty="0">
                <a:latin typeface="Tahoma" charset="0"/>
              </a:rPr>
              <a:t>, we remove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and </a:t>
            </a:r>
            <a:r>
              <a:rPr lang="tr-TR" sz="2000" b="1" i="1" dirty="0">
                <a:latin typeface="Times New Roman" charset="0"/>
              </a:rPr>
              <a:t>u</a:t>
            </a:r>
            <a:r>
              <a:rPr lang="en-US" sz="2000" dirty="0">
                <a:latin typeface="Tahoma" charset="0"/>
              </a:rPr>
              <a:t> from the tree</a:t>
            </a:r>
            <a:r>
              <a:rPr lang="tr-TR" sz="2000" dirty="0">
                <a:latin typeface="Tahoma" charset="0"/>
              </a:rPr>
              <a:t>. </a:t>
            </a:r>
            <a:r>
              <a:rPr lang="en-US" sz="2000" dirty="0">
                <a:latin typeface="Tahoma" charset="0"/>
              </a:rPr>
              <a:t>Example: remove 4</a:t>
            </a:r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6781800" y="16002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7980363" y="2111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5424488" y="211137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6011863" y="26066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0250" name="Rectangle 8"/>
          <p:cNvSpPr>
            <a:spLocks noChangeAspect="1" noChangeArrowheads="1"/>
          </p:cNvSpPr>
          <p:nvPr/>
        </p:nvSpPr>
        <p:spPr bwMode="auto">
          <a:xfrm>
            <a:off x="5764213" y="3182938"/>
            <a:ext cx="230187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51" name="Rectangle 9"/>
          <p:cNvSpPr>
            <a:spLocks noChangeAspect="1" noChangeArrowheads="1"/>
          </p:cNvSpPr>
          <p:nvPr/>
        </p:nvSpPr>
        <p:spPr bwMode="auto">
          <a:xfrm>
            <a:off x="8512175" y="2651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52" name="AutoShape 10"/>
          <p:cNvCxnSpPr>
            <a:cxnSpLocks noChangeShapeType="1"/>
            <a:stCxn id="10246" idx="3"/>
            <a:endCxn id="10248" idx="7"/>
          </p:cNvCxnSpPr>
          <p:nvPr/>
        </p:nvCxnSpPr>
        <p:spPr bwMode="auto">
          <a:xfrm flipH="1">
            <a:off x="5697538" y="1901825"/>
            <a:ext cx="1131887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1"/>
          <p:cNvCxnSpPr>
            <a:cxnSpLocks noChangeShapeType="1"/>
            <a:stCxn id="10247" idx="1"/>
            <a:endCxn id="10246" idx="5"/>
          </p:cNvCxnSpPr>
          <p:nvPr/>
        </p:nvCxnSpPr>
        <p:spPr bwMode="auto">
          <a:xfrm flipH="1" flipV="1">
            <a:off x="7054850" y="1901825"/>
            <a:ext cx="9715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51" idx="0"/>
            <a:endCxn id="10247" idx="5"/>
          </p:cNvCxnSpPr>
          <p:nvPr/>
        </p:nvCxnSpPr>
        <p:spPr bwMode="auto">
          <a:xfrm flipH="1" flipV="1">
            <a:off x="8253413" y="2393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3"/>
          <p:cNvCxnSpPr>
            <a:cxnSpLocks noChangeShapeType="1"/>
            <a:stCxn id="10265" idx="7"/>
            <a:endCxn id="10247" idx="3"/>
          </p:cNvCxnSpPr>
          <p:nvPr/>
        </p:nvCxnSpPr>
        <p:spPr bwMode="auto">
          <a:xfrm flipV="1">
            <a:off x="7759700" y="2393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4"/>
          <p:cNvCxnSpPr>
            <a:cxnSpLocks noChangeShapeType="1"/>
            <a:stCxn id="10270" idx="1"/>
            <a:endCxn id="10249" idx="5"/>
          </p:cNvCxnSpPr>
          <p:nvPr/>
        </p:nvCxnSpPr>
        <p:spPr bwMode="auto">
          <a:xfrm flipH="1" flipV="1">
            <a:off x="6284913" y="2908300"/>
            <a:ext cx="198437" cy="2349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5"/>
          <p:cNvCxnSpPr>
            <a:cxnSpLocks noChangeShapeType="1"/>
            <a:stCxn id="10250" idx="0"/>
            <a:endCxn id="10249" idx="3"/>
          </p:cNvCxnSpPr>
          <p:nvPr/>
        </p:nvCxnSpPr>
        <p:spPr bwMode="auto">
          <a:xfrm flipV="1">
            <a:off x="5880100" y="2908300"/>
            <a:ext cx="179388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6"/>
          <p:cNvCxnSpPr>
            <a:cxnSpLocks noChangeShapeType="1"/>
            <a:stCxn id="10260" idx="7"/>
            <a:endCxn id="10248" idx="3"/>
          </p:cNvCxnSpPr>
          <p:nvPr/>
        </p:nvCxnSpPr>
        <p:spPr bwMode="auto">
          <a:xfrm flipV="1">
            <a:off x="5110163" y="2413000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7"/>
          <p:cNvCxnSpPr>
            <a:cxnSpLocks noChangeShapeType="1"/>
            <a:stCxn id="10249" idx="1"/>
            <a:endCxn id="10248" idx="5"/>
          </p:cNvCxnSpPr>
          <p:nvPr/>
        </p:nvCxnSpPr>
        <p:spPr bwMode="auto">
          <a:xfrm flipH="1" flipV="1">
            <a:off x="5697538" y="24130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60" name="Oval 18"/>
          <p:cNvSpPr>
            <a:spLocks noChangeArrowheads="1"/>
          </p:cNvSpPr>
          <p:nvPr/>
        </p:nvSpPr>
        <p:spPr bwMode="auto">
          <a:xfrm>
            <a:off x="4837113" y="2606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0261" name="Rectangle 19"/>
          <p:cNvSpPr>
            <a:spLocks noChangeAspect="1" noChangeArrowheads="1"/>
          </p:cNvSpPr>
          <p:nvPr/>
        </p:nvSpPr>
        <p:spPr bwMode="auto">
          <a:xfrm>
            <a:off x="4587875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2" name="Rectangle 20"/>
          <p:cNvSpPr>
            <a:spLocks noChangeAspect="1" noChangeArrowheads="1"/>
          </p:cNvSpPr>
          <p:nvPr/>
        </p:nvSpPr>
        <p:spPr bwMode="auto">
          <a:xfrm>
            <a:off x="517525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63" name="AutoShape 21"/>
          <p:cNvCxnSpPr>
            <a:cxnSpLocks noChangeShapeType="1"/>
            <a:stCxn id="10262" idx="0"/>
            <a:endCxn id="10260" idx="5"/>
          </p:cNvCxnSpPr>
          <p:nvPr/>
        </p:nvCxnSpPr>
        <p:spPr bwMode="auto">
          <a:xfrm flipH="1" flipV="1">
            <a:off x="5110163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2"/>
          <p:cNvCxnSpPr>
            <a:cxnSpLocks noChangeShapeType="1"/>
            <a:stCxn id="10261" idx="0"/>
            <a:endCxn id="10260" idx="3"/>
          </p:cNvCxnSpPr>
          <p:nvPr/>
        </p:nvCxnSpPr>
        <p:spPr bwMode="auto">
          <a:xfrm flipV="1">
            <a:off x="4703763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65" name="Oval 23"/>
          <p:cNvSpPr>
            <a:spLocks noChangeArrowheads="1"/>
          </p:cNvSpPr>
          <p:nvPr/>
        </p:nvSpPr>
        <p:spPr bwMode="auto">
          <a:xfrm>
            <a:off x="7486650" y="2606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0266" name="Rectangle 24"/>
          <p:cNvSpPr>
            <a:spLocks noChangeAspect="1" noChangeArrowheads="1"/>
          </p:cNvSpPr>
          <p:nvPr/>
        </p:nvSpPr>
        <p:spPr bwMode="auto">
          <a:xfrm>
            <a:off x="723900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7" name="Rectangle 25"/>
          <p:cNvSpPr>
            <a:spLocks noChangeAspect="1" noChangeArrowheads="1"/>
          </p:cNvSpPr>
          <p:nvPr/>
        </p:nvSpPr>
        <p:spPr bwMode="auto">
          <a:xfrm>
            <a:off x="7824788" y="3182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68" name="AutoShape 26"/>
          <p:cNvCxnSpPr>
            <a:cxnSpLocks noChangeShapeType="1"/>
            <a:stCxn id="10267" idx="0"/>
            <a:endCxn id="10265" idx="5"/>
          </p:cNvCxnSpPr>
          <p:nvPr/>
        </p:nvCxnSpPr>
        <p:spPr bwMode="auto">
          <a:xfrm flipH="1" flipV="1">
            <a:off x="7759700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AutoShape 27"/>
          <p:cNvCxnSpPr>
            <a:cxnSpLocks noChangeShapeType="1"/>
            <a:stCxn id="10266" idx="0"/>
            <a:endCxn id="10265" idx="3"/>
          </p:cNvCxnSpPr>
          <p:nvPr/>
        </p:nvCxnSpPr>
        <p:spPr bwMode="auto">
          <a:xfrm flipV="1">
            <a:off x="7354888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70" name="Oval 28"/>
          <p:cNvSpPr>
            <a:spLocks noChangeArrowheads="1"/>
          </p:cNvSpPr>
          <p:nvPr/>
        </p:nvSpPr>
        <p:spPr bwMode="auto">
          <a:xfrm>
            <a:off x="6435725" y="3124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71" name="Rectangle 29"/>
          <p:cNvSpPr>
            <a:spLocks noChangeAspect="1" noChangeArrowheads="1"/>
          </p:cNvSpPr>
          <p:nvPr/>
        </p:nvSpPr>
        <p:spPr bwMode="auto">
          <a:xfrm>
            <a:off x="6188075" y="37004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2" name="Rectangle 30"/>
          <p:cNvSpPr>
            <a:spLocks noChangeAspect="1" noChangeArrowheads="1"/>
          </p:cNvSpPr>
          <p:nvPr/>
        </p:nvSpPr>
        <p:spPr bwMode="auto">
          <a:xfrm>
            <a:off x="6773863" y="37004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73" name="AutoShape 31"/>
          <p:cNvCxnSpPr>
            <a:cxnSpLocks noChangeShapeType="1"/>
            <a:stCxn id="10272" idx="0"/>
            <a:endCxn id="10270" idx="5"/>
          </p:cNvCxnSpPr>
          <p:nvPr/>
        </p:nvCxnSpPr>
        <p:spPr bwMode="auto">
          <a:xfrm flipH="1" flipV="1">
            <a:off x="6708775" y="342582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AutoShape 32"/>
          <p:cNvCxnSpPr>
            <a:cxnSpLocks noChangeShapeType="1"/>
            <a:stCxn id="10271" idx="0"/>
            <a:endCxn id="10270" idx="3"/>
          </p:cNvCxnSpPr>
          <p:nvPr/>
        </p:nvCxnSpPr>
        <p:spPr bwMode="auto">
          <a:xfrm flipV="1">
            <a:off x="6303963" y="34258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75" name="Text Box 33"/>
          <p:cNvSpPr txBox="1">
            <a:spLocks noChangeArrowheads="1"/>
          </p:cNvSpPr>
          <p:nvPr/>
        </p:nvSpPr>
        <p:spPr bwMode="auto">
          <a:xfrm>
            <a:off x="6324600" y="249872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0276" name="Text Box 34"/>
          <p:cNvSpPr txBox="1">
            <a:spLocks noChangeArrowheads="1"/>
          </p:cNvSpPr>
          <p:nvPr/>
        </p:nvSpPr>
        <p:spPr bwMode="auto">
          <a:xfrm>
            <a:off x="5602928" y="2819400"/>
            <a:ext cx="327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2000" b="1" i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u</a:t>
            </a:r>
            <a:endParaRPr lang="en-US" sz="2000" b="1" i="1" dirty="0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10277" name="Oval 66"/>
          <p:cNvSpPr>
            <a:spLocks noChangeArrowheads="1"/>
          </p:cNvSpPr>
          <p:nvPr/>
        </p:nvSpPr>
        <p:spPr bwMode="auto">
          <a:xfrm>
            <a:off x="6553200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78" name="Oval 67"/>
          <p:cNvSpPr>
            <a:spLocks noChangeArrowheads="1"/>
          </p:cNvSpPr>
          <p:nvPr/>
        </p:nvSpPr>
        <p:spPr bwMode="auto">
          <a:xfrm>
            <a:off x="7964488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79" name="Oval 68"/>
          <p:cNvSpPr>
            <a:spLocks noChangeArrowheads="1"/>
          </p:cNvSpPr>
          <p:nvPr/>
        </p:nvSpPr>
        <p:spPr bwMode="auto">
          <a:xfrm>
            <a:off x="5600700" y="4762500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80" name="Oval 69"/>
          <p:cNvSpPr>
            <a:spLocks noChangeArrowheads="1"/>
          </p:cNvSpPr>
          <p:nvPr/>
        </p:nvSpPr>
        <p:spPr bwMode="auto">
          <a:xfrm>
            <a:off x="6188075" y="52578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81" name="Rectangle 70"/>
          <p:cNvSpPr>
            <a:spLocks noChangeAspect="1" noChangeArrowheads="1"/>
          </p:cNvSpPr>
          <p:nvPr/>
        </p:nvSpPr>
        <p:spPr bwMode="auto">
          <a:xfrm>
            <a:off x="59404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82" name="Rectangle 71"/>
          <p:cNvSpPr>
            <a:spLocks noChangeAspect="1" noChangeArrowheads="1"/>
          </p:cNvSpPr>
          <p:nvPr/>
        </p:nvSpPr>
        <p:spPr bwMode="auto">
          <a:xfrm>
            <a:off x="6553200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83" name="Rectangle 72"/>
          <p:cNvSpPr>
            <a:spLocks noChangeAspect="1" noChangeArrowheads="1"/>
          </p:cNvSpPr>
          <p:nvPr/>
        </p:nvSpPr>
        <p:spPr bwMode="auto">
          <a:xfrm>
            <a:off x="8496300" y="5302250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84" name="AutoShape 73"/>
          <p:cNvCxnSpPr>
            <a:cxnSpLocks noChangeShapeType="1"/>
            <a:stCxn id="10277" idx="3"/>
            <a:endCxn id="10279" idx="7"/>
          </p:cNvCxnSpPr>
          <p:nvPr/>
        </p:nvCxnSpPr>
        <p:spPr bwMode="auto">
          <a:xfrm flipH="1">
            <a:off x="5873750" y="4533900"/>
            <a:ext cx="7270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stCxn id="10278" idx="1"/>
            <a:endCxn id="10277" idx="5"/>
          </p:cNvCxnSpPr>
          <p:nvPr/>
        </p:nvCxnSpPr>
        <p:spPr bwMode="auto">
          <a:xfrm flipH="1" flipV="1">
            <a:off x="6826250" y="4533900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75"/>
          <p:cNvCxnSpPr>
            <a:cxnSpLocks noChangeShapeType="1"/>
            <a:stCxn id="10283" idx="0"/>
            <a:endCxn id="10278" idx="5"/>
          </p:cNvCxnSpPr>
          <p:nvPr/>
        </p:nvCxnSpPr>
        <p:spPr bwMode="auto">
          <a:xfrm flipH="1" flipV="1">
            <a:off x="8237538" y="504507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AutoShape 76"/>
          <p:cNvCxnSpPr>
            <a:cxnSpLocks noChangeShapeType="1"/>
            <a:stCxn id="10297" idx="7"/>
            <a:endCxn id="10278" idx="3"/>
          </p:cNvCxnSpPr>
          <p:nvPr/>
        </p:nvCxnSpPr>
        <p:spPr bwMode="auto">
          <a:xfrm flipV="1">
            <a:off x="7743825" y="5045075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AutoShape 77"/>
          <p:cNvCxnSpPr>
            <a:cxnSpLocks noChangeShapeType="1"/>
            <a:stCxn id="10282" idx="0"/>
            <a:endCxn id="10280" idx="5"/>
          </p:cNvCxnSpPr>
          <p:nvPr/>
        </p:nvCxnSpPr>
        <p:spPr bwMode="auto">
          <a:xfrm flipH="1" flipV="1">
            <a:off x="6461125" y="5559425"/>
            <a:ext cx="2079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AutoShape 78"/>
          <p:cNvCxnSpPr>
            <a:cxnSpLocks noChangeShapeType="1"/>
            <a:stCxn id="10281" idx="0"/>
            <a:endCxn id="10280" idx="3"/>
          </p:cNvCxnSpPr>
          <p:nvPr/>
        </p:nvCxnSpPr>
        <p:spPr bwMode="auto">
          <a:xfrm flipV="1">
            <a:off x="6056313" y="55594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AutoShape 79"/>
          <p:cNvCxnSpPr>
            <a:cxnSpLocks noChangeShapeType="1"/>
            <a:stCxn id="10292" idx="7"/>
            <a:endCxn id="10279" idx="3"/>
          </p:cNvCxnSpPr>
          <p:nvPr/>
        </p:nvCxnSpPr>
        <p:spPr bwMode="auto">
          <a:xfrm flipV="1">
            <a:off x="5286375" y="5064125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AutoShape 80"/>
          <p:cNvCxnSpPr>
            <a:cxnSpLocks noChangeShapeType="1"/>
            <a:stCxn id="10280" idx="1"/>
            <a:endCxn id="10279" idx="5"/>
          </p:cNvCxnSpPr>
          <p:nvPr/>
        </p:nvCxnSpPr>
        <p:spPr bwMode="auto">
          <a:xfrm flipH="1" flipV="1">
            <a:off x="5873750" y="5064125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92" name="Oval 81"/>
          <p:cNvSpPr>
            <a:spLocks noChangeArrowheads="1"/>
          </p:cNvSpPr>
          <p:nvPr/>
        </p:nvSpPr>
        <p:spPr bwMode="auto">
          <a:xfrm>
            <a:off x="5013325" y="52578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0293" name="Rectangle 82"/>
          <p:cNvSpPr>
            <a:spLocks noChangeAspect="1" noChangeArrowheads="1"/>
          </p:cNvSpPr>
          <p:nvPr/>
        </p:nvSpPr>
        <p:spPr bwMode="auto">
          <a:xfrm>
            <a:off x="4764088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94" name="Rectangle 83"/>
          <p:cNvSpPr>
            <a:spLocks noChangeAspect="1" noChangeArrowheads="1"/>
          </p:cNvSpPr>
          <p:nvPr/>
        </p:nvSpPr>
        <p:spPr bwMode="auto">
          <a:xfrm>
            <a:off x="5351463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95" name="AutoShape 84"/>
          <p:cNvCxnSpPr>
            <a:cxnSpLocks noChangeShapeType="1"/>
            <a:stCxn id="10294" idx="0"/>
            <a:endCxn id="10292" idx="5"/>
          </p:cNvCxnSpPr>
          <p:nvPr/>
        </p:nvCxnSpPr>
        <p:spPr bwMode="auto">
          <a:xfrm flipH="1" flipV="1">
            <a:off x="528637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6" name="AutoShape 85"/>
          <p:cNvCxnSpPr>
            <a:cxnSpLocks noChangeShapeType="1"/>
            <a:stCxn id="10293" idx="0"/>
            <a:endCxn id="10292" idx="3"/>
          </p:cNvCxnSpPr>
          <p:nvPr/>
        </p:nvCxnSpPr>
        <p:spPr bwMode="auto">
          <a:xfrm flipV="1">
            <a:off x="4879975" y="5540375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97" name="Oval 86"/>
          <p:cNvSpPr>
            <a:spLocks noChangeArrowheads="1"/>
          </p:cNvSpPr>
          <p:nvPr/>
        </p:nvSpPr>
        <p:spPr bwMode="auto">
          <a:xfrm>
            <a:off x="747077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0298" name="Rectangle 87"/>
          <p:cNvSpPr>
            <a:spLocks noChangeAspect="1" noChangeArrowheads="1"/>
          </p:cNvSpPr>
          <p:nvPr/>
        </p:nvSpPr>
        <p:spPr bwMode="auto">
          <a:xfrm>
            <a:off x="72231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99" name="Rectangle 88"/>
          <p:cNvSpPr>
            <a:spLocks noChangeAspect="1" noChangeArrowheads="1"/>
          </p:cNvSpPr>
          <p:nvPr/>
        </p:nvSpPr>
        <p:spPr bwMode="auto">
          <a:xfrm>
            <a:off x="7808913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300" name="AutoShape 89"/>
          <p:cNvCxnSpPr>
            <a:cxnSpLocks noChangeShapeType="1"/>
            <a:stCxn id="10299" idx="0"/>
            <a:endCxn id="10297" idx="5"/>
          </p:cNvCxnSpPr>
          <p:nvPr/>
        </p:nvCxnSpPr>
        <p:spPr bwMode="auto">
          <a:xfrm flipH="1" flipV="1">
            <a:off x="774382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01" name="AutoShape 90"/>
          <p:cNvCxnSpPr>
            <a:cxnSpLocks noChangeShapeType="1"/>
            <a:stCxn id="10298" idx="0"/>
            <a:endCxn id="10297" idx="3"/>
          </p:cNvCxnSpPr>
          <p:nvPr/>
        </p:nvCxnSpPr>
        <p:spPr bwMode="auto">
          <a:xfrm flipV="1">
            <a:off x="7339013" y="554037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302" name="Text Box 91"/>
          <p:cNvSpPr txBox="1">
            <a:spLocks noChangeArrowheads="1"/>
          </p:cNvSpPr>
          <p:nvPr/>
        </p:nvSpPr>
        <p:spPr bwMode="auto">
          <a:xfrm>
            <a:off x="6019800" y="16605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10303" name="Text Box 92"/>
          <p:cNvSpPr txBox="1">
            <a:spLocks noChangeArrowheads="1"/>
          </p:cNvSpPr>
          <p:nvPr/>
        </p:nvSpPr>
        <p:spPr bwMode="auto">
          <a:xfrm>
            <a:off x="5791200" y="21939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10304" name="AutoShape 96"/>
          <p:cNvSpPr>
            <a:spLocks noChangeArrowheads="1"/>
          </p:cNvSpPr>
          <p:nvPr/>
        </p:nvSpPr>
        <p:spPr bwMode="auto">
          <a:xfrm rot="18601582" flipH="1">
            <a:off x="5442744" y="2667794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11690D-18BA-EA45-ABAC-1C80BD7B9124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 (cont.)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886200" cy="4114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consider the case where the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to be removed is stored at a node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whose children are both internal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we find the internal node </a:t>
            </a:r>
            <a:r>
              <a:rPr lang="en-US" sz="1800" b="1" i="1" dirty="0">
                <a:latin typeface="Times New Roman" charset="0"/>
              </a:rPr>
              <a:t>w </a:t>
            </a:r>
            <a:r>
              <a:rPr lang="en-US" sz="1800" dirty="0">
                <a:latin typeface="Tahoma" charset="0"/>
              </a:rPr>
              <a:t>that follows </a:t>
            </a: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dirty="0">
                <a:latin typeface="Tahoma" charset="0"/>
              </a:rPr>
              <a:t> in an </a:t>
            </a:r>
            <a:r>
              <a:rPr lang="en-US" sz="1800" dirty="0" err="1">
                <a:latin typeface="Tahoma" charset="0"/>
              </a:rPr>
              <a:t>inorder</a:t>
            </a:r>
            <a:r>
              <a:rPr lang="en-US" sz="1800" dirty="0">
                <a:latin typeface="Tahoma" charset="0"/>
              </a:rPr>
              <a:t> traversal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we copy </a:t>
            </a:r>
            <a:r>
              <a:rPr lang="en-US" sz="1800" b="1" i="1" dirty="0">
                <a:latin typeface="Times New Roman" charset="0"/>
              </a:rPr>
              <a:t>key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w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into node </a:t>
            </a:r>
            <a:r>
              <a:rPr lang="en-US" sz="1800" b="1" i="1" dirty="0">
                <a:latin typeface="Times New Roman" charset="0"/>
              </a:rPr>
              <a:t>v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we remove node </a:t>
            </a:r>
            <a:r>
              <a:rPr lang="en-US" sz="1800" b="1" i="1" dirty="0">
                <a:latin typeface="Times New Roman" charset="0"/>
              </a:rPr>
              <a:t>w </a:t>
            </a:r>
            <a:r>
              <a:rPr lang="en-US" sz="1800" dirty="0">
                <a:latin typeface="Tahoma" charset="0"/>
              </a:rPr>
              <a:t>and its left child </a:t>
            </a:r>
            <a:r>
              <a:rPr lang="en-US" sz="1800" b="1" i="1" dirty="0">
                <a:latin typeface="Times New Roman" charset="0"/>
              </a:rPr>
              <a:t>z </a:t>
            </a:r>
            <a:r>
              <a:rPr lang="en-US" sz="1800" dirty="0">
                <a:latin typeface="Tahoma" charset="0"/>
              </a:rPr>
              <a:t>(which must be a leaf)</a:t>
            </a:r>
            <a:r>
              <a:rPr lang="tr-TR" sz="1800" dirty="0">
                <a:latin typeface="Tahoma" charset="0"/>
              </a:rPr>
              <a:t>.</a:t>
            </a:r>
            <a:endParaRPr lang="en-US" sz="18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Example: remove 3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 flipH="1">
            <a:off x="6248400" y="1966913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 flipH="1">
            <a:off x="5257800" y="1584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 flipH="1">
            <a:off x="7586663" y="23463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 flipH="1">
            <a:off x="6997700" y="28194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274" name="Rectangle 8"/>
          <p:cNvSpPr>
            <a:spLocks noChangeAspect="1" noChangeArrowheads="1"/>
          </p:cNvSpPr>
          <p:nvPr/>
        </p:nvSpPr>
        <p:spPr bwMode="auto">
          <a:xfrm flipH="1">
            <a:off x="7335838" y="336708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75" name="AutoShape 10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>
            <a:off x="6521450" y="2266950"/>
            <a:ext cx="111283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1"/>
          <p:cNvCxnSpPr>
            <a:cxnSpLocks noChangeShapeType="1"/>
            <a:stCxn id="11271" idx="3"/>
            <a:endCxn id="11270" idx="7"/>
          </p:cNvCxnSpPr>
          <p:nvPr/>
        </p:nvCxnSpPr>
        <p:spPr bwMode="auto">
          <a:xfrm>
            <a:off x="5530850" y="1885950"/>
            <a:ext cx="763588" cy="98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/>
          <p:cNvCxnSpPr>
            <a:cxnSpLocks noChangeShapeType="1"/>
            <a:stCxn id="11300" idx="0"/>
            <a:endCxn id="11271" idx="5"/>
          </p:cNvCxnSpPr>
          <p:nvPr/>
        </p:nvCxnSpPr>
        <p:spPr bwMode="auto">
          <a:xfrm flipV="1">
            <a:off x="4840288" y="1885950"/>
            <a:ext cx="465137" cy="115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ShapeType="1"/>
            <a:stCxn id="11287" idx="1"/>
            <a:endCxn id="11273" idx="5"/>
          </p:cNvCxnSpPr>
          <p:nvPr/>
        </p:nvCxnSpPr>
        <p:spPr bwMode="auto">
          <a:xfrm flipV="1">
            <a:off x="6846888" y="3121025"/>
            <a:ext cx="196850" cy="204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5"/>
          <p:cNvCxnSpPr>
            <a:cxnSpLocks noChangeShapeType="1"/>
            <a:stCxn id="11274" idx="0"/>
            <a:endCxn id="11273" idx="3"/>
          </p:cNvCxnSpPr>
          <p:nvPr/>
        </p:nvCxnSpPr>
        <p:spPr bwMode="auto">
          <a:xfrm flipH="1" flipV="1">
            <a:off x="7270750" y="3121025"/>
            <a:ext cx="1809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6"/>
          <p:cNvCxnSpPr>
            <a:cxnSpLocks noChangeShapeType="1"/>
            <a:stCxn id="11282" idx="7"/>
            <a:endCxn id="11272" idx="3"/>
          </p:cNvCxnSpPr>
          <p:nvPr/>
        </p:nvCxnSpPr>
        <p:spPr bwMode="auto">
          <a:xfrm flipH="1" flipV="1">
            <a:off x="7859713" y="2647950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7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V="1">
            <a:off x="7270750" y="2647950"/>
            <a:ext cx="363538" cy="188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2" name="Oval 18"/>
          <p:cNvSpPr>
            <a:spLocks noChangeArrowheads="1"/>
          </p:cNvSpPr>
          <p:nvPr/>
        </p:nvSpPr>
        <p:spPr bwMode="auto">
          <a:xfrm flipH="1">
            <a:off x="8174038" y="2819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283" name="Rectangle 19"/>
          <p:cNvSpPr>
            <a:spLocks noChangeAspect="1" noChangeArrowheads="1"/>
          </p:cNvSpPr>
          <p:nvPr/>
        </p:nvSpPr>
        <p:spPr bwMode="auto">
          <a:xfrm flipH="1">
            <a:off x="8512175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4" name="Rectangle 20"/>
          <p:cNvSpPr>
            <a:spLocks noChangeAspect="1" noChangeArrowheads="1"/>
          </p:cNvSpPr>
          <p:nvPr/>
        </p:nvSpPr>
        <p:spPr bwMode="auto">
          <a:xfrm flipH="1">
            <a:off x="7924800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85" name="AutoShape 21"/>
          <p:cNvCxnSpPr>
            <a:cxnSpLocks noChangeShapeType="1"/>
            <a:stCxn id="11284" idx="0"/>
            <a:endCxn id="11282" idx="5"/>
          </p:cNvCxnSpPr>
          <p:nvPr/>
        </p:nvCxnSpPr>
        <p:spPr bwMode="auto">
          <a:xfrm flipV="1">
            <a:off x="80406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83" idx="0"/>
            <a:endCxn id="11282" idx="3"/>
          </p:cNvCxnSpPr>
          <p:nvPr/>
        </p:nvCxnSpPr>
        <p:spPr bwMode="auto">
          <a:xfrm flipH="1" flipV="1">
            <a:off x="84470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7" name="Oval 28"/>
          <p:cNvSpPr>
            <a:spLocks noChangeArrowheads="1"/>
          </p:cNvSpPr>
          <p:nvPr/>
        </p:nvSpPr>
        <p:spPr bwMode="auto">
          <a:xfrm flipH="1">
            <a:off x="6573838" y="33083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288" name="Rectangle 29"/>
          <p:cNvSpPr>
            <a:spLocks noChangeAspect="1" noChangeArrowheads="1"/>
          </p:cNvSpPr>
          <p:nvPr/>
        </p:nvSpPr>
        <p:spPr bwMode="auto">
          <a:xfrm flipH="1">
            <a:off x="6911975" y="38846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9" name="Rectangle 30"/>
          <p:cNvSpPr>
            <a:spLocks noChangeAspect="1" noChangeArrowheads="1"/>
          </p:cNvSpPr>
          <p:nvPr/>
        </p:nvSpPr>
        <p:spPr bwMode="auto">
          <a:xfrm flipH="1">
            <a:off x="6324600" y="388461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0" name="AutoShape 31"/>
          <p:cNvCxnSpPr>
            <a:cxnSpLocks noChangeShapeType="1"/>
            <a:stCxn id="11289" idx="0"/>
            <a:endCxn id="11287" idx="5"/>
          </p:cNvCxnSpPr>
          <p:nvPr/>
        </p:nvCxnSpPr>
        <p:spPr bwMode="auto">
          <a:xfrm flipV="1">
            <a:off x="6440488" y="360997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32"/>
          <p:cNvCxnSpPr>
            <a:cxnSpLocks noChangeShapeType="1"/>
            <a:stCxn id="11288" idx="0"/>
            <a:endCxn id="11287" idx="3"/>
          </p:cNvCxnSpPr>
          <p:nvPr/>
        </p:nvCxnSpPr>
        <p:spPr bwMode="auto">
          <a:xfrm flipH="1" flipV="1">
            <a:off x="6846888" y="36099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92" name="Text Box 33"/>
          <p:cNvSpPr txBox="1">
            <a:spLocks noChangeArrowheads="1"/>
          </p:cNvSpPr>
          <p:nvPr/>
        </p:nvSpPr>
        <p:spPr bwMode="auto">
          <a:xfrm flipH="1">
            <a:off x="6477000" y="16764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1293" name="Text Box 34"/>
          <p:cNvSpPr txBox="1">
            <a:spLocks noChangeArrowheads="1"/>
          </p:cNvSpPr>
          <p:nvPr/>
        </p:nvSpPr>
        <p:spPr bwMode="auto">
          <a:xfrm flipH="1">
            <a:off x="6286500" y="3073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11294" name="Text Box 39"/>
          <p:cNvSpPr txBox="1">
            <a:spLocks noChangeArrowheads="1"/>
          </p:cNvSpPr>
          <p:nvPr/>
        </p:nvSpPr>
        <p:spPr bwMode="auto">
          <a:xfrm flipH="1">
            <a:off x="6032500" y="3581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z</a:t>
            </a:r>
          </a:p>
        </p:txBody>
      </p:sp>
      <p:sp>
        <p:nvSpPr>
          <p:cNvPr id="11295" name="Oval 41"/>
          <p:cNvSpPr>
            <a:spLocks noChangeArrowheads="1"/>
          </p:cNvSpPr>
          <p:nvPr/>
        </p:nvSpPr>
        <p:spPr bwMode="auto">
          <a:xfrm flipH="1">
            <a:off x="5486400" y="2346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296" name="Rectangle 42"/>
          <p:cNvSpPr>
            <a:spLocks noChangeAspect="1" noChangeArrowheads="1"/>
          </p:cNvSpPr>
          <p:nvPr/>
        </p:nvSpPr>
        <p:spPr bwMode="auto">
          <a:xfrm flipH="1">
            <a:off x="5859463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97" name="Rectangle 43"/>
          <p:cNvSpPr>
            <a:spLocks noChangeAspect="1" noChangeArrowheads="1"/>
          </p:cNvSpPr>
          <p:nvPr/>
        </p:nvSpPr>
        <p:spPr bwMode="auto">
          <a:xfrm flipH="1">
            <a:off x="5202238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8" name="AutoShape 44"/>
          <p:cNvCxnSpPr>
            <a:cxnSpLocks noChangeShapeType="1"/>
            <a:stCxn id="11297" idx="0"/>
            <a:endCxn id="11295" idx="5"/>
          </p:cNvCxnSpPr>
          <p:nvPr/>
        </p:nvCxnSpPr>
        <p:spPr bwMode="auto">
          <a:xfrm flipV="1">
            <a:off x="5318125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45"/>
          <p:cNvCxnSpPr>
            <a:cxnSpLocks noChangeShapeType="1"/>
            <a:stCxn id="11296" idx="0"/>
            <a:endCxn id="11295" idx="3"/>
          </p:cNvCxnSpPr>
          <p:nvPr/>
        </p:nvCxnSpPr>
        <p:spPr bwMode="auto">
          <a:xfrm flipH="1" flipV="1">
            <a:off x="5759450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00" name="Rectangle 46"/>
          <p:cNvSpPr>
            <a:spLocks noChangeAspect="1" noChangeArrowheads="1"/>
          </p:cNvSpPr>
          <p:nvPr/>
        </p:nvSpPr>
        <p:spPr bwMode="auto">
          <a:xfrm flipH="1">
            <a:off x="4724400" y="20113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01" name="AutoShape 47"/>
          <p:cNvCxnSpPr>
            <a:cxnSpLocks noChangeShapeType="1"/>
            <a:stCxn id="11295" idx="1"/>
            <a:endCxn id="11270" idx="5"/>
          </p:cNvCxnSpPr>
          <p:nvPr/>
        </p:nvCxnSpPr>
        <p:spPr bwMode="auto">
          <a:xfrm flipV="1">
            <a:off x="5759450" y="2266950"/>
            <a:ext cx="53498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02" name="Oval 48"/>
          <p:cNvSpPr>
            <a:spLocks noChangeArrowheads="1"/>
          </p:cNvSpPr>
          <p:nvPr/>
        </p:nvSpPr>
        <p:spPr bwMode="auto">
          <a:xfrm flipH="1">
            <a:off x="6324600" y="4725988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303" name="Oval 49"/>
          <p:cNvSpPr>
            <a:spLocks noChangeArrowheads="1"/>
          </p:cNvSpPr>
          <p:nvPr/>
        </p:nvSpPr>
        <p:spPr bwMode="auto">
          <a:xfrm flipH="1">
            <a:off x="5334000" y="43434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304" name="Oval 50"/>
          <p:cNvSpPr>
            <a:spLocks noChangeArrowheads="1"/>
          </p:cNvSpPr>
          <p:nvPr/>
        </p:nvSpPr>
        <p:spPr bwMode="auto">
          <a:xfrm flipH="1">
            <a:off x="7662863" y="5075238"/>
            <a:ext cx="319087" cy="320675"/>
          </a:xfrm>
          <a:prstGeom prst="ellipse">
            <a:avLst/>
          </a:prstGeom>
          <a:solidFill>
            <a:schemeClr val="accent1"/>
          </a:solidFill>
          <a:ln w="57150" cmpd="sng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305" name="Oval 51"/>
          <p:cNvSpPr>
            <a:spLocks noChangeArrowheads="1"/>
          </p:cNvSpPr>
          <p:nvPr/>
        </p:nvSpPr>
        <p:spPr bwMode="auto">
          <a:xfrm flipH="1">
            <a:off x="7073900" y="554831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306" name="Rectangle 52"/>
          <p:cNvSpPr>
            <a:spLocks noChangeAspect="1" noChangeArrowheads="1"/>
          </p:cNvSpPr>
          <p:nvPr/>
        </p:nvSpPr>
        <p:spPr bwMode="auto">
          <a:xfrm flipH="1">
            <a:off x="7412038" y="609600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07" name="AutoShape 53"/>
          <p:cNvCxnSpPr>
            <a:cxnSpLocks noChangeShapeType="1"/>
            <a:stCxn id="11302" idx="3"/>
            <a:endCxn id="11304" idx="7"/>
          </p:cNvCxnSpPr>
          <p:nvPr/>
        </p:nvCxnSpPr>
        <p:spPr bwMode="auto">
          <a:xfrm>
            <a:off x="6597650" y="5026025"/>
            <a:ext cx="1112838" cy="85725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54"/>
          <p:cNvCxnSpPr>
            <a:cxnSpLocks noChangeShapeType="1"/>
            <a:stCxn id="11303" idx="3"/>
            <a:endCxn id="11302" idx="7"/>
          </p:cNvCxnSpPr>
          <p:nvPr/>
        </p:nvCxnSpPr>
        <p:spPr bwMode="auto">
          <a:xfrm>
            <a:off x="5607050" y="4625975"/>
            <a:ext cx="763588" cy="117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55"/>
          <p:cNvCxnSpPr>
            <a:cxnSpLocks noChangeShapeType="1"/>
            <a:stCxn id="11326" idx="0"/>
            <a:endCxn id="11303" idx="5"/>
          </p:cNvCxnSpPr>
          <p:nvPr/>
        </p:nvCxnSpPr>
        <p:spPr bwMode="auto">
          <a:xfrm flipV="1">
            <a:off x="4916488" y="4625975"/>
            <a:ext cx="465137" cy="134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56"/>
          <p:cNvCxnSpPr>
            <a:cxnSpLocks noChangeShapeType="1"/>
            <a:stCxn id="11319" idx="0"/>
            <a:endCxn id="11305" idx="5"/>
          </p:cNvCxnSpPr>
          <p:nvPr/>
        </p:nvCxnSpPr>
        <p:spPr bwMode="auto">
          <a:xfrm flipV="1">
            <a:off x="6875463" y="5849938"/>
            <a:ext cx="244475" cy="2238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1" name="AutoShape 57"/>
          <p:cNvCxnSpPr>
            <a:cxnSpLocks noChangeShapeType="1"/>
            <a:stCxn id="11306" idx="0"/>
            <a:endCxn id="11305" idx="3"/>
          </p:cNvCxnSpPr>
          <p:nvPr/>
        </p:nvCxnSpPr>
        <p:spPr bwMode="auto">
          <a:xfrm flipH="1" flipV="1">
            <a:off x="7346950" y="5849938"/>
            <a:ext cx="1809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2" name="AutoShape 58"/>
          <p:cNvCxnSpPr>
            <a:cxnSpLocks noChangeShapeType="1"/>
            <a:stCxn id="11314" idx="7"/>
            <a:endCxn id="11304" idx="3"/>
          </p:cNvCxnSpPr>
          <p:nvPr/>
        </p:nvCxnSpPr>
        <p:spPr bwMode="auto">
          <a:xfrm flipH="1" flipV="1">
            <a:off x="7935913" y="5357813"/>
            <a:ext cx="3619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3" name="AutoShape 59"/>
          <p:cNvCxnSpPr>
            <a:cxnSpLocks noChangeShapeType="1"/>
            <a:stCxn id="11305" idx="1"/>
            <a:endCxn id="11304" idx="5"/>
          </p:cNvCxnSpPr>
          <p:nvPr/>
        </p:nvCxnSpPr>
        <p:spPr bwMode="auto">
          <a:xfrm flipV="1">
            <a:off x="7346950" y="5357813"/>
            <a:ext cx="363538" cy="20796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14" name="Oval 60"/>
          <p:cNvSpPr>
            <a:spLocks noChangeArrowheads="1"/>
          </p:cNvSpPr>
          <p:nvPr/>
        </p:nvSpPr>
        <p:spPr bwMode="auto">
          <a:xfrm flipH="1">
            <a:off x="8250238" y="554831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315" name="Rectangle 61"/>
          <p:cNvSpPr>
            <a:spLocks noChangeAspect="1" noChangeArrowheads="1"/>
          </p:cNvSpPr>
          <p:nvPr/>
        </p:nvSpPr>
        <p:spPr bwMode="auto">
          <a:xfrm flipH="1">
            <a:off x="8588375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16" name="Rectangle 62"/>
          <p:cNvSpPr>
            <a:spLocks noChangeAspect="1" noChangeArrowheads="1"/>
          </p:cNvSpPr>
          <p:nvPr/>
        </p:nvSpPr>
        <p:spPr bwMode="auto">
          <a:xfrm flipH="1">
            <a:off x="8001000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17" name="AutoShape 63"/>
          <p:cNvCxnSpPr>
            <a:cxnSpLocks noChangeShapeType="1"/>
            <a:stCxn id="11316" idx="0"/>
            <a:endCxn id="11314" idx="5"/>
          </p:cNvCxnSpPr>
          <p:nvPr/>
        </p:nvCxnSpPr>
        <p:spPr bwMode="auto">
          <a:xfrm flipV="1">
            <a:off x="81168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8" name="AutoShape 64"/>
          <p:cNvCxnSpPr>
            <a:cxnSpLocks noChangeShapeType="1"/>
            <a:stCxn id="11315" idx="0"/>
            <a:endCxn id="11314" idx="3"/>
          </p:cNvCxnSpPr>
          <p:nvPr/>
        </p:nvCxnSpPr>
        <p:spPr bwMode="auto">
          <a:xfrm flipH="1" flipV="1">
            <a:off x="85232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19" name="Rectangle 67"/>
          <p:cNvSpPr>
            <a:spLocks noChangeAspect="1" noChangeArrowheads="1"/>
          </p:cNvSpPr>
          <p:nvPr/>
        </p:nvSpPr>
        <p:spPr bwMode="auto">
          <a:xfrm flipH="1">
            <a:off x="6759575" y="6102350"/>
            <a:ext cx="231775" cy="230188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20" name="Text Box 70"/>
          <p:cNvSpPr txBox="1">
            <a:spLocks noChangeArrowheads="1"/>
          </p:cNvSpPr>
          <p:nvPr/>
        </p:nvSpPr>
        <p:spPr bwMode="auto">
          <a:xfrm flipH="1">
            <a:off x="655320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1321" name="Oval 73"/>
          <p:cNvSpPr>
            <a:spLocks noChangeArrowheads="1"/>
          </p:cNvSpPr>
          <p:nvPr/>
        </p:nvSpPr>
        <p:spPr bwMode="auto">
          <a:xfrm flipH="1">
            <a:off x="5562600" y="50752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322" name="Rectangle 74"/>
          <p:cNvSpPr>
            <a:spLocks noChangeAspect="1" noChangeArrowheads="1"/>
          </p:cNvSpPr>
          <p:nvPr/>
        </p:nvSpPr>
        <p:spPr bwMode="auto">
          <a:xfrm flipH="1">
            <a:off x="5935663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23" name="Rectangle 75"/>
          <p:cNvSpPr>
            <a:spLocks noChangeAspect="1" noChangeArrowheads="1"/>
          </p:cNvSpPr>
          <p:nvPr/>
        </p:nvSpPr>
        <p:spPr bwMode="auto">
          <a:xfrm flipH="1">
            <a:off x="5278438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24" name="AutoShape 76"/>
          <p:cNvCxnSpPr>
            <a:cxnSpLocks noChangeShapeType="1"/>
            <a:stCxn id="11323" idx="0"/>
            <a:endCxn id="11321" idx="5"/>
          </p:cNvCxnSpPr>
          <p:nvPr/>
        </p:nvCxnSpPr>
        <p:spPr bwMode="auto">
          <a:xfrm flipV="1">
            <a:off x="5394325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AutoShape 77"/>
          <p:cNvCxnSpPr>
            <a:cxnSpLocks noChangeShapeType="1"/>
            <a:stCxn id="11322" idx="0"/>
            <a:endCxn id="11321" idx="3"/>
          </p:cNvCxnSpPr>
          <p:nvPr/>
        </p:nvCxnSpPr>
        <p:spPr bwMode="auto">
          <a:xfrm flipH="1" flipV="1">
            <a:off x="5835650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26" name="Rectangle 78"/>
          <p:cNvSpPr>
            <a:spLocks noChangeAspect="1" noChangeArrowheads="1"/>
          </p:cNvSpPr>
          <p:nvPr/>
        </p:nvSpPr>
        <p:spPr bwMode="auto">
          <a:xfrm flipH="1">
            <a:off x="4800600" y="47704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27" name="AutoShape 79"/>
          <p:cNvCxnSpPr>
            <a:cxnSpLocks noChangeShapeType="1"/>
            <a:stCxn id="11321" idx="1"/>
            <a:endCxn id="11302" idx="5"/>
          </p:cNvCxnSpPr>
          <p:nvPr/>
        </p:nvCxnSpPr>
        <p:spPr bwMode="auto">
          <a:xfrm flipV="1">
            <a:off x="5835650" y="5026025"/>
            <a:ext cx="53498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28" name="AutoShape 80"/>
          <p:cNvSpPr>
            <a:spLocks noChangeArrowheads="1"/>
          </p:cNvSpPr>
          <p:nvPr/>
        </p:nvSpPr>
        <p:spPr bwMode="auto">
          <a:xfrm rot="18050680" flipH="1">
            <a:off x="5938044" y="3299619"/>
            <a:ext cx="1103312" cy="736600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08CBAF1-15F7-D046-840C-7E5693E7F905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  <a:endParaRPr lang="en-US" sz="4000">
              <a:latin typeface="Tahoma" charset="0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37338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 tree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items with the height </a:t>
            </a:r>
            <a:r>
              <a:rPr lang="en-US" sz="2400" b="1" i="1" dirty="0">
                <a:latin typeface="Times New Roman" charset="0"/>
              </a:rPr>
              <a:t>h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the space used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methods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put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000" dirty="0">
                <a:latin typeface="Tahoma" charset="0"/>
              </a:rPr>
              <a:t> take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The height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ahoma" charset="0"/>
              </a:rPr>
              <a:t> is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in the worst case and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(log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in the best case</a:t>
            </a:r>
          </a:p>
        </p:txBody>
      </p:sp>
      <p:grpSp>
        <p:nvGrpSpPr>
          <p:cNvPr id="12294" name="Group 99"/>
          <p:cNvGrpSpPr>
            <a:grpSpLocks/>
          </p:cNvGrpSpPr>
          <p:nvPr/>
        </p:nvGrpSpPr>
        <p:grpSpPr bwMode="auto">
          <a:xfrm>
            <a:off x="5181600" y="1676400"/>
            <a:ext cx="3067050" cy="2120900"/>
            <a:chOff x="2938" y="960"/>
            <a:chExt cx="2258" cy="1562"/>
          </a:xfrm>
        </p:grpSpPr>
        <p:sp>
          <p:nvSpPr>
            <p:cNvPr id="12325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8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12326" name="AutoShape 9"/>
            <p:cNvCxnSpPr>
              <a:cxnSpLocks noChangeShapeType="1"/>
              <a:stCxn id="12343" idx="3"/>
              <a:endCxn id="12345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7" name="AutoShape 10"/>
            <p:cNvCxnSpPr>
              <a:cxnSpLocks noChangeShapeType="1"/>
              <a:stCxn id="12325" idx="3"/>
              <a:endCxn id="12343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8" name="AutoShape 11"/>
            <p:cNvCxnSpPr>
              <a:cxnSpLocks noChangeShapeType="1"/>
              <a:stCxn id="12344" idx="0"/>
              <a:endCxn id="12325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9" name="AutoShape 12"/>
            <p:cNvCxnSpPr>
              <a:cxnSpLocks noChangeShapeType="1"/>
              <a:stCxn id="12350" idx="7"/>
              <a:endCxn id="12341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0" name="AutoShape 13"/>
            <p:cNvCxnSpPr>
              <a:cxnSpLocks noChangeShapeType="1"/>
              <a:stCxn id="12349" idx="0"/>
              <a:endCxn id="12341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1" name="AutoShape 14"/>
            <p:cNvCxnSpPr>
              <a:cxnSpLocks noChangeShapeType="1"/>
              <a:stCxn id="12342" idx="0"/>
              <a:endCxn id="12345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2" name="AutoShape 15"/>
            <p:cNvCxnSpPr>
              <a:cxnSpLocks noChangeShapeType="1"/>
              <a:stCxn id="12341" idx="7"/>
              <a:endCxn id="12345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33" name="Group 40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12349" name="Rectangle 8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50" name="Oval 21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</p:grpSp>
        <p:grpSp>
          <p:nvGrpSpPr>
            <p:cNvPr id="12334" name="Group 38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12347" name="Rectangle 22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48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cxnSp>
          <p:nvCxnSpPr>
            <p:cNvPr id="12335" name="AutoShape 24"/>
            <p:cNvCxnSpPr>
              <a:cxnSpLocks noChangeShapeType="1"/>
              <a:stCxn id="12348" idx="0"/>
              <a:endCxn id="12350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6" name="AutoShape 25"/>
            <p:cNvCxnSpPr>
              <a:cxnSpLocks noChangeShapeType="1"/>
              <a:stCxn id="12347" idx="0"/>
              <a:endCxn id="12350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37" name="Group 42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12345" name="Oval 6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6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12338" name="Group 43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12343" name="Oval 4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4" name="Rectangle 34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cxnSp>
          <p:nvCxnSpPr>
            <p:cNvPr id="12339" name="AutoShape 35"/>
            <p:cNvCxnSpPr>
              <a:cxnSpLocks noChangeShapeType="1"/>
              <a:stCxn id="12346" idx="0"/>
              <a:endCxn id="12343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40" name="Group 41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12341" name="Oval 7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2" name="Rectangle 37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12295" name="Oval 70"/>
          <p:cNvSpPr>
            <a:spLocks noChangeArrowheads="1"/>
          </p:cNvSpPr>
          <p:nvPr/>
        </p:nvSpPr>
        <p:spPr bwMode="auto">
          <a:xfrm>
            <a:off x="6629400" y="419100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  <p:cxnSp>
        <p:nvCxnSpPr>
          <p:cNvPr id="12296" name="AutoShape 71"/>
          <p:cNvCxnSpPr>
            <a:cxnSpLocks noChangeShapeType="1"/>
            <a:stCxn id="12295" idx="3"/>
            <a:endCxn id="12298" idx="7"/>
          </p:cNvCxnSpPr>
          <p:nvPr/>
        </p:nvCxnSpPr>
        <p:spPr bwMode="auto">
          <a:xfrm flipH="1">
            <a:off x="5813425" y="444341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72"/>
          <p:cNvCxnSpPr>
            <a:cxnSpLocks noChangeShapeType="1"/>
            <a:stCxn id="12311" idx="1"/>
            <a:endCxn id="12295" idx="5"/>
          </p:cNvCxnSpPr>
          <p:nvPr/>
        </p:nvCxnSpPr>
        <p:spPr bwMode="auto">
          <a:xfrm flipH="1" flipV="1">
            <a:off x="6873875" y="444341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298" name="Oval 73"/>
          <p:cNvSpPr>
            <a:spLocks noChangeArrowheads="1"/>
          </p:cNvSpPr>
          <p:nvPr/>
        </p:nvSpPr>
        <p:spPr bwMode="auto">
          <a:xfrm>
            <a:off x="5570538" y="46466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299" name="Oval 74"/>
          <p:cNvSpPr>
            <a:spLocks noChangeArrowheads="1"/>
          </p:cNvSpPr>
          <p:nvPr/>
        </p:nvSpPr>
        <p:spPr bwMode="auto">
          <a:xfrm>
            <a:off x="6092825" y="51022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00" name="Rectangle 75"/>
          <p:cNvSpPr>
            <a:spLocks noChangeAspect="1" noChangeArrowheads="1"/>
          </p:cNvSpPr>
          <p:nvPr/>
        </p:nvSpPr>
        <p:spPr bwMode="auto">
          <a:xfrm>
            <a:off x="587375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01" name="Rectangle 76"/>
          <p:cNvSpPr>
            <a:spLocks noChangeAspect="1" noChangeArrowheads="1"/>
          </p:cNvSpPr>
          <p:nvPr/>
        </p:nvSpPr>
        <p:spPr bwMode="auto">
          <a:xfrm>
            <a:off x="6394450" y="5614988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02" name="AutoShape 77"/>
          <p:cNvCxnSpPr>
            <a:cxnSpLocks noChangeShapeType="1"/>
            <a:stCxn id="12301" idx="0"/>
            <a:endCxn id="12299" idx="5"/>
          </p:cNvCxnSpPr>
          <p:nvPr/>
        </p:nvCxnSpPr>
        <p:spPr bwMode="auto">
          <a:xfrm flipH="1" flipV="1">
            <a:off x="6337300" y="535622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78"/>
          <p:cNvCxnSpPr>
            <a:cxnSpLocks noChangeShapeType="1"/>
            <a:stCxn id="12300" idx="0"/>
            <a:endCxn id="12299" idx="3"/>
          </p:cNvCxnSpPr>
          <p:nvPr/>
        </p:nvCxnSpPr>
        <p:spPr bwMode="auto">
          <a:xfrm flipV="1">
            <a:off x="5976938" y="5356225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79"/>
          <p:cNvCxnSpPr>
            <a:cxnSpLocks noChangeShapeType="1"/>
            <a:stCxn id="12306" idx="7"/>
            <a:endCxn id="12298" idx="3"/>
          </p:cNvCxnSpPr>
          <p:nvPr/>
        </p:nvCxnSpPr>
        <p:spPr bwMode="auto">
          <a:xfrm flipV="1">
            <a:off x="5291138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80"/>
          <p:cNvCxnSpPr>
            <a:cxnSpLocks noChangeShapeType="1"/>
            <a:stCxn id="12299" idx="1"/>
            <a:endCxn id="12298" idx="5"/>
          </p:cNvCxnSpPr>
          <p:nvPr/>
        </p:nvCxnSpPr>
        <p:spPr bwMode="auto">
          <a:xfrm flipH="1" flipV="1">
            <a:off x="5813425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06" name="Oval 81"/>
          <p:cNvSpPr>
            <a:spLocks noChangeArrowheads="1"/>
          </p:cNvSpPr>
          <p:nvPr/>
        </p:nvSpPr>
        <p:spPr bwMode="auto">
          <a:xfrm>
            <a:off x="5048250" y="510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07" name="Rectangle 82"/>
          <p:cNvSpPr>
            <a:spLocks noChangeAspect="1" noChangeArrowheads="1"/>
          </p:cNvSpPr>
          <p:nvPr/>
        </p:nvSpPr>
        <p:spPr bwMode="auto">
          <a:xfrm>
            <a:off x="482600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08" name="Rectangle 83"/>
          <p:cNvSpPr>
            <a:spLocks noChangeAspect="1" noChangeArrowheads="1"/>
          </p:cNvSpPr>
          <p:nvPr/>
        </p:nvSpPr>
        <p:spPr bwMode="auto">
          <a:xfrm>
            <a:off x="5348288" y="5614988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09" name="AutoShape 84"/>
          <p:cNvCxnSpPr>
            <a:cxnSpLocks noChangeShapeType="1"/>
            <a:stCxn id="12308" idx="0"/>
            <a:endCxn id="12306" idx="5"/>
          </p:cNvCxnSpPr>
          <p:nvPr/>
        </p:nvCxnSpPr>
        <p:spPr bwMode="auto">
          <a:xfrm flipH="1" flipV="1">
            <a:off x="529113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85"/>
          <p:cNvCxnSpPr>
            <a:cxnSpLocks noChangeShapeType="1"/>
            <a:stCxn id="12307" idx="0"/>
            <a:endCxn id="12306" idx="3"/>
          </p:cNvCxnSpPr>
          <p:nvPr/>
        </p:nvCxnSpPr>
        <p:spPr bwMode="auto">
          <a:xfrm flipV="1">
            <a:off x="492918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11" name="Oval 86"/>
          <p:cNvSpPr>
            <a:spLocks noChangeArrowheads="1"/>
          </p:cNvSpPr>
          <p:nvPr/>
        </p:nvSpPr>
        <p:spPr bwMode="auto">
          <a:xfrm>
            <a:off x="7689850" y="46482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12" name="Oval 87"/>
          <p:cNvSpPr>
            <a:spLocks noChangeArrowheads="1"/>
          </p:cNvSpPr>
          <p:nvPr/>
        </p:nvSpPr>
        <p:spPr bwMode="auto">
          <a:xfrm>
            <a:off x="8212138" y="51038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13" name="Rectangle 88"/>
          <p:cNvSpPr>
            <a:spLocks noChangeAspect="1" noChangeArrowheads="1"/>
          </p:cNvSpPr>
          <p:nvPr/>
        </p:nvSpPr>
        <p:spPr bwMode="auto">
          <a:xfrm>
            <a:off x="799306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14" name="Rectangle 89"/>
          <p:cNvSpPr>
            <a:spLocks noChangeAspect="1" noChangeArrowheads="1"/>
          </p:cNvSpPr>
          <p:nvPr/>
        </p:nvSpPr>
        <p:spPr bwMode="auto">
          <a:xfrm>
            <a:off x="8513763" y="5616575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15" name="AutoShape 90"/>
          <p:cNvCxnSpPr>
            <a:cxnSpLocks noChangeShapeType="1"/>
            <a:stCxn id="12314" idx="0"/>
            <a:endCxn id="12312" idx="5"/>
          </p:cNvCxnSpPr>
          <p:nvPr/>
        </p:nvCxnSpPr>
        <p:spPr bwMode="auto">
          <a:xfrm flipH="1" flipV="1">
            <a:off x="8456613" y="535781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91"/>
          <p:cNvCxnSpPr>
            <a:cxnSpLocks noChangeShapeType="1"/>
            <a:stCxn id="12313" idx="0"/>
            <a:endCxn id="12312" idx="3"/>
          </p:cNvCxnSpPr>
          <p:nvPr/>
        </p:nvCxnSpPr>
        <p:spPr bwMode="auto">
          <a:xfrm flipV="1">
            <a:off x="8096250" y="5357813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92"/>
          <p:cNvCxnSpPr>
            <a:cxnSpLocks noChangeShapeType="1"/>
            <a:stCxn id="12319" idx="7"/>
            <a:endCxn id="12311" idx="3"/>
          </p:cNvCxnSpPr>
          <p:nvPr/>
        </p:nvCxnSpPr>
        <p:spPr bwMode="auto">
          <a:xfrm flipV="1">
            <a:off x="7410450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93"/>
          <p:cNvCxnSpPr>
            <a:cxnSpLocks noChangeShapeType="1"/>
            <a:stCxn id="12312" idx="1"/>
            <a:endCxn id="12311" idx="5"/>
          </p:cNvCxnSpPr>
          <p:nvPr/>
        </p:nvCxnSpPr>
        <p:spPr bwMode="auto">
          <a:xfrm flipH="1" flipV="1">
            <a:off x="7932738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19" name="Oval 94"/>
          <p:cNvSpPr>
            <a:spLocks noChangeArrowheads="1"/>
          </p:cNvSpPr>
          <p:nvPr/>
        </p:nvSpPr>
        <p:spPr bwMode="auto">
          <a:xfrm>
            <a:off x="7167563" y="5103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20" name="Rectangle 95"/>
          <p:cNvSpPr>
            <a:spLocks noChangeAspect="1" noChangeArrowheads="1"/>
          </p:cNvSpPr>
          <p:nvPr/>
        </p:nvSpPr>
        <p:spPr bwMode="auto">
          <a:xfrm>
            <a:off x="694531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21" name="Rectangle 96"/>
          <p:cNvSpPr>
            <a:spLocks noChangeAspect="1" noChangeArrowheads="1"/>
          </p:cNvSpPr>
          <p:nvPr/>
        </p:nvSpPr>
        <p:spPr bwMode="auto">
          <a:xfrm>
            <a:off x="7467600" y="56165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22" name="AutoShape 97"/>
          <p:cNvCxnSpPr>
            <a:cxnSpLocks noChangeShapeType="1"/>
            <a:stCxn id="12321" idx="0"/>
            <a:endCxn id="12319" idx="5"/>
          </p:cNvCxnSpPr>
          <p:nvPr/>
        </p:nvCxnSpPr>
        <p:spPr bwMode="auto">
          <a:xfrm flipH="1" flipV="1">
            <a:off x="741045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23" name="AutoShape 98"/>
          <p:cNvCxnSpPr>
            <a:cxnSpLocks noChangeShapeType="1"/>
            <a:stCxn id="12320" idx="0"/>
            <a:endCxn id="12319" idx="3"/>
          </p:cNvCxnSpPr>
          <p:nvPr/>
        </p:nvCxnSpPr>
        <p:spPr bwMode="auto">
          <a:xfrm flipV="1">
            <a:off x="704850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24" name="Date Placeholder 6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14409</TotalTime>
  <Words>1568</Words>
  <Application>Microsoft Macintosh PowerPoint</Application>
  <PresentationFormat>On-screen Show (4:3)</PresentationFormat>
  <Paragraphs>267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Consolas</vt:lpstr>
      <vt:lpstr>Symbol</vt:lpstr>
      <vt:lpstr>Tahoma</vt:lpstr>
      <vt:lpstr>Times New Roman</vt:lpstr>
      <vt:lpstr>Wingdings</vt:lpstr>
      <vt:lpstr>Blueprint</vt:lpstr>
      <vt:lpstr>Clip</vt:lpstr>
      <vt:lpstr>Binary Search Trees</vt:lpstr>
      <vt:lpstr>Binary Search</vt:lpstr>
      <vt:lpstr>Binary Search Trees</vt:lpstr>
      <vt:lpstr>Search</vt:lpstr>
      <vt:lpstr>Insertion</vt:lpstr>
      <vt:lpstr>Insertion in BST</vt:lpstr>
      <vt:lpstr>Deletion</vt:lpstr>
      <vt:lpstr>Deletion (cont.)</vt:lpstr>
      <vt:lpstr>Performance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Hash Tables</dc:title>
  <dc:creator>Michael Goodrich and Roberto Tamassia</dc:creator>
  <cp:lastModifiedBy>cavidan yakupoglu</cp:lastModifiedBy>
  <cp:revision>895</cp:revision>
  <cp:lastPrinted>2014-03-20T13:17:43Z</cp:lastPrinted>
  <dcterms:created xsi:type="dcterms:W3CDTF">2002-01-21T02:22:10Z</dcterms:created>
  <dcterms:modified xsi:type="dcterms:W3CDTF">2023-12-19T09:27:03Z</dcterms:modified>
</cp:coreProperties>
</file>