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29"/>
  </p:notesMasterIdLst>
  <p:handoutMasterIdLst>
    <p:handoutMasterId r:id="rId30"/>
  </p:handoutMasterIdLst>
  <p:sldIdLst>
    <p:sldId id="256" r:id="rId2"/>
    <p:sldId id="374" r:id="rId3"/>
    <p:sldId id="376" r:id="rId4"/>
    <p:sldId id="377" r:id="rId5"/>
    <p:sldId id="375" r:id="rId6"/>
    <p:sldId id="366" r:id="rId7"/>
    <p:sldId id="362" r:id="rId8"/>
    <p:sldId id="335" r:id="rId9"/>
    <p:sldId id="344" r:id="rId10"/>
    <p:sldId id="345" r:id="rId11"/>
    <p:sldId id="343" r:id="rId12"/>
    <p:sldId id="346" r:id="rId13"/>
    <p:sldId id="373" r:id="rId14"/>
    <p:sldId id="347" r:id="rId15"/>
    <p:sldId id="348" r:id="rId16"/>
    <p:sldId id="371" r:id="rId17"/>
    <p:sldId id="350" r:id="rId18"/>
    <p:sldId id="367" r:id="rId19"/>
    <p:sldId id="368" r:id="rId20"/>
    <p:sldId id="369" r:id="rId21"/>
    <p:sldId id="370" r:id="rId22"/>
    <p:sldId id="354" r:id="rId23"/>
    <p:sldId id="352" r:id="rId24"/>
    <p:sldId id="355" r:id="rId25"/>
    <p:sldId id="356" r:id="rId26"/>
    <p:sldId id="357" r:id="rId27"/>
    <p:sldId id="358" r:id="rId28"/>
  </p:sldIdLst>
  <p:sldSz cx="9144000" cy="6858000" type="screen4x3"/>
  <p:notesSz cx="7302500" cy="9588500"/>
  <p:defaultTextStyle>
    <a:defPPr>
      <a:defRPr lang="en-US"/>
    </a:defPPr>
    <a:lvl1pPr algn="ctr" rtl="0" fontAlgn="base">
      <a:spcBef>
        <a:spcPct val="0"/>
      </a:spcBef>
      <a:spcAft>
        <a:spcPct val="0"/>
      </a:spcAft>
      <a:defRPr sz="2400" kern="1200">
        <a:solidFill>
          <a:schemeClr val="tx1"/>
        </a:solidFill>
        <a:latin typeface="Tahoma" charset="0"/>
        <a:ea typeface="ＭＳ Ｐゴシック" charset="0"/>
        <a:cs typeface="+mn-cs"/>
      </a:defRPr>
    </a:lvl1pPr>
    <a:lvl2pPr marL="457200" algn="ctr" rtl="0" fontAlgn="base">
      <a:spcBef>
        <a:spcPct val="0"/>
      </a:spcBef>
      <a:spcAft>
        <a:spcPct val="0"/>
      </a:spcAft>
      <a:defRPr sz="2400" kern="1200">
        <a:solidFill>
          <a:schemeClr val="tx1"/>
        </a:solidFill>
        <a:latin typeface="Tahoma" charset="0"/>
        <a:ea typeface="ＭＳ Ｐゴシック" charset="0"/>
        <a:cs typeface="+mn-cs"/>
      </a:defRPr>
    </a:lvl2pPr>
    <a:lvl3pPr marL="914400" algn="ctr" rtl="0" fontAlgn="base">
      <a:spcBef>
        <a:spcPct val="0"/>
      </a:spcBef>
      <a:spcAft>
        <a:spcPct val="0"/>
      </a:spcAft>
      <a:defRPr sz="2400" kern="1200">
        <a:solidFill>
          <a:schemeClr val="tx1"/>
        </a:solidFill>
        <a:latin typeface="Tahoma" charset="0"/>
        <a:ea typeface="ＭＳ Ｐゴシック" charset="0"/>
        <a:cs typeface="+mn-cs"/>
      </a:defRPr>
    </a:lvl3pPr>
    <a:lvl4pPr marL="1371600" algn="ctr" rtl="0" fontAlgn="base">
      <a:spcBef>
        <a:spcPct val="0"/>
      </a:spcBef>
      <a:spcAft>
        <a:spcPct val="0"/>
      </a:spcAft>
      <a:defRPr sz="2400" kern="1200">
        <a:solidFill>
          <a:schemeClr val="tx1"/>
        </a:solidFill>
        <a:latin typeface="Tahoma" charset="0"/>
        <a:ea typeface="ＭＳ Ｐゴシック" charset="0"/>
        <a:cs typeface="+mn-cs"/>
      </a:defRPr>
    </a:lvl4pPr>
    <a:lvl5pPr marL="1828800" algn="ctr" rtl="0" fontAlgn="base">
      <a:spcBef>
        <a:spcPct val="0"/>
      </a:spcBef>
      <a:spcAft>
        <a:spcPct val="0"/>
      </a:spcAft>
      <a:defRPr sz="2400" kern="1200">
        <a:solidFill>
          <a:schemeClr val="tx1"/>
        </a:solidFill>
        <a:latin typeface="Tahoma" charset="0"/>
        <a:ea typeface="ＭＳ Ｐゴシック" charset="0"/>
        <a:cs typeface="+mn-cs"/>
      </a:defRPr>
    </a:lvl5pPr>
    <a:lvl6pPr marL="2286000" algn="l" defTabSz="457200" rtl="0" eaLnBrk="1" latinLnBrk="0" hangingPunct="1">
      <a:defRPr sz="2400" kern="1200">
        <a:solidFill>
          <a:schemeClr val="tx1"/>
        </a:solidFill>
        <a:latin typeface="Tahoma" charset="0"/>
        <a:ea typeface="ＭＳ Ｐゴシック" charset="0"/>
        <a:cs typeface="+mn-cs"/>
      </a:defRPr>
    </a:lvl6pPr>
    <a:lvl7pPr marL="2743200" algn="l" defTabSz="457200" rtl="0" eaLnBrk="1" latinLnBrk="0" hangingPunct="1">
      <a:defRPr sz="2400" kern="1200">
        <a:solidFill>
          <a:schemeClr val="tx1"/>
        </a:solidFill>
        <a:latin typeface="Tahoma" charset="0"/>
        <a:ea typeface="ＭＳ Ｐゴシック" charset="0"/>
        <a:cs typeface="+mn-cs"/>
      </a:defRPr>
    </a:lvl7pPr>
    <a:lvl8pPr marL="3200400" algn="l" defTabSz="457200" rtl="0" eaLnBrk="1" latinLnBrk="0" hangingPunct="1">
      <a:defRPr sz="2400" kern="1200">
        <a:solidFill>
          <a:schemeClr val="tx1"/>
        </a:solidFill>
        <a:latin typeface="Tahoma" charset="0"/>
        <a:ea typeface="ＭＳ Ｐゴシック" charset="0"/>
        <a:cs typeface="+mn-cs"/>
      </a:defRPr>
    </a:lvl8pPr>
    <a:lvl9pPr marL="3657600" algn="l" defTabSz="457200" rtl="0" eaLnBrk="1" latinLnBrk="0" hangingPunct="1">
      <a:defRPr sz="2400" kern="1200">
        <a:solidFill>
          <a:schemeClr val="tx1"/>
        </a:solidFill>
        <a:latin typeface="Tahoma" charset="0"/>
        <a:ea typeface="ＭＳ Ｐゴシック" charset="0"/>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000000"/>
    <a:srgbClr val="5674F6"/>
    <a:srgbClr val="6289F8"/>
    <a:srgbClr val="8097F8"/>
    <a:srgbClr val="2C61F6"/>
    <a:srgbClr val="F8F0D0"/>
    <a:srgbClr val="F2E4AA"/>
    <a:srgbClr val="F4E9BA"/>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5179" autoAdjust="0"/>
  </p:normalViewPr>
  <p:slideViewPr>
    <p:cSldViewPr>
      <p:cViewPr varScale="1">
        <p:scale>
          <a:sx n="91" d="100"/>
          <a:sy n="91" d="100"/>
        </p:scale>
        <p:origin x="1704" y="17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a:t>Heaps</a:t>
            </a:r>
          </a:p>
        </p:txBody>
      </p:sp>
      <p:sp>
        <p:nvSpPr>
          <p:cNvPr id="15363" name="Rectangle 3"/>
          <p:cNvSpPr>
            <a:spLocks noGrp="1" noChangeArrowheads="1"/>
          </p:cNvSpPr>
          <p:nvPr>
            <p:ph type="dt" sz="quarter"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3B95A86F-F681-954A-A757-8A0833D6D3C8}" type="datetime1">
              <a:rPr lang="en-US" smtClean="0"/>
              <a:t>1/1/24</a:t>
            </a:fld>
            <a:endParaRPr lang="en-US"/>
          </a:p>
        </p:txBody>
      </p:sp>
      <p:sp>
        <p:nvSpPr>
          <p:cNvPr id="15364" name="Rectangle 4"/>
          <p:cNvSpPr>
            <a:spLocks noGrp="1" noChangeArrowheads="1"/>
          </p:cNvSpPr>
          <p:nvPr>
            <p:ph type="ftr" sz="quarter" idx="2"/>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5365" name="Rectangle 5"/>
          <p:cNvSpPr>
            <a:spLocks noGrp="1" noChangeArrowheads="1"/>
          </p:cNvSpPr>
          <p:nvPr>
            <p:ph type="sldNum" sz="quarter" idx="3"/>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69A16545-DEDB-9C4A-9B34-BB7C4F855B7B}" type="slidenum">
              <a:rPr lang="en-US"/>
              <a:pPr/>
              <a:t>‹#›</a:t>
            </a:fld>
            <a:endParaRPr lang="en-US"/>
          </a:p>
        </p:txBody>
      </p:sp>
    </p:spTree>
    <p:extLst>
      <p:ext uri="{BB962C8B-B14F-4D97-AF65-F5344CB8AC3E}">
        <p14:creationId xmlns:p14="http://schemas.microsoft.com/office/powerpoint/2010/main" val="236393654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hdr" sz="quarter"/>
          </p:nvPr>
        </p:nvSpPr>
        <p:spPr bwMode="auto">
          <a:xfrm>
            <a:off x="0" y="0"/>
            <a:ext cx="3163888"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l" defTabSz="965200">
              <a:defRPr sz="1300" smtClean="0">
                <a:latin typeface="Tahoma" pitchFamily="34" charset="0"/>
                <a:ea typeface="+mn-ea"/>
              </a:defRPr>
            </a:lvl1pPr>
          </a:lstStyle>
          <a:p>
            <a:pPr>
              <a:defRPr/>
            </a:pPr>
            <a:r>
              <a:rPr lang="en-US"/>
              <a:t>Heaps</a:t>
            </a:r>
          </a:p>
        </p:txBody>
      </p:sp>
      <p:sp>
        <p:nvSpPr>
          <p:cNvPr id="1027" name="Rectangle 3"/>
          <p:cNvSpPr>
            <a:spLocks noGrp="1" noChangeArrowheads="1"/>
          </p:cNvSpPr>
          <p:nvPr>
            <p:ph type="dt" idx="1"/>
          </p:nvPr>
        </p:nvSpPr>
        <p:spPr bwMode="auto">
          <a:xfrm>
            <a:off x="4138613" y="0"/>
            <a:ext cx="3163887" cy="479425"/>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lvl1pPr algn="r" defTabSz="965200">
              <a:defRPr sz="1300"/>
            </a:lvl1pPr>
          </a:lstStyle>
          <a:p>
            <a:fld id="{D51CA412-BE08-3946-B2E1-85C120A2BB3A}" type="datetime1">
              <a:rPr lang="en-US" smtClean="0"/>
              <a:t>1/1/24</a:t>
            </a:fld>
            <a:endParaRPr lang="en-US"/>
          </a:p>
        </p:txBody>
      </p:sp>
      <p:sp>
        <p:nvSpPr>
          <p:cNvPr id="23556" name="Rectangle 4"/>
          <p:cNvSpPr>
            <a:spLocks noGrp="1" noRot="1" noChangeAspect="1" noChangeArrowheads="1" noTextEdit="1"/>
          </p:cNvSpPr>
          <p:nvPr>
            <p:ph type="sldImg" idx="2"/>
          </p:nvPr>
        </p:nvSpPr>
        <p:spPr bwMode="auto">
          <a:xfrm>
            <a:off x="1255713" y="720725"/>
            <a:ext cx="4792662" cy="3594100"/>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029" name="Rectangle 5"/>
          <p:cNvSpPr>
            <a:spLocks noGrp="1" noChangeArrowheads="1"/>
          </p:cNvSpPr>
          <p:nvPr>
            <p:ph type="body" sz="quarter" idx="3"/>
          </p:nvPr>
        </p:nvSpPr>
        <p:spPr bwMode="auto">
          <a:xfrm>
            <a:off x="973138" y="4554538"/>
            <a:ext cx="5356225" cy="4313237"/>
          </a:xfrm>
          <a:prstGeom prst="rect">
            <a:avLst/>
          </a:prstGeom>
          <a:noFill/>
          <a:ln w="9525">
            <a:noFill/>
            <a:miter lim="800000"/>
            <a:headEnd/>
            <a:tailEnd/>
          </a:ln>
          <a:effectLst/>
        </p:spPr>
        <p:txBody>
          <a:bodyPr vert="horz" wrap="square" lIns="96509" tIns="48254" rIns="96509" bIns="4825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30" name="Rectangle 6"/>
          <p:cNvSpPr>
            <a:spLocks noGrp="1" noChangeArrowheads="1"/>
          </p:cNvSpPr>
          <p:nvPr>
            <p:ph type="ftr" sz="quarter" idx="4"/>
          </p:nvPr>
        </p:nvSpPr>
        <p:spPr bwMode="auto">
          <a:xfrm>
            <a:off x="0" y="9109075"/>
            <a:ext cx="3163888"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l" defTabSz="965200">
              <a:defRPr sz="1300" smtClean="0">
                <a:latin typeface="Tahoma" pitchFamily="34" charset="0"/>
                <a:ea typeface="+mn-ea"/>
              </a:defRPr>
            </a:lvl1pPr>
          </a:lstStyle>
          <a:p>
            <a:pPr>
              <a:defRPr/>
            </a:pPr>
            <a:endParaRPr lang="en-US"/>
          </a:p>
        </p:txBody>
      </p:sp>
      <p:sp>
        <p:nvSpPr>
          <p:cNvPr id="1031" name="Rectangle 7"/>
          <p:cNvSpPr>
            <a:spLocks noGrp="1" noChangeArrowheads="1"/>
          </p:cNvSpPr>
          <p:nvPr>
            <p:ph type="sldNum" sz="quarter" idx="5"/>
          </p:nvPr>
        </p:nvSpPr>
        <p:spPr bwMode="auto">
          <a:xfrm>
            <a:off x="4138613" y="9109075"/>
            <a:ext cx="3163887" cy="479425"/>
          </a:xfrm>
          <a:prstGeom prst="rect">
            <a:avLst/>
          </a:prstGeom>
          <a:noFill/>
          <a:ln w="9525">
            <a:noFill/>
            <a:miter lim="800000"/>
            <a:headEnd/>
            <a:tailEnd/>
          </a:ln>
          <a:effectLst/>
        </p:spPr>
        <p:txBody>
          <a:bodyPr vert="horz" wrap="square" lIns="96509" tIns="48254" rIns="96509" bIns="48254" numCol="1" anchor="b" anchorCtr="0" compatLnSpc="1">
            <a:prstTxWarp prst="textNoShape">
              <a:avLst/>
            </a:prstTxWarp>
          </a:bodyPr>
          <a:lstStyle>
            <a:lvl1pPr algn="r" defTabSz="965200">
              <a:defRPr sz="1300"/>
            </a:lvl1pPr>
          </a:lstStyle>
          <a:p>
            <a:fld id="{7544E4A1-34FD-3D45-922C-27D04A5622AB}" type="slidenum">
              <a:rPr lang="en-US"/>
              <a:pPr/>
              <a:t>‹#›</a:t>
            </a:fld>
            <a:endParaRPr lang="en-US"/>
          </a:p>
        </p:txBody>
      </p:sp>
    </p:spTree>
    <p:extLst>
      <p:ext uri="{BB962C8B-B14F-4D97-AF65-F5344CB8AC3E}">
        <p14:creationId xmlns:p14="http://schemas.microsoft.com/office/powerpoint/2010/main" val="518577666"/>
      </p:ext>
    </p:extLst>
  </p:cSld>
  <p:clrMap bg1="lt1" tx1="dk1" bg2="lt2" tx2="dk2" accent1="accent1" accent2="accent2" accent3="accent3" accent4="accent4" accent5="accent5" accent6="accent6" hlink="hlink" folHlink="folHlink"/>
  <p:hf ftr="0"/>
  <p:notesStyle>
    <a:lvl1pPr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Heaps</a:t>
            </a:r>
          </a:p>
        </p:txBody>
      </p:sp>
      <p:sp>
        <p:nvSpPr>
          <p:cNvPr id="24579"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B05BBE59-6FB8-A14F-ACA9-8FCEBE8E1954}" type="datetime1">
              <a:rPr lang="en-US" sz="1300" smtClean="0"/>
              <a:t>1/1/24</a:t>
            </a:fld>
            <a:endParaRPr lang="en-US" sz="1300"/>
          </a:p>
        </p:txBody>
      </p:sp>
      <p:sp>
        <p:nvSpPr>
          <p:cNvPr id="2458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2D8042F-B0B8-3141-AB7D-23D2D809E907}" type="slidenum">
              <a:rPr lang="en-US" sz="1300"/>
              <a:pPr eaLnBrk="1" hangingPunct="1"/>
              <a:t>1</a:t>
            </a:fld>
            <a:endParaRPr lang="en-US" sz="1300"/>
          </a:p>
        </p:txBody>
      </p:sp>
      <p:sp>
        <p:nvSpPr>
          <p:cNvPr id="24581" name="Rectangle 2"/>
          <p:cNvSpPr>
            <a:spLocks noGrp="1" noRot="1" noChangeAspect="1" noChangeArrowheads="1" noTextEdit="1"/>
          </p:cNvSpPr>
          <p:nvPr>
            <p:ph type="sldImg"/>
          </p:nvPr>
        </p:nvSpPr>
        <p:spPr>
          <a:ln/>
        </p:spPr>
      </p:sp>
      <p:sp>
        <p:nvSpPr>
          <p:cNvPr id="24582"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dirty="0">
                <a:latin typeface="Times New Roman" charset="0"/>
              </a:rPr>
              <a:t>When using an unsorted list to store entries,</a:t>
            </a:r>
            <a:r>
              <a:rPr lang="tr-TR" dirty="0">
                <a:latin typeface="Times New Roman" charset="0"/>
              </a:rPr>
              <a:t> </a:t>
            </a:r>
            <a:r>
              <a:rPr lang="en-US" dirty="0">
                <a:latin typeface="Times New Roman" charset="0"/>
              </a:rPr>
              <a:t>we can perform insertions in O(1) time, but finding or removing an element with</a:t>
            </a:r>
            <a:r>
              <a:rPr lang="tr-TR" dirty="0">
                <a:latin typeface="Times New Roman" charset="0"/>
              </a:rPr>
              <a:t> </a:t>
            </a:r>
            <a:r>
              <a:rPr lang="en-US" dirty="0">
                <a:latin typeface="Times New Roman" charset="0"/>
              </a:rPr>
              <a:t>minimal key requires an O(n)-time loop through the entire collection. In contrast,</a:t>
            </a:r>
            <a:r>
              <a:rPr lang="tr-TR" dirty="0">
                <a:latin typeface="Times New Roman" charset="0"/>
              </a:rPr>
              <a:t> </a:t>
            </a:r>
            <a:r>
              <a:rPr lang="en-US" dirty="0">
                <a:latin typeface="Times New Roman" charset="0"/>
              </a:rPr>
              <a:t>if using a sorted list, we can trivially find or remove the minimal element in O(1)time, but adding a new element to the queue may require O(n) time to restore the</a:t>
            </a:r>
            <a:r>
              <a:rPr lang="tr-TR" dirty="0">
                <a:latin typeface="Times New Roman" charset="0"/>
              </a:rPr>
              <a:t> </a:t>
            </a:r>
            <a:r>
              <a:rPr lang="en-US" dirty="0">
                <a:latin typeface="Times New Roman" charset="0"/>
              </a:rPr>
              <a:t>sorted order.</a:t>
            </a:r>
            <a:endParaRPr lang="tr-TR" dirty="0">
              <a:latin typeface="Times New Roman" charset="0"/>
            </a:endParaRPr>
          </a:p>
          <a:p>
            <a:pPr eaLnBrk="1" hangingPunct="1"/>
            <a:endParaRPr lang="tr-TR" dirty="0">
              <a:latin typeface="Times New Roman" charset="0"/>
            </a:endParaRPr>
          </a:p>
          <a:p>
            <a:pPr eaLnBrk="1" hangingPunct="1"/>
            <a:r>
              <a:rPr lang="en-US" dirty="0">
                <a:latin typeface="Times New Roman" charset="0"/>
              </a:rPr>
              <a:t>In this section, we provide a more efficient realization of a priority queue using</a:t>
            </a:r>
            <a:r>
              <a:rPr lang="tr-TR" dirty="0">
                <a:latin typeface="Times New Roman" charset="0"/>
              </a:rPr>
              <a:t> </a:t>
            </a:r>
            <a:r>
              <a:rPr lang="en-US" dirty="0">
                <a:latin typeface="Times New Roman" charset="0"/>
              </a:rPr>
              <a:t>a data structure called a binary heap. This data structure allows us to perform</a:t>
            </a:r>
            <a:r>
              <a:rPr lang="tr-TR" dirty="0">
                <a:latin typeface="Times New Roman" charset="0"/>
              </a:rPr>
              <a:t> </a:t>
            </a:r>
            <a:r>
              <a:rPr lang="en-US" dirty="0">
                <a:latin typeface="Times New Roman" charset="0"/>
              </a:rPr>
              <a:t>both</a:t>
            </a:r>
            <a:r>
              <a:rPr lang="tr-TR" dirty="0">
                <a:latin typeface="Times New Roman" charset="0"/>
              </a:rPr>
              <a:t> </a:t>
            </a:r>
            <a:r>
              <a:rPr lang="en-US" dirty="0">
                <a:latin typeface="Times New Roman" charset="0"/>
              </a:rPr>
              <a:t>insertions and removals in logarithmic time</a:t>
            </a:r>
            <a:r>
              <a:rPr lang="tr-TR" dirty="0">
                <a:latin typeface="Times New Roman" charset="0"/>
              </a:rPr>
              <a:t>.</a:t>
            </a:r>
            <a:endParaRPr lang="en-US" dirty="0">
              <a:latin typeface="Times New Roman"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www.geeksforgeeks.org</a:t>
            </a:r>
            <a:r>
              <a:rPr lang="en-US" dirty="0"/>
              <a:t>/binary-heap/</a:t>
            </a:r>
            <a:endParaRPr lang="en-TR" dirty="0"/>
          </a:p>
        </p:txBody>
      </p:sp>
      <p:sp>
        <p:nvSpPr>
          <p:cNvPr id="4" name="Header Placeholder 3"/>
          <p:cNvSpPr>
            <a:spLocks noGrp="1"/>
          </p:cNvSpPr>
          <p:nvPr>
            <p:ph type="hdr" sz="quarter"/>
          </p:nvPr>
        </p:nvSpPr>
        <p:spPr/>
        <p:txBody>
          <a:bodyPr/>
          <a:lstStyle/>
          <a:p>
            <a:pPr>
              <a:defRPr/>
            </a:pPr>
            <a:r>
              <a:rPr lang="en-US"/>
              <a:t>Heaps</a:t>
            </a:r>
          </a:p>
        </p:txBody>
      </p:sp>
      <p:sp>
        <p:nvSpPr>
          <p:cNvPr id="5" name="Date Placeholder 4"/>
          <p:cNvSpPr>
            <a:spLocks noGrp="1"/>
          </p:cNvSpPr>
          <p:nvPr>
            <p:ph type="dt" idx="1"/>
          </p:nvPr>
        </p:nvSpPr>
        <p:spPr/>
        <p:txBody>
          <a:bodyPr/>
          <a:lstStyle/>
          <a:p>
            <a:fld id="{D51CA412-BE08-3946-B2E1-85C120A2BB3A}" type="datetime1">
              <a:rPr lang="en-US" smtClean="0"/>
              <a:t>1/1/24</a:t>
            </a:fld>
            <a:endParaRPr lang="en-US"/>
          </a:p>
        </p:txBody>
      </p:sp>
      <p:sp>
        <p:nvSpPr>
          <p:cNvPr id="6" name="Slide Number Placeholder 5"/>
          <p:cNvSpPr>
            <a:spLocks noGrp="1"/>
          </p:cNvSpPr>
          <p:nvPr>
            <p:ph type="sldNum" sz="quarter" idx="5"/>
          </p:nvPr>
        </p:nvSpPr>
        <p:spPr/>
        <p:txBody>
          <a:bodyPr/>
          <a:lstStyle/>
          <a:p>
            <a:fld id="{7544E4A1-34FD-3D45-922C-27D04A5622AB}" type="slidenum">
              <a:rPr lang="en-US" smtClean="0"/>
              <a:pPr/>
              <a:t>4</a:t>
            </a:fld>
            <a:endParaRPr lang="en-US"/>
          </a:p>
        </p:txBody>
      </p:sp>
    </p:spTree>
    <p:extLst>
      <p:ext uri="{BB962C8B-B14F-4D97-AF65-F5344CB8AC3E}">
        <p14:creationId xmlns:p14="http://schemas.microsoft.com/office/powerpoint/2010/main" val="35482637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hdr"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300"/>
              <a:t>Heaps</a:t>
            </a:r>
          </a:p>
        </p:txBody>
      </p:sp>
      <p:sp>
        <p:nvSpPr>
          <p:cNvPr id="25603" name="Rectangle 3"/>
          <p:cNvSpPr>
            <a:spLocks noGrp="1" noChangeArrowheads="1"/>
          </p:cNvSpPr>
          <p:nvPr>
            <p:ph type="dt" sz="quarter"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B0191816-F5B1-F84A-A20D-039BF56175FA}" type="datetime1">
              <a:rPr lang="en-US" sz="1300" smtClean="0"/>
              <a:t>1/1/24</a:t>
            </a:fld>
            <a:endParaRPr lang="en-US" sz="1300"/>
          </a:p>
        </p:txBody>
      </p:sp>
      <p:sp>
        <p:nvSpPr>
          <p:cNvPr id="25604"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defTabSz="965200" eaLnBrk="0" hangingPunct="0">
              <a:defRPr sz="2400">
                <a:solidFill>
                  <a:schemeClr val="tx1"/>
                </a:solidFill>
                <a:latin typeface="Tahoma" charset="0"/>
                <a:ea typeface="ＭＳ Ｐゴシック" charset="0"/>
              </a:defRPr>
            </a:lvl1pPr>
            <a:lvl2pPr marL="742950" indent="-285750" defTabSz="965200" eaLnBrk="0" hangingPunct="0">
              <a:defRPr sz="2400">
                <a:solidFill>
                  <a:schemeClr val="tx1"/>
                </a:solidFill>
                <a:latin typeface="Tahoma" charset="0"/>
                <a:ea typeface="ＭＳ Ｐゴシック" charset="0"/>
              </a:defRPr>
            </a:lvl2pPr>
            <a:lvl3pPr marL="1143000" indent="-228600" defTabSz="965200" eaLnBrk="0" hangingPunct="0">
              <a:defRPr sz="2400">
                <a:solidFill>
                  <a:schemeClr val="tx1"/>
                </a:solidFill>
                <a:latin typeface="Tahoma" charset="0"/>
                <a:ea typeface="ＭＳ Ｐゴシック" charset="0"/>
              </a:defRPr>
            </a:lvl3pPr>
            <a:lvl4pPr marL="1600200" indent="-228600" defTabSz="965200" eaLnBrk="0" hangingPunct="0">
              <a:defRPr sz="2400">
                <a:solidFill>
                  <a:schemeClr val="tx1"/>
                </a:solidFill>
                <a:latin typeface="Tahoma" charset="0"/>
                <a:ea typeface="ＭＳ Ｐゴシック" charset="0"/>
              </a:defRPr>
            </a:lvl4pPr>
            <a:lvl5pPr marL="2057400" indent="-228600" defTabSz="965200" eaLnBrk="0" hangingPunct="0">
              <a:defRPr sz="2400">
                <a:solidFill>
                  <a:schemeClr val="tx1"/>
                </a:solidFill>
                <a:latin typeface="Tahoma" charset="0"/>
                <a:ea typeface="ＭＳ Ｐゴシック" charset="0"/>
              </a:defRPr>
            </a:lvl5pPr>
            <a:lvl6pPr marL="2514600" indent="-228600" algn="ctr" defTabSz="965200"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defTabSz="965200"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defTabSz="965200"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defTabSz="965200"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667481D-A0D9-C844-88D4-6B4E53C86C9C}" type="slidenum">
              <a:rPr lang="en-US" sz="1300"/>
              <a:pPr eaLnBrk="1" hangingPunct="1"/>
              <a:t>8</a:t>
            </a:fld>
            <a:endParaRPr lang="en-US" sz="1300"/>
          </a:p>
        </p:txBody>
      </p:sp>
      <p:sp>
        <p:nvSpPr>
          <p:cNvPr id="25605" name="Rectangle 2"/>
          <p:cNvSpPr>
            <a:spLocks noGrp="1" noRot="1" noChangeAspect="1" noChangeArrowheads="1" noTextEdit="1"/>
          </p:cNvSpPr>
          <p:nvPr>
            <p:ph type="sldImg"/>
          </p:nvPr>
        </p:nvSpPr>
        <p:spPr>
          <a:ln/>
        </p:spPr>
      </p:sp>
      <p:sp>
        <p:nvSpPr>
          <p:cNvPr id="25606" name="Rectangle 3"/>
          <p:cNvSpPr>
            <a:spLocks noGrp="1" noChangeArrowheads="1"/>
          </p:cNvSpPr>
          <p:nvPr>
            <p:ph type="body" idx="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a:lstStyle/>
          <a:p>
            <a:pPr eaLnBrk="1" hangingPunct="1"/>
            <a:r>
              <a:rPr lang="en-US" dirty="0">
                <a:latin typeface="Times New Roman" charset="0"/>
              </a:rPr>
              <a:t>A heap is a binary tree T that stores entries at its positions, and</a:t>
            </a:r>
            <a:r>
              <a:rPr lang="tr-TR" dirty="0">
                <a:latin typeface="Times New Roman" charset="0"/>
              </a:rPr>
              <a:t> </a:t>
            </a:r>
            <a:r>
              <a:rPr lang="en-US" dirty="0">
                <a:latin typeface="Times New Roman" charset="0"/>
              </a:rPr>
              <a:t>that satisfies two additional properties: a relational property defined in terms of the</a:t>
            </a:r>
            <a:r>
              <a:rPr lang="tr-TR" dirty="0">
                <a:latin typeface="Times New Roman" charset="0"/>
              </a:rPr>
              <a:t> </a:t>
            </a:r>
            <a:r>
              <a:rPr lang="en-US" dirty="0">
                <a:latin typeface="Times New Roman" charset="0"/>
              </a:rPr>
              <a:t>way keys are stored in T and a structural property defined in terms of the shape of</a:t>
            </a:r>
            <a:r>
              <a:rPr lang="tr-TR" dirty="0">
                <a:latin typeface="Times New Roman" charset="0"/>
              </a:rPr>
              <a:t> </a:t>
            </a:r>
            <a:r>
              <a:rPr lang="en-US" dirty="0">
                <a:latin typeface="Times New Roman" charset="0"/>
              </a:rPr>
              <a:t>T itself.</a:t>
            </a:r>
            <a:endParaRPr lang="tr-TR" dirty="0">
              <a:latin typeface="Times New Roman" charset="0"/>
            </a:endParaRPr>
          </a:p>
          <a:p>
            <a:pPr eaLnBrk="1" hangingPunct="1"/>
            <a:endParaRPr lang="tr-TR" dirty="0">
              <a:latin typeface="Times New Roman" charset="0"/>
            </a:endParaRPr>
          </a:p>
          <a:p>
            <a:pPr eaLnBrk="1" hangingPunct="1"/>
            <a:r>
              <a:rPr lang="en-US" dirty="0">
                <a:latin typeface="Times New Roman" charset="0"/>
              </a:rPr>
              <a:t>The fundamental</a:t>
            </a:r>
            <a:r>
              <a:rPr lang="tr-TR" dirty="0">
                <a:latin typeface="Times New Roman" charset="0"/>
              </a:rPr>
              <a:t> </a:t>
            </a:r>
            <a:r>
              <a:rPr lang="en-US" dirty="0">
                <a:latin typeface="Times New Roman" charset="0"/>
              </a:rPr>
              <a:t>way the heap achieves this improvement is to use the structure of a binary tree to</a:t>
            </a:r>
            <a:r>
              <a:rPr lang="tr-TR" dirty="0">
                <a:latin typeface="Times New Roman" charset="0"/>
              </a:rPr>
              <a:t> </a:t>
            </a:r>
            <a:r>
              <a:rPr lang="en-US" dirty="0">
                <a:latin typeface="Times New Roman" charset="0"/>
              </a:rPr>
              <a:t>find a compromise between elements being entirely unsorted and perfectly sorted.</a:t>
            </a:r>
          </a:p>
          <a:p>
            <a:pPr eaLnBrk="1" hangingPunct="1"/>
            <a:endParaRPr lang="en-US" dirty="0">
              <a:latin typeface="Times New Roman" charset="0"/>
            </a:endParaRPr>
          </a:p>
          <a:p>
            <a:pPr eaLnBrk="1" hangingPunct="1"/>
            <a:r>
              <a:rPr lang="en-US" dirty="0">
                <a:latin typeface="Times New Roman" charset="0"/>
              </a:rPr>
              <a:t>Heap-Order Property: In a heap T, for every position p other than the root, the key stored at p is greater than or equal to the key stored at p’s parent.</a:t>
            </a:r>
          </a:p>
          <a:p>
            <a:pPr eaLnBrk="1" hangingPunct="1"/>
            <a:endParaRPr lang="en-US" dirty="0">
              <a:latin typeface="Times New Roman" charset="0"/>
            </a:endParaRPr>
          </a:p>
          <a:p>
            <a:pPr eaLnBrk="1" hangingPunct="1"/>
            <a:r>
              <a:rPr lang="en-US" dirty="0">
                <a:latin typeface="Times New Roman" charset="0"/>
              </a:rPr>
              <a:t>For the sake of efficiency, we want the heap T to have as small a height as possible. We enforce this requirement by insisting that the heap T satisfy an additional structural property; it must be what we term complete.</a:t>
            </a:r>
          </a:p>
          <a:p>
            <a:pPr eaLnBrk="1" hangingPunct="1"/>
            <a:r>
              <a:rPr lang="en-US" dirty="0">
                <a:latin typeface="Times New Roman" charset="0"/>
              </a:rPr>
              <a:t>Complete Binary Tree Property: A heap T with height h is a complete binary tree if levels 0,1,2, . . . ,h−1 of T have the maximal number of nodes possible(namely, level </a:t>
            </a:r>
            <a:r>
              <a:rPr lang="en-US" dirty="0" err="1">
                <a:latin typeface="Times New Roman" charset="0"/>
              </a:rPr>
              <a:t>i</a:t>
            </a:r>
            <a:r>
              <a:rPr lang="en-US" dirty="0">
                <a:latin typeface="Times New Roman" charset="0"/>
              </a:rPr>
              <a:t> has 2i nodes, for 0 ≤ </a:t>
            </a:r>
            <a:r>
              <a:rPr lang="en-US" dirty="0" err="1">
                <a:latin typeface="Times New Roman" charset="0"/>
              </a:rPr>
              <a:t>i</a:t>
            </a:r>
            <a:r>
              <a:rPr lang="en-US" dirty="0">
                <a:latin typeface="Times New Roman" charset="0"/>
              </a:rPr>
              <a:t> ≤ h−1) and the remaining nodes at level h reside in the leftmost possible positions at that level.</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heap T storing n entries has height h = ⌊log n⌋.</a:t>
            </a:r>
          </a:p>
          <a:p>
            <a:endParaRPr lang="en-US" dirty="0"/>
          </a:p>
          <a:p>
            <a:r>
              <a:rPr lang="en-US" sz="1200" dirty="0">
                <a:solidFill>
                  <a:schemeClr val="tx2"/>
                </a:solidFill>
                <a:latin typeface="Times New Roman" charset="0"/>
              </a:rPr>
              <a:t>If you remember from the doubling strategy analysis in growable array-based lists, 1 + 2 + 4 + 8 + …+ 2</a:t>
            </a:r>
            <a:r>
              <a:rPr lang="en-US" sz="1200" b="1" i="1" baseline="30000" dirty="0">
                <a:solidFill>
                  <a:schemeClr val="tx2"/>
                </a:solidFill>
                <a:latin typeface="Times New Roman" charset="0"/>
              </a:rPr>
              <a:t>k</a:t>
            </a:r>
            <a:r>
              <a:rPr lang="en-US" sz="1200" b="1" i="1" dirty="0">
                <a:latin typeface="Times New Roman" charset="0"/>
              </a:rPr>
              <a:t> = </a:t>
            </a:r>
            <a:r>
              <a:rPr lang="en-US" sz="1200" dirty="0">
                <a:solidFill>
                  <a:schemeClr val="tx2"/>
                </a:solidFill>
                <a:latin typeface="Times New Roman" charset="0"/>
              </a:rPr>
              <a:t>2</a:t>
            </a:r>
            <a:r>
              <a:rPr lang="en-US" sz="1200" b="1" i="1" baseline="30000" dirty="0">
                <a:solidFill>
                  <a:schemeClr val="tx2"/>
                </a:solidFill>
                <a:latin typeface="Times New Roman" charset="0"/>
              </a:rPr>
              <a:t>k </a:t>
            </a:r>
            <a:r>
              <a:rPr lang="en-US" sz="1200" baseline="30000" dirty="0">
                <a:solidFill>
                  <a:schemeClr val="tx2"/>
                </a:solidFill>
                <a:latin typeface="Times New Roman" charset="0"/>
              </a:rPr>
              <a:t>+ 1</a:t>
            </a:r>
            <a:r>
              <a:rPr lang="en-US" sz="1200" dirty="0">
                <a:solidFill>
                  <a:schemeClr val="tx2"/>
                </a:solidFill>
                <a:latin typeface="Times New Roman" charset="0"/>
              </a:rPr>
              <a:t> </a:t>
            </a:r>
            <a:r>
              <a:rPr lang="en-US" sz="1200" dirty="0">
                <a:solidFill>
                  <a:schemeClr val="tx2"/>
                </a:solidFill>
                <a:latin typeface="Symbol" charset="0"/>
              </a:rPr>
              <a:t>- </a:t>
            </a:r>
            <a:r>
              <a:rPr lang="en-US" sz="1200" dirty="0">
                <a:solidFill>
                  <a:schemeClr val="tx2"/>
                </a:solidFill>
                <a:latin typeface="Times New Roman" charset="0"/>
              </a:rPr>
              <a:t>1</a:t>
            </a:r>
            <a:r>
              <a:rPr lang="en-US" sz="1200" dirty="0">
                <a:latin typeface="Times New Roman" charset="0"/>
              </a:rPr>
              <a:t> </a:t>
            </a:r>
            <a:endParaRPr lang="en-US" dirty="0"/>
          </a:p>
        </p:txBody>
      </p:sp>
      <p:sp>
        <p:nvSpPr>
          <p:cNvPr id="4" name="Header Placeholder 3"/>
          <p:cNvSpPr>
            <a:spLocks noGrp="1"/>
          </p:cNvSpPr>
          <p:nvPr>
            <p:ph type="hdr" sz="quarter"/>
          </p:nvPr>
        </p:nvSpPr>
        <p:spPr/>
        <p:txBody>
          <a:bodyPr/>
          <a:lstStyle/>
          <a:p>
            <a:pPr>
              <a:defRPr/>
            </a:pPr>
            <a:r>
              <a:rPr lang="en-US"/>
              <a:t>Heaps</a:t>
            </a:r>
          </a:p>
        </p:txBody>
      </p:sp>
      <p:sp>
        <p:nvSpPr>
          <p:cNvPr id="5" name="Date Placeholder 4"/>
          <p:cNvSpPr>
            <a:spLocks noGrp="1"/>
          </p:cNvSpPr>
          <p:nvPr>
            <p:ph type="dt" idx="1"/>
          </p:nvPr>
        </p:nvSpPr>
        <p:spPr/>
        <p:txBody>
          <a:bodyPr/>
          <a:lstStyle/>
          <a:p>
            <a:fld id="{D51CA412-BE08-3946-B2E1-85C120A2BB3A}" type="datetime1">
              <a:rPr lang="en-US" smtClean="0"/>
              <a:t>1/1/24</a:t>
            </a:fld>
            <a:endParaRPr lang="en-US"/>
          </a:p>
        </p:txBody>
      </p:sp>
      <p:sp>
        <p:nvSpPr>
          <p:cNvPr id="6" name="Slide Number Placeholder 5"/>
          <p:cNvSpPr>
            <a:spLocks noGrp="1"/>
          </p:cNvSpPr>
          <p:nvPr>
            <p:ph type="sldNum" sz="quarter" idx="5"/>
          </p:nvPr>
        </p:nvSpPr>
        <p:spPr/>
        <p:txBody>
          <a:bodyPr/>
          <a:lstStyle/>
          <a:p>
            <a:fld id="{7544E4A1-34FD-3D45-922C-27D04A5622AB}" type="slidenum">
              <a:rPr lang="en-US" smtClean="0"/>
              <a:pPr/>
              <a:t>9</a:t>
            </a:fld>
            <a:endParaRPr lang="en-US"/>
          </a:p>
        </p:txBody>
      </p:sp>
    </p:spTree>
    <p:extLst>
      <p:ext uri="{BB962C8B-B14F-4D97-AF65-F5344CB8AC3E}">
        <p14:creationId xmlns:p14="http://schemas.microsoft.com/office/powerpoint/2010/main" val="1459287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swap either resolves the violation of the heap-order property or propagates it one level down in the heap.</a:t>
            </a:r>
          </a:p>
        </p:txBody>
      </p:sp>
      <p:sp>
        <p:nvSpPr>
          <p:cNvPr id="4" name="Header Placeholder 3"/>
          <p:cNvSpPr>
            <a:spLocks noGrp="1"/>
          </p:cNvSpPr>
          <p:nvPr>
            <p:ph type="hdr" sz="quarter"/>
          </p:nvPr>
        </p:nvSpPr>
        <p:spPr/>
        <p:txBody>
          <a:bodyPr/>
          <a:lstStyle/>
          <a:p>
            <a:pPr>
              <a:defRPr/>
            </a:pPr>
            <a:r>
              <a:rPr lang="en-US"/>
              <a:t>Heaps</a:t>
            </a:r>
          </a:p>
        </p:txBody>
      </p:sp>
      <p:sp>
        <p:nvSpPr>
          <p:cNvPr id="5" name="Date Placeholder 4"/>
          <p:cNvSpPr>
            <a:spLocks noGrp="1"/>
          </p:cNvSpPr>
          <p:nvPr>
            <p:ph type="dt" idx="1"/>
          </p:nvPr>
        </p:nvSpPr>
        <p:spPr/>
        <p:txBody>
          <a:bodyPr/>
          <a:lstStyle/>
          <a:p>
            <a:fld id="{D51CA412-BE08-3946-B2E1-85C120A2BB3A}" type="datetime1">
              <a:rPr lang="en-US" smtClean="0"/>
              <a:t>1/1/24</a:t>
            </a:fld>
            <a:endParaRPr lang="en-US"/>
          </a:p>
        </p:txBody>
      </p:sp>
      <p:sp>
        <p:nvSpPr>
          <p:cNvPr id="6" name="Slide Number Placeholder 5"/>
          <p:cNvSpPr>
            <a:spLocks noGrp="1"/>
          </p:cNvSpPr>
          <p:nvPr>
            <p:ph type="sldNum" sz="quarter" idx="5"/>
          </p:nvPr>
        </p:nvSpPr>
        <p:spPr/>
        <p:txBody>
          <a:bodyPr/>
          <a:lstStyle/>
          <a:p>
            <a:fld id="{7544E4A1-34FD-3D45-922C-27D04A5622AB}" type="slidenum">
              <a:rPr lang="en-US" smtClean="0"/>
              <a:pPr/>
              <a:t>16</a:t>
            </a:fld>
            <a:endParaRPr lang="en-US"/>
          </a:p>
        </p:txBody>
      </p:sp>
    </p:spTree>
    <p:extLst>
      <p:ext uri="{BB962C8B-B14F-4D97-AF65-F5344CB8AC3E}">
        <p14:creationId xmlns:p14="http://schemas.microsoft.com/office/powerpoint/2010/main" val="13337147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www.geeksforgeeks.org</a:t>
            </a:r>
            <a:r>
              <a:rPr lang="en-US" dirty="0"/>
              <a:t>/heap-sort/ </a:t>
            </a:r>
            <a:endParaRPr lang="en-TR" dirty="0"/>
          </a:p>
        </p:txBody>
      </p:sp>
      <p:sp>
        <p:nvSpPr>
          <p:cNvPr id="4" name="Header Placeholder 3"/>
          <p:cNvSpPr>
            <a:spLocks noGrp="1"/>
          </p:cNvSpPr>
          <p:nvPr>
            <p:ph type="hdr" sz="quarter"/>
          </p:nvPr>
        </p:nvSpPr>
        <p:spPr/>
        <p:txBody>
          <a:bodyPr/>
          <a:lstStyle/>
          <a:p>
            <a:pPr>
              <a:defRPr/>
            </a:pPr>
            <a:r>
              <a:rPr lang="en-US"/>
              <a:t>Heaps</a:t>
            </a:r>
          </a:p>
        </p:txBody>
      </p:sp>
      <p:sp>
        <p:nvSpPr>
          <p:cNvPr id="5" name="Date Placeholder 4"/>
          <p:cNvSpPr>
            <a:spLocks noGrp="1"/>
          </p:cNvSpPr>
          <p:nvPr>
            <p:ph type="dt" idx="1"/>
          </p:nvPr>
        </p:nvSpPr>
        <p:spPr/>
        <p:txBody>
          <a:bodyPr/>
          <a:lstStyle/>
          <a:p>
            <a:fld id="{D51CA412-BE08-3946-B2E1-85C120A2BB3A}" type="datetime1">
              <a:rPr lang="en-US" smtClean="0"/>
              <a:t>1/1/24</a:t>
            </a:fld>
            <a:endParaRPr lang="en-US"/>
          </a:p>
        </p:txBody>
      </p:sp>
      <p:sp>
        <p:nvSpPr>
          <p:cNvPr id="6" name="Slide Number Placeholder 5"/>
          <p:cNvSpPr>
            <a:spLocks noGrp="1"/>
          </p:cNvSpPr>
          <p:nvPr>
            <p:ph type="sldNum" sz="quarter" idx="5"/>
          </p:nvPr>
        </p:nvSpPr>
        <p:spPr/>
        <p:txBody>
          <a:bodyPr/>
          <a:lstStyle/>
          <a:p>
            <a:fld id="{7544E4A1-34FD-3D45-922C-27D04A5622AB}" type="slidenum">
              <a:rPr lang="en-US" smtClean="0"/>
              <a:pPr/>
              <a:t>17</a:t>
            </a:fld>
            <a:endParaRPr lang="en-US"/>
          </a:p>
        </p:txBody>
      </p:sp>
    </p:spTree>
    <p:extLst>
      <p:ext uri="{BB962C8B-B14F-4D97-AF65-F5344CB8AC3E}">
        <p14:creationId xmlns:p14="http://schemas.microsoft.com/office/powerpoint/2010/main" val="9060677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bottom-up heap construction for h = 3.</a:t>
            </a:r>
          </a:p>
        </p:txBody>
      </p:sp>
      <p:sp>
        <p:nvSpPr>
          <p:cNvPr id="4" name="Header Placeholder 3"/>
          <p:cNvSpPr>
            <a:spLocks noGrp="1"/>
          </p:cNvSpPr>
          <p:nvPr>
            <p:ph type="hdr" sz="quarter"/>
          </p:nvPr>
        </p:nvSpPr>
        <p:spPr/>
        <p:txBody>
          <a:bodyPr/>
          <a:lstStyle/>
          <a:p>
            <a:pPr>
              <a:defRPr/>
            </a:pPr>
            <a:r>
              <a:rPr lang="en-US"/>
              <a:t>Heaps</a:t>
            </a:r>
          </a:p>
        </p:txBody>
      </p:sp>
      <p:sp>
        <p:nvSpPr>
          <p:cNvPr id="5" name="Date Placeholder 4"/>
          <p:cNvSpPr>
            <a:spLocks noGrp="1"/>
          </p:cNvSpPr>
          <p:nvPr>
            <p:ph type="dt" idx="1"/>
          </p:nvPr>
        </p:nvSpPr>
        <p:spPr/>
        <p:txBody>
          <a:bodyPr/>
          <a:lstStyle/>
          <a:p>
            <a:fld id="{D51CA412-BE08-3946-B2E1-85C120A2BB3A}" type="datetime1">
              <a:rPr lang="en-US" smtClean="0"/>
              <a:t>1/1/24</a:t>
            </a:fld>
            <a:endParaRPr lang="en-US"/>
          </a:p>
        </p:txBody>
      </p:sp>
      <p:sp>
        <p:nvSpPr>
          <p:cNvPr id="6" name="Slide Number Placeholder 5"/>
          <p:cNvSpPr>
            <a:spLocks noGrp="1"/>
          </p:cNvSpPr>
          <p:nvPr>
            <p:ph type="sldNum" sz="quarter" idx="5"/>
          </p:nvPr>
        </p:nvSpPr>
        <p:spPr/>
        <p:txBody>
          <a:bodyPr/>
          <a:lstStyle/>
          <a:p>
            <a:fld id="{7544E4A1-34FD-3D45-922C-27D04A5622AB}" type="slidenum">
              <a:rPr lang="en-US" smtClean="0"/>
              <a:pPr/>
              <a:t>24</a:t>
            </a:fld>
            <a:endParaRPr lang="en-US"/>
          </a:p>
        </p:txBody>
      </p:sp>
    </p:spTree>
    <p:extLst>
      <p:ext uri="{BB962C8B-B14F-4D97-AF65-F5344CB8AC3E}">
        <p14:creationId xmlns:p14="http://schemas.microsoft.com/office/powerpoint/2010/main" val="33996903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0"/>
            <a:ext cx="9144000" cy="6858000"/>
            <a:chOff x="0" y="0"/>
            <a:chExt cx="5760" cy="4320"/>
          </a:xfrm>
        </p:grpSpPr>
        <p:grpSp>
          <p:nvGrpSpPr>
            <p:cNvPr id="5" name="Group 3"/>
            <p:cNvGrpSpPr>
              <a:grpSpLocks/>
            </p:cNvGrpSpPr>
            <p:nvPr/>
          </p:nvGrpSpPr>
          <p:grpSpPr bwMode="auto">
            <a:xfrm>
              <a:off x="0" y="0"/>
              <a:ext cx="5760" cy="4320"/>
              <a:chOff x="0" y="0"/>
              <a:chExt cx="5760" cy="4320"/>
            </a:xfrm>
          </p:grpSpPr>
          <p:sp>
            <p:nvSpPr>
              <p:cNvPr id="15" name="Rectangle 4"/>
              <p:cNvSpPr>
                <a:spLocks noChangeArrowheads="1"/>
              </p:cNvSpPr>
              <p:nvPr/>
            </p:nvSpPr>
            <p:spPr bwMode="ltGray">
              <a:xfrm>
                <a:off x="2112" y="0"/>
                <a:ext cx="3648" cy="96"/>
              </a:xfrm>
              <a:prstGeom prst="rect">
                <a:avLst/>
              </a:prstGeom>
              <a:solidFill>
                <a:schemeClr val="folHlink"/>
              </a:solidFill>
              <a:ln w="9525">
                <a:noFill/>
                <a:miter lim="800000"/>
                <a:headEnd/>
                <a:tailEnd/>
              </a:ln>
              <a:effectLst/>
            </p:spPr>
            <p:txBody>
              <a:bodyPr wrap="none" anchor="ctr"/>
              <a:lstStyle/>
              <a:p>
                <a:pPr>
                  <a:defRPr/>
                </a:pPr>
                <a:endParaRPr lang="en-US">
                  <a:latin typeface="Tahoma" pitchFamily="34" charset="0"/>
                  <a:ea typeface="+mn-ea"/>
                </a:endParaRPr>
              </a:p>
            </p:txBody>
          </p:sp>
          <p:grpSp>
            <p:nvGrpSpPr>
              <p:cNvPr id="16" name="Group 5"/>
              <p:cNvGrpSpPr>
                <a:grpSpLocks/>
              </p:cNvGrpSpPr>
              <p:nvPr userDrawn="1"/>
            </p:nvGrpSpPr>
            <p:grpSpPr bwMode="auto">
              <a:xfrm>
                <a:off x="0" y="0"/>
                <a:ext cx="5760" cy="4320"/>
                <a:chOff x="0" y="0"/>
                <a:chExt cx="5760" cy="4320"/>
              </a:xfrm>
            </p:grpSpPr>
            <p:sp>
              <p:nvSpPr>
                <p:cNvPr id="18" name="Line 6"/>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19" name="Line 7"/>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0" name="Line 8"/>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1" name="Line 9"/>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2" name="Line 10"/>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3" name="Line 11"/>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4" name="Line 12"/>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5" name="Line 13"/>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6" name="Line 14"/>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7" name="Line 15"/>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8" name="Line 16"/>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29" name="Line 17"/>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0" name="Line 18"/>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1" name="Line 19"/>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2" name="Line 20"/>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3" name="Line 21"/>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4" name="Line 22"/>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5" name="Line 23"/>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6" name="Line 24"/>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7" name="Line 25"/>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8" name="Line 26"/>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39" name="Line 27"/>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0"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2"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3"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4"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5"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6"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7"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8"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9"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0"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1"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2"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3"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4"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5"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6"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7"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8"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59"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0"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1"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2"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3"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4"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5"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6"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7"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68"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sp>
            <p:nvSpPr>
              <p:cNvPr id="17" name="Line 57"/>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6" name="Group 58"/>
            <p:cNvGrpSpPr>
              <a:grpSpLocks/>
            </p:cNvGrpSpPr>
            <p:nvPr userDrawn="1"/>
          </p:nvGrpSpPr>
          <p:grpSpPr bwMode="auto">
            <a:xfrm>
              <a:off x="3" y="559"/>
              <a:ext cx="4192" cy="1796"/>
              <a:chOff x="3" y="559"/>
              <a:chExt cx="4192" cy="1796"/>
            </a:xfrm>
          </p:grpSpPr>
          <p:sp>
            <p:nvSpPr>
              <p:cNvPr id="11" name="Line 59"/>
              <p:cNvSpPr>
                <a:spLocks noChangeShapeType="1"/>
              </p:cNvSpPr>
              <p:nvPr/>
            </p:nvSpPr>
            <p:spPr bwMode="ltGray">
              <a:xfrm>
                <a:off x="506" y="559"/>
                <a:ext cx="0" cy="1796"/>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2" name="Line 60"/>
              <p:cNvSpPr>
                <a:spLocks noChangeShapeType="1"/>
              </p:cNvSpPr>
              <p:nvPr/>
            </p:nvSpPr>
            <p:spPr bwMode="ltGray">
              <a:xfrm flipH="1" flipV="1">
                <a:off x="3" y="1924"/>
                <a:ext cx="32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3" name="Line 61"/>
              <p:cNvSpPr>
                <a:spLocks noChangeShapeType="1"/>
              </p:cNvSpPr>
              <p:nvPr/>
            </p:nvSpPr>
            <p:spPr bwMode="ltGray">
              <a:xfrm flipH="1" flipV="1">
                <a:off x="384" y="938"/>
                <a:ext cx="3811" cy="1"/>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4" name="Arc 62"/>
              <p:cNvSpPr>
                <a:spLocks/>
              </p:cNvSpPr>
              <p:nvPr/>
            </p:nvSpPr>
            <p:spPr bwMode="ltGray">
              <a:xfrm rot="16200000" flipH="1">
                <a:off x="426" y="860"/>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nvGrpSpPr>
            <p:cNvPr id="7" name="Group 63"/>
            <p:cNvGrpSpPr>
              <a:grpSpLocks/>
            </p:cNvGrpSpPr>
            <p:nvPr userDrawn="1"/>
          </p:nvGrpSpPr>
          <p:grpSpPr bwMode="auto">
            <a:xfrm>
              <a:off x="1480" y="1952"/>
              <a:ext cx="3808" cy="1812"/>
              <a:chOff x="1480" y="1952"/>
              <a:chExt cx="3808" cy="1812"/>
            </a:xfrm>
          </p:grpSpPr>
          <p:sp>
            <p:nvSpPr>
              <p:cNvPr id="8" name="Line 64"/>
              <p:cNvSpPr>
                <a:spLocks noChangeShapeType="1"/>
              </p:cNvSpPr>
              <p:nvPr/>
            </p:nvSpPr>
            <p:spPr bwMode="ltGray">
              <a:xfrm flipV="1">
                <a:off x="1480" y="3442"/>
                <a:ext cx="38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9" name="Line 65"/>
              <p:cNvSpPr>
                <a:spLocks noChangeShapeType="1"/>
              </p:cNvSpPr>
              <p:nvPr/>
            </p:nvSpPr>
            <p:spPr bwMode="ltGray">
              <a:xfrm flipH="1">
                <a:off x="5172" y="1952"/>
                <a:ext cx="0" cy="181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10" name="Arc 66"/>
              <p:cNvSpPr>
                <a:spLocks/>
              </p:cNvSpPr>
              <p:nvPr/>
            </p:nvSpPr>
            <p:spPr bwMode="ltGray">
              <a:xfrm rot="5400000">
                <a:off x="5097" y="3347"/>
                <a:ext cx="156" cy="157"/>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5187" name="Rectangle 67"/>
          <p:cNvSpPr>
            <a:spLocks noGrp="1" noChangeArrowheads="1"/>
          </p:cNvSpPr>
          <p:nvPr>
            <p:ph type="ctrTitle"/>
          </p:nvPr>
        </p:nvSpPr>
        <p:spPr>
          <a:xfrm>
            <a:off x="990600" y="1752600"/>
            <a:ext cx="7772400" cy="1143000"/>
          </a:xfrm>
        </p:spPr>
        <p:txBody>
          <a:bodyPr/>
          <a:lstStyle>
            <a:lvl1pPr>
              <a:defRPr/>
            </a:lvl1pPr>
          </a:lstStyle>
          <a:p>
            <a:r>
              <a:rPr lang="en-US"/>
              <a:t>Click to edit Master title style</a:t>
            </a:r>
          </a:p>
        </p:txBody>
      </p:sp>
      <p:sp>
        <p:nvSpPr>
          <p:cNvPr id="5188" name="Rectangle 68" descr="Rectangle: Click to edit Master text styles&#10;Second level&#10;Third level&#10;Fourth level&#10;Fifth level"/>
          <p:cNvSpPr>
            <a:spLocks noGrp="1" noChangeArrowheads="1"/>
          </p:cNvSpPr>
          <p:nvPr>
            <p:ph type="subTitle" idx="1"/>
          </p:nvPr>
        </p:nvSpPr>
        <p:spPr>
          <a:xfrm>
            <a:off x="990600" y="3309938"/>
            <a:ext cx="6400800" cy="1752600"/>
          </a:xfrm>
        </p:spPr>
        <p:txBody>
          <a:bodyPr/>
          <a:lstStyle>
            <a:lvl1pPr marL="0" indent="0">
              <a:buFont typeface="Wingdings" pitchFamily="2" charset="2"/>
              <a:buNone/>
              <a:defRPr/>
            </a:lvl1pPr>
          </a:lstStyle>
          <a:p>
            <a:r>
              <a:rPr lang="en-US"/>
              <a:t>Click to edit Master subtitle style</a:t>
            </a:r>
          </a:p>
        </p:txBody>
      </p:sp>
      <p:sp>
        <p:nvSpPr>
          <p:cNvPr id="69" name="Date Placeholder 72"/>
          <p:cNvSpPr>
            <a:spLocks noGrp="1"/>
          </p:cNvSpPr>
          <p:nvPr>
            <p:ph type="dt" sz="half" idx="10"/>
          </p:nvPr>
        </p:nvSpPr>
        <p:spPr/>
        <p:txBody>
          <a:bodyPr/>
          <a:lstStyle>
            <a:lvl1pPr>
              <a:defRPr/>
            </a:lvl1pPr>
          </a:lstStyle>
          <a:p>
            <a:r>
              <a:rPr lang="en-US"/>
              <a:t>© 2014 Goodrich, Tamassia, Goldwasser</a:t>
            </a:r>
          </a:p>
        </p:txBody>
      </p:sp>
      <p:sp>
        <p:nvSpPr>
          <p:cNvPr id="70" name="Slide Number Placeholder 73"/>
          <p:cNvSpPr>
            <a:spLocks noGrp="1"/>
          </p:cNvSpPr>
          <p:nvPr>
            <p:ph type="sldNum" sz="quarter" idx="11"/>
          </p:nvPr>
        </p:nvSpPr>
        <p:spPr/>
        <p:txBody>
          <a:bodyPr/>
          <a:lstStyle>
            <a:lvl1pPr>
              <a:defRPr/>
            </a:lvl1pPr>
          </a:lstStyle>
          <a:p>
            <a:fld id="{AF492A62-E320-604B-B9AC-99AD972031E8}" type="slidenum">
              <a:rPr lang="en-US"/>
              <a:pPr/>
              <a:t>‹#›</a:t>
            </a:fld>
            <a:endParaRPr lang="en-US"/>
          </a:p>
        </p:txBody>
      </p:sp>
      <p:sp>
        <p:nvSpPr>
          <p:cNvPr id="71" name="Footer Placeholder 74"/>
          <p:cNvSpPr>
            <a:spLocks noGrp="1"/>
          </p:cNvSpPr>
          <p:nvPr>
            <p:ph type="ftr" sz="quarter" idx="12"/>
          </p:nvPr>
        </p:nvSpPr>
        <p:spPr/>
        <p:txBody>
          <a:bodyPr/>
          <a:lstStyle>
            <a:lvl1pPr>
              <a:defRPr/>
            </a:lvl1pPr>
          </a:lstStyle>
          <a:p>
            <a:pPr>
              <a:defRPr/>
            </a:pPr>
            <a:r>
              <a:rPr lang="en-US"/>
              <a:t>Heaps</a:t>
            </a:r>
          </a:p>
        </p:txBody>
      </p:sp>
    </p:spTree>
    <p:extLst>
      <p:ext uri="{BB962C8B-B14F-4D97-AF65-F5344CB8AC3E}">
        <p14:creationId xmlns:p14="http://schemas.microsoft.com/office/powerpoint/2010/main" val="13620209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5" name="Rectangle 66"/>
          <p:cNvSpPr>
            <a:spLocks noGrp="1" noChangeArrowheads="1"/>
          </p:cNvSpPr>
          <p:nvPr>
            <p:ph type="ftr" sz="quarter" idx="11"/>
          </p:nvPr>
        </p:nvSpPr>
        <p:spPr>
          <a:ln/>
        </p:spPr>
        <p:txBody>
          <a:bodyPr/>
          <a:lstStyle>
            <a:lvl1pPr>
              <a:defRPr/>
            </a:lvl1pPr>
          </a:lstStyle>
          <a:p>
            <a:pPr>
              <a:defRPr/>
            </a:pPr>
            <a:r>
              <a:rPr lang="en-US"/>
              <a:t>Heaps</a:t>
            </a:r>
          </a:p>
        </p:txBody>
      </p:sp>
      <p:sp>
        <p:nvSpPr>
          <p:cNvPr id="6" name="Rectangle 67"/>
          <p:cNvSpPr>
            <a:spLocks noGrp="1" noChangeArrowheads="1"/>
          </p:cNvSpPr>
          <p:nvPr>
            <p:ph type="sldNum" sz="quarter" idx="12"/>
          </p:nvPr>
        </p:nvSpPr>
        <p:spPr>
          <a:ln/>
        </p:spPr>
        <p:txBody>
          <a:bodyPr/>
          <a:lstStyle>
            <a:lvl1pPr>
              <a:defRPr/>
            </a:lvl1pPr>
          </a:lstStyle>
          <a:p>
            <a:fld id="{652DFAA5-40DE-F04E-B4D0-4E1214B18BD6}" type="slidenum">
              <a:rPr lang="en-US"/>
              <a:pPr/>
              <a:t>‹#›</a:t>
            </a:fld>
            <a:endParaRPr lang="en-US"/>
          </a:p>
        </p:txBody>
      </p:sp>
    </p:spTree>
    <p:extLst>
      <p:ext uri="{BB962C8B-B14F-4D97-AF65-F5344CB8AC3E}">
        <p14:creationId xmlns:p14="http://schemas.microsoft.com/office/powerpoint/2010/main" val="38099773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800600" y="19050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6" name="Rectangle 66"/>
          <p:cNvSpPr>
            <a:spLocks noGrp="1" noChangeArrowheads="1"/>
          </p:cNvSpPr>
          <p:nvPr>
            <p:ph type="ftr" sz="quarter" idx="11"/>
          </p:nvPr>
        </p:nvSpPr>
        <p:spPr>
          <a:ln/>
        </p:spPr>
        <p:txBody>
          <a:bodyPr/>
          <a:lstStyle>
            <a:lvl1pPr>
              <a:defRPr/>
            </a:lvl1pPr>
          </a:lstStyle>
          <a:p>
            <a:pPr>
              <a:defRPr/>
            </a:pPr>
            <a:r>
              <a:rPr lang="en-US"/>
              <a:t>Heaps</a:t>
            </a:r>
          </a:p>
        </p:txBody>
      </p:sp>
      <p:sp>
        <p:nvSpPr>
          <p:cNvPr id="7" name="Rectangle 67"/>
          <p:cNvSpPr>
            <a:spLocks noGrp="1" noChangeArrowheads="1"/>
          </p:cNvSpPr>
          <p:nvPr>
            <p:ph type="sldNum" sz="quarter" idx="12"/>
          </p:nvPr>
        </p:nvSpPr>
        <p:spPr>
          <a:ln/>
        </p:spPr>
        <p:txBody>
          <a:bodyPr/>
          <a:lstStyle>
            <a:lvl1pPr>
              <a:defRPr/>
            </a:lvl1pPr>
          </a:lstStyle>
          <a:p>
            <a:fld id="{303DB1A6-166F-6F4B-AA8F-E566CC24FADA}" type="slidenum">
              <a:rPr lang="en-US"/>
              <a:pPr/>
              <a:t>‹#›</a:t>
            </a:fld>
            <a:endParaRPr lang="en-US"/>
          </a:p>
        </p:txBody>
      </p:sp>
    </p:spTree>
    <p:extLst>
      <p:ext uri="{BB962C8B-B14F-4D97-AF65-F5344CB8AC3E}">
        <p14:creationId xmlns:p14="http://schemas.microsoft.com/office/powerpoint/2010/main" val="17815700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65"/>
          <p:cNvSpPr>
            <a:spLocks noGrp="1" noChangeArrowheads="1"/>
          </p:cNvSpPr>
          <p:nvPr>
            <p:ph type="dt" sz="half" idx="10"/>
          </p:nvPr>
        </p:nvSpPr>
        <p:spPr>
          <a:ln/>
        </p:spPr>
        <p:txBody>
          <a:bodyPr/>
          <a:lstStyle>
            <a:lvl1pPr>
              <a:defRPr/>
            </a:lvl1pPr>
          </a:lstStyle>
          <a:p>
            <a:r>
              <a:rPr lang="en-US"/>
              <a:t>© 2014 Goodrich, Tamassia, Goldwasser</a:t>
            </a:r>
          </a:p>
        </p:txBody>
      </p:sp>
      <p:sp>
        <p:nvSpPr>
          <p:cNvPr id="4" name="Rectangle 66"/>
          <p:cNvSpPr>
            <a:spLocks noGrp="1" noChangeArrowheads="1"/>
          </p:cNvSpPr>
          <p:nvPr>
            <p:ph type="ftr" sz="quarter" idx="11"/>
          </p:nvPr>
        </p:nvSpPr>
        <p:spPr>
          <a:ln/>
        </p:spPr>
        <p:txBody>
          <a:bodyPr/>
          <a:lstStyle>
            <a:lvl1pPr>
              <a:defRPr/>
            </a:lvl1pPr>
          </a:lstStyle>
          <a:p>
            <a:pPr>
              <a:defRPr/>
            </a:pPr>
            <a:r>
              <a:rPr lang="en-US"/>
              <a:t>Heaps</a:t>
            </a:r>
          </a:p>
        </p:txBody>
      </p:sp>
      <p:sp>
        <p:nvSpPr>
          <p:cNvPr id="5" name="Rectangle 67"/>
          <p:cNvSpPr>
            <a:spLocks noGrp="1" noChangeArrowheads="1"/>
          </p:cNvSpPr>
          <p:nvPr>
            <p:ph type="sldNum" sz="quarter" idx="12"/>
          </p:nvPr>
        </p:nvSpPr>
        <p:spPr>
          <a:ln/>
        </p:spPr>
        <p:txBody>
          <a:bodyPr/>
          <a:lstStyle>
            <a:lvl1pPr>
              <a:defRPr/>
            </a:lvl1pPr>
          </a:lstStyle>
          <a:p>
            <a:fld id="{AD399182-932D-0B47-AC5E-612C9F93A5DA}" type="slidenum">
              <a:rPr lang="en-US"/>
              <a:pPr/>
              <a:t>‹#›</a:t>
            </a:fld>
            <a:endParaRPr lang="en-US"/>
          </a:p>
        </p:txBody>
      </p:sp>
    </p:spTree>
    <p:extLst>
      <p:ext uri="{BB962C8B-B14F-4D97-AF65-F5344CB8AC3E}">
        <p14:creationId xmlns:p14="http://schemas.microsoft.com/office/powerpoint/2010/main" val="183703665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6146" name="Group 2"/>
          <p:cNvGrpSpPr>
            <a:grpSpLocks/>
          </p:cNvGrpSpPr>
          <p:nvPr/>
        </p:nvGrpSpPr>
        <p:grpSpPr bwMode="auto">
          <a:xfrm>
            <a:off x="0" y="0"/>
            <a:ext cx="9144000" cy="6858000"/>
            <a:chOff x="0" y="0"/>
            <a:chExt cx="5760" cy="4320"/>
          </a:xfrm>
        </p:grpSpPr>
        <p:grpSp>
          <p:nvGrpSpPr>
            <p:cNvPr id="6152" name="Group 3"/>
            <p:cNvGrpSpPr>
              <a:grpSpLocks/>
            </p:cNvGrpSpPr>
            <p:nvPr/>
          </p:nvGrpSpPr>
          <p:grpSpPr bwMode="auto">
            <a:xfrm>
              <a:off x="0" y="0"/>
              <a:ext cx="5760" cy="4320"/>
              <a:chOff x="0" y="0"/>
              <a:chExt cx="5760" cy="4320"/>
            </a:xfrm>
          </p:grpSpPr>
          <p:grpSp>
            <p:nvGrpSpPr>
              <p:cNvPr id="6159" name="Group 4"/>
              <p:cNvGrpSpPr>
                <a:grpSpLocks/>
              </p:cNvGrpSpPr>
              <p:nvPr/>
            </p:nvGrpSpPr>
            <p:grpSpPr bwMode="auto">
              <a:xfrm>
                <a:off x="0" y="192"/>
                <a:ext cx="5760" cy="4032"/>
                <a:chOff x="0" y="192"/>
                <a:chExt cx="5760" cy="4032"/>
              </a:xfrm>
            </p:grpSpPr>
            <p:sp>
              <p:nvSpPr>
                <p:cNvPr id="4101" name="Line 5"/>
                <p:cNvSpPr>
                  <a:spLocks noChangeShapeType="1"/>
                </p:cNvSpPr>
                <p:nvPr/>
              </p:nvSpPr>
              <p:spPr bwMode="white">
                <a:xfrm>
                  <a:off x="0" y="19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2" name="Line 6"/>
                <p:cNvSpPr>
                  <a:spLocks noChangeShapeType="1"/>
                </p:cNvSpPr>
                <p:nvPr/>
              </p:nvSpPr>
              <p:spPr bwMode="white">
                <a:xfrm>
                  <a:off x="0" y="38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3" name="Line 7"/>
                <p:cNvSpPr>
                  <a:spLocks noChangeShapeType="1"/>
                </p:cNvSpPr>
                <p:nvPr/>
              </p:nvSpPr>
              <p:spPr bwMode="white">
                <a:xfrm>
                  <a:off x="0" y="57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4" name="Line 8"/>
                <p:cNvSpPr>
                  <a:spLocks noChangeShapeType="1"/>
                </p:cNvSpPr>
                <p:nvPr/>
              </p:nvSpPr>
              <p:spPr bwMode="white">
                <a:xfrm>
                  <a:off x="0" y="76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5" name="Line 9"/>
                <p:cNvSpPr>
                  <a:spLocks noChangeShapeType="1"/>
                </p:cNvSpPr>
                <p:nvPr/>
              </p:nvSpPr>
              <p:spPr bwMode="white">
                <a:xfrm>
                  <a:off x="0" y="96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6" name="Line 10"/>
                <p:cNvSpPr>
                  <a:spLocks noChangeShapeType="1"/>
                </p:cNvSpPr>
                <p:nvPr/>
              </p:nvSpPr>
              <p:spPr bwMode="white">
                <a:xfrm>
                  <a:off x="0" y="115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7" name="Line 11"/>
                <p:cNvSpPr>
                  <a:spLocks noChangeShapeType="1"/>
                </p:cNvSpPr>
                <p:nvPr/>
              </p:nvSpPr>
              <p:spPr bwMode="white">
                <a:xfrm>
                  <a:off x="0" y="134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8" name="Line 12"/>
                <p:cNvSpPr>
                  <a:spLocks noChangeShapeType="1"/>
                </p:cNvSpPr>
                <p:nvPr/>
              </p:nvSpPr>
              <p:spPr bwMode="white">
                <a:xfrm>
                  <a:off x="0" y="153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09" name="Line 13"/>
                <p:cNvSpPr>
                  <a:spLocks noChangeShapeType="1"/>
                </p:cNvSpPr>
                <p:nvPr/>
              </p:nvSpPr>
              <p:spPr bwMode="white">
                <a:xfrm>
                  <a:off x="0" y="172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0" name="Line 14"/>
                <p:cNvSpPr>
                  <a:spLocks noChangeShapeType="1"/>
                </p:cNvSpPr>
                <p:nvPr/>
              </p:nvSpPr>
              <p:spPr bwMode="white">
                <a:xfrm>
                  <a:off x="0" y="192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1" name="Line 15"/>
                <p:cNvSpPr>
                  <a:spLocks noChangeShapeType="1"/>
                </p:cNvSpPr>
                <p:nvPr/>
              </p:nvSpPr>
              <p:spPr bwMode="white">
                <a:xfrm>
                  <a:off x="0" y="211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2" name="Line 16"/>
                <p:cNvSpPr>
                  <a:spLocks noChangeShapeType="1"/>
                </p:cNvSpPr>
                <p:nvPr/>
              </p:nvSpPr>
              <p:spPr bwMode="white">
                <a:xfrm>
                  <a:off x="0" y="230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3" name="Line 17"/>
                <p:cNvSpPr>
                  <a:spLocks noChangeShapeType="1"/>
                </p:cNvSpPr>
                <p:nvPr/>
              </p:nvSpPr>
              <p:spPr bwMode="white">
                <a:xfrm>
                  <a:off x="0" y="249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4" name="Line 18"/>
                <p:cNvSpPr>
                  <a:spLocks noChangeShapeType="1"/>
                </p:cNvSpPr>
                <p:nvPr/>
              </p:nvSpPr>
              <p:spPr bwMode="white">
                <a:xfrm>
                  <a:off x="0" y="268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5" name="Line 19"/>
                <p:cNvSpPr>
                  <a:spLocks noChangeShapeType="1"/>
                </p:cNvSpPr>
                <p:nvPr/>
              </p:nvSpPr>
              <p:spPr bwMode="white">
                <a:xfrm>
                  <a:off x="0" y="288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6" name="Line 20"/>
                <p:cNvSpPr>
                  <a:spLocks noChangeShapeType="1"/>
                </p:cNvSpPr>
                <p:nvPr/>
              </p:nvSpPr>
              <p:spPr bwMode="white">
                <a:xfrm>
                  <a:off x="0" y="307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7" name="Line 21"/>
                <p:cNvSpPr>
                  <a:spLocks noChangeShapeType="1"/>
                </p:cNvSpPr>
                <p:nvPr/>
              </p:nvSpPr>
              <p:spPr bwMode="white">
                <a:xfrm>
                  <a:off x="0" y="326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8" name="Line 22"/>
                <p:cNvSpPr>
                  <a:spLocks noChangeShapeType="1"/>
                </p:cNvSpPr>
                <p:nvPr/>
              </p:nvSpPr>
              <p:spPr bwMode="white">
                <a:xfrm>
                  <a:off x="0" y="3456"/>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19" name="Line 23"/>
                <p:cNvSpPr>
                  <a:spLocks noChangeShapeType="1"/>
                </p:cNvSpPr>
                <p:nvPr/>
              </p:nvSpPr>
              <p:spPr bwMode="white">
                <a:xfrm>
                  <a:off x="0" y="3648"/>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0" name="Line 24"/>
                <p:cNvSpPr>
                  <a:spLocks noChangeShapeType="1"/>
                </p:cNvSpPr>
                <p:nvPr/>
              </p:nvSpPr>
              <p:spPr bwMode="white">
                <a:xfrm>
                  <a:off x="0" y="3840"/>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1" name="Line 25"/>
                <p:cNvSpPr>
                  <a:spLocks noChangeShapeType="1"/>
                </p:cNvSpPr>
                <p:nvPr/>
              </p:nvSpPr>
              <p:spPr bwMode="white">
                <a:xfrm>
                  <a:off x="0" y="4032"/>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2" name="Line 26"/>
                <p:cNvSpPr>
                  <a:spLocks noChangeShapeType="1"/>
                </p:cNvSpPr>
                <p:nvPr/>
              </p:nvSpPr>
              <p:spPr bwMode="white">
                <a:xfrm>
                  <a:off x="0" y="4224"/>
                  <a:ext cx="5760" cy="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nvGrpSpPr>
              <p:cNvPr id="6160" name="Group 27"/>
              <p:cNvGrpSpPr>
                <a:grpSpLocks/>
              </p:cNvGrpSpPr>
              <p:nvPr/>
            </p:nvGrpSpPr>
            <p:grpSpPr bwMode="auto">
              <a:xfrm>
                <a:off x="192" y="0"/>
                <a:ext cx="5376" cy="4320"/>
                <a:chOff x="192" y="0"/>
                <a:chExt cx="5376" cy="4320"/>
              </a:xfrm>
            </p:grpSpPr>
            <p:sp>
              <p:nvSpPr>
                <p:cNvPr id="4124" name="Line 28"/>
                <p:cNvSpPr>
                  <a:spLocks noChangeShapeType="1"/>
                </p:cNvSpPr>
                <p:nvPr/>
              </p:nvSpPr>
              <p:spPr bwMode="white">
                <a:xfrm>
                  <a:off x="1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5" name="Line 29"/>
                <p:cNvSpPr>
                  <a:spLocks noChangeShapeType="1"/>
                </p:cNvSpPr>
                <p:nvPr/>
              </p:nvSpPr>
              <p:spPr bwMode="white">
                <a:xfrm>
                  <a:off x="3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6" name="Line 30"/>
                <p:cNvSpPr>
                  <a:spLocks noChangeShapeType="1"/>
                </p:cNvSpPr>
                <p:nvPr/>
              </p:nvSpPr>
              <p:spPr bwMode="white">
                <a:xfrm>
                  <a:off x="5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7" name="Line 31"/>
                <p:cNvSpPr>
                  <a:spLocks noChangeShapeType="1"/>
                </p:cNvSpPr>
                <p:nvPr/>
              </p:nvSpPr>
              <p:spPr bwMode="white">
                <a:xfrm>
                  <a:off x="7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8" name="Line 32"/>
                <p:cNvSpPr>
                  <a:spLocks noChangeShapeType="1"/>
                </p:cNvSpPr>
                <p:nvPr/>
              </p:nvSpPr>
              <p:spPr bwMode="white">
                <a:xfrm>
                  <a:off x="96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29" name="Line 33"/>
                <p:cNvSpPr>
                  <a:spLocks noChangeShapeType="1"/>
                </p:cNvSpPr>
                <p:nvPr/>
              </p:nvSpPr>
              <p:spPr bwMode="white">
                <a:xfrm>
                  <a:off x="115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0" name="Line 34"/>
                <p:cNvSpPr>
                  <a:spLocks noChangeShapeType="1"/>
                </p:cNvSpPr>
                <p:nvPr/>
              </p:nvSpPr>
              <p:spPr bwMode="white">
                <a:xfrm>
                  <a:off x="134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1" name="Line 35"/>
                <p:cNvSpPr>
                  <a:spLocks noChangeShapeType="1"/>
                </p:cNvSpPr>
                <p:nvPr/>
              </p:nvSpPr>
              <p:spPr bwMode="white">
                <a:xfrm>
                  <a:off x="153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2" name="Line 36"/>
                <p:cNvSpPr>
                  <a:spLocks noChangeShapeType="1"/>
                </p:cNvSpPr>
                <p:nvPr/>
              </p:nvSpPr>
              <p:spPr bwMode="white">
                <a:xfrm>
                  <a:off x="172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3" name="Line 37"/>
                <p:cNvSpPr>
                  <a:spLocks noChangeShapeType="1"/>
                </p:cNvSpPr>
                <p:nvPr/>
              </p:nvSpPr>
              <p:spPr bwMode="white">
                <a:xfrm>
                  <a:off x="192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4" name="Line 38"/>
                <p:cNvSpPr>
                  <a:spLocks noChangeShapeType="1"/>
                </p:cNvSpPr>
                <p:nvPr/>
              </p:nvSpPr>
              <p:spPr bwMode="white">
                <a:xfrm>
                  <a:off x="211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5" name="Line 39"/>
                <p:cNvSpPr>
                  <a:spLocks noChangeShapeType="1"/>
                </p:cNvSpPr>
                <p:nvPr/>
              </p:nvSpPr>
              <p:spPr bwMode="white">
                <a:xfrm>
                  <a:off x="230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6" name="Line 40"/>
                <p:cNvSpPr>
                  <a:spLocks noChangeShapeType="1"/>
                </p:cNvSpPr>
                <p:nvPr/>
              </p:nvSpPr>
              <p:spPr bwMode="white">
                <a:xfrm>
                  <a:off x="249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7" name="Line 41"/>
                <p:cNvSpPr>
                  <a:spLocks noChangeShapeType="1"/>
                </p:cNvSpPr>
                <p:nvPr/>
              </p:nvSpPr>
              <p:spPr bwMode="white">
                <a:xfrm>
                  <a:off x="268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8" name="Line 42"/>
                <p:cNvSpPr>
                  <a:spLocks noChangeShapeType="1"/>
                </p:cNvSpPr>
                <p:nvPr/>
              </p:nvSpPr>
              <p:spPr bwMode="white">
                <a:xfrm>
                  <a:off x="288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39" name="Line 43"/>
                <p:cNvSpPr>
                  <a:spLocks noChangeShapeType="1"/>
                </p:cNvSpPr>
                <p:nvPr/>
              </p:nvSpPr>
              <p:spPr bwMode="white">
                <a:xfrm>
                  <a:off x="307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0" name="Line 44"/>
                <p:cNvSpPr>
                  <a:spLocks noChangeShapeType="1"/>
                </p:cNvSpPr>
                <p:nvPr/>
              </p:nvSpPr>
              <p:spPr bwMode="white">
                <a:xfrm>
                  <a:off x="326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1" name="Line 45"/>
                <p:cNvSpPr>
                  <a:spLocks noChangeShapeType="1"/>
                </p:cNvSpPr>
                <p:nvPr/>
              </p:nvSpPr>
              <p:spPr bwMode="white">
                <a:xfrm>
                  <a:off x="345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2" name="Line 46"/>
                <p:cNvSpPr>
                  <a:spLocks noChangeShapeType="1"/>
                </p:cNvSpPr>
                <p:nvPr/>
              </p:nvSpPr>
              <p:spPr bwMode="white">
                <a:xfrm>
                  <a:off x="364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3" name="Line 47"/>
                <p:cNvSpPr>
                  <a:spLocks noChangeShapeType="1"/>
                </p:cNvSpPr>
                <p:nvPr/>
              </p:nvSpPr>
              <p:spPr bwMode="white">
                <a:xfrm>
                  <a:off x="384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4" name="Line 48"/>
                <p:cNvSpPr>
                  <a:spLocks noChangeShapeType="1"/>
                </p:cNvSpPr>
                <p:nvPr/>
              </p:nvSpPr>
              <p:spPr bwMode="white">
                <a:xfrm>
                  <a:off x="403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5" name="Line 49"/>
                <p:cNvSpPr>
                  <a:spLocks noChangeShapeType="1"/>
                </p:cNvSpPr>
                <p:nvPr/>
              </p:nvSpPr>
              <p:spPr bwMode="white">
                <a:xfrm>
                  <a:off x="422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6" name="Line 50"/>
                <p:cNvSpPr>
                  <a:spLocks noChangeShapeType="1"/>
                </p:cNvSpPr>
                <p:nvPr/>
              </p:nvSpPr>
              <p:spPr bwMode="white">
                <a:xfrm>
                  <a:off x="441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7" name="Line 51"/>
                <p:cNvSpPr>
                  <a:spLocks noChangeShapeType="1"/>
                </p:cNvSpPr>
                <p:nvPr/>
              </p:nvSpPr>
              <p:spPr bwMode="white">
                <a:xfrm>
                  <a:off x="460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8" name="Line 52"/>
                <p:cNvSpPr>
                  <a:spLocks noChangeShapeType="1"/>
                </p:cNvSpPr>
                <p:nvPr/>
              </p:nvSpPr>
              <p:spPr bwMode="white">
                <a:xfrm>
                  <a:off x="4800"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49" name="Line 53"/>
                <p:cNvSpPr>
                  <a:spLocks noChangeShapeType="1"/>
                </p:cNvSpPr>
                <p:nvPr/>
              </p:nvSpPr>
              <p:spPr bwMode="white">
                <a:xfrm>
                  <a:off x="4992"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0" name="Line 54"/>
                <p:cNvSpPr>
                  <a:spLocks noChangeShapeType="1"/>
                </p:cNvSpPr>
                <p:nvPr/>
              </p:nvSpPr>
              <p:spPr bwMode="white">
                <a:xfrm>
                  <a:off x="5184"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1" name="Line 55"/>
                <p:cNvSpPr>
                  <a:spLocks noChangeShapeType="1"/>
                </p:cNvSpPr>
                <p:nvPr/>
              </p:nvSpPr>
              <p:spPr bwMode="white">
                <a:xfrm>
                  <a:off x="5376"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sp>
              <p:nvSpPr>
                <p:cNvPr id="4152" name="Line 56"/>
                <p:cNvSpPr>
                  <a:spLocks noChangeShapeType="1"/>
                </p:cNvSpPr>
                <p:nvPr/>
              </p:nvSpPr>
              <p:spPr bwMode="white">
                <a:xfrm>
                  <a:off x="5568" y="0"/>
                  <a:ext cx="0" cy="4320"/>
                </a:xfrm>
                <a:prstGeom prst="line">
                  <a:avLst/>
                </a:prstGeom>
                <a:noFill/>
                <a:ln w="9525">
                  <a:pattFill prst="pct30">
                    <a:fgClr>
                      <a:schemeClr val="folHlink"/>
                    </a:fgClr>
                    <a:bgClr>
                      <a:schemeClr val="bg1"/>
                    </a:bgClr>
                  </a:pattFill>
                  <a:round/>
                  <a:headEnd/>
                  <a:tailEnd/>
                </a:ln>
                <a:effectLst/>
              </p:spPr>
              <p:txBody>
                <a:bodyPr wrap="none" anchor="ctr"/>
                <a:lstStyle/>
                <a:p>
                  <a:pPr>
                    <a:defRPr/>
                  </a:pPr>
                  <a:endParaRPr lang="en-US">
                    <a:latin typeface="Tahoma" pitchFamily="34" charset="0"/>
                    <a:ea typeface="+mn-ea"/>
                  </a:endParaRPr>
                </a:p>
              </p:txBody>
            </p:sp>
          </p:grpSp>
        </p:grpSp>
        <p:sp>
          <p:nvSpPr>
            <p:cNvPr id="4153" name="Rectangle 57" descr="60%"/>
            <p:cNvSpPr>
              <a:spLocks noChangeArrowheads="1"/>
            </p:cNvSpPr>
            <p:nvPr/>
          </p:nvSpPr>
          <p:spPr bwMode="ltGray">
            <a:xfrm>
              <a:off x="2112" y="0"/>
              <a:ext cx="3648" cy="96"/>
            </a:xfrm>
            <a:prstGeom prst="rect">
              <a:avLst/>
            </a:prstGeom>
            <a:pattFill prst="pct60">
              <a:fgClr>
                <a:schemeClr val="folHlink"/>
              </a:fgClr>
              <a:bgClr>
                <a:schemeClr val="bg1"/>
              </a:bgClr>
            </a:pattFill>
            <a:ln w="9525">
              <a:noFill/>
              <a:miter lim="800000"/>
              <a:headEnd/>
              <a:tailEnd/>
            </a:ln>
            <a:effectLst/>
          </p:spPr>
          <p:txBody>
            <a:bodyPr wrap="none" anchor="ctr"/>
            <a:lstStyle/>
            <a:p>
              <a:pPr>
                <a:defRPr/>
              </a:pPr>
              <a:endParaRPr lang="en-US">
                <a:latin typeface="Tahoma" pitchFamily="34" charset="0"/>
                <a:ea typeface="+mn-ea"/>
              </a:endParaRPr>
            </a:p>
          </p:txBody>
        </p:sp>
        <p:sp>
          <p:nvSpPr>
            <p:cNvPr id="4154" name="Line 58"/>
            <p:cNvSpPr>
              <a:spLocks noChangeShapeType="1"/>
            </p:cNvSpPr>
            <p:nvPr/>
          </p:nvSpPr>
          <p:spPr bwMode="ltGray">
            <a:xfrm>
              <a:off x="5568" y="0"/>
              <a:ext cx="0" cy="1488"/>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nvGrpSpPr>
            <p:cNvPr id="6155" name="Group 59"/>
            <p:cNvGrpSpPr>
              <a:grpSpLocks/>
            </p:cNvGrpSpPr>
            <p:nvPr/>
          </p:nvGrpSpPr>
          <p:grpSpPr bwMode="auto">
            <a:xfrm>
              <a:off x="261" y="892"/>
              <a:ext cx="1124" cy="1464"/>
              <a:chOff x="96" y="916"/>
              <a:chExt cx="2208" cy="2876"/>
            </a:xfrm>
          </p:grpSpPr>
          <p:sp>
            <p:nvSpPr>
              <p:cNvPr id="4156" name="Line 60"/>
              <p:cNvSpPr>
                <a:spLocks noChangeShapeType="1"/>
              </p:cNvSpPr>
              <p:nvPr/>
            </p:nvSpPr>
            <p:spPr bwMode="ltGray">
              <a:xfrm flipH="1">
                <a:off x="96" y="1038"/>
                <a:ext cx="2208" cy="0"/>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7" name="Line 61"/>
              <p:cNvSpPr>
                <a:spLocks noChangeShapeType="1"/>
              </p:cNvSpPr>
              <p:nvPr/>
            </p:nvSpPr>
            <p:spPr bwMode="ltGray">
              <a:xfrm>
                <a:off x="336" y="920"/>
                <a:ext cx="0" cy="2872"/>
              </a:xfrm>
              <a:prstGeom prst="line">
                <a:avLst/>
              </a:pr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sp>
            <p:nvSpPr>
              <p:cNvPr id="4158" name="Arc 62"/>
              <p:cNvSpPr>
                <a:spLocks/>
              </p:cNvSpPr>
              <p:nvPr/>
            </p:nvSpPr>
            <p:spPr bwMode="ltGray">
              <a:xfrm flipH="1">
                <a:off x="218" y="916"/>
                <a:ext cx="238" cy="240"/>
              </a:xfrm>
              <a:custGeom>
                <a:avLst/>
                <a:gdLst>
                  <a:gd name="G0" fmla="+- 21595 0 0"/>
                  <a:gd name="G1" fmla="+- 21600 0 0"/>
                  <a:gd name="G2" fmla="+- 21600 0 0"/>
                  <a:gd name="T0" fmla="*/ 21114 w 43195"/>
                  <a:gd name="T1" fmla="*/ 5 h 43200"/>
                  <a:gd name="T2" fmla="*/ 0 w 43195"/>
                  <a:gd name="T3" fmla="*/ 22056 h 43200"/>
                  <a:gd name="T4" fmla="*/ 21595 w 43195"/>
                  <a:gd name="T5" fmla="*/ 21600 h 43200"/>
                </a:gdLst>
                <a:ahLst/>
                <a:cxnLst>
                  <a:cxn ang="0">
                    <a:pos x="T0" y="T1"/>
                  </a:cxn>
                  <a:cxn ang="0">
                    <a:pos x="T2" y="T3"/>
                  </a:cxn>
                  <a:cxn ang="0">
                    <a:pos x="T4" y="T5"/>
                  </a:cxn>
                </a:cxnLst>
                <a:rect l="0" t="0" r="r" b="b"/>
                <a:pathLst>
                  <a:path w="43195" h="43200" fill="none"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path>
                  <a:path w="43195" h="43200" stroke="0" extrusionOk="0">
                    <a:moveTo>
                      <a:pt x="21114" y="5"/>
                    </a:moveTo>
                    <a:cubicBezTo>
                      <a:pt x="21274" y="1"/>
                      <a:pt x="21434" y="-1"/>
                      <a:pt x="21595" y="0"/>
                    </a:cubicBezTo>
                    <a:cubicBezTo>
                      <a:pt x="33524" y="0"/>
                      <a:pt x="43195" y="9670"/>
                      <a:pt x="43195" y="21600"/>
                    </a:cubicBezTo>
                    <a:cubicBezTo>
                      <a:pt x="43195" y="33529"/>
                      <a:pt x="33524" y="43200"/>
                      <a:pt x="21595" y="43200"/>
                    </a:cubicBezTo>
                    <a:cubicBezTo>
                      <a:pt x="9843" y="43200"/>
                      <a:pt x="247" y="33805"/>
                      <a:pt x="-1" y="22056"/>
                    </a:cubicBezTo>
                    <a:lnTo>
                      <a:pt x="21595" y="21600"/>
                    </a:lnTo>
                    <a:close/>
                  </a:path>
                </a:pathLst>
              </a:custGeom>
              <a:noFill/>
              <a:ln w="9525">
                <a:solidFill>
                  <a:schemeClr val="hlink"/>
                </a:solidFill>
                <a:round/>
                <a:headEnd/>
                <a:tailEnd/>
              </a:ln>
              <a:effectLst/>
            </p:spPr>
            <p:txBody>
              <a:bodyPr wrap="none" anchor="ctr"/>
              <a:lstStyle/>
              <a:p>
                <a:pPr>
                  <a:defRPr/>
                </a:pPr>
                <a:endParaRPr lang="en-US">
                  <a:latin typeface="Tahoma" pitchFamily="34" charset="0"/>
                  <a:ea typeface="+mn-ea"/>
                </a:endParaRPr>
              </a:p>
            </p:txBody>
          </p:sp>
        </p:grpSp>
      </p:grpSp>
      <p:sp>
        <p:nvSpPr>
          <p:cNvPr id="6147" name="Rectangle 63"/>
          <p:cNvSpPr>
            <a:spLocks noGrp="1" noChangeArrowheads="1"/>
          </p:cNvSpPr>
          <p:nvPr>
            <p:ph type="title"/>
          </p:nvPr>
        </p:nvSpPr>
        <p:spPr bwMode="auto">
          <a:xfrm>
            <a:off x="609600" y="304800"/>
            <a:ext cx="80010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b" anchorCtr="0" compatLnSpc="1">
            <a:prstTxWarp prst="textNoShape">
              <a:avLst/>
            </a:prstTxWarp>
          </a:bodyPr>
          <a:lstStyle/>
          <a:p>
            <a:pPr lvl="0"/>
            <a:r>
              <a:rPr lang="en-US"/>
              <a:t>Click to edit Master title style</a:t>
            </a:r>
          </a:p>
        </p:txBody>
      </p:sp>
      <p:sp>
        <p:nvSpPr>
          <p:cNvPr id="6148" name="Rectangle 64" descr="Rectangle: Click to edit Master text styles&#10;Second level&#10;Third level&#10;Fourth level&#10;Fifth level"/>
          <p:cNvSpPr>
            <a:spLocks noGrp="1" noChangeArrowheads="1"/>
          </p:cNvSpPr>
          <p:nvPr>
            <p:ph type="body" idx="1"/>
          </p:nvPr>
        </p:nvSpPr>
        <p:spPr bwMode="auto">
          <a:xfrm>
            <a:off x="838200" y="1676400"/>
            <a:ext cx="7772400" cy="4343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161" name="Rectangle 65"/>
          <p:cNvSpPr>
            <a:spLocks noGrp="1" noChangeArrowheads="1"/>
          </p:cNvSpPr>
          <p:nvPr>
            <p:ph type="dt" sz="half" idx="2"/>
          </p:nvPr>
        </p:nvSpPr>
        <p:spPr bwMode="auto">
          <a:xfrm>
            <a:off x="152400" y="6248400"/>
            <a:ext cx="3429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l">
              <a:defRPr sz="1400"/>
            </a:lvl1pPr>
          </a:lstStyle>
          <a:p>
            <a:r>
              <a:rPr lang="en-US"/>
              <a:t>© 2014 Goodrich, Tamassia, Goldwasser</a:t>
            </a:r>
            <a:endParaRPr lang="en-US" dirty="0"/>
          </a:p>
        </p:txBody>
      </p:sp>
      <p:sp>
        <p:nvSpPr>
          <p:cNvPr id="4162" name="Rectangle 66"/>
          <p:cNvSpPr>
            <a:spLocks noGrp="1" noChangeArrowheads="1"/>
          </p:cNvSpPr>
          <p:nvPr>
            <p:ph type="ftr" sz="quarter" idx="3"/>
          </p:nvPr>
        </p:nvSpPr>
        <p:spPr bwMode="auto">
          <a:xfrm>
            <a:off x="3124200" y="6248400"/>
            <a:ext cx="28956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400" smtClean="0">
                <a:latin typeface="Tahoma" pitchFamily="34" charset="0"/>
                <a:ea typeface="+mn-ea"/>
              </a:defRPr>
            </a:lvl1pPr>
          </a:lstStyle>
          <a:p>
            <a:pPr>
              <a:defRPr/>
            </a:pPr>
            <a:r>
              <a:rPr lang="en-US"/>
              <a:t>Heaps</a:t>
            </a:r>
          </a:p>
        </p:txBody>
      </p:sp>
      <p:sp>
        <p:nvSpPr>
          <p:cNvPr id="4163" name="Rectangle 67"/>
          <p:cNvSpPr>
            <a:spLocks noGrp="1" noChangeArrowheads="1"/>
          </p:cNvSpPr>
          <p:nvPr>
            <p:ph type="sldNum" sz="quarter" idx="4"/>
          </p:nvPr>
        </p:nvSpPr>
        <p:spPr bwMode="auto">
          <a:xfrm>
            <a:off x="6553200" y="6248400"/>
            <a:ext cx="1905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400"/>
            </a:lvl1pPr>
          </a:lstStyle>
          <a:p>
            <a:fld id="{45B32F24-3C00-8240-8D8A-B0A3E872789B}"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60" r:id="rId1"/>
    <p:sldLayoutId id="2147483657" r:id="rId2"/>
    <p:sldLayoutId id="2147483658" r:id="rId3"/>
    <p:sldLayoutId id="2147483659" r:id="rId4"/>
  </p:sldLayoutIdLst>
  <p:hf hdr="0"/>
  <p:txStyles>
    <p:titleStyle>
      <a:lvl1pPr algn="l" rtl="0" eaLnBrk="0" fontAlgn="base" hangingPunct="0">
        <a:spcBef>
          <a:spcPct val="0"/>
        </a:spcBef>
        <a:spcAft>
          <a:spcPct val="0"/>
        </a:spcAft>
        <a:defRPr sz="4400">
          <a:solidFill>
            <a:schemeClr val="tx2"/>
          </a:solidFill>
          <a:latin typeface="+mj-lt"/>
          <a:ea typeface="ＭＳ Ｐゴシック" charset="0"/>
          <a:cs typeface="+mj-cs"/>
        </a:defRPr>
      </a:lvl1pPr>
      <a:lvl2pPr algn="l" rtl="0" eaLnBrk="0" fontAlgn="base" hangingPunct="0">
        <a:spcBef>
          <a:spcPct val="0"/>
        </a:spcBef>
        <a:spcAft>
          <a:spcPct val="0"/>
        </a:spcAft>
        <a:defRPr sz="4400">
          <a:solidFill>
            <a:schemeClr val="tx2"/>
          </a:solidFill>
          <a:latin typeface="Tahoma" pitchFamily="34" charset="0"/>
          <a:ea typeface="ＭＳ Ｐゴシック" charset="0"/>
        </a:defRPr>
      </a:lvl2pPr>
      <a:lvl3pPr algn="l" rtl="0" eaLnBrk="0" fontAlgn="base" hangingPunct="0">
        <a:spcBef>
          <a:spcPct val="0"/>
        </a:spcBef>
        <a:spcAft>
          <a:spcPct val="0"/>
        </a:spcAft>
        <a:defRPr sz="4400">
          <a:solidFill>
            <a:schemeClr val="tx2"/>
          </a:solidFill>
          <a:latin typeface="Tahoma" pitchFamily="34" charset="0"/>
          <a:ea typeface="ＭＳ Ｐゴシック" charset="0"/>
        </a:defRPr>
      </a:lvl3pPr>
      <a:lvl4pPr algn="l" rtl="0" eaLnBrk="0" fontAlgn="base" hangingPunct="0">
        <a:spcBef>
          <a:spcPct val="0"/>
        </a:spcBef>
        <a:spcAft>
          <a:spcPct val="0"/>
        </a:spcAft>
        <a:defRPr sz="4400">
          <a:solidFill>
            <a:schemeClr val="tx2"/>
          </a:solidFill>
          <a:latin typeface="Tahoma" pitchFamily="34" charset="0"/>
          <a:ea typeface="ＭＳ Ｐゴシック" charset="0"/>
        </a:defRPr>
      </a:lvl4pPr>
      <a:lvl5pPr algn="l" rtl="0" eaLnBrk="0" fontAlgn="base" hangingPunct="0">
        <a:spcBef>
          <a:spcPct val="0"/>
        </a:spcBef>
        <a:spcAft>
          <a:spcPct val="0"/>
        </a:spcAft>
        <a:defRPr sz="4400">
          <a:solidFill>
            <a:schemeClr val="tx2"/>
          </a:solidFill>
          <a:latin typeface="Tahoma" pitchFamily="34" charset="0"/>
          <a:ea typeface="ＭＳ Ｐゴシック"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tx1"/>
        </a:buClr>
        <a:buSzPct val="60000"/>
        <a:buFont typeface="Wingdings" charset="0"/>
        <a:buChar char="q"/>
        <a:defRPr sz="3200">
          <a:solidFill>
            <a:schemeClr val="tx1"/>
          </a:solidFill>
          <a:latin typeface="+mn-lt"/>
          <a:ea typeface="ＭＳ Ｐゴシック" charset="0"/>
          <a:cs typeface="+mn-cs"/>
        </a:defRPr>
      </a:lvl1pPr>
      <a:lvl2pPr marL="742950" indent="-285750" algn="l" rtl="0" eaLnBrk="0" fontAlgn="base" hangingPunct="0">
        <a:spcBef>
          <a:spcPct val="20000"/>
        </a:spcBef>
        <a:spcAft>
          <a:spcPct val="0"/>
        </a:spcAft>
        <a:buClr>
          <a:schemeClr val="tx1"/>
        </a:buClr>
        <a:buSzPct val="60000"/>
        <a:buFont typeface="Wingdings" charset="0"/>
        <a:buChar char="n"/>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lr>
          <a:schemeClr val="hlink"/>
        </a:buClr>
        <a:buSzPct val="95000"/>
        <a:buFont typeface="Wingdings" charset="0"/>
        <a:buChar char="w"/>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lr>
          <a:schemeClr val="tx1"/>
        </a:buClr>
        <a:buSzPct val="65000"/>
        <a:buFont typeface="Wingdings" charset="0"/>
        <a:buChar char="n"/>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lr>
          <a:schemeClr val="hlink"/>
        </a:buClr>
        <a:buSzPct val="60000"/>
        <a:buFont typeface="Wingdings" charset="0"/>
        <a:buChar char="n"/>
        <a:defRPr sz="2000">
          <a:solidFill>
            <a:schemeClr val="tx1"/>
          </a:solidFill>
          <a:latin typeface="+mn-lt"/>
          <a:ea typeface="ＭＳ Ｐゴシック" charset="0"/>
        </a:defRPr>
      </a:lvl5pPr>
      <a:lvl6pPr marL="25146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hlink"/>
        </a:buClr>
        <a:buSzPct val="6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 Id="rId4" Type="http://schemas.openxmlformats.org/officeDocument/2006/relationships/image" Target="../media/image10.emf"/></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emf"/><Relationship Id="rId5" Type="http://schemas.openxmlformats.org/officeDocument/2006/relationships/image" Target="../media/image13.emf"/><Relationship Id="rId4" Type="http://schemas.openxmlformats.org/officeDocument/2006/relationships/image" Target="../media/image12.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15.wmf"/></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0.wmf"/></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7.wmf"/><Relationship Id="rId5" Type="http://schemas.openxmlformats.org/officeDocument/2006/relationships/oleObject" Target="../embeddings/oleObject2.bin"/><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0"/>
          <p:cNvSpPr>
            <a:spLocks noGrp="1" noChangeArrowheads="1"/>
          </p:cNvSpPr>
          <p:nvPr>
            <p:ph type="ftr"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8195" name="Rectangle 71"/>
          <p:cNvSpPr>
            <a:spLocks noGrp="1" noChangeArrowheads="1"/>
          </p:cNvSpPr>
          <p:nvPr>
            <p:ph type="sldNum"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3FE2917-A07A-5046-8A34-BD614A70CCCF}" type="slidenum">
              <a:rPr lang="en-US" sz="1400"/>
              <a:pPr eaLnBrk="1" hangingPunct="1"/>
              <a:t>1</a:t>
            </a:fld>
            <a:endParaRPr lang="en-US" sz="1400"/>
          </a:p>
        </p:txBody>
      </p:sp>
      <p:sp>
        <p:nvSpPr>
          <p:cNvPr id="8196" name="Rectangle 2"/>
          <p:cNvSpPr>
            <a:spLocks noGrp="1" noChangeArrowheads="1"/>
          </p:cNvSpPr>
          <p:nvPr>
            <p:ph type="ctrTitle"/>
          </p:nvPr>
        </p:nvSpPr>
        <p:spPr>
          <a:xfrm>
            <a:off x="914400" y="1676400"/>
            <a:ext cx="7772400" cy="1143000"/>
          </a:xfrm>
        </p:spPr>
        <p:txBody>
          <a:bodyPr/>
          <a:lstStyle/>
          <a:p>
            <a:pPr eaLnBrk="1" hangingPunct="1"/>
            <a:r>
              <a:rPr lang="en-US">
                <a:latin typeface="Tahoma" charset="0"/>
              </a:rPr>
              <a:t>Heaps</a:t>
            </a:r>
          </a:p>
        </p:txBody>
      </p:sp>
      <p:grpSp>
        <p:nvGrpSpPr>
          <p:cNvPr id="8197" name="Group 14"/>
          <p:cNvGrpSpPr>
            <a:grpSpLocks/>
          </p:cNvGrpSpPr>
          <p:nvPr/>
        </p:nvGrpSpPr>
        <p:grpSpPr bwMode="auto">
          <a:xfrm>
            <a:off x="4049713" y="3429000"/>
            <a:ext cx="3182937" cy="1600200"/>
            <a:chOff x="4049713" y="3429000"/>
            <a:chExt cx="2566987" cy="1290638"/>
          </a:xfrm>
        </p:grpSpPr>
        <p:sp>
          <p:nvSpPr>
            <p:cNvPr id="8199" name="Oval 334"/>
            <p:cNvSpPr>
              <a:spLocks noChangeArrowheads="1"/>
            </p:cNvSpPr>
            <p:nvPr/>
          </p:nvSpPr>
          <p:spPr bwMode="auto">
            <a:xfrm>
              <a:off x="5530850" y="3429000"/>
              <a:ext cx="306388" cy="3079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8200" name="Oval 335"/>
            <p:cNvSpPr>
              <a:spLocks noChangeArrowheads="1"/>
            </p:cNvSpPr>
            <p:nvPr/>
          </p:nvSpPr>
          <p:spPr bwMode="auto">
            <a:xfrm>
              <a:off x="6310313" y="3921125"/>
              <a:ext cx="306387" cy="3079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8201" name="Oval 336"/>
            <p:cNvSpPr>
              <a:spLocks noChangeArrowheads="1"/>
            </p:cNvSpPr>
            <p:nvPr/>
          </p:nvSpPr>
          <p:spPr bwMode="auto">
            <a:xfrm>
              <a:off x="4613275" y="3921125"/>
              <a:ext cx="307975" cy="3079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8202" name="Oval 337"/>
            <p:cNvSpPr>
              <a:spLocks noChangeArrowheads="1"/>
            </p:cNvSpPr>
            <p:nvPr/>
          </p:nvSpPr>
          <p:spPr bwMode="auto">
            <a:xfrm>
              <a:off x="5180013" y="4413250"/>
              <a:ext cx="306387" cy="3063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8203" name="AutoShape 342"/>
            <p:cNvCxnSpPr>
              <a:cxnSpLocks noChangeShapeType="1"/>
              <a:stCxn id="8199" idx="3"/>
              <a:endCxn id="8201" idx="7"/>
            </p:cNvCxnSpPr>
            <p:nvPr/>
          </p:nvCxnSpPr>
          <p:spPr bwMode="auto">
            <a:xfrm flipH="1">
              <a:off x="4876800" y="3698875"/>
              <a:ext cx="698500" cy="2587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8204" name="AutoShape 343"/>
            <p:cNvCxnSpPr>
              <a:cxnSpLocks noChangeShapeType="1"/>
              <a:stCxn id="8200" idx="1"/>
              <a:endCxn id="8199" idx="5"/>
            </p:cNvCxnSpPr>
            <p:nvPr/>
          </p:nvCxnSpPr>
          <p:spPr bwMode="auto">
            <a:xfrm flipH="1" flipV="1">
              <a:off x="5792788" y="3698875"/>
              <a:ext cx="561975" cy="2587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8205" name="AutoShape 348"/>
            <p:cNvCxnSpPr>
              <a:cxnSpLocks noChangeShapeType="1"/>
              <a:stCxn id="8207" idx="7"/>
              <a:endCxn id="8201" idx="3"/>
            </p:cNvCxnSpPr>
            <p:nvPr/>
          </p:nvCxnSpPr>
          <p:spPr bwMode="auto">
            <a:xfrm flipV="1">
              <a:off x="4311650" y="4191000"/>
              <a:ext cx="347663" cy="2587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8206" name="AutoShape 349"/>
            <p:cNvCxnSpPr>
              <a:cxnSpLocks noChangeShapeType="1"/>
              <a:stCxn id="8202" idx="1"/>
              <a:endCxn id="8201" idx="5"/>
            </p:cNvCxnSpPr>
            <p:nvPr/>
          </p:nvCxnSpPr>
          <p:spPr bwMode="auto">
            <a:xfrm flipH="1" flipV="1">
              <a:off x="4876800" y="4191000"/>
              <a:ext cx="347663" cy="2587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8207" name="Oval 350"/>
            <p:cNvSpPr>
              <a:spLocks noChangeArrowheads="1"/>
            </p:cNvSpPr>
            <p:nvPr/>
          </p:nvSpPr>
          <p:spPr bwMode="auto">
            <a:xfrm>
              <a:off x="4049713" y="4413250"/>
              <a:ext cx="306387" cy="3063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grpSp>
      <p:sp>
        <p:nvSpPr>
          <p:cNvPr id="8198" name="Date Placeholder 13"/>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
        <p:nvSpPr>
          <p:cNvPr id="16" name="Subtitle 1"/>
          <p:cNvSpPr>
            <a:spLocks noGrp="1"/>
          </p:cNvSpPr>
          <p:nvPr>
            <p:ph type="subTitle" idx="1"/>
          </p:nvPr>
        </p:nvSpPr>
        <p:spPr>
          <a:xfrm>
            <a:off x="914400" y="381000"/>
            <a:ext cx="6629400" cy="990600"/>
          </a:xfrm>
        </p:spPr>
        <p:txBody>
          <a:bodyPr>
            <a:normAutofit/>
          </a:bodyPr>
          <a:lstStyle/>
          <a:p>
            <a:r>
              <a:rPr lang="en-US" sz="1800" dirty="0"/>
              <a:t>Presentation for use with the textbook </a:t>
            </a:r>
            <a:r>
              <a:rPr lang="en-US" sz="1800" dirty="0">
                <a:solidFill>
                  <a:schemeClr val="tx2"/>
                </a:solidFill>
              </a:rPr>
              <a:t>Data Structures and Algorithms in Java, 6</a:t>
            </a:r>
            <a:r>
              <a:rPr lang="en-US" sz="1800" baseline="30000" dirty="0">
                <a:solidFill>
                  <a:schemeClr val="tx2"/>
                </a:solidFill>
              </a:rPr>
              <a:t>th</a:t>
            </a:r>
            <a:r>
              <a:rPr lang="en-US" sz="1800" dirty="0">
                <a:solidFill>
                  <a:schemeClr val="tx2"/>
                </a:solidFill>
              </a:rPr>
              <a:t> edition</a:t>
            </a:r>
            <a:r>
              <a:rPr lang="en-US" sz="1800" dirty="0"/>
              <a:t>, by M. T. Goodrich, R. Tamassia, and M. H. Goldwasser, Wiley, 2014</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126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7EEA59D-6FAE-4441-8AA8-D8DD557FFE14}" type="slidenum">
              <a:rPr lang="en-US" sz="1400"/>
              <a:pPr eaLnBrk="1" hangingPunct="1"/>
              <a:t>10</a:t>
            </a:fld>
            <a:endParaRPr lang="en-US" sz="1400"/>
          </a:p>
        </p:txBody>
      </p:sp>
      <p:sp>
        <p:nvSpPr>
          <p:cNvPr id="11268" name="Rectangle 2"/>
          <p:cNvSpPr>
            <a:spLocks noGrp="1" noChangeArrowheads="1"/>
          </p:cNvSpPr>
          <p:nvPr>
            <p:ph type="title"/>
          </p:nvPr>
        </p:nvSpPr>
        <p:spPr/>
        <p:txBody>
          <a:bodyPr/>
          <a:lstStyle/>
          <a:p>
            <a:pPr eaLnBrk="1" hangingPunct="1"/>
            <a:r>
              <a:rPr lang="en-US">
                <a:latin typeface="Tahoma" charset="0"/>
              </a:rPr>
              <a:t>Heaps and Priority Queues</a:t>
            </a:r>
          </a:p>
        </p:txBody>
      </p:sp>
      <p:sp>
        <p:nvSpPr>
          <p:cNvPr id="11269" name="Rectangle 3" descr="Rectangle: Click to edit Master text styles&#10;Second level&#10;Third level&#10;Fourth level&#10;Fifth level"/>
          <p:cNvSpPr>
            <a:spLocks noGrp="1" noChangeArrowheads="1"/>
          </p:cNvSpPr>
          <p:nvPr>
            <p:ph type="body" idx="1"/>
          </p:nvPr>
        </p:nvSpPr>
        <p:spPr>
          <a:xfrm>
            <a:off x="914400" y="1600200"/>
            <a:ext cx="7696200" cy="1676400"/>
          </a:xfrm>
        </p:spPr>
        <p:txBody>
          <a:bodyPr/>
          <a:lstStyle/>
          <a:p>
            <a:pPr eaLnBrk="1" hangingPunct="1"/>
            <a:r>
              <a:rPr lang="en-US" sz="2400" dirty="0">
                <a:latin typeface="Tahoma" charset="0"/>
              </a:rPr>
              <a:t>We can use a heap to implement a priority queue</a:t>
            </a:r>
          </a:p>
          <a:p>
            <a:pPr eaLnBrk="1" hangingPunct="1"/>
            <a:r>
              <a:rPr lang="en-US" sz="2400" dirty="0">
                <a:latin typeface="Tahoma" charset="0"/>
              </a:rPr>
              <a:t>We store a (key, element) item at each node</a:t>
            </a:r>
          </a:p>
          <a:p>
            <a:pPr eaLnBrk="1" hangingPunct="1"/>
            <a:r>
              <a:rPr lang="en-US" sz="2400" dirty="0">
                <a:latin typeface="Tahoma" charset="0"/>
              </a:rPr>
              <a:t>We keep track of the position of the last node</a:t>
            </a:r>
          </a:p>
        </p:txBody>
      </p:sp>
      <p:sp>
        <p:nvSpPr>
          <p:cNvPr id="11270" name="Oval 4"/>
          <p:cNvSpPr>
            <a:spLocks noChangeArrowheads="1"/>
          </p:cNvSpPr>
          <p:nvPr/>
        </p:nvSpPr>
        <p:spPr bwMode="auto">
          <a:xfrm>
            <a:off x="4800600" y="3962400"/>
            <a:ext cx="381000" cy="38100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11271" name="Oval 5"/>
          <p:cNvSpPr>
            <a:spLocks noChangeArrowheads="1"/>
          </p:cNvSpPr>
          <p:nvPr/>
        </p:nvSpPr>
        <p:spPr bwMode="auto">
          <a:xfrm>
            <a:off x="6330950" y="4572000"/>
            <a:ext cx="381000" cy="38100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11272" name="Oval 6"/>
          <p:cNvSpPr>
            <a:spLocks noChangeArrowheads="1"/>
          </p:cNvSpPr>
          <p:nvPr/>
        </p:nvSpPr>
        <p:spPr bwMode="auto">
          <a:xfrm>
            <a:off x="3054350" y="4572000"/>
            <a:ext cx="381000" cy="38100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11273" name="Oval 7"/>
          <p:cNvSpPr>
            <a:spLocks noChangeArrowheads="1"/>
          </p:cNvSpPr>
          <p:nvPr/>
        </p:nvSpPr>
        <p:spPr bwMode="auto">
          <a:xfrm>
            <a:off x="3756025" y="5181600"/>
            <a:ext cx="381000" cy="38100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cxnSp>
        <p:nvCxnSpPr>
          <p:cNvPr id="11274" name="AutoShape 12"/>
          <p:cNvCxnSpPr>
            <a:cxnSpLocks noChangeShapeType="1"/>
            <a:stCxn id="11270" idx="3"/>
            <a:endCxn id="11272" idx="7"/>
          </p:cNvCxnSpPr>
          <p:nvPr/>
        </p:nvCxnSpPr>
        <p:spPr bwMode="auto">
          <a:xfrm flipH="1">
            <a:off x="3379788" y="4297363"/>
            <a:ext cx="1476375" cy="3206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1275" name="AutoShape 13"/>
          <p:cNvCxnSpPr>
            <a:cxnSpLocks noChangeShapeType="1"/>
            <a:stCxn id="11271" idx="1"/>
            <a:endCxn id="11270" idx="5"/>
          </p:cNvCxnSpPr>
          <p:nvPr/>
        </p:nvCxnSpPr>
        <p:spPr bwMode="auto">
          <a:xfrm flipH="1" flipV="1">
            <a:off x="5126038" y="4297363"/>
            <a:ext cx="1260475" cy="3206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1276" name="AutoShape 18"/>
          <p:cNvCxnSpPr>
            <a:cxnSpLocks noChangeShapeType="1"/>
            <a:stCxn id="11278" idx="7"/>
            <a:endCxn id="11272" idx="3"/>
          </p:cNvCxnSpPr>
          <p:nvPr/>
        </p:nvCxnSpPr>
        <p:spPr bwMode="auto">
          <a:xfrm flipV="1">
            <a:off x="2679700" y="4906963"/>
            <a:ext cx="430213" cy="3206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1277" name="AutoShape 19"/>
          <p:cNvCxnSpPr>
            <a:cxnSpLocks noChangeShapeType="1"/>
            <a:stCxn id="11273" idx="1"/>
            <a:endCxn id="11272" idx="5"/>
          </p:cNvCxnSpPr>
          <p:nvPr/>
        </p:nvCxnSpPr>
        <p:spPr bwMode="auto">
          <a:xfrm flipH="1" flipV="1">
            <a:off x="3379788" y="4906963"/>
            <a:ext cx="431800" cy="3206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1278" name="Oval 20"/>
          <p:cNvSpPr>
            <a:spLocks noChangeArrowheads="1"/>
          </p:cNvSpPr>
          <p:nvPr/>
        </p:nvSpPr>
        <p:spPr bwMode="auto">
          <a:xfrm>
            <a:off x="2354263" y="5181600"/>
            <a:ext cx="381000" cy="38100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112666" name="AutoShape 26"/>
          <p:cNvSpPr>
            <a:spLocks noChangeArrowheads="1"/>
          </p:cNvSpPr>
          <p:nvPr/>
        </p:nvSpPr>
        <p:spPr bwMode="auto">
          <a:xfrm>
            <a:off x="5457825" y="3505200"/>
            <a:ext cx="1057275" cy="417513"/>
          </a:xfrm>
          <a:prstGeom prst="roundRect">
            <a:avLst>
              <a:gd name="adj" fmla="val 16667"/>
            </a:avLst>
          </a:prstGeom>
          <a:solidFill>
            <a:schemeClr val="accent4">
              <a:lumMod val="20000"/>
              <a:lumOff val="80000"/>
            </a:schemeClr>
          </a:solidFill>
          <a:ln w="19050">
            <a:solidFill>
              <a:schemeClr val="tx1"/>
            </a:solidFill>
            <a:round/>
            <a:headEnd/>
            <a:tailEnd/>
          </a:ln>
          <a:effectLst/>
        </p:spPr>
        <p:txBody>
          <a:bodyPr wrap="none" anchor="ctr">
            <a:spAutoFit/>
          </a:bodyPr>
          <a:lstStyle/>
          <a:p>
            <a:pPr>
              <a:defRPr/>
            </a:pPr>
            <a:r>
              <a:rPr lang="en-US" sz="1800">
                <a:latin typeface="Tahoma" pitchFamily="34" charset="0"/>
                <a:ea typeface="+mn-ea"/>
              </a:rPr>
              <a:t>(2, Sue)</a:t>
            </a:r>
          </a:p>
        </p:txBody>
      </p:sp>
      <p:sp>
        <p:nvSpPr>
          <p:cNvPr id="112667" name="AutoShape 27"/>
          <p:cNvSpPr>
            <a:spLocks noChangeArrowheads="1"/>
          </p:cNvSpPr>
          <p:nvPr/>
        </p:nvSpPr>
        <p:spPr bwMode="auto">
          <a:xfrm>
            <a:off x="6997700" y="4114800"/>
            <a:ext cx="1176338" cy="417513"/>
          </a:xfrm>
          <a:prstGeom prst="roundRect">
            <a:avLst>
              <a:gd name="adj" fmla="val 16667"/>
            </a:avLst>
          </a:prstGeom>
          <a:solidFill>
            <a:schemeClr val="accent4">
              <a:lumMod val="20000"/>
              <a:lumOff val="80000"/>
            </a:schemeClr>
          </a:solidFill>
          <a:ln w="19050">
            <a:solidFill>
              <a:schemeClr val="tx1"/>
            </a:solidFill>
            <a:round/>
            <a:headEnd/>
            <a:tailEnd/>
          </a:ln>
          <a:effectLst/>
        </p:spPr>
        <p:txBody>
          <a:bodyPr wrap="none" anchor="ctr">
            <a:spAutoFit/>
          </a:bodyPr>
          <a:lstStyle/>
          <a:p>
            <a:pPr>
              <a:defRPr/>
            </a:pPr>
            <a:r>
              <a:rPr lang="en-US" sz="1800">
                <a:latin typeface="Tahoma" pitchFamily="34" charset="0"/>
                <a:ea typeface="+mn-ea"/>
              </a:rPr>
              <a:t>(6, Mark)</a:t>
            </a:r>
          </a:p>
        </p:txBody>
      </p:sp>
      <p:sp>
        <p:nvSpPr>
          <p:cNvPr id="112668" name="AutoShape 28"/>
          <p:cNvSpPr>
            <a:spLocks noChangeArrowheads="1"/>
          </p:cNvSpPr>
          <p:nvPr/>
        </p:nvSpPr>
        <p:spPr bwMode="auto">
          <a:xfrm>
            <a:off x="1749425" y="4114800"/>
            <a:ext cx="1004888" cy="417513"/>
          </a:xfrm>
          <a:prstGeom prst="roundRect">
            <a:avLst>
              <a:gd name="adj" fmla="val 16667"/>
            </a:avLst>
          </a:prstGeom>
          <a:solidFill>
            <a:schemeClr val="accent4">
              <a:lumMod val="20000"/>
              <a:lumOff val="80000"/>
            </a:schemeClr>
          </a:solidFill>
          <a:ln w="19050">
            <a:solidFill>
              <a:schemeClr val="tx1"/>
            </a:solidFill>
            <a:round/>
            <a:headEnd/>
            <a:tailEnd/>
          </a:ln>
          <a:effectLst/>
        </p:spPr>
        <p:txBody>
          <a:bodyPr wrap="none" anchor="ctr">
            <a:spAutoFit/>
          </a:bodyPr>
          <a:lstStyle/>
          <a:p>
            <a:pPr>
              <a:defRPr/>
            </a:pPr>
            <a:r>
              <a:rPr lang="en-US" sz="1800" dirty="0">
                <a:latin typeface="Tahoma" pitchFamily="34" charset="0"/>
                <a:ea typeface="+mn-ea"/>
              </a:rPr>
              <a:t>(5, Pat)</a:t>
            </a:r>
          </a:p>
        </p:txBody>
      </p:sp>
      <p:sp>
        <p:nvSpPr>
          <p:cNvPr id="112669" name="AutoShape 29"/>
          <p:cNvSpPr>
            <a:spLocks noChangeArrowheads="1"/>
          </p:cNvSpPr>
          <p:nvPr/>
        </p:nvSpPr>
        <p:spPr bwMode="auto">
          <a:xfrm>
            <a:off x="1012825" y="4724400"/>
            <a:ext cx="1044575" cy="417513"/>
          </a:xfrm>
          <a:prstGeom prst="roundRect">
            <a:avLst>
              <a:gd name="adj" fmla="val 16667"/>
            </a:avLst>
          </a:prstGeom>
          <a:solidFill>
            <a:schemeClr val="accent4">
              <a:lumMod val="20000"/>
              <a:lumOff val="80000"/>
            </a:schemeClr>
          </a:solidFill>
          <a:ln w="19050">
            <a:solidFill>
              <a:schemeClr val="tx1"/>
            </a:solidFill>
            <a:round/>
            <a:headEnd/>
            <a:tailEnd/>
          </a:ln>
          <a:effectLst/>
        </p:spPr>
        <p:txBody>
          <a:bodyPr wrap="none" anchor="ctr">
            <a:spAutoFit/>
          </a:bodyPr>
          <a:lstStyle/>
          <a:p>
            <a:pPr>
              <a:defRPr/>
            </a:pPr>
            <a:r>
              <a:rPr lang="en-US" sz="1800">
                <a:latin typeface="Tahoma" pitchFamily="34" charset="0"/>
                <a:ea typeface="+mn-ea"/>
              </a:rPr>
              <a:t>(9, Jeff)</a:t>
            </a:r>
          </a:p>
        </p:txBody>
      </p:sp>
      <p:sp>
        <p:nvSpPr>
          <p:cNvPr id="112670" name="AutoShape 30"/>
          <p:cNvSpPr>
            <a:spLocks noChangeArrowheads="1"/>
          </p:cNvSpPr>
          <p:nvPr/>
        </p:nvSpPr>
        <p:spPr bwMode="auto">
          <a:xfrm>
            <a:off x="4368800" y="4724400"/>
            <a:ext cx="1193800" cy="417513"/>
          </a:xfrm>
          <a:prstGeom prst="roundRect">
            <a:avLst>
              <a:gd name="adj" fmla="val 16667"/>
            </a:avLst>
          </a:prstGeom>
          <a:solidFill>
            <a:schemeClr val="accent4">
              <a:lumMod val="20000"/>
              <a:lumOff val="80000"/>
            </a:schemeClr>
          </a:solidFill>
          <a:ln w="19050">
            <a:solidFill>
              <a:schemeClr val="tx1"/>
            </a:solidFill>
            <a:round/>
            <a:headEnd/>
            <a:tailEnd/>
          </a:ln>
          <a:effectLst/>
        </p:spPr>
        <p:txBody>
          <a:bodyPr wrap="none" anchor="ctr">
            <a:spAutoFit/>
          </a:bodyPr>
          <a:lstStyle/>
          <a:p>
            <a:pPr>
              <a:defRPr/>
            </a:pPr>
            <a:r>
              <a:rPr lang="en-US" sz="1800">
                <a:latin typeface="Tahoma" pitchFamily="34" charset="0"/>
                <a:ea typeface="+mn-ea"/>
              </a:rPr>
              <a:t>(7, Anna)</a:t>
            </a:r>
          </a:p>
        </p:txBody>
      </p:sp>
      <p:sp>
        <p:nvSpPr>
          <p:cNvPr id="11284" name="Freeform 36"/>
          <p:cNvSpPr>
            <a:spLocks/>
          </p:cNvSpPr>
          <p:nvPr/>
        </p:nvSpPr>
        <p:spPr bwMode="auto">
          <a:xfrm>
            <a:off x="6534150" y="4543425"/>
            <a:ext cx="1038225" cy="341313"/>
          </a:xfrm>
          <a:custGeom>
            <a:avLst/>
            <a:gdLst>
              <a:gd name="T0" fmla="*/ 0 w 654"/>
              <a:gd name="T1" fmla="*/ 138 h 215"/>
              <a:gd name="T2" fmla="*/ 498 w 654"/>
              <a:gd name="T3" fmla="*/ 192 h 215"/>
              <a:gd name="T4" fmla="*/ 654 w 654"/>
              <a:gd name="T5" fmla="*/ 0 h 215"/>
              <a:gd name="T6" fmla="*/ 0 60000 65536"/>
              <a:gd name="T7" fmla="*/ 0 60000 65536"/>
              <a:gd name="T8" fmla="*/ 0 60000 65536"/>
              <a:gd name="T9" fmla="*/ 0 w 654"/>
              <a:gd name="T10" fmla="*/ 0 h 215"/>
              <a:gd name="T11" fmla="*/ 654 w 654"/>
              <a:gd name="T12" fmla="*/ 215 h 215"/>
            </a:gdLst>
            <a:ahLst/>
            <a:cxnLst>
              <a:cxn ang="T6">
                <a:pos x="T0" y="T1"/>
              </a:cxn>
              <a:cxn ang="T7">
                <a:pos x="T2" y="T3"/>
              </a:cxn>
              <a:cxn ang="T8">
                <a:pos x="T4" y="T5"/>
              </a:cxn>
            </a:cxnLst>
            <a:rect l="T9" t="T10" r="T11" b="T12"/>
            <a:pathLst>
              <a:path w="654" h="215">
                <a:moveTo>
                  <a:pt x="0" y="138"/>
                </a:moveTo>
                <a:cubicBezTo>
                  <a:pt x="83" y="147"/>
                  <a:pt x="389" y="215"/>
                  <a:pt x="498" y="192"/>
                </a:cubicBezTo>
                <a:cubicBezTo>
                  <a:pt x="607" y="169"/>
                  <a:pt x="622" y="40"/>
                  <a:pt x="654" y="0"/>
                </a:cubicBezTo>
              </a:path>
            </a:pathLst>
          </a:custGeom>
          <a:noFill/>
          <a:ln w="19050" cap="flat" cmpd="sng">
            <a:solidFill>
              <a:schemeClr val="tx1"/>
            </a:solidFill>
            <a:prstDash val="solid"/>
            <a:round/>
            <a:headEnd type="oval"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5" name="Freeform 37"/>
          <p:cNvSpPr>
            <a:spLocks/>
          </p:cNvSpPr>
          <p:nvPr/>
        </p:nvSpPr>
        <p:spPr bwMode="auto">
          <a:xfrm flipH="1">
            <a:off x="2200275" y="4535488"/>
            <a:ext cx="1038225" cy="341312"/>
          </a:xfrm>
          <a:custGeom>
            <a:avLst/>
            <a:gdLst>
              <a:gd name="T0" fmla="*/ 0 w 654"/>
              <a:gd name="T1" fmla="*/ 138 h 215"/>
              <a:gd name="T2" fmla="*/ 498 w 654"/>
              <a:gd name="T3" fmla="*/ 192 h 215"/>
              <a:gd name="T4" fmla="*/ 654 w 654"/>
              <a:gd name="T5" fmla="*/ 0 h 215"/>
              <a:gd name="T6" fmla="*/ 0 60000 65536"/>
              <a:gd name="T7" fmla="*/ 0 60000 65536"/>
              <a:gd name="T8" fmla="*/ 0 60000 65536"/>
              <a:gd name="T9" fmla="*/ 0 w 654"/>
              <a:gd name="T10" fmla="*/ 0 h 215"/>
              <a:gd name="T11" fmla="*/ 654 w 654"/>
              <a:gd name="T12" fmla="*/ 215 h 215"/>
            </a:gdLst>
            <a:ahLst/>
            <a:cxnLst>
              <a:cxn ang="T6">
                <a:pos x="T0" y="T1"/>
              </a:cxn>
              <a:cxn ang="T7">
                <a:pos x="T2" y="T3"/>
              </a:cxn>
              <a:cxn ang="T8">
                <a:pos x="T4" y="T5"/>
              </a:cxn>
            </a:cxnLst>
            <a:rect l="T9" t="T10" r="T11" b="T12"/>
            <a:pathLst>
              <a:path w="654" h="215">
                <a:moveTo>
                  <a:pt x="0" y="138"/>
                </a:moveTo>
                <a:cubicBezTo>
                  <a:pt x="83" y="147"/>
                  <a:pt x="389" y="215"/>
                  <a:pt x="498" y="192"/>
                </a:cubicBezTo>
                <a:cubicBezTo>
                  <a:pt x="607" y="169"/>
                  <a:pt x="622" y="40"/>
                  <a:pt x="654" y="0"/>
                </a:cubicBezTo>
              </a:path>
            </a:pathLst>
          </a:custGeom>
          <a:noFill/>
          <a:ln w="19050" cap="flat" cmpd="sng">
            <a:solidFill>
              <a:schemeClr val="tx1"/>
            </a:solidFill>
            <a:prstDash val="solid"/>
            <a:round/>
            <a:headEnd type="oval"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6" name="Freeform 38"/>
          <p:cNvSpPr>
            <a:spLocks/>
          </p:cNvSpPr>
          <p:nvPr/>
        </p:nvSpPr>
        <p:spPr bwMode="auto">
          <a:xfrm flipH="1">
            <a:off x="1495425" y="5145088"/>
            <a:ext cx="1038225" cy="341312"/>
          </a:xfrm>
          <a:custGeom>
            <a:avLst/>
            <a:gdLst>
              <a:gd name="T0" fmla="*/ 0 w 654"/>
              <a:gd name="T1" fmla="*/ 138 h 215"/>
              <a:gd name="T2" fmla="*/ 498 w 654"/>
              <a:gd name="T3" fmla="*/ 192 h 215"/>
              <a:gd name="T4" fmla="*/ 654 w 654"/>
              <a:gd name="T5" fmla="*/ 0 h 215"/>
              <a:gd name="T6" fmla="*/ 0 60000 65536"/>
              <a:gd name="T7" fmla="*/ 0 60000 65536"/>
              <a:gd name="T8" fmla="*/ 0 60000 65536"/>
              <a:gd name="T9" fmla="*/ 0 w 654"/>
              <a:gd name="T10" fmla="*/ 0 h 215"/>
              <a:gd name="T11" fmla="*/ 654 w 654"/>
              <a:gd name="T12" fmla="*/ 215 h 215"/>
            </a:gdLst>
            <a:ahLst/>
            <a:cxnLst>
              <a:cxn ang="T6">
                <a:pos x="T0" y="T1"/>
              </a:cxn>
              <a:cxn ang="T7">
                <a:pos x="T2" y="T3"/>
              </a:cxn>
              <a:cxn ang="T8">
                <a:pos x="T4" y="T5"/>
              </a:cxn>
            </a:cxnLst>
            <a:rect l="T9" t="T10" r="T11" b="T12"/>
            <a:pathLst>
              <a:path w="654" h="215">
                <a:moveTo>
                  <a:pt x="0" y="138"/>
                </a:moveTo>
                <a:cubicBezTo>
                  <a:pt x="83" y="147"/>
                  <a:pt x="389" y="215"/>
                  <a:pt x="498" y="192"/>
                </a:cubicBezTo>
                <a:cubicBezTo>
                  <a:pt x="607" y="169"/>
                  <a:pt x="622" y="40"/>
                  <a:pt x="654" y="0"/>
                </a:cubicBezTo>
              </a:path>
            </a:pathLst>
          </a:custGeom>
          <a:noFill/>
          <a:ln w="19050" cap="flat" cmpd="sng">
            <a:solidFill>
              <a:schemeClr val="tx1"/>
            </a:solidFill>
            <a:prstDash val="solid"/>
            <a:round/>
            <a:headEnd type="oval"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7" name="Freeform 39"/>
          <p:cNvSpPr>
            <a:spLocks/>
          </p:cNvSpPr>
          <p:nvPr/>
        </p:nvSpPr>
        <p:spPr bwMode="auto">
          <a:xfrm>
            <a:off x="5000625" y="3924300"/>
            <a:ext cx="1038225" cy="341313"/>
          </a:xfrm>
          <a:custGeom>
            <a:avLst/>
            <a:gdLst>
              <a:gd name="T0" fmla="*/ 0 w 654"/>
              <a:gd name="T1" fmla="*/ 138 h 215"/>
              <a:gd name="T2" fmla="*/ 498 w 654"/>
              <a:gd name="T3" fmla="*/ 192 h 215"/>
              <a:gd name="T4" fmla="*/ 654 w 654"/>
              <a:gd name="T5" fmla="*/ 0 h 215"/>
              <a:gd name="T6" fmla="*/ 0 60000 65536"/>
              <a:gd name="T7" fmla="*/ 0 60000 65536"/>
              <a:gd name="T8" fmla="*/ 0 60000 65536"/>
              <a:gd name="T9" fmla="*/ 0 w 654"/>
              <a:gd name="T10" fmla="*/ 0 h 215"/>
              <a:gd name="T11" fmla="*/ 654 w 654"/>
              <a:gd name="T12" fmla="*/ 215 h 215"/>
            </a:gdLst>
            <a:ahLst/>
            <a:cxnLst>
              <a:cxn ang="T6">
                <a:pos x="T0" y="T1"/>
              </a:cxn>
              <a:cxn ang="T7">
                <a:pos x="T2" y="T3"/>
              </a:cxn>
              <a:cxn ang="T8">
                <a:pos x="T4" y="T5"/>
              </a:cxn>
            </a:cxnLst>
            <a:rect l="T9" t="T10" r="T11" b="T12"/>
            <a:pathLst>
              <a:path w="654" h="215">
                <a:moveTo>
                  <a:pt x="0" y="138"/>
                </a:moveTo>
                <a:cubicBezTo>
                  <a:pt x="83" y="147"/>
                  <a:pt x="389" y="215"/>
                  <a:pt x="498" y="192"/>
                </a:cubicBezTo>
                <a:cubicBezTo>
                  <a:pt x="607" y="169"/>
                  <a:pt x="622" y="40"/>
                  <a:pt x="654" y="0"/>
                </a:cubicBezTo>
              </a:path>
            </a:pathLst>
          </a:custGeom>
          <a:noFill/>
          <a:ln w="19050" cap="flat" cmpd="sng">
            <a:solidFill>
              <a:schemeClr val="tx1"/>
            </a:solidFill>
            <a:prstDash val="solid"/>
            <a:round/>
            <a:headEnd type="oval"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8" name="Freeform 40"/>
          <p:cNvSpPr>
            <a:spLocks/>
          </p:cNvSpPr>
          <p:nvPr/>
        </p:nvSpPr>
        <p:spPr bwMode="auto">
          <a:xfrm>
            <a:off x="3952875" y="5153025"/>
            <a:ext cx="1038225" cy="341313"/>
          </a:xfrm>
          <a:custGeom>
            <a:avLst/>
            <a:gdLst>
              <a:gd name="T0" fmla="*/ 0 w 654"/>
              <a:gd name="T1" fmla="*/ 138 h 215"/>
              <a:gd name="T2" fmla="*/ 498 w 654"/>
              <a:gd name="T3" fmla="*/ 192 h 215"/>
              <a:gd name="T4" fmla="*/ 654 w 654"/>
              <a:gd name="T5" fmla="*/ 0 h 215"/>
              <a:gd name="T6" fmla="*/ 0 60000 65536"/>
              <a:gd name="T7" fmla="*/ 0 60000 65536"/>
              <a:gd name="T8" fmla="*/ 0 60000 65536"/>
              <a:gd name="T9" fmla="*/ 0 w 654"/>
              <a:gd name="T10" fmla="*/ 0 h 215"/>
              <a:gd name="T11" fmla="*/ 654 w 654"/>
              <a:gd name="T12" fmla="*/ 215 h 215"/>
            </a:gdLst>
            <a:ahLst/>
            <a:cxnLst>
              <a:cxn ang="T6">
                <a:pos x="T0" y="T1"/>
              </a:cxn>
              <a:cxn ang="T7">
                <a:pos x="T2" y="T3"/>
              </a:cxn>
              <a:cxn ang="T8">
                <a:pos x="T4" y="T5"/>
              </a:cxn>
            </a:cxnLst>
            <a:rect l="T9" t="T10" r="T11" b="T12"/>
            <a:pathLst>
              <a:path w="654" h="215">
                <a:moveTo>
                  <a:pt x="0" y="138"/>
                </a:moveTo>
                <a:cubicBezTo>
                  <a:pt x="83" y="147"/>
                  <a:pt x="389" y="215"/>
                  <a:pt x="498" y="192"/>
                </a:cubicBezTo>
                <a:cubicBezTo>
                  <a:pt x="607" y="169"/>
                  <a:pt x="622" y="40"/>
                  <a:pt x="654" y="0"/>
                </a:cubicBezTo>
              </a:path>
            </a:pathLst>
          </a:custGeom>
          <a:noFill/>
          <a:ln w="19050" cap="flat" cmpd="sng">
            <a:solidFill>
              <a:schemeClr val="tx1"/>
            </a:solidFill>
            <a:prstDash val="solid"/>
            <a:round/>
            <a:headEnd type="oval"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289" name="Date Placeholder 24"/>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2291"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115C7F38-0B90-5C40-89B3-BAC99B5C0B7A}" type="slidenum">
              <a:rPr lang="en-US" sz="1400"/>
              <a:pPr eaLnBrk="1" hangingPunct="1"/>
              <a:t>11</a:t>
            </a:fld>
            <a:endParaRPr lang="en-US" sz="1400"/>
          </a:p>
        </p:txBody>
      </p:sp>
      <p:sp>
        <p:nvSpPr>
          <p:cNvPr id="12292" name="Rectangle 2"/>
          <p:cNvSpPr>
            <a:spLocks noGrp="1" noChangeArrowheads="1"/>
          </p:cNvSpPr>
          <p:nvPr>
            <p:ph type="title"/>
          </p:nvPr>
        </p:nvSpPr>
        <p:spPr>
          <a:xfrm>
            <a:off x="609600" y="304800"/>
            <a:ext cx="5029200" cy="1143000"/>
          </a:xfrm>
        </p:spPr>
        <p:txBody>
          <a:bodyPr/>
          <a:lstStyle/>
          <a:p>
            <a:pPr eaLnBrk="1" hangingPunct="1"/>
            <a:r>
              <a:rPr lang="en-US">
                <a:latin typeface="Tahoma" charset="0"/>
              </a:rPr>
              <a:t>Insertion into a Heap</a:t>
            </a:r>
          </a:p>
        </p:txBody>
      </p:sp>
      <p:sp>
        <p:nvSpPr>
          <p:cNvPr id="12293" name="Rectangle 3" descr="Rectangle: Click to edit Master text styles&#10;Second level&#10;Third level&#10;Fourth level&#10;Fifth level"/>
          <p:cNvSpPr>
            <a:spLocks noGrp="1" noChangeArrowheads="1"/>
          </p:cNvSpPr>
          <p:nvPr>
            <p:ph type="body" sz="half" idx="1"/>
          </p:nvPr>
        </p:nvSpPr>
        <p:spPr>
          <a:xfrm>
            <a:off x="762000" y="1676400"/>
            <a:ext cx="3886200" cy="4648200"/>
          </a:xfrm>
        </p:spPr>
        <p:txBody>
          <a:bodyPr/>
          <a:lstStyle/>
          <a:p>
            <a:pPr eaLnBrk="1" hangingPunct="1"/>
            <a:r>
              <a:rPr lang="en-US" sz="2400" dirty="0">
                <a:latin typeface="Tahoma" charset="0"/>
              </a:rPr>
              <a:t>Method insert of the priority queue ADT corresponds to the insertion of a key </a:t>
            </a:r>
            <a:r>
              <a:rPr lang="en-US" sz="2400" b="1" i="1" dirty="0">
                <a:latin typeface="Times New Roman" charset="0"/>
              </a:rPr>
              <a:t>k</a:t>
            </a:r>
            <a:r>
              <a:rPr lang="en-US" sz="2400" dirty="0">
                <a:latin typeface="Tahoma" charset="0"/>
              </a:rPr>
              <a:t> to the heap</a:t>
            </a:r>
          </a:p>
          <a:p>
            <a:pPr eaLnBrk="1" hangingPunct="1"/>
            <a:r>
              <a:rPr lang="en-US" sz="2400" dirty="0">
                <a:latin typeface="Tahoma" charset="0"/>
              </a:rPr>
              <a:t>The insertion algorithm consists of three steps</a:t>
            </a:r>
          </a:p>
          <a:p>
            <a:pPr lvl="1" eaLnBrk="1" hangingPunct="1"/>
            <a:r>
              <a:rPr lang="en-US" sz="2000" dirty="0">
                <a:latin typeface="Tahoma" charset="0"/>
              </a:rPr>
              <a:t>Find the insertion node </a:t>
            </a:r>
            <a:r>
              <a:rPr lang="en-US" sz="2000" b="1" i="1" dirty="0">
                <a:latin typeface="Times New Roman" charset="0"/>
              </a:rPr>
              <a:t>z</a:t>
            </a:r>
            <a:r>
              <a:rPr lang="en-US" sz="2000" dirty="0">
                <a:latin typeface="Tahoma" charset="0"/>
              </a:rPr>
              <a:t> (the new last node)</a:t>
            </a:r>
          </a:p>
          <a:p>
            <a:pPr lvl="1" eaLnBrk="1" hangingPunct="1"/>
            <a:r>
              <a:rPr lang="en-US" sz="2000" dirty="0">
                <a:latin typeface="Tahoma" charset="0"/>
              </a:rPr>
              <a:t>Store </a:t>
            </a:r>
            <a:r>
              <a:rPr lang="en-US" sz="2000" b="1" i="1" dirty="0">
                <a:latin typeface="Times New Roman" charset="0"/>
              </a:rPr>
              <a:t>k</a:t>
            </a:r>
            <a:r>
              <a:rPr lang="en-US" sz="2000" dirty="0">
                <a:latin typeface="Tahoma" charset="0"/>
              </a:rPr>
              <a:t> at </a:t>
            </a:r>
            <a:r>
              <a:rPr lang="en-US" sz="2000" b="1" i="1" dirty="0">
                <a:latin typeface="Times New Roman" charset="0"/>
              </a:rPr>
              <a:t>z</a:t>
            </a:r>
            <a:endParaRPr lang="en-US" sz="2000" dirty="0">
              <a:latin typeface="Tahoma" charset="0"/>
            </a:endParaRPr>
          </a:p>
          <a:p>
            <a:pPr lvl="1" eaLnBrk="1" hangingPunct="1"/>
            <a:r>
              <a:rPr lang="en-US" sz="2000" dirty="0">
                <a:latin typeface="Tahoma" charset="0"/>
              </a:rPr>
              <a:t>Restore the heap-order property (discussed next)</a:t>
            </a:r>
          </a:p>
        </p:txBody>
      </p:sp>
      <p:sp>
        <p:nvSpPr>
          <p:cNvPr id="12294" name="Oval 5"/>
          <p:cNvSpPr>
            <a:spLocks noChangeArrowheads="1"/>
          </p:cNvSpPr>
          <p:nvPr/>
        </p:nvSpPr>
        <p:spPr bwMode="auto">
          <a:xfrm>
            <a:off x="6589713" y="1752600"/>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2295" name="Oval 6"/>
          <p:cNvSpPr>
            <a:spLocks noChangeArrowheads="1"/>
          </p:cNvSpPr>
          <p:nvPr/>
        </p:nvSpPr>
        <p:spPr bwMode="auto">
          <a:xfrm>
            <a:off x="7400925" y="22637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2296" name="Oval 7"/>
          <p:cNvSpPr>
            <a:spLocks noChangeArrowheads="1"/>
          </p:cNvSpPr>
          <p:nvPr/>
        </p:nvSpPr>
        <p:spPr bwMode="auto">
          <a:xfrm>
            <a:off x="5637213" y="22637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2297" name="Oval 8"/>
          <p:cNvSpPr>
            <a:spLocks noChangeArrowheads="1"/>
          </p:cNvSpPr>
          <p:nvPr/>
        </p:nvSpPr>
        <p:spPr bwMode="auto">
          <a:xfrm>
            <a:off x="6224588" y="277495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sp>
        <p:nvSpPr>
          <p:cNvPr id="12298" name="Rectangle 11"/>
          <p:cNvSpPr>
            <a:spLocks noChangeAspect="1" noChangeArrowheads="1"/>
          </p:cNvSpPr>
          <p:nvPr/>
        </p:nvSpPr>
        <p:spPr bwMode="auto">
          <a:xfrm>
            <a:off x="7151688" y="2774950"/>
            <a:ext cx="230187" cy="231775"/>
          </a:xfrm>
          <a:prstGeom prst="rect">
            <a:avLst/>
          </a:prstGeom>
          <a:solidFill>
            <a:schemeClr val="folHlink"/>
          </a:solidFill>
          <a:ln w="19050">
            <a:solidFill>
              <a:schemeClr val="tx1"/>
            </a:solidFill>
            <a:miter lim="800000"/>
            <a:headEnd/>
            <a:tailEnd/>
          </a:ln>
        </p:spPr>
        <p:txBody>
          <a:bodyPr wrap="none" anchor="ctr"/>
          <a:lstStyle/>
          <a:p>
            <a:endParaRPr lang="en-US" sz="1800"/>
          </a:p>
        </p:txBody>
      </p:sp>
      <p:cxnSp>
        <p:nvCxnSpPr>
          <p:cNvPr id="12299" name="AutoShape 13"/>
          <p:cNvCxnSpPr>
            <a:cxnSpLocks noChangeShapeType="1"/>
            <a:stCxn id="12294" idx="3"/>
            <a:endCxn id="12296" idx="7"/>
          </p:cNvCxnSpPr>
          <p:nvPr/>
        </p:nvCxnSpPr>
        <p:spPr bwMode="auto">
          <a:xfrm flipH="1">
            <a:off x="5910263" y="2033588"/>
            <a:ext cx="727075"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2300" name="AutoShape 14"/>
          <p:cNvCxnSpPr>
            <a:cxnSpLocks noChangeShapeType="1"/>
            <a:stCxn id="12295" idx="1"/>
            <a:endCxn id="12294" idx="5"/>
          </p:cNvCxnSpPr>
          <p:nvPr/>
        </p:nvCxnSpPr>
        <p:spPr bwMode="auto">
          <a:xfrm flipH="1" flipV="1">
            <a:off x="6862763" y="2033588"/>
            <a:ext cx="584200"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2301" name="AutoShape 16"/>
          <p:cNvCxnSpPr>
            <a:cxnSpLocks noChangeShapeType="1"/>
            <a:stCxn id="12298" idx="0"/>
            <a:endCxn id="12295" idx="3"/>
          </p:cNvCxnSpPr>
          <p:nvPr/>
        </p:nvCxnSpPr>
        <p:spPr bwMode="auto">
          <a:xfrm flipV="1">
            <a:off x="7267575" y="2544763"/>
            <a:ext cx="179388" cy="22225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2302" name="AutoShape 19"/>
          <p:cNvCxnSpPr>
            <a:cxnSpLocks noChangeShapeType="1"/>
            <a:stCxn id="12304" idx="7"/>
            <a:endCxn id="12296" idx="3"/>
          </p:cNvCxnSpPr>
          <p:nvPr/>
        </p:nvCxnSpPr>
        <p:spPr bwMode="auto">
          <a:xfrm flipV="1">
            <a:off x="5322888" y="2544763"/>
            <a:ext cx="360362"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2303" name="AutoShape 20"/>
          <p:cNvCxnSpPr>
            <a:cxnSpLocks noChangeShapeType="1"/>
            <a:stCxn id="12297" idx="1"/>
            <a:endCxn id="12296" idx="5"/>
          </p:cNvCxnSpPr>
          <p:nvPr/>
        </p:nvCxnSpPr>
        <p:spPr bwMode="auto">
          <a:xfrm flipH="1" flipV="1">
            <a:off x="5910263" y="2544763"/>
            <a:ext cx="361950"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2304" name="Oval 21"/>
          <p:cNvSpPr>
            <a:spLocks noChangeArrowheads="1"/>
          </p:cNvSpPr>
          <p:nvPr/>
        </p:nvSpPr>
        <p:spPr bwMode="auto">
          <a:xfrm>
            <a:off x="5049838" y="277495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2305" name="Freeform 26"/>
          <p:cNvSpPr>
            <a:spLocks/>
          </p:cNvSpPr>
          <p:nvPr/>
        </p:nvSpPr>
        <p:spPr bwMode="auto">
          <a:xfrm>
            <a:off x="7277100" y="3048000"/>
            <a:ext cx="600075" cy="457200"/>
          </a:xfrm>
          <a:custGeom>
            <a:avLst/>
            <a:gdLst>
              <a:gd name="T0" fmla="*/ 378 w 378"/>
              <a:gd name="T1" fmla="*/ 288 h 288"/>
              <a:gd name="T2" fmla="*/ 306 w 378"/>
              <a:gd name="T3" fmla="*/ 192 h 288"/>
              <a:gd name="T4" fmla="*/ 96 w 378"/>
              <a:gd name="T5" fmla="*/ 186 h 288"/>
              <a:gd name="T6" fmla="*/ 0 w 378"/>
              <a:gd name="T7" fmla="*/ 0 h 288"/>
              <a:gd name="T8" fmla="*/ 0 60000 65536"/>
              <a:gd name="T9" fmla="*/ 0 60000 65536"/>
              <a:gd name="T10" fmla="*/ 0 60000 65536"/>
              <a:gd name="T11" fmla="*/ 0 60000 65536"/>
              <a:gd name="T12" fmla="*/ 0 w 378"/>
              <a:gd name="T13" fmla="*/ 0 h 288"/>
              <a:gd name="T14" fmla="*/ 378 w 378"/>
              <a:gd name="T15" fmla="*/ 288 h 288"/>
            </a:gdLst>
            <a:ahLst/>
            <a:cxnLst>
              <a:cxn ang="T8">
                <a:pos x="T0" y="T1"/>
              </a:cxn>
              <a:cxn ang="T9">
                <a:pos x="T2" y="T3"/>
              </a:cxn>
              <a:cxn ang="T10">
                <a:pos x="T4" y="T5"/>
              </a:cxn>
              <a:cxn ang="T11">
                <a:pos x="T6" y="T7"/>
              </a:cxn>
            </a:cxnLst>
            <a:rect l="T12" t="T13" r="T14" b="T15"/>
            <a:pathLst>
              <a:path w="378" h="288">
                <a:moveTo>
                  <a:pt x="378" y="288"/>
                </a:moveTo>
                <a:cubicBezTo>
                  <a:pt x="366" y="272"/>
                  <a:pt x="353" y="209"/>
                  <a:pt x="306" y="192"/>
                </a:cubicBezTo>
                <a:cubicBezTo>
                  <a:pt x="259" y="175"/>
                  <a:pt x="147" y="218"/>
                  <a:pt x="96" y="186"/>
                </a:cubicBezTo>
                <a:cubicBezTo>
                  <a:pt x="45" y="154"/>
                  <a:pt x="20" y="39"/>
                  <a:pt x="0" y="0"/>
                </a:cubicBezTo>
              </a:path>
            </a:pathLst>
          </a:custGeom>
          <a:noFill/>
          <a:ln w="19050"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2306" name="Text Box 27"/>
          <p:cNvSpPr txBox="1">
            <a:spLocks noChangeArrowheads="1"/>
          </p:cNvSpPr>
          <p:nvPr/>
        </p:nvSpPr>
        <p:spPr bwMode="auto">
          <a:xfrm>
            <a:off x="6985000" y="3429000"/>
            <a:ext cx="17780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insertion node</a:t>
            </a:r>
          </a:p>
        </p:txBody>
      </p:sp>
      <p:sp>
        <p:nvSpPr>
          <p:cNvPr id="12307" name="Oval 30"/>
          <p:cNvSpPr>
            <a:spLocks noChangeArrowheads="1"/>
          </p:cNvSpPr>
          <p:nvPr/>
        </p:nvSpPr>
        <p:spPr bwMode="auto">
          <a:xfrm>
            <a:off x="6589713" y="3962400"/>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2308" name="Oval 31"/>
          <p:cNvSpPr>
            <a:spLocks noChangeArrowheads="1"/>
          </p:cNvSpPr>
          <p:nvPr/>
        </p:nvSpPr>
        <p:spPr bwMode="auto">
          <a:xfrm>
            <a:off x="8001000" y="44735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2309" name="Oval 32"/>
          <p:cNvSpPr>
            <a:spLocks noChangeArrowheads="1"/>
          </p:cNvSpPr>
          <p:nvPr/>
        </p:nvSpPr>
        <p:spPr bwMode="auto">
          <a:xfrm>
            <a:off x="5637213" y="44735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2310" name="Oval 33"/>
          <p:cNvSpPr>
            <a:spLocks noChangeArrowheads="1"/>
          </p:cNvSpPr>
          <p:nvPr/>
        </p:nvSpPr>
        <p:spPr bwMode="auto">
          <a:xfrm>
            <a:off x="6224588" y="4968875"/>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12311" name="AutoShape 38"/>
          <p:cNvCxnSpPr>
            <a:cxnSpLocks noChangeShapeType="1"/>
            <a:stCxn id="12307" idx="3"/>
            <a:endCxn id="12309" idx="7"/>
          </p:cNvCxnSpPr>
          <p:nvPr/>
        </p:nvCxnSpPr>
        <p:spPr bwMode="auto">
          <a:xfrm flipH="1">
            <a:off x="5910263" y="4243388"/>
            <a:ext cx="727075"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2312" name="AutoShape 39"/>
          <p:cNvCxnSpPr>
            <a:cxnSpLocks noChangeShapeType="1"/>
            <a:stCxn id="12308" idx="1"/>
            <a:endCxn id="12307" idx="5"/>
          </p:cNvCxnSpPr>
          <p:nvPr/>
        </p:nvCxnSpPr>
        <p:spPr bwMode="auto">
          <a:xfrm flipH="1" flipV="1">
            <a:off x="6862763" y="4244975"/>
            <a:ext cx="1184275" cy="2667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2313" name="AutoShape 41"/>
          <p:cNvCxnSpPr>
            <a:cxnSpLocks noChangeShapeType="1"/>
            <a:stCxn id="12317" idx="7"/>
            <a:endCxn id="12308" idx="3"/>
          </p:cNvCxnSpPr>
          <p:nvPr/>
        </p:nvCxnSpPr>
        <p:spPr bwMode="auto">
          <a:xfrm flipV="1">
            <a:off x="7780338" y="4756150"/>
            <a:ext cx="266700" cy="2413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2314" name="AutoShape 44"/>
          <p:cNvCxnSpPr>
            <a:cxnSpLocks noChangeShapeType="1"/>
            <a:stCxn id="12316" idx="7"/>
            <a:endCxn id="12309" idx="3"/>
          </p:cNvCxnSpPr>
          <p:nvPr/>
        </p:nvCxnSpPr>
        <p:spPr bwMode="auto">
          <a:xfrm flipV="1">
            <a:off x="5322888" y="4756150"/>
            <a:ext cx="360362" cy="2508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2315" name="AutoShape 45"/>
          <p:cNvCxnSpPr>
            <a:cxnSpLocks noChangeShapeType="1"/>
            <a:stCxn id="12310" idx="1"/>
            <a:endCxn id="12309" idx="5"/>
          </p:cNvCxnSpPr>
          <p:nvPr/>
        </p:nvCxnSpPr>
        <p:spPr bwMode="auto">
          <a:xfrm flipH="1" flipV="1">
            <a:off x="5910263" y="4756150"/>
            <a:ext cx="361950" cy="2508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2316" name="Oval 46"/>
          <p:cNvSpPr>
            <a:spLocks noChangeArrowheads="1"/>
          </p:cNvSpPr>
          <p:nvPr/>
        </p:nvSpPr>
        <p:spPr bwMode="auto">
          <a:xfrm>
            <a:off x="5049838" y="49688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2317" name="Oval 51"/>
          <p:cNvSpPr>
            <a:spLocks noChangeArrowheads="1"/>
          </p:cNvSpPr>
          <p:nvPr/>
        </p:nvSpPr>
        <p:spPr bwMode="auto">
          <a:xfrm>
            <a:off x="7507288" y="4968875"/>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1</a:t>
            </a:r>
          </a:p>
        </p:txBody>
      </p:sp>
      <p:sp>
        <p:nvSpPr>
          <p:cNvPr id="12318" name="Text Box 57"/>
          <p:cNvSpPr txBox="1">
            <a:spLocks noChangeArrowheads="1"/>
          </p:cNvSpPr>
          <p:nvPr/>
        </p:nvSpPr>
        <p:spPr bwMode="auto">
          <a:xfrm>
            <a:off x="6935788" y="2327275"/>
            <a:ext cx="3032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z</a:t>
            </a:r>
          </a:p>
        </p:txBody>
      </p:sp>
      <p:sp>
        <p:nvSpPr>
          <p:cNvPr id="12319" name="Text Box 58"/>
          <p:cNvSpPr txBox="1">
            <a:spLocks noChangeArrowheads="1"/>
          </p:cNvSpPr>
          <p:nvPr/>
        </p:nvSpPr>
        <p:spPr bwMode="auto">
          <a:xfrm>
            <a:off x="7240588" y="4724400"/>
            <a:ext cx="3032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z</a:t>
            </a:r>
          </a:p>
        </p:txBody>
      </p:sp>
      <p:sp>
        <p:nvSpPr>
          <p:cNvPr id="12320" name="Date Placeholder 31"/>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331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5EF0A6D-586C-3540-AE58-109209DC0787}" type="slidenum">
              <a:rPr lang="en-US" sz="1400"/>
              <a:pPr eaLnBrk="1" hangingPunct="1"/>
              <a:t>12</a:t>
            </a:fld>
            <a:endParaRPr lang="en-US" sz="1400"/>
          </a:p>
        </p:txBody>
      </p:sp>
      <p:sp>
        <p:nvSpPr>
          <p:cNvPr id="13316" name="Rectangle 2"/>
          <p:cNvSpPr>
            <a:spLocks noGrp="1" noChangeArrowheads="1"/>
          </p:cNvSpPr>
          <p:nvPr>
            <p:ph type="title"/>
          </p:nvPr>
        </p:nvSpPr>
        <p:spPr/>
        <p:txBody>
          <a:bodyPr/>
          <a:lstStyle/>
          <a:p>
            <a:pPr eaLnBrk="1" hangingPunct="1"/>
            <a:r>
              <a:rPr lang="en-US">
                <a:latin typeface="Tahoma" charset="0"/>
              </a:rPr>
              <a:t>Upheap</a:t>
            </a:r>
          </a:p>
        </p:txBody>
      </p:sp>
      <mc:AlternateContent xmlns:mc="http://schemas.openxmlformats.org/markup-compatibility/2006" xmlns:a14="http://schemas.microsoft.com/office/drawing/2010/main">
        <mc:Choice Requires="a14">
          <p:sp>
            <p:nvSpPr>
              <p:cNvPr id="13317" name="Rectangle 3" descr="Rectangle: Click to edit Master text styles&#10;Second level&#10;Third level&#10;Fourth level&#10;Fifth level"/>
              <p:cNvSpPr>
                <a:spLocks noGrp="1" noChangeArrowheads="1"/>
              </p:cNvSpPr>
              <p:nvPr>
                <p:ph type="body" idx="1"/>
              </p:nvPr>
            </p:nvSpPr>
            <p:spPr>
              <a:xfrm>
                <a:off x="685800" y="1600200"/>
                <a:ext cx="8077200" cy="2438400"/>
              </a:xfrm>
            </p:spPr>
            <p:txBody>
              <a:bodyPr/>
              <a:lstStyle/>
              <a:p>
                <a:pPr eaLnBrk="1" hangingPunct="1"/>
                <a:r>
                  <a:rPr lang="en-US" sz="2000" dirty="0">
                    <a:latin typeface="Tahoma" charset="0"/>
                  </a:rPr>
                  <a:t>After the insertion of a new key </a:t>
                </a:r>
                <a:r>
                  <a:rPr lang="en-US" sz="2000" b="1" i="1" dirty="0">
                    <a:latin typeface="Times New Roman" charset="0"/>
                  </a:rPr>
                  <a:t>k</a:t>
                </a:r>
                <a:r>
                  <a:rPr lang="en-US" sz="2000" dirty="0">
                    <a:latin typeface="Tahoma" charset="0"/>
                  </a:rPr>
                  <a:t>, the heap-order property may be violated</a:t>
                </a:r>
              </a:p>
              <a:p>
                <a:pPr eaLnBrk="1" hangingPunct="1"/>
                <a:r>
                  <a:rPr lang="en-US" sz="2000" dirty="0">
                    <a:latin typeface="Tahoma" charset="0"/>
                  </a:rPr>
                  <a:t>Algorithm upheap restores the heap-order property by swapping </a:t>
                </a:r>
                <a:r>
                  <a:rPr lang="en-US" sz="2000" b="1" i="1" dirty="0">
                    <a:latin typeface="Times New Roman" charset="0"/>
                  </a:rPr>
                  <a:t>k</a:t>
                </a:r>
                <a:r>
                  <a:rPr lang="en-US" sz="2000" dirty="0">
                    <a:latin typeface="Tahoma" charset="0"/>
                  </a:rPr>
                  <a:t> along an upward path from the insertion node</a:t>
                </a:r>
              </a:p>
              <a:p>
                <a:pPr eaLnBrk="1" hangingPunct="1"/>
                <a:r>
                  <a:rPr lang="en-US" sz="2000" dirty="0">
                    <a:latin typeface="Tahoma" charset="0"/>
                  </a:rPr>
                  <a:t>Upheap terminates when the key </a:t>
                </a:r>
                <a:r>
                  <a:rPr lang="en-US" sz="2000" b="1" i="1" dirty="0">
                    <a:latin typeface="Times New Roman" charset="0"/>
                  </a:rPr>
                  <a:t>k</a:t>
                </a:r>
                <a:r>
                  <a:rPr lang="en-US" sz="2000" dirty="0">
                    <a:latin typeface="Tahoma" charset="0"/>
                  </a:rPr>
                  <a:t> reaches the root or a node whose parent has a key smaller than or equal to </a:t>
                </a:r>
                <a:r>
                  <a:rPr lang="en-US" sz="2000" b="1" i="1" dirty="0">
                    <a:latin typeface="Times New Roman" charset="0"/>
                  </a:rPr>
                  <a:t>k</a:t>
                </a:r>
                <a:r>
                  <a:rPr lang="en-US" sz="2000" dirty="0">
                    <a:latin typeface="Tahoma" charset="0"/>
                  </a:rPr>
                  <a:t> </a:t>
                </a:r>
              </a:p>
              <a:p>
                <a:pPr eaLnBrk="1" hangingPunct="1"/>
                <a:r>
                  <a:rPr lang="en-US" sz="2000" dirty="0">
                    <a:latin typeface="Tahoma" charset="0"/>
                  </a:rPr>
                  <a:t>Since a heap has height of</a:t>
                </a:r>
                <a:r>
                  <a:rPr lang="en-US" sz="2000" dirty="0"/>
                  <a:t> </a:t>
                </a:r>
                <a14:m>
                  <m:oMath xmlns:m="http://schemas.openxmlformats.org/officeDocument/2006/math">
                    <m:d>
                      <m:dPr>
                        <m:begChr m:val="⌊"/>
                        <m:endChr m:val="⌋"/>
                        <m:ctrlPr>
                          <a:rPr lang="en-US" sz="2000" i="1">
                            <a:latin typeface="Cambria Math" panose="02040503050406030204" pitchFamily="18" charset="0"/>
                          </a:rPr>
                        </m:ctrlPr>
                      </m:dPr>
                      <m:e>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log</m:t>
                                </m:r>
                              </m:e>
                              <m:sub>
                                <m:r>
                                  <a:rPr lang="en-US" sz="2000" i="1">
                                    <a:latin typeface="Cambria Math" panose="02040503050406030204" pitchFamily="18" charset="0"/>
                                  </a:rPr>
                                  <m:t>2</m:t>
                                </m:r>
                              </m:sub>
                            </m:sSub>
                          </m:fName>
                          <m:e>
                            <m:r>
                              <a:rPr lang="en-US" sz="2000" b="1" i="1">
                                <a:latin typeface="Cambria Math" panose="02040503050406030204" pitchFamily="18" charset="0"/>
                              </a:rPr>
                              <m:t>𝒏</m:t>
                            </m:r>
                          </m:e>
                        </m:func>
                      </m:e>
                    </m:d>
                  </m:oMath>
                </a14:m>
                <a:r>
                  <a:rPr lang="en-US" sz="2000" dirty="0">
                    <a:latin typeface="Tahoma" charset="0"/>
                  </a:rPr>
                  <a:t>, upheap runs in </a:t>
                </a:r>
                <a:r>
                  <a:rPr lang="en-US" sz="2000" b="1" i="1" dirty="0">
                    <a:latin typeface="Times New Roman" charset="0"/>
                  </a:rPr>
                  <a:t>O</a:t>
                </a:r>
                <a:r>
                  <a:rPr lang="en-US" sz="2000" dirty="0">
                    <a:latin typeface="Times New Roman" charset="0"/>
                  </a:rPr>
                  <a:t>(log </a:t>
                </a:r>
                <a:r>
                  <a:rPr lang="en-US" sz="2000" b="1" i="1" dirty="0">
                    <a:latin typeface="Times New Roman" charset="0"/>
                  </a:rPr>
                  <a:t>n</a:t>
                </a:r>
                <a:r>
                  <a:rPr lang="en-US" sz="2000" dirty="0">
                    <a:latin typeface="Times New Roman" charset="0"/>
                  </a:rPr>
                  <a:t>)</a:t>
                </a:r>
                <a:r>
                  <a:rPr lang="en-US" sz="2000" dirty="0">
                    <a:latin typeface="Tahoma" charset="0"/>
                  </a:rPr>
                  <a:t> time</a:t>
                </a:r>
              </a:p>
            </p:txBody>
          </p:sp>
        </mc:Choice>
        <mc:Fallback xmlns="">
          <p:sp>
            <p:nvSpPr>
              <p:cNvPr id="13317"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685800" y="1600200"/>
                <a:ext cx="8077200" cy="2438400"/>
              </a:xfrm>
              <a:blipFill>
                <a:blip r:embed="rId2"/>
                <a:stretch>
                  <a:fillRect t="-1750" r="-1283" b="-3000"/>
                </a:stretch>
              </a:blipFill>
            </p:spPr>
            <p:txBody>
              <a:bodyPr/>
              <a:lstStyle/>
              <a:p>
                <a:r>
                  <a:rPr lang="en-US">
                    <a:noFill/>
                  </a:rPr>
                  <a:t> </a:t>
                </a:r>
              </a:p>
            </p:txBody>
          </p:sp>
        </mc:Fallback>
      </mc:AlternateContent>
      <p:sp>
        <p:nvSpPr>
          <p:cNvPr id="13318" name="Oval 4"/>
          <p:cNvSpPr>
            <a:spLocks noChangeArrowheads="1"/>
          </p:cNvSpPr>
          <p:nvPr/>
        </p:nvSpPr>
        <p:spPr bwMode="auto">
          <a:xfrm>
            <a:off x="2508250" y="4359275"/>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3319" name="Oval 5"/>
          <p:cNvSpPr>
            <a:spLocks noChangeArrowheads="1"/>
          </p:cNvSpPr>
          <p:nvPr/>
        </p:nvSpPr>
        <p:spPr bwMode="auto">
          <a:xfrm>
            <a:off x="3919538" y="4870450"/>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1</a:t>
            </a:r>
          </a:p>
        </p:txBody>
      </p:sp>
      <p:sp>
        <p:nvSpPr>
          <p:cNvPr id="13320" name="Oval 6"/>
          <p:cNvSpPr>
            <a:spLocks noChangeArrowheads="1"/>
          </p:cNvSpPr>
          <p:nvPr/>
        </p:nvSpPr>
        <p:spPr bwMode="auto">
          <a:xfrm>
            <a:off x="1555750" y="48704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3321" name="Oval 7"/>
          <p:cNvSpPr>
            <a:spLocks noChangeArrowheads="1"/>
          </p:cNvSpPr>
          <p:nvPr/>
        </p:nvSpPr>
        <p:spPr bwMode="auto">
          <a:xfrm>
            <a:off x="2143125" y="536575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13322" name="AutoShape 11"/>
          <p:cNvCxnSpPr>
            <a:cxnSpLocks noChangeShapeType="1"/>
            <a:stCxn id="13318" idx="3"/>
            <a:endCxn id="13320" idx="7"/>
          </p:cNvCxnSpPr>
          <p:nvPr/>
        </p:nvCxnSpPr>
        <p:spPr bwMode="auto">
          <a:xfrm flipH="1">
            <a:off x="1828800" y="4640263"/>
            <a:ext cx="727075"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3323" name="AutoShape 12"/>
          <p:cNvCxnSpPr>
            <a:cxnSpLocks noChangeShapeType="1"/>
            <a:stCxn id="13319" idx="1"/>
            <a:endCxn id="13318" idx="5"/>
          </p:cNvCxnSpPr>
          <p:nvPr/>
        </p:nvCxnSpPr>
        <p:spPr bwMode="auto">
          <a:xfrm flipH="1" flipV="1">
            <a:off x="2781300" y="4641850"/>
            <a:ext cx="1184275" cy="2571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3324" name="AutoShape 14"/>
          <p:cNvCxnSpPr>
            <a:cxnSpLocks noChangeShapeType="1"/>
            <a:stCxn id="13328" idx="7"/>
            <a:endCxn id="13319" idx="3"/>
          </p:cNvCxnSpPr>
          <p:nvPr/>
        </p:nvCxnSpPr>
        <p:spPr bwMode="auto">
          <a:xfrm flipV="1">
            <a:off x="3698875" y="5162550"/>
            <a:ext cx="266700" cy="231775"/>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3325" name="AutoShape 17"/>
          <p:cNvCxnSpPr>
            <a:cxnSpLocks noChangeShapeType="1"/>
            <a:stCxn id="13327" idx="7"/>
            <a:endCxn id="13320" idx="3"/>
          </p:cNvCxnSpPr>
          <p:nvPr/>
        </p:nvCxnSpPr>
        <p:spPr bwMode="auto">
          <a:xfrm flipV="1">
            <a:off x="1241425" y="5153025"/>
            <a:ext cx="360363" cy="2508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3326" name="AutoShape 18"/>
          <p:cNvCxnSpPr>
            <a:cxnSpLocks noChangeShapeType="1"/>
            <a:stCxn id="13321" idx="1"/>
            <a:endCxn id="13320" idx="5"/>
          </p:cNvCxnSpPr>
          <p:nvPr/>
        </p:nvCxnSpPr>
        <p:spPr bwMode="auto">
          <a:xfrm flipH="1" flipV="1">
            <a:off x="1828800" y="5153025"/>
            <a:ext cx="361950" cy="2508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3327" name="Oval 19"/>
          <p:cNvSpPr>
            <a:spLocks noChangeArrowheads="1"/>
          </p:cNvSpPr>
          <p:nvPr/>
        </p:nvSpPr>
        <p:spPr bwMode="auto">
          <a:xfrm>
            <a:off x="968375" y="53657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3328" name="Oval 24"/>
          <p:cNvSpPr>
            <a:spLocks noChangeArrowheads="1"/>
          </p:cNvSpPr>
          <p:nvPr/>
        </p:nvSpPr>
        <p:spPr bwMode="auto">
          <a:xfrm>
            <a:off x="3425825" y="5365750"/>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3329" name="Text Box 29"/>
          <p:cNvSpPr txBox="1">
            <a:spLocks noChangeArrowheads="1"/>
          </p:cNvSpPr>
          <p:nvPr/>
        </p:nvSpPr>
        <p:spPr bwMode="auto">
          <a:xfrm>
            <a:off x="3159125" y="5121275"/>
            <a:ext cx="3032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z</a:t>
            </a:r>
          </a:p>
        </p:txBody>
      </p:sp>
      <p:sp>
        <p:nvSpPr>
          <p:cNvPr id="13330" name="Oval 30"/>
          <p:cNvSpPr>
            <a:spLocks noChangeArrowheads="1"/>
          </p:cNvSpPr>
          <p:nvPr/>
        </p:nvSpPr>
        <p:spPr bwMode="auto">
          <a:xfrm>
            <a:off x="6705600" y="4359275"/>
            <a:ext cx="320675" cy="319088"/>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1</a:t>
            </a:r>
          </a:p>
        </p:txBody>
      </p:sp>
      <p:sp>
        <p:nvSpPr>
          <p:cNvPr id="13331" name="Oval 31"/>
          <p:cNvSpPr>
            <a:spLocks noChangeArrowheads="1"/>
          </p:cNvSpPr>
          <p:nvPr/>
        </p:nvSpPr>
        <p:spPr bwMode="auto">
          <a:xfrm>
            <a:off x="8116888" y="4870450"/>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3332" name="Oval 32"/>
          <p:cNvSpPr>
            <a:spLocks noChangeArrowheads="1"/>
          </p:cNvSpPr>
          <p:nvPr/>
        </p:nvSpPr>
        <p:spPr bwMode="auto">
          <a:xfrm>
            <a:off x="5753100" y="48704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3333" name="Oval 33"/>
          <p:cNvSpPr>
            <a:spLocks noChangeArrowheads="1"/>
          </p:cNvSpPr>
          <p:nvPr/>
        </p:nvSpPr>
        <p:spPr bwMode="auto">
          <a:xfrm>
            <a:off x="6340475" y="536575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13334" name="AutoShape 37"/>
          <p:cNvCxnSpPr>
            <a:cxnSpLocks noChangeShapeType="1"/>
            <a:stCxn id="13330" idx="3"/>
            <a:endCxn id="13332" idx="7"/>
          </p:cNvCxnSpPr>
          <p:nvPr/>
        </p:nvCxnSpPr>
        <p:spPr bwMode="auto">
          <a:xfrm flipH="1">
            <a:off x="6026150" y="4651375"/>
            <a:ext cx="727075" cy="2571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3335" name="AutoShape 38"/>
          <p:cNvCxnSpPr>
            <a:cxnSpLocks noChangeShapeType="1"/>
            <a:stCxn id="13331" idx="1"/>
            <a:endCxn id="13330" idx="5"/>
          </p:cNvCxnSpPr>
          <p:nvPr/>
        </p:nvCxnSpPr>
        <p:spPr bwMode="auto">
          <a:xfrm flipH="1" flipV="1">
            <a:off x="6978650" y="4651375"/>
            <a:ext cx="1184275" cy="24765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3336" name="AutoShape 40"/>
          <p:cNvCxnSpPr>
            <a:cxnSpLocks noChangeShapeType="1"/>
            <a:stCxn id="13340" idx="7"/>
            <a:endCxn id="13331" idx="3"/>
          </p:cNvCxnSpPr>
          <p:nvPr/>
        </p:nvCxnSpPr>
        <p:spPr bwMode="auto">
          <a:xfrm flipV="1">
            <a:off x="7896225" y="5162550"/>
            <a:ext cx="266700" cy="231775"/>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3337" name="AutoShape 43"/>
          <p:cNvCxnSpPr>
            <a:cxnSpLocks noChangeShapeType="1"/>
            <a:stCxn id="13339" idx="7"/>
            <a:endCxn id="13332" idx="3"/>
          </p:cNvCxnSpPr>
          <p:nvPr/>
        </p:nvCxnSpPr>
        <p:spPr bwMode="auto">
          <a:xfrm flipV="1">
            <a:off x="5438775" y="5153025"/>
            <a:ext cx="360363" cy="2508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3338" name="AutoShape 44"/>
          <p:cNvCxnSpPr>
            <a:cxnSpLocks noChangeShapeType="1"/>
            <a:stCxn id="13333" idx="1"/>
            <a:endCxn id="13332" idx="5"/>
          </p:cNvCxnSpPr>
          <p:nvPr/>
        </p:nvCxnSpPr>
        <p:spPr bwMode="auto">
          <a:xfrm flipH="1" flipV="1">
            <a:off x="6026150" y="5153025"/>
            <a:ext cx="361950" cy="2508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3339" name="Oval 45"/>
          <p:cNvSpPr>
            <a:spLocks noChangeArrowheads="1"/>
          </p:cNvSpPr>
          <p:nvPr/>
        </p:nvSpPr>
        <p:spPr bwMode="auto">
          <a:xfrm>
            <a:off x="5165725" y="53657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3340" name="Oval 50"/>
          <p:cNvSpPr>
            <a:spLocks noChangeArrowheads="1"/>
          </p:cNvSpPr>
          <p:nvPr/>
        </p:nvSpPr>
        <p:spPr bwMode="auto">
          <a:xfrm>
            <a:off x="7623175" y="5365750"/>
            <a:ext cx="320675"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3341" name="Text Box 55"/>
          <p:cNvSpPr txBox="1">
            <a:spLocks noChangeArrowheads="1"/>
          </p:cNvSpPr>
          <p:nvPr/>
        </p:nvSpPr>
        <p:spPr bwMode="auto">
          <a:xfrm>
            <a:off x="7356475" y="5121275"/>
            <a:ext cx="303213"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z</a:t>
            </a:r>
          </a:p>
        </p:txBody>
      </p:sp>
      <p:cxnSp>
        <p:nvCxnSpPr>
          <p:cNvPr id="13342" name="AutoShape 58"/>
          <p:cNvCxnSpPr>
            <a:cxnSpLocks noChangeShapeType="1"/>
            <a:stCxn id="13331" idx="0"/>
            <a:endCxn id="13330" idx="7"/>
          </p:cNvCxnSpPr>
          <p:nvPr/>
        </p:nvCxnSpPr>
        <p:spPr bwMode="auto">
          <a:xfrm rot="5400000" flipH="1">
            <a:off x="7395369" y="3969544"/>
            <a:ext cx="465137" cy="1298575"/>
          </a:xfrm>
          <a:prstGeom prst="curvedConnector3">
            <a:avLst>
              <a:gd name="adj1" fmla="val 125597"/>
            </a:avLst>
          </a:prstGeom>
          <a:noFill/>
          <a:ln w="1905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13343" name="AutoShape 59"/>
          <p:cNvCxnSpPr>
            <a:cxnSpLocks noChangeShapeType="1"/>
            <a:stCxn id="13331" idx="2"/>
            <a:endCxn id="13340" idx="1"/>
          </p:cNvCxnSpPr>
          <p:nvPr/>
        </p:nvCxnSpPr>
        <p:spPr bwMode="auto">
          <a:xfrm rot="10800000" flipV="1">
            <a:off x="7670800" y="5030788"/>
            <a:ext cx="427038" cy="363537"/>
          </a:xfrm>
          <a:prstGeom prst="curvedConnector2">
            <a:avLst/>
          </a:prstGeom>
          <a:noFill/>
          <a:ln w="1905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cxnSp>
      <p:cxnSp>
        <p:nvCxnSpPr>
          <p:cNvPr id="13344" name="AutoShape 60"/>
          <p:cNvCxnSpPr>
            <a:cxnSpLocks noChangeShapeType="1"/>
            <a:stCxn id="13319" idx="2"/>
            <a:endCxn id="13328" idx="0"/>
          </p:cNvCxnSpPr>
          <p:nvPr/>
        </p:nvCxnSpPr>
        <p:spPr bwMode="auto">
          <a:xfrm rot="10800000" flipV="1">
            <a:off x="3586163" y="5030788"/>
            <a:ext cx="314325" cy="315912"/>
          </a:xfrm>
          <a:prstGeom prst="curvedConnector2">
            <a:avLst/>
          </a:prstGeom>
          <a:noFill/>
          <a:ln w="1905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cxnSp>
      <p:sp>
        <p:nvSpPr>
          <p:cNvPr id="13345" name="Date Placeholder 32"/>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331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5EF0A6D-586C-3540-AE58-109209DC0787}" type="slidenum">
              <a:rPr lang="en-US" sz="1400"/>
              <a:pPr eaLnBrk="1" hangingPunct="1"/>
              <a:t>13</a:t>
            </a:fld>
            <a:endParaRPr lang="en-US" sz="1400"/>
          </a:p>
        </p:txBody>
      </p:sp>
      <p:sp>
        <p:nvSpPr>
          <p:cNvPr id="13316" name="Rectangle 2"/>
          <p:cNvSpPr>
            <a:spLocks noGrp="1" noChangeArrowheads="1"/>
          </p:cNvSpPr>
          <p:nvPr>
            <p:ph type="title"/>
          </p:nvPr>
        </p:nvSpPr>
        <p:spPr/>
        <p:txBody>
          <a:bodyPr/>
          <a:lstStyle/>
          <a:p>
            <a:pPr eaLnBrk="1" hangingPunct="1"/>
            <a:r>
              <a:rPr lang="en-US">
                <a:latin typeface="Tahoma" charset="0"/>
              </a:rPr>
              <a:t>Upheap</a:t>
            </a:r>
          </a:p>
        </p:txBody>
      </p:sp>
      <p:sp>
        <p:nvSpPr>
          <p:cNvPr id="13345" name="Date Placeholder 32"/>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pic>
        <p:nvPicPr>
          <p:cNvPr id="4" name="Picture 3">
            <a:extLst>
              <a:ext uri="{FF2B5EF4-FFF2-40B4-BE49-F238E27FC236}">
                <a16:creationId xmlns:a16="http://schemas.microsoft.com/office/drawing/2014/main" id="{7A38571C-D961-4624-B08A-A1395184F209}"/>
              </a:ext>
            </a:extLst>
          </p:cNvPr>
          <p:cNvPicPr>
            <a:picLocks noChangeAspect="1"/>
          </p:cNvPicPr>
          <p:nvPr/>
        </p:nvPicPr>
        <p:blipFill>
          <a:blip r:embed="rId2"/>
          <a:stretch>
            <a:fillRect/>
          </a:stretch>
        </p:blipFill>
        <p:spPr>
          <a:xfrm>
            <a:off x="685800" y="1600200"/>
            <a:ext cx="8001000" cy="2071268"/>
          </a:xfrm>
          <a:prstGeom prst="rect">
            <a:avLst/>
          </a:prstGeom>
        </p:spPr>
      </p:pic>
      <p:pic>
        <p:nvPicPr>
          <p:cNvPr id="5" name="Picture 4">
            <a:extLst>
              <a:ext uri="{FF2B5EF4-FFF2-40B4-BE49-F238E27FC236}">
                <a16:creationId xmlns:a16="http://schemas.microsoft.com/office/drawing/2014/main" id="{132A4DCC-9868-48E9-B603-E7ACAF41B306}"/>
              </a:ext>
            </a:extLst>
          </p:cNvPr>
          <p:cNvPicPr>
            <a:picLocks noChangeAspect="1"/>
          </p:cNvPicPr>
          <p:nvPr/>
        </p:nvPicPr>
        <p:blipFill>
          <a:blip r:embed="rId3"/>
          <a:stretch>
            <a:fillRect/>
          </a:stretch>
        </p:blipFill>
        <p:spPr>
          <a:xfrm>
            <a:off x="669759" y="3823868"/>
            <a:ext cx="7924800" cy="2045261"/>
          </a:xfrm>
          <a:prstGeom prst="rect">
            <a:avLst/>
          </a:prstGeom>
        </p:spPr>
      </p:pic>
      <p:pic>
        <p:nvPicPr>
          <p:cNvPr id="6" name="Picture 5">
            <a:extLst>
              <a:ext uri="{FF2B5EF4-FFF2-40B4-BE49-F238E27FC236}">
                <a16:creationId xmlns:a16="http://schemas.microsoft.com/office/drawing/2014/main" id="{32CDF04B-A0DC-4642-92DC-965D29988D0C}"/>
              </a:ext>
            </a:extLst>
          </p:cNvPr>
          <p:cNvPicPr>
            <a:picLocks noChangeAspect="1"/>
          </p:cNvPicPr>
          <p:nvPr/>
        </p:nvPicPr>
        <p:blipFill>
          <a:blip r:embed="rId4"/>
          <a:stretch>
            <a:fillRect/>
          </a:stretch>
        </p:blipFill>
        <p:spPr>
          <a:xfrm>
            <a:off x="685800" y="1600201"/>
            <a:ext cx="8074001" cy="4495800"/>
          </a:xfrm>
          <a:prstGeom prst="rect">
            <a:avLst/>
          </a:prstGeom>
        </p:spPr>
      </p:pic>
    </p:spTree>
    <p:extLst>
      <p:ext uri="{BB962C8B-B14F-4D97-AF65-F5344CB8AC3E}">
        <p14:creationId xmlns:p14="http://schemas.microsoft.com/office/powerpoint/2010/main" val="2065281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5"/>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433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2CFF4A9-D6CE-F44A-B392-C6F40B9F64CA}" type="slidenum">
              <a:rPr lang="en-US" sz="1400"/>
              <a:pPr eaLnBrk="1" hangingPunct="1"/>
              <a:t>14</a:t>
            </a:fld>
            <a:endParaRPr lang="en-US" sz="1400"/>
          </a:p>
        </p:txBody>
      </p:sp>
      <p:sp>
        <p:nvSpPr>
          <p:cNvPr id="14340" name="Rectangle 2"/>
          <p:cNvSpPr>
            <a:spLocks noGrp="1" noChangeArrowheads="1"/>
          </p:cNvSpPr>
          <p:nvPr>
            <p:ph type="title"/>
          </p:nvPr>
        </p:nvSpPr>
        <p:spPr/>
        <p:txBody>
          <a:bodyPr/>
          <a:lstStyle/>
          <a:p>
            <a:pPr eaLnBrk="1" hangingPunct="1"/>
            <a:r>
              <a:rPr lang="en-US" sz="4000" dirty="0">
                <a:latin typeface="Tahoma" charset="0"/>
              </a:rPr>
              <a:t>Removal from a Heap</a:t>
            </a:r>
          </a:p>
        </p:txBody>
      </p:sp>
      <p:sp>
        <p:nvSpPr>
          <p:cNvPr id="14341" name="Rectangle 3" descr="Rectangle: Click to edit Master text styles&#10;Second level&#10;Third level&#10;Fourth level&#10;Fifth level"/>
          <p:cNvSpPr>
            <a:spLocks noGrp="1" noChangeArrowheads="1"/>
          </p:cNvSpPr>
          <p:nvPr>
            <p:ph type="body" idx="1"/>
          </p:nvPr>
        </p:nvSpPr>
        <p:spPr>
          <a:xfrm>
            <a:off x="685800" y="1600200"/>
            <a:ext cx="3886200" cy="4572000"/>
          </a:xfrm>
        </p:spPr>
        <p:txBody>
          <a:bodyPr/>
          <a:lstStyle/>
          <a:p>
            <a:pPr eaLnBrk="1" hangingPunct="1"/>
            <a:r>
              <a:rPr lang="en-US" sz="2400">
                <a:latin typeface="Tahoma" charset="0"/>
              </a:rPr>
              <a:t>Method removeMin of the priority queue ADT corresponds to the removal of the root key from the heap</a:t>
            </a:r>
          </a:p>
          <a:p>
            <a:pPr eaLnBrk="1" hangingPunct="1"/>
            <a:r>
              <a:rPr lang="en-US" sz="2400">
                <a:latin typeface="Tahoma" charset="0"/>
              </a:rPr>
              <a:t>The removal algorithm consists of three steps</a:t>
            </a:r>
          </a:p>
          <a:p>
            <a:pPr lvl="1" eaLnBrk="1" hangingPunct="1"/>
            <a:r>
              <a:rPr lang="en-US" sz="2000">
                <a:latin typeface="Tahoma" charset="0"/>
              </a:rPr>
              <a:t>Replace the root key with the key of the last node </a:t>
            </a:r>
            <a:r>
              <a:rPr lang="en-US" sz="2000" b="1" i="1">
                <a:latin typeface="Times New Roman" charset="0"/>
              </a:rPr>
              <a:t>w</a:t>
            </a:r>
            <a:endParaRPr lang="en-US" sz="2000">
              <a:latin typeface="Tahoma" charset="0"/>
            </a:endParaRPr>
          </a:p>
          <a:p>
            <a:pPr lvl="1" eaLnBrk="1" hangingPunct="1"/>
            <a:r>
              <a:rPr lang="en-US" sz="2000">
                <a:latin typeface="Tahoma" charset="0"/>
              </a:rPr>
              <a:t>Remove </a:t>
            </a:r>
            <a:r>
              <a:rPr lang="en-US" sz="2000" b="1" i="1">
                <a:latin typeface="Times New Roman" charset="0"/>
              </a:rPr>
              <a:t>w</a:t>
            </a:r>
            <a:r>
              <a:rPr lang="en-US" sz="2000">
                <a:latin typeface="Tahoma" charset="0"/>
              </a:rPr>
              <a:t> </a:t>
            </a:r>
          </a:p>
          <a:p>
            <a:pPr lvl="1" eaLnBrk="1" hangingPunct="1"/>
            <a:r>
              <a:rPr lang="en-US" sz="2000">
                <a:latin typeface="Tahoma" charset="0"/>
              </a:rPr>
              <a:t>Restore the heap-order property (discussed next)</a:t>
            </a:r>
          </a:p>
        </p:txBody>
      </p:sp>
      <p:sp>
        <p:nvSpPr>
          <p:cNvPr id="14342" name="Oval 5"/>
          <p:cNvSpPr>
            <a:spLocks noChangeArrowheads="1"/>
          </p:cNvSpPr>
          <p:nvPr/>
        </p:nvSpPr>
        <p:spPr bwMode="auto">
          <a:xfrm>
            <a:off x="6589713" y="1752600"/>
            <a:ext cx="320675" cy="31908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4343" name="Oval 6"/>
          <p:cNvSpPr>
            <a:spLocks noChangeArrowheads="1"/>
          </p:cNvSpPr>
          <p:nvPr/>
        </p:nvSpPr>
        <p:spPr bwMode="auto">
          <a:xfrm>
            <a:off x="7400925" y="22637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4344" name="Oval 7"/>
          <p:cNvSpPr>
            <a:spLocks noChangeArrowheads="1"/>
          </p:cNvSpPr>
          <p:nvPr/>
        </p:nvSpPr>
        <p:spPr bwMode="auto">
          <a:xfrm>
            <a:off x="5637213" y="22637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4345" name="Oval 8"/>
          <p:cNvSpPr>
            <a:spLocks noChangeArrowheads="1"/>
          </p:cNvSpPr>
          <p:nvPr/>
        </p:nvSpPr>
        <p:spPr bwMode="auto">
          <a:xfrm>
            <a:off x="6224588" y="2774950"/>
            <a:ext cx="320675"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cxnSp>
        <p:nvCxnSpPr>
          <p:cNvPr id="14346" name="AutoShape 13"/>
          <p:cNvCxnSpPr>
            <a:cxnSpLocks noChangeShapeType="1"/>
            <a:stCxn id="14342" idx="3"/>
            <a:endCxn id="14344" idx="7"/>
          </p:cNvCxnSpPr>
          <p:nvPr/>
        </p:nvCxnSpPr>
        <p:spPr bwMode="auto">
          <a:xfrm flipH="1">
            <a:off x="5910263" y="2033588"/>
            <a:ext cx="727075"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4347" name="AutoShape 14"/>
          <p:cNvCxnSpPr>
            <a:cxnSpLocks noChangeShapeType="1"/>
            <a:stCxn id="14343" idx="1"/>
            <a:endCxn id="14342" idx="5"/>
          </p:cNvCxnSpPr>
          <p:nvPr/>
        </p:nvCxnSpPr>
        <p:spPr bwMode="auto">
          <a:xfrm flipH="1" flipV="1">
            <a:off x="6862763" y="2033588"/>
            <a:ext cx="584200"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4348" name="AutoShape 19"/>
          <p:cNvCxnSpPr>
            <a:cxnSpLocks noChangeShapeType="1"/>
            <a:stCxn id="14350" idx="7"/>
            <a:endCxn id="14344" idx="3"/>
          </p:cNvCxnSpPr>
          <p:nvPr/>
        </p:nvCxnSpPr>
        <p:spPr bwMode="auto">
          <a:xfrm flipV="1">
            <a:off x="5322888" y="2544763"/>
            <a:ext cx="360362"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4349" name="AutoShape 20"/>
          <p:cNvCxnSpPr>
            <a:cxnSpLocks noChangeShapeType="1"/>
            <a:stCxn id="14345" idx="1"/>
            <a:endCxn id="14344" idx="5"/>
          </p:cNvCxnSpPr>
          <p:nvPr/>
        </p:nvCxnSpPr>
        <p:spPr bwMode="auto">
          <a:xfrm flipH="1" flipV="1">
            <a:off x="5910263" y="2544763"/>
            <a:ext cx="361950"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4350" name="Oval 21"/>
          <p:cNvSpPr>
            <a:spLocks noChangeArrowheads="1"/>
          </p:cNvSpPr>
          <p:nvPr/>
        </p:nvSpPr>
        <p:spPr bwMode="auto">
          <a:xfrm>
            <a:off x="5049838" y="277495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4351" name="Freeform 26"/>
          <p:cNvSpPr>
            <a:spLocks/>
          </p:cNvSpPr>
          <p:nvPr/>
        </p:nvSpPr>
        <p:spPr bwMode="auto">
          <a:xfrm>
            <a:off x="6553200" y="2979738"/>
            <a:ext cx="895350" cy="411162"/>
          </a:xfrm>
          <a:custGeom>
            <a:avLst/>
            <a:gdLst>
              <a:gd name="T0" fmla="*/ 564 w 564"/>
              <a:gd name="T1" fmla="*/ 259 h 259"/>
              <a:gd name="T2" fmla="*/ 324 w 564"/>
              <a:gd name="T3" fmla="*/ 43 h 259"/>
              <a:gd name="T4" fmla="*/ 0 w 564"/>
              <a:gd name="T5" fmla="*/ 1 h 259"/>
              <a:gd name="T6" fmla="*/ 0 60000 65536"/>
              <a:gd name="T7" fmla="*/ 0 60000 65536"/>
              <a:gd name="T8" fmla="*/ 0 60000 65536"/>
              <a:gd name="T9" fmla="*/ 0 w 564"/>
              <a:gd name="T10" fmla="*/ 0 h 259"/>
              <a:gd name="T11" fmla="*/ 564 w 564"/>
              <a:gd name="T12" fmla="*/ 259 h 259"/>
            </a:gdLst>
            <a:ahLst/>
            <a:cxnLst>
              <a:cxn ang="T6">
                <a:pos x="T0" y="T1"/>
              </a:cxn>
              <a:cxn ang="T7">
                <a:pos x="T2" y="T3"/>
              </a:cxn>
              <a:cxn ang="T8">
                <a:pos x="T4" y="T5"/>
              </a:cxn>
            </a:cxnLst>
            <a:rect l="T9" t="T10" r="T11" b="T12"/>
            <a:pathLst>
              <a:path w="564" h="259">
                <a:moveTo>
                  <a:pt x="564" y="259"/>
                </a:moveTo>
                <a:cubicBezTo>
                  <a:pt x="525" y="223"/>
                  <a:pt x="418" y="86"/>
                  <a:pt x="324" y="43"/>
                </a:cubicBezTo>
                <a:cubicBezTo>
                  <a:pt x="230" y="0"/>
                  <a:pt x="67" y="10"/>
                  <a:pt x="0" y="1"/>
                </a:cubicBezTo>
              </a:path>
            </a:pathLst>
          </a:custGeom>
          <a:noFill/>
          <a:ln w="19050"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52" name="Text Box 27"/>
          <p:cNvSpPr txBox="1">
            <a:spLocks noChangeArrowheads="1"/>
          </p:cNvSpPr>
          <p:nvPr/>
        </p:nvSpPr>
        <p:spPr bwMode="auto">
          <a:xfrm>
            <a:off x="6781800" y="3413125"/>
            <a:ext cx="12065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last node</a:t>
            </a:r>
          </a:p>
        </p:txBody>
      </p:sp>
      <p:sp>
        <p:nvSpPr>
          <p:cNvPr id="14353" name="Text Box 53"/>
          <p:cNvSpPr txBox="1">
            <a:spLocks noChangeArrowheads="1"/>
          </p:cNvSpPr>
          <p:nvPr/>
        </p:nvSpPr>
        <p:spPr bwMode="auto">
          <a:xfrm>
            <a:off x="6435725" y="2466975"/>
            <a:ext cx="387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w</a:t>
            </a:r>
          </a:p>
        </p:txBody>
      </p:sp>
      <p:sp>
        <p:nvSpPr>
          <p:cNvPr id="14354" name="Oval 56"/>
          <p:cNvSpPr>
            <a:spLocks noChangeArrowheads="1"/>
          </p:cNvSpPr>
          <p:nvPr/>
        </p:nvSpPr>
        <p:spPr bwMode="auto">
          <a:xfrm>
            <a:off x="6513513" y="4038600"/>
            <a:ext cx="320675" cy="319088"/>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14355" name="Oval 57"/>
          <p:cNvSpPr>
            <a:spLocks noChangeArrowheads="1"/>
          </p:cNvSpPr>
          <p:nvPr/>
        </p:nvSpPr>
        <p:spPr bwMode="auto">
          <a:xfrm>
            <a:off x="7324725" y="4549775"/>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4356" name="Oval 58"/>
          <p:cNvSpPr>
            <a:spLocks noChangeArrowheads="1"/>
          </p:cNvSpPr>
          <p:nvPr/>
        </p:nvSpPr>
        <p:spPr bwMode="auto">
          <a:xfrm>
            <a:off x="5561013" y="454977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cxnSp>
        <p:nvCxnSpPr>
          <p:cNvPr id="14357" name="AutoShape 64"/>
          <p:cNvCxnSpPr>
            <a:cxnSpLocks noChangeShapeType="1"/>
            <a:stCxn id="14354" idx="3"/>
            <a:endCxn id="14356" idx="7"/>
          </p:cNvCxnSpPr>
          <p:nvPr/>
        </p:nvCxnSpPr>
        <p:spPr bwMode="auto">
          <a:xfrm flipH="1">
            <a:off x="5834063" y="4330700"/>
            <a:ext cx="727075" cy="2571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4358" name="AutoShape 65"/>
          <p:cNvCxnSpPr>
            <a:cxnSpLocks noChangeShapeType="1"/>
            <a:stCxn id="14355" idx="1"/>
            <a:endCxn id="14354" idx="5"/>
          </p:cNvCxnSpPr>
          <p:nvPr/>
        </p:nvCxnSpPr>
        <p:spPr bwMode="auto">
          <a:xfrm flipH="1" flipV="1">
            <a:off x="6786563" y="4330700"/>
            <a:ext cx="584200" cy="2571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4359" name="AutoShape 70"/>
          <p:cNvCxnSpPr>
            <a:cxnSpLocks noChangeShapeType="1"/>
            <a:stCxn id="14361" idx="7"/>
            <a:endCxn id="14356" idx="3"/>
          </p:cNvCxnSpPr>
          <p:nvPr/>
        </p:nvCxnSpPr>
        <p:spPr bwMode="auto">
          <a:xfrm flipV="1">
            <a:off x="5246688" y="4830763"/>
            <a:ext cx="360362" cy="2698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4360" name="AutoShape 71"/>
          <p:cNvCxnSpPr>
            <a:cxnSpLocks noChangeShapeType="1"/>
            <a:stCxn id="14363" idx="0"/>
            <a:endCxn id="14356" idx="5"/>
          </p:cNvCxnSpPr>
          <p:nvPr/>
        </p:nvCxnSpPr>
        <p:spPr bwMode="auto">
          <a:xfrm flipH="1" flipV="1">
            <a:off x="5834063" y="4832350"/>
            <a:ext cx="376237" cy="222250"/>
          </a:xfrm>
          <a:prstGeom prst="straightConnector1">
            <a:avLst/>
          </a:prstGeom>
          <a:noFill/>
          <a:ln w="19050">
            <a:solidFill>
              <a:schemeClr val="tx1"/>
            </a:solidFill>
            <a:prstDash val="sysDot"/>
            <a:round/>
            <a:headEnd/>
            <a:tailEnd/>
          </a:ln>
          <a:extLst>
            <a:ext uri="{909E8E84-426E-40dd-AFC4-6F175D3DCCD1}">
              <a14:hiddenFill xmlns="" xmlns:a14="http://schemas.microsoft.com/office/drawing/2010/main">
                <a:noFill/>
              </a14:hiddenFill>
            </a:ext>
          </a:extLst>
        </p:spPr>
      </p:cxnSp>
      <p:sp>
        <p:nvSpPr>
          <p:cNvPr id="14361" name="Oval 72"/>
          <p:cNvSpPr>
            <a:spLocks noChangeArrowheads="1"/>
          </p:cNvSpPr>
          <p:nvPr/>
        </p:nvSpPr>
        <p:spPr bwMode="auto">
          <a:xfrm>
            <a:off x="4973638" y="506095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4362" name="Text Box 79"/>
          <p:cNvSpPr txBox="1">
            <a:spLocks noChangeArrowheads="1"/>
          </p:cNvSpPr>
          <p:nvPr/>
        </p:nvSpPr>
        <p:spPr bwMode="auto">
          <a:xfrm>
            <a:off x="6172200" y="4667250"/>
            <a:ext cx="387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w</a:t>
            </a:r>
          </a:p>
        </p:txBody>
      </p:sp>
      <p:sp>
        <p:nvSpPr>
          <p:cNvPr id="14363" name="Rectangle 80"/>
          <p:cNvSpPr>
            <a:spLocks noChangeAspect="1" noChangeArrowheads="1"/>
          </p:cNvSpPr>
          <p:nvPr/>
        </p:nvSpPr>
        <p:spPr bwMode="auto">
          <a:xfrm>
            <a:off x="6094413" y="5064125"/>
            <a:ext cx="230187" cy="231775"/>
          </a:xfrm>
          <a:prstGeom prst="rect">
            <a:avLst/>
          </a:prstGeom>
          <a:solidFill>
            <a:schemeClr val="bg1"/>
          </a:solidFill>
          <a:ln w="19050">
            <a:solidFill>
              <a:schemeClr val="tx1"/>
            </a:solidFill>
            <a:prstDash val="sysDot"/>
            <a:miter lim="800000"/>
            <a:headEnd/>
            <a:tailEnd/>
          </a:ln>
        </p:spPr>
        <p:txBody>
          <a:bodyPr wrap="none" anchor="ctr"/>
          <a:lstStyle/>
          <a:p>
            <a:endParaRPr lang="en-US" sz="1800"/>
          </a:p>
        </p:txBody>
      </p:sp>
      <p:sp>
        <p:nvSpPr>
          <p:cNvPr id="14364" name="Freeform 81"/>
          <p:cNvSpPr>
            <a:spLocks/>
          </p:cNvSpPr>
          <p:nvPr/>
        </p:nvSpPr>
        <p:spPr bwMode="auto">
          <a:xfrm>
            <a:off x="5334000" y="5281613"/>
            <a:ext cx="895350" cy="411162"/>
          </a:xfrm>
          <a:custGeom>
            <a:avLst/>
            <a:gdLst>
              <a:gd name="T0" fmla="*/ 564 w 564"/>
              <a:gd name="T1" fmla="*/ 259 h 259"/>
              <a:gd name="T2" fmla="*/ 324 w 564"/>
              <a:gd name="T3" fmla="*/ 43 h 259"/>
              <a:gd name="T4" fmla="*/ 0 w 564"/>
              <a:gd name="T5" fmla="*/ 1 h 259"/>
              <a:gd name="T6" fmla="*/ 0 60000 65536"/>
              <a:gd name="T7" fmla="*/ 0 60000 65536"/>
              <a:gd name="T8" fmla="*/ 0 60000 65536"/>
              <a:gd name="T9" fmla="*/ 0 w 564"/>
              <a:gd name="T10" fmla="*/ 0 h 259"/>
              <a:gd name="T11" fmla="*/ 564 w 564"/>
              <a:gd name="T12" fmla="*/ 259 h 259"/>
            </a:gdLst>
            <a:ahLst/>
            <a:cxnLst>
              <a:cxn ang="T6">
                <a:pos x="T0" y="T1"/>
              </a:cxn>
              <a:cxn ang="T7">
                <a:pos x="T2" y="T3"/>
              </a:cxn>
              <a:cxn ang="T8">
                <a:pos x="T4" y="T5"/>
              </a:cxn>
            </a:cxnLst>
            <a:rect l="T9" t="T10" r="T11" b="T12"/>
            <a:pathLst>
              <a:path w="564" h="259">
                <a:moveTo>
                  <a:pt x="564" y="259"/>
                </a:moveTo>
                <a:cubicBezTo>
                  <a:pt x="525" y="223"/>
                  <a:pt x="418" y="86"/>
                  <a:pt x="324" y="43"/>
                </a:cubicBezTo>
                <a:cubicBezTo>
                  <a:pt x="230" y="0"/>
                  <a:pt x="67" y="10"/>
                  <a:pt x="0" y="1"/>
                </a:cubicBezTo>
              </a:path>
            </a:pathLst>
          </a:custGeom>
          <a:noFill/>
          <a:ln w="19050" cap="flat" cmpd="sng">
            <a:solidFill>
              <a:schemeClr val="tx1"/>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4365" name="Text Box 82"/>
          <p:cNvSpPr txBox="1">
            <a:spLocks noChangeArrowheads="1"/>
          </p:cNvSpPr>
          <p:nvPr/>
        </p:nvSpPr>
        <p:spPr bwMode="auto">
          <a:xfrm>
            <a:off x="5292725" y="5715000"/>
            <a:ext cx="1749425"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t>new last node</a:t>
            </a:r>
          </a:p>
        </p:txBody>
      </p:sp>
      <p:sp>
        <p:nvSpPr>
          <p:cNvPr id="14366" name="Date Placeholder 29"/>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536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C47FCB3-5C63-B44F-B86D-21D925EC2AE5}" type="slidenum">
              <a:rPr lang="en-US" sz="1400"/>
              <a:pPr eaLnBrk="1" hangingPunct="1"/>
              <a:t>15</a:t>
            </a:fld>
            <a:endParaRPr lang="en-US" sz="1400"/>
          </a:p>
        </p:txBody>
      </p:sp>
      <p:sp>
        <p:nvSpPr>
          <p:cNvPr id="15364" name="Rectangle 2"/>
          <p:cNvSpPr>
            <a:spLocks noGrp="1" noChangeArrowheads="1"/>
          </p:cNvSpPr>
          <p:nvPr>
            <p:ph type="title"/>
          </p:nvPr>
        </p:nvSpPr>
        <p:spPr/>
        <p:txBody>
          <a:bodyPr/>
          <a:lstStyle/>
          <a:p>
            <a:pPr eaLnBrk="1" hangingPunct="1"/>
            <a:r>
              <a:rPr lang="en-US">
                <a:latin typeface="Tahoma" charset="0"/>
              </a:rPr>
              <a:t>Downheap</a:t>
            </a:r>
          </a:p>
        </p:txBody>
      </p:sp>
      <mc:AlternateContent xmlns:mc="http://schemas.openxmlformats.org/markup-compatibility/2006" xmlns:a14="http://schemas.microsoft.com/office/drawing/2010/main">
        <mc:Choice Requires="a14">
          <p:sp>
            <p:nvSpPr>
              <p:cNvPr id="15365" name="Rectangle 3" descr="Rectangle: Click to edit Master text styles&#10;Second level&#10;Third level&#10;Fourth level&#10;Fifth level"/>
              <p:cNvSpPr>
                <a:spLocks noGrp="1" noChangeArrowheads="1"/>
              </p:cNvSpPr>
              <p:nvPr>
                <p:ph type="body" idx="1"/>
              </p:nvPr>
            </p:nvSpPr>
            <p:spPr>
              <a:xfrm>
                <a:off x="762000" y="1600200"/>
                <a:ext cx="8001000" cy="2438400"/>
              </a:xfrm>
            </p:spPr>
            <p:txBody>
              <a:bodyPr/>
              <a:lstStyle/>
              <a:p>
                <a:pPr eaLnBrk="1" hangingPunct="1"/>
                <a:r>
                  <a:rPr lang="en-US" sz="2000" dirty="0">
                    <a:latin typeface="Tahoma" charset="0"/>
                  </a:rPr>
                  <a:t>After replacing the root key with the key </a:t>
                </a:r>
                <a:r>
                  <a:rPr lang="en-US" sz="2000" b="1" i="1" dirty="0">
                    <a:latin typeface="Times New Roman" charset="0"/>
                  </a:rPr>
                  <a:t>k</a:t>
                </a:r>
                <a:r>
                  <a:rPr lang="en-US" sz="2000" dirty="0">
                    <a:latin typeface="Tahoma" charset="0"/>
                  </a:rPr>
                  <a:t> of the last node, the heap-order property may be violated</a:t>
                </a:r>
              </a:p>
              <a:p>
                <a:pPr eaLnBrk="1" hangingPunct="1"/>
                <a:r>
                  <a:rPr lang="en-US" sz="2000" dirty="0">
                    <a:latin typeface="Tahoma" charset="0"/>
                  </a:rPr>
                  <a:t>Algorithm </a:t>
                </a:r>
                <a:r>
                  <a:rPr lang="en-US" sz="2000" dirty="0" err="1">
                    <a:latin typeface="Tahoma" charset="0"/>
                  </a:rPr>
                  <a:t>downheap</a:t>
                </a:r>
                <a:r>
                  <a:rPr lang="en-US" sz="2000" dirty="0">
                    <a:latin typeface="Tahoma" charset="0"/>
                  </a:rPr>
                  <a:t> restores the heap-order property by swapping key </a:t>
                </a:r>
                <a:r>
                  <a:rPr lang="en-US" sz="2000" b="1" i="1" dirty="0">
                    <a:latin typeface="Times New Roman" charset="0"/>
                  </a:rPr>
                  <a:t>k</a:t>
                </a:r>
                <a:r>
                  <a:rPr lang="en-US" sz="2000" dirty="0">
                    <a:latin typeface="Tahoma" charset="0"/>
                  </a:rPr>
                  <a:t> along a downward path from the root</a:t>
                </a:r>
              </a:p>
              <a:p>
                <a:pPr eaLnBrk="1" hangingPunct="1"/>
                <a:r>
                  <a:rPr lang="en-US" sz="2000" dirty="0" err="1">
                    <a:latin typeface="Tahoma" charset="0"/>
                  </a:rPr>
                  <a:t>Downheap</a:t>
                </a:r>
                <a:r>
                  <a:rPr lang="en-US" sz="2000" dirty="0">
                    <a:latin typeface="Tahoma" charset="0"/>
                  </a:rPr>
                  <a:t> terminates when key </a:t>
                </a:r>
                <a:r>
                  <a:rPr lang="en-US" sz="2000" b="1" i="1" dirty="0">
                    <a:latin typeface="Times New Roman" charset="0"/>
                  </a:rPr>
                  <a:t>k</a:t>
                </a:r>
                <a:r>
                  <a:rPr lang="en-US" sz="2000" dirty="0">
                    <a:latin typeface="Tahoma" charset="0"/>
                  </a:rPr>
                  <a:t> reaches a leaf or a node whose children have keys greater than or equal to </a:t>
                </a:r>
                <a:r>
                  <a:rPr lang="en-US" sz="2000" b="1" i="1" dirty="0">
                    <a:latin typeface="Times New Roman" charset="0"/>
                  </a:rPr>
                  <a:t>k</a:t>
                </a:r>
                <a:r>
                  <a:rPr lang="en-US" sz="2000" dirty="0">
                    <a:latin typeface="Tahoma" charset="0"/>
                  </a:rPr>
                  <a:t> </a:t>
                </a:r>
              </a:p>
              <a:p>
                <a:pPr eaLnBrk="1" hangingPunct="1"/>
                <a:r>
                  <a:rPr lang="en-US" sz="2000" dirty="0">
                    <a:latin typeface="Tahoma" charset="0"/>
                  </a:rPr>
                  <a:t>Since a heap has height of </a:t>
                </a:r>
                <a14:m>
                  <m:oMath xmlns:m="http://schemas.openxmlformats.org/officeDocument/2006/math">
                    <m:d>
                      <m:dPr>
                        <m:begChr m:val="⌊"/>
                        <m:endChr m:val="⌋"/>
                        <m:ctrlPr>
                          <a:rPr lang="en-US" sz="2000" i="1">
                            <a:latin typeface="Cambria Math" panose="02040503050406030204" pitchFamily="18" charset="0"/>
                          </a:rPr>
                        </m:ctrlPr>
                      </m:dPr>
                      <m:e>
                        <m:func>
                          <m:funcPr>
                            <m:ctrlPr>
                              <a:rPr lang="en-US" sz="2000" i="1">
                                <a:latin typeface="Cambria Math" panose="02040503050406030204" pitchFamily="18" charset="0"/>
                              </a:rPr>
                            </m:ctrlPr>
                          </m:funcPr>
                          <m:fName>
                            <m:sSub>
                              <m:sSubPr>
                                <m:ctrlPr>
                                  <a:rPr lang="en-US" sz="2000" i="1">
                                    <a:latin typeface="Cambria Math" panose="02040503050406030204" pitchFamily="18" charset="0"/>
                                  </a:rPr>
                                </m:ctrlPr>
                              </m:sSubPr>
                              <m:e>
                                <m:r>
                                  <m:rPr>
                                    <m:sty m:val="p"/>
                                  </m:rPr>
                                  <a:rPr lang="en-US" sz="2000">
                                    <a:latin typeface="Cambria Math" panose="02040503050406030204" pitchFamily="18" charset="0"/>
                                  </a:rPr>
                                  <m:t>log</m:t>
                                </m:r>
                              </m:e>
                              <m:sub>
                                <m:r>
                                  <a:rPr lang="en-US" sz="2000" i="1">
                                    <a:latin typeface="Cambria Math" panose="02040503050406030204" pitchFamily="18" charset="0"/>
                                  </a:rPr>
                                  <m:t>2</m:t>
                                </m:r>
                              </m:sub>
                            </m:sSub>
                          </m:fName>
                          <m:e>
                            <m:r>
                              <a:rPr lang="en-US" sz="2000" b="1" i="1">
                                <a:latin typeface="Cambria Math" panose="02040503050406030204" pitchFamily="18" charset="0"/>
                              </a:rPr>
                              <m:t>𝒏</m:t>
                            </m:r>
                          </m:e>
                        </m:func>
                      </m:e>
                    </m:d>
                  </m:oMath>
                </a14:m>
                <a:r>
                  <a:rPr lang="en-US" sz="2000" dirty="0">
                    <a:latin typeface="Tahoma" charset="0"/>
                  </a:rPr>
                  <a:t>, </a:t>
                </a:r>
                <a:r>
                  <a:rPr lang="en-US" sz="2000" dirty="0" err="1">
                    <a:latin typeface="Tahoma" charset="0"/>
                  </a:rPr>
                  <a:t>downheap</a:t>
                </a:r>
                <a:r>
                  <a:rPr lang="en-US" sz="2000" dirty="0">
                    <a:latin typeface="Tahoma" charset="0"/>
                  </a:rPr>
                  <a:t> also runs in </a:t>
                </a:r>
                <a:r>
                  <a:rPr lang="en-US" sz="2000" b="1" i="1" dirty="0">
                    <a:latin typeface="Times New Roman" charset="0"/>
                  </a:rPr>
                  <a:t>O</a:t>
                </a:r>
                <a:r>
                  <a:rPr lang="en-US" sz="2000" dirty="0">
                    <a:latin typeface="Times New Roman" charset="0"/>
                  </a:rPr>
                  <a:t>(log </a:t>
                </a:r>
                <a:r>
                  <a:rPr lang="en-US" sz="2000" b="1" i="1" dirty="0">
                    <a:latin typeface="Times New Roman" charset="0"/>
                  </a:rPr>
                  <a:t>n</a:t>
                </a:r>
                <a:r>
                  <a:rPr lang="en-US" sz="2000" dirty="0">
                    <a:latin typeface="Times New Roman" charset="0"/>
                  </a:rPr>
                  <a:t>)</a:t>
                </a:r>
                <a:r>
                  <a:rPr lang="en-US" sz="2000" dirty="0">
                    <a:latin typeface="Tahoma" charset="0"/>
                  </a:rPr>
                  <a:t> time</a:t>
                </a:r>
              </a:p>
            </p:txBody>
          </p:sp>
        </mc:Choice>
        <mc:Fallback xmlns="">
          <p:sp>
            <p:nvSpPr>
              <p:cNvPr id="15365"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762000" y="1600200"/>
                <a:ext cx="8001000" cy="2438400"/>
              </a:xfrm>
              <a:blipFill>
                <a:blip r:embed="rId2"/>
                <a:stretch>
                  <a:fillRect t="-1750" r="-838" b="-15500"/>
                </a:stretch>
              </a:blipFill>
            </p:spPr>
            <p:txBody>
              <a:bodyPr/>
              <a:lstStyle/>
              <a:p>
                <a:r>
                  <a:rPr lang="en-US">
                    <a:noFill/>
                  </a:rPr>
                  <a:t> </a:t>
                </a:r>
              </a:p>
            </p:txBody>
          </p:sp>
        </mc:Fallback>
      </mc:AlternateContent>
      <p:sp>
        <p:nvSpPr>
          <p:cNvPr id="15366" name="Oval 22"/>
          <p:cNvSpPr>
            <a:spLocks noChangeArrowheads="1"/>
          </p:cNvSpPr>
          <p:nvPr/>
        </p:nvSpPr>
        <p:spPr bwMode="auto">
          <a:xfrm>
            <a:off x="2779713" y="4752975"/>
            <a:ext cx="320675" cy="319087"/>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15367" name="Oval 23"/>
          <p:cNvSpPr>
            <a:spLocks noChangeArrowheads="1"/>
          </p:cNvSpPr>
          <p:nvPr/>
        </p:nvSpPr>
        <p:spPr bwMode="auto">
          <a:xfrm>
            <a:off x="3590925" y="52641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5368" name="Oval 24"/>
          <p:cNvSpPr>
            <a:spLocks noChangeArrowheads="1"/>
          </p:cNvSpPr>
          <p:nvPr/>
        </p:nvSpPr>
        <p:spPr bwMode="auto">
          <a:xfrm>
            <a:off x="1827213" y="5264150"/>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cxnSp>
        <p:nvCxnSpPr>
          <p:cNvPr id="15369" name="AutoShape 27"/>
          <p:cNvCxnSpPr>
            <a:cxnSpLocks noChangeShapeType="1"/>
            <a:stCxn id="15366" idx="3"/>
            <a:endCxn id="15368" idx="7"/>
          </p:cNvCxnSpPr>
          <p:nvPr/>
        </p:nvCxnSpPr>
        <p:spPr bwMode="auto">
          <a:xfrm flipH="1">
            <a:off x="2100263" y="5045075"/>
            <a:ext cx="727075" cy="2571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5370" name="AutoShape 28"/>
          <p:cNvCxnSpPr>
            <a:cxnSpLocks noChangeShapeType="1"/>
            <a:stCxn id="15367" idx="1"/>
            <a:endCxn id="15366" idx="5"/>
          </p:cNvCxnSpPr>
          <p:nvPr/>
        </p:nvCxnSpPr>
        <p:spPr bwMode="auto">
          <a:xfrm flipH="1" flipV="1">
            <a:off x="3052763" y="5045075"/>
            <a:ext cx="584200" cy="2571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5371" name="AutoShape 31"/>
          <p:cNvCxnSpPr>
            <a:cxnSpLocks noChangeShapeType="1"/>
            <a:stCxn id="15373" idx="7"/>
            <a:endCxn id="15368" idx="3"/>
          </p:cNvCxnSpPr>
          <p:nvPr/>
        </p:nvCxnSpPr>
        <p:spPr bwMode="auto">
          <a:xfrm flipV="1">
            <a:off x="1512888" y="5546725"/>
            <a:ext cx="360362" cy="2667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5372" name="AutoShape 32"/>
          <p:cNvCxnSpPr>
            <a:cxnSpLocks noChangeShapeType="1"/>
            <a:stCxn id="15375" idx="0"/>
            <a:endCxn id="15368" idx="5"/>
          </p:cNvCxnSpPr>
          <p:nvPr/>
        </p:nvCxnSpPr>
        <p:spPr bwMode="auto">
          <a:xfrm flipH="1" flipV="1">
            <a:off x="2100263" y="5546725"/>
            <a:ext cx="376237" cy="222250"/>
          </a:xfrm>
          <a:prstGeom prst="straightConnector1">
            <a:avLst/>
          </a:prstGeom>
          <a:noFill/>
          <a:ln w="19050">
            <a:solidFill>
              <a:schemeClr val="tx1"/>
            </a:solidFill>
            <a:prstDash val="sysDot"/>
            <a:round/>
            <a:headEnd/>
            <a:tailEnd/>
          </a:ln>
          <a:extLst>
            <a:ext uri="{909E8E84-426E-40dd-AFC4-6F175D3DCCD1}">
              <a14:hiddenFill xmlns="" xmlns:a14="http://schemas.microsoft.com/office/drawing/2010/main">
                <a:noFill/>
              </a14:hiddenFill>
            </a:ext>
          </a:extLst>
        </p:spPr>
      </p:cxnSp>
      <p:sp>
        <p:nvSpPr>
          <p:cNvPr id="15373" name="Oval 33"/>
          <p:cNvSpPr>
            <a:spLocks noChangeArrowheads="1"/>
          </p:cNvSpPr>
          <p:nvPr/>
        </p:nvSpPr>
        <p:spPr bwMode="auto">
          <a:xfrm>
            <a:off x="1239838" y="577532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5374" name="Text Box 38"/>
          <p:cNvSpPr txBox="1">
            <a:spLocks noChangeArrowheads="1"/>
          </p:cNvSpPr>
          <p:nvPr/>
        </p:nvSpPr>
        <p:spPr bwMode="auto">
          <a:xfrm>
            <a:off x="2438400" y="5381625"/>
            <a:ext cx="387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w</a:t>
            </a:r>
          </a:p>
        </p:txBody>
      </p:sp>
      <p:sp>
        <p:nvSpPr>
          <p:cNvPr id="15375" name="Rectangle 39"/>
          <p:cNvSpPr>
            <a:spLocks noChangeAspect="1" noChangeArrowheads="1"/>
          </p:cNvSpPr>
          <p:nvPr/>
        </p:nvSpPr>
        <p:spPr bwMode="auto">
          <a:xfrm>
            <a:off x="2360613" y="5778500"/>
            <a:ext cx="230187" cy="231775"/>
          </a:xfrm>
          <a:prstGeom prst="rect">
            <a:avLst/>
          </a:prstGeom>
          <a:solidFill>
            <a:schemeClr val="bg1"/>
          </a:solidFill>
          <a:ln w="19050">
            <a:solidFill>
              <a:schemeClr val="tx1"/>
            </a:solidFill>
            <a:prstDash val="sysDot"/>
            <a:miter lim="800000"/>
            <a:headEnd/>
            <a:tailEnd/>
          </a:ln>
        </p:spPr>
        <p:txBody>
          <a:bodyPr wrap="none" anchor="ctr"/>
          <a:lstStyle/>
          <a:p>
            <a:endParaRPr lang="en-US" sz="1800"/>
          </a:p>
        </p:txBody>
      </p:sp>
      <p:sp>
        <p:nvSpPr>
          <p:cNvPr id="15376" name="Oval 4"/>
          <p:cNvSpPr>
            <a:spLocks noChangeArrowheads="1"/>
          </p:cNvSpPr>
          <p:nvPr/>
        </p:nvSpPr>
        <p:spPr bwMode="auto">
          <a:xfrm>
            <a:off x="6894513" y="4752975"/>
            <a:ext cx="320675" cy="319087"/>
          </a:xfrm>
          <a:prstGeom prst="ellipse">
            <a:avLst/>
          </a:prstGeom>
          <a:solidFill>
            <a:schemeClr val="accent1"/>
          </a:solidFill>
          <a:ln w="3810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15377" name="Oval 5"/>
          <p:cNvSpPr>
            <a:spLocks noChangeArrowheads="1"/>
          </p:cNvSpPr>
          <p:nvPr/>
        </p:nvSpPr>
        <p:spPr bwMode="auto">
          <a:xfrm>
            <a:off x="7705725" y="5264150"/>
            <a:ext cx="319088"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15378" name="Oval 6"/>
          <p:cNvSpPr>
            <a:spLocks noChangeArrowheads="1"/>
          </p:cNvSpPr>
          <p:nvPr/>
        </p:nvSpPr>
        <p:spPr bwMode="auto">
          <a:xfrm>
            <a:off x="5942013" y="5264150"/>
            <a:ext cx="319087" cy="320675"/>
          </a:xfrm>
          <a:prstGeom prst="ellipse">
            <a:avLst/>
          </a:prstGeom>
          <a:solidFill>
            <a:schemeClr val="accent1"/>
          </a:solidFill>
          <a:ln w="38100">
            <a:solidFill>
              <a:schemeClr val="tx1"/>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cxnSp>
        <p:nvCxnSpPr>
          <p:cNvPr id="15379" name="AutoShape 9"/>
          <p:cNvCxnSpPr>
            <a:cxnSpLocks noChangeShapeType="1"/>
            <a:stCxn id="15376" idx="3"/>
            <a:endCxn id="15378" idx="7"/>
          </p:cNvCxnSpPr>
          <p:nvPr/>
        </p:nvCxnSpPr>
        <p:spPr bwMode="auto">
          <a:xfrm flipH="1">
            <a:off x="6215063" y="5045075"/>
            <a:ext cx="727075" cy="247650"/>
          </a:xfrm>
          <a:prstGeom prst="straightConnector1">
            <a:avLst/>
          </a:prstGeom>
          <a:noFill/>
          <a:ln w="38100">
            <a:solidFill>
              <a:schemeClr val="tx1"/>
            </a:solidFill>
            <a:round/>
            <a:headEnd/>
            <a:tailEnd/>
          </a:ln>
          <a:extLst>
            <a:ext uri="{909E8E84-426E-40dd-AFC4-6F175D3DCCD1}">
              <a14:hiddenFill xmlns="" xmlns:a14="http://schemas.microsoft.com/office/drawing/2010/main">
                <a:noFill/>
              </a14:hiddenFill>
            </a:ext>
          </a:extLst>
        </p:spPr>
      </p:cxnSp>
      <p:cxnSp>
        <p:nvCxnSpPr>
          <p:cNvPr id="15380" name="AutoShape 10"/>
          <p:cNvCxnSpPr>
            <a:cxnSpLocks noChangeShapeType="1"/>
            <a:stCxn id="15377" idx="1"/>
            <a:endCxn id="15376" idx="5"/>
          </p:cNvCxnSpPr>
          <p:nvPr/>
        </p:nvCxnSpPr>
        <p:spPr bwMode="auto">
          <a:xfrm flipH="1" flipV="1">
            <a:off x="7167563" y="5045075"/>
            <a:ext cx="584200" cy="2571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5381" name="AutoShape 13"/>
          <p:cNvCxnSpPr>
            <a:cxnSpLocks noChangeShapeType="1"/>
            <a:stCxn id="15383" idx="7"/>
            <a:endCxn id="15378" idx="3"/>
          </p:cNvCxnSpPr>
          <p:nvPr/>
        </p:nvCxnSpPr>
        <p:spPr bwMode="auto">
          <a:xfrm flipV="1">
            <a:off x="5627688" y="5556250"/>
            <a:ext cx="360362" cy="2571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5382" name="AutoShape 14"/>
          <p:cNvCxnSpPr>
            <a:cxnSpLocks noChangeShapeType="1"/>
            <a:stCxn id="15385" idx="0"/>
            <a:endCxn id="15378" idx="5"/>
          </p:cNvCxnSpPr>
          <p:nvPr/>
        </p:nvCxnSpPr>
        <p:spPr bwMode="auto">
          <a:xfrm flipH="1" flipV="1">
            <a:off x="6215063" y="5556250"/>
            <a:ext cx="376237" cy="212725"/>
          </a:xfrm>
          <a:prstGeom prst="straightConnector1">
            <a:avLst/>
          </a:prstGeom>
          <a:noFill/>
          <a:ln w="19050">
            <a:solidFill>
              <a:schemeClr val="tx1"/>
            </a:solidFill>
            <a:prstDash val="sysDot"/>
            <a:round/>
            <a:headEnd/>
            <a:tailEnd/>
          </a:ln>
          <a:extLst>
            <a:ext uri="{909E8E84-426E-40dd-AFC4-6F175D3DCCD1}">
              <a14:hiddenFill xmlns="" xmlns:a14="http://schemas.microsoft.com/office/drawing/2010/main">
                <a:noFill/>
              </a14:hiddenFill>
            </a:ext>
          </a:extLst>
        </p:spPr>
      </p:cxnSp>
      <p:sp>
        <p:nvSpPr>
          <p:cNvPr id="15383" name="Oval 15"/>
          <p:cNvSpPr>
            <a:spLocks noChangeArrowheads="1"/>
          </p:cNvSpPr>
          <p:nvPr/>
        </p:nvSpPr>
        <p:spPr bwMode="auto">
          <a:xfrm>
            <a:off x="5354638" y="5775325"/>
            <a:ext cx="319087" cy="320675"/>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sp>
        <p:nvSpPr>
          <p:cNvPr id="15384" name="Text Box 20"/>
          <p:cNvSpPr txBox="1">
            <a:spLocks noChangeArrowheads="1"/>
          </p:cNvSpPr>
          <p:nvPr/>
        </p:nvSpPr>
        <p:spPr bwMode="auto">
          <a:xfrm>
            <a:off x="6553200" y="5381625"/>
            <a:ext cx="387350"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b="1" i="1">
                <a:latin typeface="Times New Roman" charset="0"/>
              </a:rPr>
              <a:t>w</a:t>
            </a:r>
          </a:p>
        </p:txBody>
      </p:sp>
      <p:sp>
        <p:nvSpPr>
          <p:cNvPr id="15385" name="Rectangle 21"/>
          <p:cNvSpPr>
            <a:spLocks noChangeAspect="1" noChangeArrowheads="1"/>
          </p:cNvSpPr>
          <p:nvPr/>
        </p:nvSpPr>
        <p:spPr bwMode="auto">
          <a:xfrm>
            <a:off x="6475413" y="5778500"/>
            <a:ext cx="230187" cy="231775"/>
          </a:xfrm>
          <a:prstGeom prst="rect">
            <a:avLst/>
          </a:prstGeom>
          <a:solidFill>
            <a:schemeClr val="bg1"/>
          </a:solidFill>
          <a:ln w="19050">
            <a:solidFill>
              <a:schemeClr val="tx1"/>
            </a:solidFill>
            <a:prstDash val="sysDot"/>
            <a:miter lim="800000"/>
            <a:headEnd/>
            <a:tailEnd/>
          </a:ln>
        </p:spPr>
        <p:txBody>
          <a:bodyPr wrap="none" anchor="ctr"/>
          <a:lstStyle/>
          <a:p>
            <a:endParaRPr lang="en-US" sz="1800"/>
          </a:p>
        </p:txBody>
      </p:sp>
      <p:cxnSp>
        <p:nvCxnSpPr>
          <p:cNvPr id="15386" name="AutoShape 40"/>
          <p:cNvCxnSpPr>
            <a:cxnSpLocks noChangeShapeType="1"/>
            <a:stCxn id="15376" idx="1"/>
            <a:endCxn id="15378" idx="1"/>
          </p:cNvCxnSpPr>
          <p:nvPr/>
        </p:nvCxnSpPr>
        <p:spPr bwMode="auto">
          <a:xfrm rot="-5400000" flipH="1" flipV="1">
            <a:off x="6208712" y="4559300"/>
            <a:ext cx="512763" cy="954088"/>
          </a:xfrm>
          <a:prstGeom prst="curvedConnector3">
            <a:avLst>
              <a:gd name="adj1" fmla="val -49847"/>
            </a:avLst>
          </a:prstGeom>
          <a:noFill/>
          <a:ln w="19050">
            <a:solidFill>
              <a:schemeClr val="tx2"/>
            </a:solidFill>
            <a:round/>
            <a:headEnd type="triangle" w="med" len="med"/>
            <a:tailEnd type="triangle" w="med" len="med"/>
          </a:ln>
          <a:extLst>
            <a:ext uri="{909E8E84-426E-40dd-AFC4-6F175D3DCCD1}">
              <a14:hiddenFill xmlns="" xmlns:a14="http://schemas.microsoft.com/office/drawing/2010/main">
                <a:noFill/>
              </a14:hiddenFill>
            </a:ext>
          </a:extLst>
        </p:spPr>
      </p:cxnSp>
      <p:sp>
        <p:nvSpPr>
          <p:cNvPr id="15387" name="Date Placeholder 2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536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5C47FCB3-5C63-B44F-B86D-21D925EC2AE5}" type="slidenum">
              <a:rPr lang="en-US" sz="1400"/>
              <a:pPr eaLnBrk="1" hangingPunct="1"/>
              <a:t>16</a:t>
            </a:fld>
            <a:endParaRPr lang="en-US" sz="1400"/>
          </a:p>
        </p:txBody>
      </p:sp>
      <p:sp>
        <p:nvSpPr>
          <p:cNvPr id="15364" name="Rectangle 2"/>
          <p:cNvSpPr>
            <a:spLocks noGrp="1" noChangeArrowheads="1"/>
          </p:cNvSpPr>
          <p:nvPr>
            <p:ph type="title"/>
          </p:nvPr>
        </p:nvSpPr>
        <p:spPr>
          <a:xfrm>
            <a:off x="609600" y="304800"/>
            <a:ext cx="8001000" cy="1143000"/>
          </a:xfrm>
        </p:spPr>
        <p:txBody>
          <a:bodyPr/>
          <a:lstStyle/>
          <a:p>
            <a:pPr eaLnBrk="1" hangingPunct="1"/>
            <a:r>
              <a:rPr lang="en-US" dirty="0" err="1">
                <a:latin typeface="Tahoma" charset="0"/>
              </a:rPr>
              <a:t>Downheap</a:t>
            </a:r>
            <a:endParaRPr lang="en-US" dirty="0">
              <a:latin typeface="Tahoma" charset="0"/>
            </a:endParaRPr>
          </a:p>
        </p:txBody>
      </p:sp>
      <p:sp>
        <p:nvSpPr>
          <p:cNvPr id="15387" name="Date Placeholder 2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pic>
        <p:nvPicPr>
          <p:cNvPr id="6" name="Picture 5">
            <a:extLst>
              <a:ext uri="{FF2B5EF4-FFF2-40B4-BE49-F238E27FC236}">
                <a16:creationId xmlns:a16="http://schemas.microsoft.com/office/drawing/2014/main" id="{152AA6F3-6E00-4C92-AD52-FC0B50407969}"/>
              </a:ext>
            </a:extLst>
          </p:cNvPr>
          <p:cNvPicPr>
            <a:picLocks noChangeAspect="1"/>
          </p:cNvPicPr>
          <p:nvPr/>
        </p:nvPicPr>
        <p:blipFill>
          <a:blip r:embed="rId3"/>
          <a:stretch>
            <a:fillRect/>
          </a:stretch>
        </p:blipFill>
        <p:spPr>
          <a:xfrm>
            <a:off x="762000" y="3429000"/>
            <a:ext cx="8001000" cy="2716000"/>
          </a:xfrm>
          <a:prstGeom prst="rect">
            <a:avLst/>
          </a:prstGeom>
        </p:spPr>
      </p:pic>
      <p:pic>
        <p:nvPicPr>
          <p:cNvPr id="7" name="Picture 6">
            <a:extLst>
              <a:ext uri="{FF2B5EF4-FFF2-40B4-BE49-F238E27FC236}">
                <a16:creationId xmlns:a16="http://schemas.microsoft.com/office/drawing/2014/main" id="{1587C9C5-945F-4A79-AD4D-EB24599671D8}"/>
              </a:ext>
            </a:extLst>
          </p:cNvPr>
          <p:cNvPicPr>
            <a:picLocks noChangeAspect="1"/>
          </p:cNvPicPr>
          <p:nvPr/>
        </p:nvPicPr>
        <p:blipFill>
          <a:blip r:embed="rId4"/>
          <a:stretch>
            <a:fillRect/>
          </a:stretch>
        </p:blipFill>
        <p:spPr>
          <a:xfrm>
            <a:off x="2442900" y="1450200"/>
            <a:ext cx="4334400" cy="1978800"/>
          </a:xfrm>
          <a:prstGeom prst="rect">
            <a:avLst/>
          </a:prstGeom>
        </p:spPr>
      </p:pic>
      <p:pic>
        <p:nvPicPr>
          <p:cNvPr id="8" name="Picture 7">
            <a:extLst>
              <a:ext uri="{FF2B5EF4-FFF2-40B4-BE49-F238E27FC236}">
                <a16:creationId xmlns:a16="http://schemas.microsoft.com/office/drawing/2014/main" id="{47CD674D-82FB-4FCE-BEC8-0B3CFE8F832F}"/>
              </a:ext>
            </a:extLst>
          </p:cNvPr>
          <p:cNvPicPr>
            <a:picLocks noChangeAspect="1"/>
          </p:cNvPicPr>
          <p:nvPr/>
        </p:nvPicPr>
        <p:blipFill>
          <a:blip r:embed="rId5"/>
          <a:stretch>
            <a:fillRect/>
          </a:stretch>
        </p:blipFill>
        <p:spPr>
          <a:xfrm>
            <a:off x="762000" y="1610180"/>
            <a:ext cx="7848600" cy="4405875"/>
          </a:xfrm>
          <a:prstGeom prst="rect">
            <a:avLst/>
          </a:prstGeom>
        </p:spPr>
      </p:pic>
      <p:pic>
        <p:nvPicPr>
          <p:cNvPr id="9" name="Picture 8">
            <a:extLst>
              <a:ext uri="{FF2B5EF4-FFF2-40B4-BE49-F238E27FC236}">
                <a16:creationId xmlns:a16="http://schemas.microsoft.com/office/drawing/2014/main" id="{CDD7441F-E20A-454F-A2B4-62B14A5738C6}"/>
              </a:ext>
            </a:extLst>
          </p:cNvPr>
          <p:cNvPicPr>
            <a:picLocks noChangeAspect="1"/>
          </p:cNvPicPr>
          <p:nvPr/>
        </p:nvPicPr>
        <p:blipFill>
          <a:blip r:embed="rId6"/>
          <a:stretch>
            <a:fillRect/>
          </a:stretch>
        </p:blipFill>
        <p:spPr>
          <a:xfrm>
            <a:off x="690899" y="2743106"/>
            <a:ext cx="8143201" cy="2140021"/>
          </a:xfrm>
          <a:prstGeom prst="rect">
            <a:avLst/>
          </a:prstGeom>
        </p:spPr>
      </p:pic>
    </p:spTree>
    <p:extLst>
      <p:ext uri="{BB962C8B-B14F-4D97-AF65-F5344CB8AC3E}">
        <p14:creationId xmlns:p14="http://schemas.microsoft.com/office/powerpoint/2010/main" val="19679426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xit" presetSubtype="0" fill="hold" nodeType="with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3076"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12BAFBB-9BC8-0841-B88F-701A53C52061}" type="slidenum">
              <a:rPr lang="en-US" sz="1400"/>
              <a:pPr eaLnBrk="1" hangingPunct="1"/>
              <a:t>17</a:t>
            </a:fld>
            <a:endParaRPr lang="en-US" sz="1400"/>
          </a:p>
        </p:txBody>
      </p:sp>
      <p:sp>
        <p:nvSpPr>
          <p:cNvPr id="3077" name="Rectangle 2"/>
          <p:cNvSpPr>
            <a:spLocks noGrp="1" noChangeArrowheads="1"/>
          </p:cNvSpPr>
          <p:nvPr>
            <p:ph type="title"/>
          </p:nvPr>
        </p:nvSpPr>
        <p:spPr/>
        <p:txBody>
          <a:bodyPr/>
          <a:lstStyle/>
          <a:p>
            <a:pPr eaLnBrk="1" hangingPunct="1"/>
            <a:r>
              <a:rPr lang="en-US">
                <a:latin typeface="Tahoma" charset="0"/>
              </a:rPr>
              <a:t>Heap-Sort</a:t>
            </a:r>
          </a:p>
        </p:txBody>
      </p:sp>
      <p:sp>
        <p:nvSpPr>
          <p:cNvPr id="3078" name="Rectangle 3" descr="Rectangle: Click to edit Master text styles&#10;Second level&#10;Third level&#10;Fourth level&#10;Fifth level"/>
          <p:cNvSpPr>
            <a:spLocks noGrp="1" noChangeArrowheads="1"/>
          </p:cNvSpPr>
          <p:nvPr>
            <p:ph type="body" sz="half" idx="1"/>
          </p:nvPr>
        </p:nvSpPr>
        <p:spPr>
          <a:xfrm>
            <a:off x="685800" y="1752600"/>
            <a:ext cx="3810000" cy="4648200"/>
          </a:xfrm>
        </p:spPr>
        <p:txBody>
          <a:bodyPr/>
          <a:lstStyle/>
          <a:p>
            <a:pPr eaLnBrk="1" hangingPunct="1"/>
            <a:r>
              <a:rPr lang="en-US" sz="2400">
                <a:latin typeface="Tahoma" charset="0"/>
              </a:rPr>
              <a:t>Consider a priority queue with </a:t>
            </a:r>
            <a:r>
              <a:rPr lang="en-US" sz="2400" b="1" i="1">
                <a:latin typeface="Times New Roman" charset="0"/>
              </a:rPr>
              <a:t>n</a:t>
            </a:r>
            <a:r>
              <a:rPr lang="en-US" sz="2400">
                <a:latin typeface="Tahoma" charset="0"/>
              </a:rPr>
              <a:t> items implemented by means of a heap</a:t>
            </a:r>
          </a:p>
          <a:p>
            <a:pPr lvl="1" eaLnBrk="1" hangingPunct="1"/>
            <a:r>
              <a:rPr lang="en-US" sz="2000">
                <a:latin typeface="Tahoma" charset="0"/>
              </a:rPr>
              <a:t>the space used is </a:t>
            </a:r>
            <a:r>
              <a:rPr lang="en-US" sz="2000" b="1" i="1">
                <a:latin typeface="Times New Roman" charset="0"/>
              </a:rPr>
              <a:t>O</a:t>
            </a:r>
            <a:r>
              <a:rPr lang="en-US" sz="2000">
                <a:latin typeface="Times New Roman" charset="0"/>
              </a:rPr>
              <a:t>(</a:t>
            </a:r>
            <a:r>
              <a:rPr lang="en-US" sz="2000" b="1" i="1">
                <a:latin typeface="Times New Roman" charset="0"/>
              </a:rPr>
              <a:t>n</a:t>
            </a:r>
            <a:r>
              <a:rPr lang="en-US" sz="2000">
                <a:latin typeface="Times New Roman" charset="0"/>
              </a:rPr>
              <a:t>)</a:t>
            </a:r>
            <a:endParaRPr lang="en-US" sz="2000">
              <a:latin typeface="Tahoma" charset="0"/>
            </a:endParaRPr>
          </a:p>
          <a:p>
            <a:pPr lvl="1" eaLnBrk="1" hangingPunct="1"/>
            <a:r>
              <a:rPr lang="en-US" sz="2000">
                <a:latin typeface="Tahoma" charset="0"/>
              </a:rPr>
              <a:t>methods </a:t>
            </a:r>
            <a:r>
              <a:rPr lang="en-US" sz="2000">
                <a:solidFill>
                  <a:schemeClr val="tx2"/>
                </a:solidFill>
                <a:latin typeface="Tahoma" charset="0"/>
              </a:rPr>
              <a:t>insert</a:t>
            </a:r>
            <a:r>
              <a:rPr lang="en-US" sz="2000">
                <a:latin typeface="Tahoma" charset="0"/>
              </a:rPr>
              <a:t> and </a:t>
            </a:r>
            <a:r>
              <a:rPr lang="en-US" sz="2000">
                <a:solidFill>
                  <a:schemeClr val="tx2"/>
                </a:solidFill>
                <a:latin typeface="Tahoma" charset="0"/>
              </a:rPr>
              <a:t>removeMin</a:t>
            </a:r>
            <a:r>
              <a:rPr lang="en-US" sz="2000">
                <a:latin typeface="Tahoma" charset="0"/>
              </a:rPr>
              <a:t> take </a:t>
            </a:r>
            <a:r>
              <a:rPr lang="en-US" sz="2000" b="1" i="1">
                <a:latin typeface="Times New Roman" charset="0"/>
              </a:rPr>
              <a:t>O</a:t>
            </a:r>
            <a:r>
              <a:rPr lang="en-US" sz="2000">
                <a:latin typeface="Times New Roman" charset="0"/>
              </a:rPr>
              <a:t>(log </a:t>
            </a:r>
            <a:r>
              <a:rPr lang="en-US" sz="2000" b="1" i="1">
                <a:latin typeface="Times New Roman" charset="0"/>
              </a:rPr>
              <a:t>n</a:t>
            </a:r>
            <a:r>
              <a:rPr lang="en-US" sz="2000">
                <a:latin typeface="Times New Roman" charset="0"/>
              </a:rPr>
              <a:t>) </a:t>
            </a:r>
            <a:r>
              <a:rPr lang="en-US" sz="2000">
                <a:latin typeface="Tahoma" charset="0"/>
              </a:rPr>
              <a:t>time</a:t>
            </a:r>
          </a:p>
          <a:p>
            <a:pPr lvl="1" eaLnBrk="1" hangingPunct="1"/>
            <a:r>
              <a:rPr lang="en-US" sz="2000">
                <a:latin typeface="Tahoma" charset="0"/>
              </a:rPr>
              <a:t>methods </a:t>
            </a:r>
            <a:r>
              <a:rPr lang="en-US" sz="2000">
                <a:solidFill>
                  <a:schemeClr val="tx2"/>
                </a:solidFill>
                <a:latin typeface="Tahoma" charset="0"/>
              </a:rPr>
              <a:t>size</a:t>
            </a:r>
            <a:r>
              <a:rPr lang="en-US" sz="2000">
                <a:latin typeface="Tahoma" charset="0"/>
              </a:rPr>
              <a:t>, </a:t>
            </a:r>
            <a:r>
              <a:rPr lang="en-US" sz="2000">
                <a:solidFill>
                  <a:schemeClr val="tx2"/>
                </a:solidFill>
                <a:latin typeface="Tahoma" charset="0"/>
              </a:rPr>
              <a:t>isEmpty</a:t>
            </a:r>
            <a:r>
              <a:rPr lang="en-US" sz="2000">
                <a:latin typeface="Tahoma" charset="0"/>
              </a:rPr>
              <a:t>, and </a:t>
            </a:r>
            <a:r>
              <a:rPr lang="en-US" sz="2000">
                <a:solidFill>
                  <a:schemeClr val="tx2"/>
                </a:solidFill>
                <a:latin typeface="Tahoma" charset="0"/>
              </a:rPr>
              <a:t>min</a:t>
            </a:r>
            <a:r>
              <a:rPr lang="en-US" sz="2000">
                <a:latin typeface="Tahoma" charset="0"/>
              </a:rPr>
              <a:t> take time </a:t>
            </a:r>
            <a:r>
              <a:rPr lang="en-US" sz="2000" b="1" i="1">
                <a:latin typeface="Times New Roman" charset="0"/>
              </a:rPr>
              <a:t>O</a:t>
            </a:r>
            <a:r>
              <a:rPr lang="en-US" sz="2000">
                <a:latin typeface="Times New Roman" charset="0"/>
              </a:rPr>
              <a:t>(1) </a:t>
            </a:r>
            <a:r>
              <a:rPr lang="en-US" sz="2000">
                <a:latin typeface="Tahoma" charset="0"/>
              </a:rPr>
              <a:t>time</a:t>
            </a:r>
          </a:p>
        </p:txBody>
      </p:sp>
      <p:sp>
        <p:nvSpPr>
          <p:cNvPr id="117764" name="Rectangle 4" descr="Rectangle: Click to edit Master text styles&#10;Second level&#10;Third level&#10;Fourth level&#10;Fifth level"/>
          <p:cNvSpPr>
            <a:spLocks noGrp="1" noChangeArrowheads="1"/>
          </p:cNvSpPr>
          <p:nvPr>
            <p:ph type="body" sz="half" idx="2"/>
          </p:nvPr>
        </p:nvSpPr>
        <p:spPr>
          <a:xfrm>
            <a:off x="4648200" y="1752600"/>
            <a:ext cx="3810000" cy="4572000"/>
          </a:xfrm>
        </p:spPr>
        <p:txBody>
          <a:bodyPr>
            <a:normAutofit fontScale="92500" lnSpcReduction="10000"/>
          </a:bodyPr>
          <a:lstStyle/>
          <a:p>
            <a:pPr eaLnBrk="1" hangingPunct="1">
              <a:lnSpc>
                <a:spcPct val="110000"/>
              </a:lnSpc>
              <a:buFont typeface="Wingdings" pitchFamily="2" charset="2"/>
              <a:buChar char="q"/>
              <a:defRPr/>
            </a:pPr>
            <a:r>
              <a:rPr lang="en-US" sz="2400" dirty="0">
                <a:ea typeface="+mn-ea"/>
              </a:rPr>
              <a:t>Using a heap-based priority queue, we can sort a sequence of </a:t>
            </a:r>
            <a:r>
              <a:rPr lang="en-US" sz="2400" b="1" i="1" dirty="0">
                <a:latin typeface="Times New Roman" pitchFamily="18" charset="0"/>
                <a:ea typeface="+mn-ea"/>
              </a:rPr>
              <a:t>n</a:t>
            </a:r>
            <a:r>
              <a:rPr lang="en-US" sz="2400" dirty="0">
                <a:ea typeface="+mn-ea"/>
              </a:rPr>
              <a:t> elements in </a:t>
            </a:r>
            <a:r>
              <a:rPr lang="en-US" sz="2400" b="1" i="1" dirty="0">
                <a:latin typeface="Times New Roman" pitchFamily="18" charset="0"/>
                <a:ea typeface="+mn-ea"/>
              </a:rPr>
              <a:t>O</a:t>
            </a:r>
            <a:r>
              <a:rPr lang="en-US" sz="2400" dirty="0">
                <a:latin typeface="Times New Roman" pitchFamily="18" charset="0"/>
                <a:ea typeface="+mn-ea"/>
              </a:rPr>
              <a:t>(</a:t>
            </a:r>
            <a:r>
              <a:rPr lang="en-US" sz="2400" b="1" i="1" dirty="0">
                <a:latin typeface="Times New Roman" pitchFamily="18" charset="0"/>
                <a:ea typeface="+mn-ea"/>
              </a:rPr>
              <a:t>n</a:t>
            </a:r>
            <a:r>
              <a:rPr lang="en-US" sz="2400" dirty="0">
                <a:latin typeface="Times New Roman" pitchFamily="18" charset="0"/>
                <a:ea typeface="+mn-ea"/>
              </a:rPr>
              <a:t> log </a:t>
            </a:r>
            <a:r>
              <a:rPr lang="en-US" sz="2400" b="1" i="1" dirty="0">
                <a:latin typeface="Times New Roman" pitchFamily="18" charset="0"/>
                <a:ea typeface="+mn-ea"/>
              </a:rPr>
              <a:t>n</a:t>
            </a:r>
            <a:r>
              <a:rPr lang="en-US" sz="2400" dirty="0">
                <a:latin typeface="Times New Roman" pitchFamily="18" charset="0"/>
                <a:ea typeface="+mn-ea"/>
              </a:rPr>
              <a:t>) </a:t>
            </a:r>
            <a:r>
              <a:rPr lang="en-US" sz="2400" dirty="0">
                <a:ea typeface="+mn-ea"/>
              </a:rPr>
              <a:t>time</a:t>
            </a:r>
            <a:endParaRPr lang="en-US" sz="2400" dirty="0">
              <a:latin typeface="Times New Roman" pitchFamily="18" charset="0"/>
              <a:ea typeface="+mn-ea"/>
            </a:endParaRPr>
          </a:p>
          <a:p>
            <a:pPr eaLnBrk="1" hangingPunct="1">
              <a:lnSpc>
                <a:spcPct val="110000"/>
              </a:lnSpc>
              <a:buFont typeface="Wingdings" pitchFamily="2" charset="2"/>
              <a:buChar char="q"/>
              <a:defRPr/>
            </a:pPr>
            <a:r>
              <a:rPr lang="en-US" sz="2400" dirty="0">
                <a:ea typeface="+mn-ea"/>
              </a:rPr>
              <a:t>The resulting algorithm is called heap-sort</a:t>
            </a:r>
          </a:p>
          <a:p>
            <a:pPr eaLnBrk="1" hangingPunct="1">
              <a:lnSpc>
                <a:spcPct val="110000"/>
              </a:lnSpc>
              <a:buFont typeface="Wingdings" pitchFamily="2" charset="2"/>
              <a:buChar char="q"/>
              <a:defRPr/>
            </a:pPr>
            <a:r>
              <a:rPr lang="en-US" sz="2400" dirty="0">
                <a:ea typeface="+mn-ea"/>
              </a:rPr>
              <a:t>Heap-sort is much faster than quadratic sorting algorithms, such as insertion-sort and selection-sort</a:t>
            </a:r>
          </a:p>
        </p:txBody>
      </p:sp>
      <p:graphicFrame>
        <p:nvGraphicFramePr>
          <p:cNvPr id="3074" name="Object 5"/>
          <p:cNvGraphicFramePr>
            <a:graphicFrameLocks noChangeAspect="1"/>
          </p:cNvGraphicFramePr>
          <p:nvPr/>
        </p:nvGraphicFramePr>
        <p:xfrm>
          <a:off x="7567613" y="252413"/>
          <a:ext cx="1271587" cy="1652587"/>
        </p:xfrm>
        <a:graphic>
          <a:graphicData uri="http://schemas.openxmlformats.org/presentationml/2006/ole">
            <mc:AlternateContent xmlns:mc="http://schemas.openxmlformats.org/markup-compatibility/2006">
              <mc:Choice xmlns:v="urn:schemas-microsoft-com:vml" Requires="v">
                <p:oleObj name="Clip" r:id="rId3" imgW="1849680" imgH="2404800" progId="MS_ClipArt_Gallery.2">
                  <p:embed/>
                </p:oleObj>
              </mc:Choice>
              <mc:Fallback>
                <p:oleObj name="Clip" r:id="rId3" imgW="1849680" imgH="2404800" progId="MS_ClipArt_Gallery.2">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67613" y="252413"/>
                        <a:ext cx="1271587" cy="16525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3080" name="Date Placeholder 7"/>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2253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8B0788B-7B42-4141-A0C1-20242ED24E90}" type="slidenum">
              <a:rPr lang="en-US" sz="1400"/>
              <a:pPr eaLnBrk="1" hangingPunct="1"/>
              <a:t>18</a:t>
            </a:fld>
            <a:endParaRPr lang="en-US" sz="1400" dirty="0"/>
          </a:p>
        </p:txBody>
      </p:sp>
      <p:sp>
        <p:nvSpPr>
          <p:cNvPr id="118786" name="Rectangle 2"/>
          <p:cNvSpPr>
            <a:spLocks noGrp="1" noChangeArrowheads="1"/>
          </p:cNvSpPr>
          <p:nvPr>
            <p:ph type="title"/>
          </p:nvPr>
        </p:nvSpPr>
        <p:spPr/>
        <p:txBody>
          <a:bodyPr>
            <a:normAutofit fontScale="90000"/>
          </a:bodyPr>
          <a:lstStyle/>
          <a:p>
            <a:pPr eaLnBrk="1" hangingPunct="1">
              <a:defRPr/>
            </a:pPr>
            <a:r>
              <a:rPr lang="en-US" dirty="0">
                <a:ea typeface="+mj-ea"/>
                <a:cs typeface="+mj-cs"/>
              </a:rPr>
              <a:t>Array-based Heap Implementation</a:t>
            </a:r>
          </a:p>
        </p:txBody>
      </p:sp>
      <p:sp>
        <p:nvSpPr>
          <p:cNvPr id="22532" name="Rectangle 3" descr="Rectangle: Click to edit Master text styles&#10;Second level&#10;Third level&#10;Fourth level&#10;Fifth level"/>
          <p:cNvSpPr>
            <a:spLocks noGrp="1" noChangeArrowheads="1"/>
          </p:cNvSpPr>
          <p:nvPr>
            <p:ph type="body" idx="1"/>
          </p:nvPr>
        </p:nvSpPr>
        <p:spPr>
          <a:xfrm>
            <a:off x="685800" y="1600200"/>
            <a:ext cx="4560888" cy="4876800"/>
          </a:xfrm>
        </p:spPr>
        <p:txBody>
          <a:bodyPr/>
          <a:lstStyle/>
          <a:p>
            <a:pPr eaLnBrk="1" hangingPunct="1"/>
            <a:r>
              <a:rPr lang="en-US" sz="2000" dirty="0">
                <a:latin typeface="Tahoma" charset="0"/>
              </a:rPr>
              <a:t>We can represent a heap with </a:t>
            </a:r>
            <a:r>
              <a:rPr lang="en-US" sz="2000" b="1" i="1" dirty="0">
                <a:latin typeface="Times New Roman" charset="0"/>
              </a:rPr>
              <a:t>n</a:t>
            </a:r>
            <a:r>
              <a:rPr lang="en-US" sz="2000" dirty="0">
                <a:latin typeface="Tahoma" charset="0"/>
              </a:rPr>
              <a:t> keys by means of an array of length </a:t>
            </a:r>
            <a:r>
              <a:rPr lang="en-US" sz="2000" b="1" i="1" dirty="0">
                <a:latin typeface="Times New Roman" charset="0"/>
              </a:rPr>
              <a:t>n </a:t>
            </a:r>
            <a:endParaRPr lang="en-US" sz="2000" dirty="0">
              <a:latin typeface="Tahoma" charset="0"/>
            </a:endParaRPr>
          </a:p>
          <a:p>
            <a:pPr eaLnBrk="1" hangingPunct="1"/>
            <a:r>
              <a:rPr lang="en-US" sz="2000" dirty="0">
                <a:latin typeface="Tahoma" charset="0"/>
              </a:rPr>
              <a:t>For the node at rank </a:t>
            </a:r>
            <a:r>
              <a:rPr lang="en-US" sz="2000" b="1" i="1" dirty="0" err="1">
                <a:latin typeface="Times New Roman" charset="0"/>
              </a:rPr>
              <a:t>i</a:t>
            </a:r>
            <a:endParaRPr lang="en-US" sz="2000" dirty="0">
              <a:latin typeface="Tahoma" charset="0"/>
            </a:endParaRPr>
          </a:p>
          <a:p>
            <a:pPr lvl="1" eaLnBrk="1" hangingPunct="1"/>
            <a:r>
              <a:rPr lang="en-US" sz="1800" dirty="0">
                <a:latin typeface="Tahoma" charset="0"/>
              </a:rPr>
              <a:t>the left child is at rank </a:t>
            </a:r>
            <a:r>
              <a:rPr lang="en-US" sz="1800" dirty="0">
                <a:latin typeface="Times New Roman" charset="0"/>
              </a:rPr>
              <a:t>2</a:t>
            </a:r>
            <a:r>
              <a:rPr lang="en-US" sz="1800" b="1" i="1" dirty="0">
                <a:latin typeface="Times New Roman" charset="0"/>
              </a:rPr>
              <a:t>i </a:t>
            </a:r>
            <a:r>
              <a:rPr lang="en-US" sz="1800" b="1" dirty="0">
                <a:latin typeface="Times New Roman" charset="0"/>
              </a:rPr>
              <a:t>+ </a:t>
            </a:r>
            <a:r>
              <a:rPr lang="en-US" sz="1800" dirty="0">
                <a:latin typeface="Times New Roman" charset="0"/>
              </a:rPr>
              <a:t>1</a:t>
            </a:r>
          </a:p>
          <a:p>
            <a:pPr lvl="1" eaLnBrk="1" hangingPunct="1"/>
            <a:r>
              <a:rPr lang="en-US" sz="1800" dirty="0">
                <a:latin typeface="Tahoma" charset="0"/>
              </a:rPr>
              <a:t>the right child is at rank </a:t>
            </a:r>
            <a:r>
              <a:rPr lang="en-US" sz="1800" dirty="0">
                <a:latin typeface="Times New Roman" charset="0"/>
              </a:rPr>
              <a:t>2</a:t>
            </a:r>
            <a:r>
              <a:rPr lang="en-US" sz="1800" b="1" i="1" dirty="0">
                <a:latin typeface="Times New Roman" charset="0"/>
              </a:rPr>
              <a:t>i </a:t>
            </a:r>
            <a:r>
              <a:rPr lang="en-US" sz="1800" dirty="0">
                <a:latin typeface="Symbol" charset="0"/>
                <a:sym typeface="Symbol" charset="0"/>
              </a:rPr>
              <a:t>+</a:t>
            </a:r>
            <a:r>
              <a:rPr lang="en-US" sz="1800" dirty="0">
                <a:latin typeface="Times New Roman" charset="0"/>
                <a:sym typeface="Symbol" charset="0"/>
              </a:rPr>
              <a:t> </a:t>
            </a:r>
            <a:r>
              <a:rPr lang="en-US" sz="1800" dirty="0">
                <a:latin typeface="Times New Roman" charset="0"/>
              </a:rPr>
              <a:t>2</a:t>
            </a:r>
          </a:p>
          <a:p>
            <a:pPr eaLnBrk="1" hangingPunct="1"/>
            <a:r>
              <a:rPr lang="en-US" sz="2000" dirty="0">
                <a:latin typeface="Tahoma" charset="0"/>
              </a:rPr>
              <a:t>Links between nodes are not explicitly stored</a:t>
            </a:r>
          </a:p>
          <a:p>
            <a:pPr eaLnBrk="1" hangingPunct="1"/>
            <a:r>
              <a:rPr lang="en-US" sz="2000" dirty="0">
                <a:latin typeface="Tahoma" charset="0"/>
              </a:rPr>
              <a:t>Operation add corresponds to inserting at rank </a:t>
            </a:r>
            <a:r>
              <a:rPr lang="en-US" sz="2000" b="1" i="1" dirty="0">
                <a:latin typeface="Times New Roman" charset="0"/>
              </a:rPr>
              <a:t>n </a:t>
            </a:r>
            <a:r>
              <a:rPr lang="en-US" sz="2000" dirty="0">
                <a:latin typeface="Symbol" charset="0"/>
                <a:sym typeface="Symbol" charset="0"/>
              </a:rPr>
              <a:t>+</a:t>
            </a:r>
            <a:r>
              <a:rPr lang="en-US" sz="2000" dirty="0">
                <a:latin typeface="Times New Roman" charset="0"/>
                <a:sym typeface="Symbol" charset="0"/>
              </a:rPr>
              <a:t> </a:t>
            </a:r>
            <a:r>
              <a:rPr lang="en-US" sz="2000" dirty="0">
                <a:latin typeface="Times New Roman" charset="0"/>
              </a:rPr>
              <a:t>1</a:t>
            </a:r>
          </a:p>
          <a:p>
            <a:pPr eaLnBrk="1" hangingPunct="1"/>
            <a:r>
              <a:rPr lang="en-US" sz="2000" dirty="0">
                <a:latin typeface="Tahoma" charset="0"/>
              </a:rPr>
              <a:t>Operation </a:t>
            </a:r>
            <a:r>
              <a:rPr lang="en-US" sz="2000" dirty="0" err="1">
                <a:latin typeface="Tahoma" charset="0"/>
              </a:rPr>
              <a:t>removeMin</a:t>
            </a:r>
            <a:r>
              <a:rPr lang="en-US" sz="2000" dirty="0">
                <a:latin typeface="Tahoma" charset="0"/>
              </a:rPr>
              <a:t> corresponds to removing at rank </a:t>
            </a:r>
            <a:r>
              <a:rPr lang="en-US" sz="2000" b="1" i="1" dirty="0">
                <a:latin typeface="Times New Roman" charset="0"/>
              </a:rPr>
              <a:t>0</a:t>
            </a:r>
            <a:endParaRPr lang="en-US" sz="2000" i="1" dirty="0">
              <a:latin typeface="Times New Roman" charset="0"/>
            </a:endParaRPr>
          </a:p>
          <a:p>
            <a:pPr eaLnBrk="1" hangingPunct="1"/>
            <a:r>
              <a:rPr lang="en-US" sz="2000" dirty="0">
                <a:latin typeface="Tahoma" charset="0"/>
              </a:rPr>
              <a:t>Yields in-place heap-sort</a:t>
            </a:r>
          </a:p>
        </p:txBody>
      </p:sp>
      <p:sp>
        <p:nvSpPr>
          <p:cNvPr id="22533" name="Oval 5"/>
          <p:cNvSpPr>
            <a:spLocks noChangeArrowheads="1"/>
          </p:cNvSpPr>
          <p:nvPr/>
        </p:nvSpPr>
        <p:spPr bwMode="auto">
          <a:xfrm>
            <a:off x="7061200" y="1882775"/>
            <a:ext cx="376238" cy="37623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22534" name="Oval 6"/>
          <p:cNvSpPr>
            <a:spLocks noChangeArrowheads="1"/>
          </p:cNvSpPr>
          <p:nvPr/>
        </p:nvSpPr>
        <p:spPr bwMode="auto">
          <a:xfrm>
            <a:off x="8015288" y="2486025"/>
            <a:ext cx="376237" cy="37623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sp>
        <p:nvSpPr>
          <p:cNvPr id="22535" name="Oval 7"/>
          <p:cNvSpPr>
            <a:spLocks noChangeArrowheads="1"/>
          </p:cNvSpPr>
          <p:nvPr/>
        </p:nvSpPr>
        <p:spPr bwMode="auto">
          <a:xfrm>
            <a:off x="5937250" y="2486025"/>
            <a:ext cx="376238" cy="376238"/>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sp>
        <p:nvSpPr>
          <p:cNvPr id="22536" name="Oval 8"/>
          <p:cNvSpPr>
            <a:spLocks noChangeArrowheads="1"/>
          </p:cNvSpPr>
          <p:nvPr/>
        </p:nvSpPr>
        <p:spPr bwMode="auto">
          <a:xfrm>
            <a:off x="6630988" y="3087688"/>
            <a:ext cx="376237" cy="376237"/>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7</a:t>
            </a:r>
          </a:p>
        </p:txBody>
      </p:sp>
      <p:cxnSp>
        <p:nvCxnSpPr>
          <p:cNvPr id="22537" name="AutoShape 13"/>
          <p:cNvCxnSpPr>
            <a:cxnSpLocks noChangeShapeType="1"/>
            <a:stCxn id="22533" idx="3"/>
            <a:endCxn id="22535" idx="7"/>
          </p:cNvCxnSpPr>
          <p:nvPr/>
        </p:nvCxnSpPr>
        <p:spPr bwMode="auto">
          <a:xfrm flipH="1">
            <a:off x="6259513" y="2214563"/>
            <a:ext cx="855662" cy="31591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38" name="AutoShape 14"/>
          <p:cNvCxnSpPr>
            <a:cxnSpLocks noChangeShapeType="1"/>
            <a:stCxn id="22534" idx="1"/>
            <a:endCxn id="22533" idx="5"/>
          </p:cNvCxnSpPr>
          <p:nvPr/>
        </p:nvCxnSpPr>
        <p:spPr bwMode="auto">
          <a:xfrm flipH="1" flipV="1">
            <a:off x="7381875" y="2214563"/>
            <a:ext cx="688975" cy="31591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39" name="AutoShape 19"/>
          <p:cNvCxnSpPr>
            <a:cxnSpLocks noChangeShapeType="1"/>
            <a:stCxn id="22541" idx="7"/>
            <a:endCxn id="22535" idx="3"/>
          </p:cNvCxnSpPr>
          <p:nvPr/>
        </p:nvCxnSpPr>
        <p:spPr bwMode="auto">
          <a:xfrm flipV="1">
            <a:off x="5567363" y="2816225"/>
            <a:ext cx="425450" cy="3175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40" name="AutoShape 20"/>
          <p:cNvCxnSpPr>
            <a:cxnSpLocks noChangeShapeType="1"/>
            <a:stCxn id="22536" idx="1"/>
            <a:endCxn id="22535" idx="5"/>
          </p:cNvCxnSpPr>
          <p:nvPr/>
        </p:nvCxnSpPr>
        <p:spPr bwMode="auto">
          <a:xfrm flipH="1" flipV="1">
            <a:off x="6259513" y="2816225"/>
            <a:ext cx="427037" cy="3175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41" name="Oval 21"/>
          <p:cNvSpPr>
            <a:spLocks noChangeArrowheads="1"/>
          </p:cNvSpPr>
          <p:nvPr/>
        </p:nvSpPr>
        <p:spPr bwMode="auto">
          <a:xfrm>
            <a:off x="5246688" y="3087688"/>
            <a:ext cx="376237" cy="376237"/>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9</a:t>
            </a:r>
          </a:p>
        </p:txBody>
      </p:sp>
      <p:grpSp>
        <p:nvGrpSpPr>
          <p:cNvPr id="22542" name="Group 43"/>
          <p:cNvGrpSpPr>
            <a:grpSpLocks/>
          </p:cNvGrpSpPr>
          <p:nvPr/>
        </p:nvGrpSpPr>
        <p:grpSpPr bwMode="auto">
          <a:xfrm>
            <a:off x="5829300" y="4473575"/>
            <a:ext cx="2857500" cy="941388"/>
            <a:chOff x="3600" y="2736"/>
            <a:chExt cx="1920" cy="632"/>
          </a:xfrm>
        </p:grpSpPr>
        <p:sp>
          <p:nvSpPr>
            <p:cNvPr id="22544" name="Rectangle 30"/>
            <p:cNvSpPr>
              <a:spLocks noChangeArrowheads="1"/>
            </p:cNvSpPr>
            <p:nvPr/>
          </p:nvSpPr>
          <p:spPr bwMode="auto">
            <a:xfrm>
              <a:off x="3600" y="2736"/>
              <a:ext cx="384" cy="384"/>
            </a:xfrm>
            <a:prstGeom prst="rect">
              <a:avLst/>
            </a:prstGeom>
            <a:solidFill>
              <a:schemeClr val="accent1"/>
            </a:solidFill>
            <a:ln w="28575">
              <a:solidFill>
                <a:schemeClr val="tx1"/>
              </a:solidFill>
              <a:miter lim="800000"/>
              <a:headEnd/>
              <a:tailEnd/>
            </a:ln>
          </p:spPr>
          <p:txBody>
            <a:bodyPr wrap="none" anchor="ctr"/>
            <a:lstStyle/>
            <a:p>
              <a:r>
                <a:rPr lang="en-US">
                  <a:latin typeface="Times New Roman" charset="0"/>
                </a:rPr>
                <a:t>2</a:t>
              </a:r>
            </a:p>
          </p:txBody>
        </p:sp>
        <p:sp>
          <p:nvSpPr>
            <p:cNvPr id="22545" name="Rectangle 31"/>
            <p:cNvSpPr>
              <a:spLocks noChangeArrowheads="1"/>
            </p:cNvSpPr>
            <p:nvPr/>
          </p:nvSpPr>
          <p:spPr bwMode="auto">
            <a:xfrm>
              <a:off x="3984" y="2736"/>
              <a:ext cx="384" cy="384"/>
            </a:xfrm>
            <a:prstGeom prst="rect">
              <a:avLst/>
            </a:prstGeom>
            <a:solidFill>
              <a:schemeClr val="accent1"/>
            </a:solidFill>
            <a:ln w="28575">
              <a:solidFill>
                <a:schemeClr val="tx1"/>
              </a:solidFill>
              <a:miter lim="800000"/>
              <a:headEnd/>
              <a:tailEnd/>
            </a:ln>
          </p:spPr>
          <p:txBody>
            <a:bodyPr wrap="none" anchor="ctr"/>
            <a:lstStyle/>
            <a:p>
              <a:r>
                <a:rPr lang="en-US">
                  <a:latin typeface="Times New Roman" charset="0"/>
                </a:rPr>
                <a:t>5</a:t>
              </a:r>
            </a:p>
          </p:txBody>
        </p:sp>
        <p:sp>
          <p:nvSpPr>
            <p:cNvPr id="22546" name="Rectangle 32"/>
            <p:cNvSpPr>
              <a:spLocks noChangeArrowheads="1"/>
            </p:cNvSpPr>
            <p:nvPr/>
          </p:nvSpPr>
          <p:spPr bwMode="auto">
            <a:xfrm>
              <a:off x="4368" y="2736"/>
              <a:ext cx="384" cy="384"/>
            </a:xfrm>
            <a:prstGeom prst="rect">
              <a:avLst/>
            </a:prstGeom>
            <a:solidFill>
              <a:schemeClr val="accent1"/>
            </a:solidFill>
            <a:ln w="28575">
              <a:solidFill>
                <a:schemeClr val="tx1"/>
              </a:solidFill>
              <a:miter lim="800000"/>
              <a:headEnd/>
              <a:tailEnd/>
            </a:ln>
          </p:spPr>
          <p:txBody>
            <a:bodyPr wrap="none" anchor="ctr"/>
            <a:lstStyle/>
            <a:p>
              <a:r>
                <a:rPr lang="en-US">
                  <a:latin typeface="Times New Roman" charset="0"/>
                </a:rPr>
                <a:t>6</a:t>
              </a:r>
            </a:p>
          </p:txBody>
        </p:sp>
        <p:sp>
          <p:nvSpPr>
            <p:cNvPr id="22547" name="Rectangle 33"/>
            <p:cNvSpPr>
              <a:spLocks noChangeArrowheads="1"/>
            </p:cNvSpPr>
            <p:nvPr/>
          </p:nvSpPr>
          <p:spPr bwMode="auto">
            <a:xfrm>
              <a:off x="4752" y="2736"/>
              <a:ext cx="384" cy="384"/>
            </a:xfrm>
            <a:prstGeom prst="rect">
              <a:avLst/>
            </a:prstGeom>
            <a:solidFill>
              <a:schemeClr val="accent1"/>
            </a:solidFill>
            <a:ln w="28575">
              <a:solidFill>
                <a:schemeClr val="tx1"/>
              </a:solidFill>
              <a:miter lim="800000"/>
              <a:headEnd/>
              <a:tailEnd/>
            </a:ln>
          </p:spPr>
          <p:txBody>
            <a:bodyPr wrap="none" anchor="ctr"/>
            <a:lstStyle/>
            <a:p>
              <a:r>
                <a:rPr lang="en-US">
                  <a:latin typeface="Times New Roman" charset="0"/>
                </a:rPr>
                <a:t>9</a:t>
              </a:r>
            </a:p>
          </p:txBody>
        </p:sp>
        <p:sp>
          <p:nvSpPr>
            <p:cNvPr id="22548" name="Rectangle 34"/>
            <p:cNvSpPr>
              <a:spLocks noChangeArrowheads="1"/>
            </p:cNvSpPr>
            <p:nvPr/>
          </p:nvSpPr>
          <p:spPr bwMode="auto">
            <a:xfrm>
              <a:off x="5136" y="2736"/>
              <a:ext cx="384" cy="384"/>
            </a:xfrm>
            <a:prstGeom prst="rect">
              <a:avLst/>
            </a:prstGeom>
            <a:solidFill>
              <a:schemeClr val="accent1"/>
            </a:solidFill>
            <a:ln w="28575">
              <a:solidFill>
                <a:schemeClr val="tx1"/>
              </a:solidFill>
              <a:miter lim="800000"/>
              <a:headEnd/>
              <a:tailEnd/>
            </a:ln>
          </p:spPr>
          <p:txBody>
            <a:bodyPr wrap="none" anchor="ctr"/>
            <a:lstStyle/>
            <a:p>
              <a:r>
                <a:rPr lang="en-US">
                  <a:latin typeface="Times New Roman" charset="0"/>
                </a:rPr>
                <a:t>7</a:t>
              </a:r>
            </a:p>
          </p:txBody>
        </p:sp>
        <p:sp>
          <p:nvSpPr>
            <p:cNvPr id="22549" name="Rectangle 37"/>
            <p:cNvSpPr>
              <a:spLocks noChangeArrowheads="1"/>
            </p:cNvSpPr>
            <p:nvPr/>
          </p:nvSpPr>
          <p:spPr bwMode="auto">
            <a:xfrm>
              <a:off x="3696" y="3120"/>
              <a:ext cx="185"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spAutoFit/>
            </a:bodyPr>
            <a:lstStyle/>
            <a:p>
              <a:r>
                <a:rPr lang="en-US">
                  <a:latin typeface="Times New Roman" charset="0"/>
                </a:rPr>
                <a:t>0</a:t>
              </a:r>
              <a:endParaRPr lang="en-US"/>
            </a:p>
          </p:txBody>
        </p:sp>
        <p:sp>
          <p:nvSpPr>
            <p:cNvPr id="22550" name="Rectangle 38"/>
            <p:cNvSpPr>
              <a:spLocks noChangeArrowheads="1"/>
            </p:cNvSpPr>
            <p:nvPr/>
          </p:nvSpPr>
          <p:spPr bwMode="auto">
            <a:xfrm>
              <a:off x="4080" y="3120"/>
              <a:ext cx="185"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spAutoFit/>
            </a:bodyPr>
            <a:lstStyle/>
            <a:p>
              <a:r>
                <a:rPr lang="en-US">
                  <a:latin typeface="Times New Roman" charset="0"/>
                </a:rPr>
                <a:t>1</a:t>
              </a:r>
              <a:endParaRPr lang="en-US"/>
            </a:p>
          </p:txBody>
        </p:sp>
        <p:sp>
          <p:nvSpPr>
            <p:cNvPr id="22551" name="Rectangle 39"/>
            <p:cNvSpPr>
              <a:spLocks noChangeArrowheads="1"/>
            </p:cNvSpPr>
            <p:nvPr/>
          </p:nvSpPr>
          <p:spPr bwMode="auto">
            <a:xfrm>
              <a:off x="4464" y="3120"/>
              <a:ext cx="185"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spAutoFit/>
            </a:bodyPr>
            <a:lstStyle/>
            <a:p>
              <a:r>
                <a:rPr lang="en-US">
                  <a:latin typeface="Times New Roman" charset="0"/>
                </a:rPr>
                <a:t>2</a:t>
              </a:r>
              <a:endParaRPr lang="en-US"/>
            </a:p>
          </p:txBody>
        </p:sp>
        <p:sp>
          <p:nvSpPr>
            <p:cNvPr id="22552" name="Rectangle 40"/>
            <p:cNvSpPr>
              <a:spLocks noChangeArrowheads="1"/>
            </p:cNvSpPr>
            <p:nvPr/>
          </p:nvSpPr>
          <p:spPr bwMode="auto">
            <a:xfrm>
              <a:off x="4848" y="3120"/>
              <a:ext cx="185"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spAutoFit/>
            </a:bodyPr>
            <a:lstStyle/>
            <a:p>
              <a:r>
                <a:rPr lang="en-US">
                  <a:latin typeface="Times New Roman" charset="0"/>
                </a:rPr>
                <a:t>3</a:t>
              </a:r>
              <a:endParaRPr lang="en-US"/>
            </a:p>
          </p:txBody>
        </p:sp>
        <p:sp>
          <p:nvSpPr>
            <p:cNvPr id="22553" name="Rectangle 41"/>
            <p:cNvSpPr>
              <a:spLocks noChangeArrowheads="1"/>
            </p:cNvSpPr>
            <p:nvPr/>
          </p:nvSpPr>
          <p:spPr bwMode="auto">
            <a:xfrm>
              <a:off x="5232" y="3120"/>
              <a:ext cx="185" cy="24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8575">
                  <a:solidFill>
                    <a:srgbClr val="000000"/>
                  </a:solidFill>
                  <a:miter lim="800000"/>
                  <a:headEnd/>
                  <a:tailEnd/>
                </a14:hiddenLine>
              </a:ext>
            </a:extLst>
          </p:spPr>
          <p:txBody>
            <a:bodyPr lIns="0" tIns="0" rIns="0" bIns="0">
              <a:spAutoFit/>
            </a:bodyPr>
            <a:lstStyle/>
            <a:p>
              <a:r>
                <a:rPr lang="en-US">
                  <a:latin typeface="Times New Roman" charset="0"/>
                </a:rPr>
                <a:t>4</a:t>
              </a:r>
              <a:endParaRPr lang="en-US"/>
            </a:p>
          </p:txBody>
        </p:sp>
      </p:grpSp>
      <p:sp>
        <p:nvSpPr>
          <p:cNvPr id="22543" name="Date Placeholder 27"/>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cs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extLst>
      <p:ext uri="{BB962C8B-B14F-4D97-AF65-F5344CB8AC3E}">
        <p14:creationId xmlns:p14="http://schemas.microsoft.com/office/powerpoint/2010/main" val="37909860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Implementation</a:t>
            </a:r>
          </a:p>
        </p:txBody>
      </p:sp>
      <p:sp>
        <p:nvSpPr>
          <p:cNvPr id="4" name="Date Placeholder 3"/>
          <p:cNvSpPr>
            <a:spLocks noGrp="1"/>
          </p:cNvSpPr>
          <p:nvPr>
            <p:ph type="dt" sz="half" idx="10"/>
          </p:nvPr>
        </p:nvSpPr>
        <p:spPr/>
        <p:txBody>
          <a:bodyPr/>
          <a:lstStyle/>
          <a:p>
            <a:r>
              <a:rPr lang="en-US"/>
              <a:t>© 2014 Goodrich, Tamassia, Goldwasser</a:t>
            </a:r>
          </a:p>
        </p:txBody>
      </p:sp>
      <p:sp>
        <p:nvSpPr>
          <p:cNvPr id="5" name="Footer Placeholder 4"/>
          <p:cNvSpPr>
            <a:spLocks noGrp="1"/>
          </p:cNvSpPr>
          <p:nvPr>
            <p:ph type="ftr" sz="quarter" idx="11"/>
          </p:nvPr>
        </p:nvSpPr>
        <p:spPr/>
        <p:txBody>
          <a:bodyPr/>
          <a:lstStyle/>
          <a:p>
            <a:pPr>
              <a:defRPr/>
            </a:pPr>
            <a:r>
              <a:rPr lang="en-US"/>
              <a:t>Heaps</a:t>
            </a:r>
          </a:p>
        </p:txBody>
      </p:sp>
      <p:sp>
        <p:nvSpPr>
          <p:cNvPr id="6" name="Slide Number Placeholder 5"/>
          <p:cNvSpPr>
            <a:spLocks noGrp="1"/>
          </p:cNvSpPr>
          <p:nvPr>
            <p:ph type="sldNum" sz="quarter" idx="12"/>
          </p:nvPr>
        </p:nvSpPr>
        <p:spPr/>
        <p:txBody>
          <a:bodyPr/>
          <a:lstStyle/>
          <a:p>
            <a:fld id="{652DFAA5-40DE-F04E-B4D0-4E1214B18BD6}" type="slidenum">
              <a:rPr lang="en-US" smtClean="0"/>
              <a:pPr/>
              <a:t>19</a:t>
            </a:fld>
            <a:endParaRPr lang="en-US"/>
          </a:p>
        </p:txBody>
      </p:sp>
      <p:pic>
        <p:nvPicPr>
          <p:cNvPr id="7" name="Picture 6"/>
          <p:cNvPicPr>
            <a:picLocks noChangeAspect="1"/>
          </p:cNvPicPr>
          <p:nvPr/>
        </p:nvPicPr>
        <p:blipFill>
          <a:blip r:embed="rId2"/>
          <a:stretch>
            <a:fillRect/>
          </a:stretch>
        </p:blipFill>
        <p:spPr>
          <a:xfrm>
            <a:off x="1524000" y="1600200"/>
            <a:ext cx="5339849" cy="4786236"/>
          </a:xfrm>
          <a:prstGeom prst="rect">
            <a:avLst/>
          </a:prstGeom>
        </p:spPr>
      </p:pic>
    </p:spTree>
    <p:extLst>
      <p:ext uri="{BB962C8B-B14F-4D97-AF65-F5344CB8AC3E}">
        <p14:creationId xmlns:p14="http://schemas.microsoft.com/office/powerpoint/2010/main" val="11592021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42E64-6212-0780-52AC-AAECA3348930}"/>
              </a:ext>
            </a:extLst>
          </p:cNvPr>
          <p:cNvSpPr>
            <a:spLocks noGrp="1"/>
          </p:cNvSpPr>
          <p:nvPr>
            <p:ph type="title"/>
          </p:nvPr>
        </p:nvSpPr>
        <p:spPr>
          <a:xfrm>
            <a:off x="609600" y="304800"/>
            <a:ext cx="8001000" cy="533400"/>
          </a:xfrm>
        </p:spPr>
        <p:txBody>
          <a:bodyPr/>
          <a:lstStyle/>
          <a:p>
            <a:r>
              <a:rPr lang="en-TR" dirty="0"/>
              <a:t>Heaps</a:t>
            </a:r>
          </a:p>
        </p:txBody>
      </p:sp>
      <p:sp>
        <p:nvSpPr>
          <p:cNvPr id="3" name="Content Placeholder 2">
            <a:extLst>
              <a:ext uri="{FF2B5EF4-FFF2-40B4-BE49-F238E27FC236}">
                <a16:creationId xmlns:a16="http://schemas.microsoft.com/office/drawing/2014/main" id="{13F38D57-71D0-1B2C-C259-5EA4CCC63197}"/>
              </a:ext>
            </a:extLst>
          </p:cNvPr>
          <p:cNvSpPr>
            <a:spLocks noGrp="1"/>
          </p:cNvSpPr>
          <p:nvPr>
            <p:ph idx="1"/>
          </p:nvPr>
        </p:nvSpPr>
        <p:spPr>
          <a:xfrm>
            <a:off x="794657" y="853751"/>
            <a:ext cx="7772400" cy="4343400"/>
          </a:xfrm>
        </p:spPr>
        <p:txBody>
          <a:bodyPr/>
          <a:lstStyle/>
          <a:p>
            <a:r>
              <a:rPr lang="en-US" sz="1800" b="0" i="1" dirty="0">
                <a:solidFill>
                  <a:srgbClr val="273239"/>
                </a:solidFill>
                <a:effectLst/>
                <a:latin typeface="Arial" panose="020B0604020202020204" pitchFamily="34" charset="0"/>
                <a:cs typeface="Arial" panose="020B0604020202020204" pitchFamily="34" charset="0"/>
              </a:rPr>
              <a:t>A Heap is a special Tree-based data structure in which the tree is a complete binary tree.</a:t>
            </a:r>
          </a:p>
          <a:p>
            <a:pPr algn="l" fontAlgn="base"/>
            <a:r>
              <a:rPr lang="en-US" sz="1800" b="0" i="0" dirty="0">
                <a:solidFill>
                  <a:srgbClr val="000000"/>
                </a:solidFill>
                <a:effectLst/>
                <a:latin typeface="Arial" panose="020B0604020202020204" pitchFamily="34" charset="0"/>
                <a:cs typeface="Arial" panose="020B0604020202020204" pitchFamily="34" charset="0"/>
              </a:rPr>
              <a:t>Generally, Heaps can be of two types:</a:t>
            </a:r>
          </a:p>
          <a:p>
            <a:pPr algn="l" fontAlgn="base">
              <a:buFont typeface="+mj-lt"/>
              <a:buAutoNum type="arabicPeriod"/>
            </a:pPr>
            <a:r>
              <a:rPr lang="en-US" sz="1800" b="1" i="0" dirty="0">
                <a:solidFill>
                  <a:srgbClr val="000000"/>
                </a:solidFill>
                <a:effectLst/>
                <a:latin typeface="Arial" panose="020B0604020202020204" pitchFamily="34" charset="0"/>
                <a:cs typeface="Arial" panose="020B0604020202020204" pitchFamily="34" charset="0"/>
              </a:rPr>
              <a:t>Max-Heap</a:t>
            </a:r>
            <a:r>
              <a:rPr lang="en-US" sz="1800" b="0" i="0" dirty="0">
                <a:solidFill>
                  <a:srgbClr val="000000"/>
                </a:solidFill>
                <a:effectLst/>
                <a:latin typeface="Arial" panose="020B0604020202020204" pitchFamily="34" charset="0"/>
                <a:cs typeface="Arial" panose="020B0604020202020204" pitchFamily="34" charset="0"/>
              </a:rPr>
              <a:t>: In a Max-Heap the key present at the root node must be greatest among the keys present at all of it’s children. The same property must be recursively true for all sub-trees in that Binary Tree.</a:t>
            </a:r>
          </a:p>
          <a:p>
            <a:pPr algn="l" fontAlgn="base">
              <a:buFont typeface="+mj-lt"/>
              <a:buAutoNum type="arabicPeriod"/>
            </a:pPr>
            <a:r>
              <a:rPr lang="en-US" sz="1800" b="1" i="0" dirty="0">
                <a:solidFill>
                  <a:srgbClr val="000000"/>
                </a:solidFill>
                <a:effectLst/>
                <a:latin typeface="Arial" panose="020B0604020202020204" pitchFamily="34" charset="0"/>
                <a:cs typeface="Arial" panose="020B0604020202020204" pitchFamily="34" charset="0"/>
              </a:rPr>
              <a:t>Min-Heap</a:t>
            </a:r>
            <a:r>
              <a:rPr lang="en-US" sz="1800" b="0" i="0" dirty="0">
                <a:solidFill>
                  <a:srgbClr val="000000"/>
                </a:solidFill>
                <a:effectLst/>
                <a:latin typeface="Arial" panose="020B0604020202020204" pitchFamily="34" charset="0"/>
                <a:cs typeface="Arial" panose="020B0604020202020204" pitchFamily="34" charset="0"/>
              </a:rPr>
              <a:t>: In a Min-Heap the key present at the root node must be minimum among the keys present at all of it’s children. The same property must be recursively true for all sub-trees in that Binary Tree.</a:t>
            </a:r>
          </a:p>
          <a:p>
            <a:endParaRPr lang="en-TR" sz="2000" dirty="0"/>
          </a:p>
        </p:txBody>
      </p:sp>
      <p:sp>
        <p:nvSpPr>
          <p:cNvPr id="4" name="Date Placeholder 3">
            <a:extLst>
              <a:ext uri="{FF2B5EF4-FFF2-40B4-BE49-F238E27FC236}">
                <a16:creationId xmlns:a16="http://schemas.microsoft.com/office/drawing/2014/main" id="{A851C34E-DECF-1309-5FA1-C05A40681399}"/>
              </a:ext>
            </a:extLst>
          </p:cNvPr>
          <p:cNvSpPr>
            <a:spLocks noGrp="1"/>
          </p:cNvSpPr>
          <p:nvPr>
            <p:ph type="dt" sz="half" idx="10"/>
          </p:nvPr>
        </p:nvSpPr>
        <p:spPr/>
        <p:txBody>
          <a:bodyPr/>
          <a:lstStyle/>
          <a:p>
            <a:r>
              <a:rPr lang="en-US"/>
              <a:t>© 2014 Goodrich, Tamassia, Goldwasser</a:t>
            </a:r>
          </a:p>
        </p:txBody>
      </p:sp>
      <p:sp>
        <p:nvSpPr>
          <p:cNvPr id="5" name="Footer Placeholder 4">
            <a:extLst>
              <a:ext uri="{FF2B5EF4-FFF2-40B4-BE49-F238E27FC236}">
                <a16:creationId xmlns:a16="http://schemas.microsoft.com/office/drawing/2014/main" id="{0CA8E51E-011F-98B2-7E16-016AA648643F}"/>
              </a:ext>
            </a:extLst>
          </p:cNvPr>
          <p:cNvSpPr>
            <a:spLocks noGrp="1"/>
          </p:cNvSpPr>
          <p:nvPr>
            <p:ph type="ftr" sz="quarter" idx="11"/>
          </p:nvPr>
        </p:nvSpPr>
        <p:spPr>
          <a:xfrm>
            <a:off x="2467610" y="7085132"/>
            <a:ext cx="1761490" cy="158629"/>
          </a:xfrm>
        </p:spPr>
        <p:txBody>
          <a:bodyPr/>
          <a:lstStyle/>
          <a:p>
            <a:pPr>
              <a:defRPr/>
            </a:pPr>
            <a:r>
              <a:rPr lang="en-US" dirty="0"/>
              <a:t>Heaps</a:t>
            </a:r>
          </a:p>
        </p:txBody>
      </p:sp>
      <p:sp>
        <p:nvSpPr>
          <p:cNvPr id="6" name="Slide Number Placeholder 5">
            <a:extLst>
              <a:ext uri="{FF2B5EF4-FFF2-40B4-BE49-F238E27FC236}">
                <a16:creationId xmlns:a16="http://schemas.microsoft.com/office/drawing/2014/main" id="{634DC906-138C-B56D-7611-E16726E96BF4}"/>
              </a:ext>
            </a:extLst>
          </p:cNvPr>
          <p:cNvSpPr>
            <a:spLocks noGrp="1"/>
          </p:cNvSpPr>
          <p:nvPr>
            <p:ph type="sldNum" sz="quarter" idx="12"/>
          </p:nvPr>
        </p:nvSpPr>
        <p:spPr/>
        <p:txBody>
          <a:bodyPr/>
          <a:lstStyle/>
          <a:p>
            <a:fld id="{652DFAA5-40DE-F04E-B4D0-4E1214B18BD6}" type="slidenum">
              <a:rPr lang="en-US" smtClean="0"/>
              <a:pPr/>
              <a:t>2</a:t>
            </a:fld>
            <a:endParaRPr lang="en-US"/>
          </a:p>
        </p:txBody>
      </p:sp>
      <p:pic>
        <p:nvPicPr>
          <p:cNvPr id="1026" name="Picture 2" descr="Lightbox">
            <a:extLst>
              <a:ext uri="{FF2B5EF4-FFF2-40B4-BE49-F238E27FC236}">
                <a16:creationId xmlns:a16="http://schemas.microsoft.com/office/drawing/2014/main" id="{94239F82-FCF1-18FC-02FA-D88CF3D2AB0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3487936"/>
            <a:ext cx="5372100" cy="32176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109176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Implementation, 2</a:t>
            </a:r>
          </a:p>
        </p:txBody>
      </p:sp>
      <p:sp>
        <p:nvSpPr>
          <p:cNvPr id="4" name="Date Placeholder 3"/>
          <p:cNvSpPr>
            <a:spLocks noGrp="1"/>
          </p:cNvSpPr>
          <p:nvPr>
            <p:ph type="dt" sz="half" idx="10"/>
          </p:nvPr>
        </p:nvSpPr>
        <p:spPr/>
        <p:txBody>
          <a:bodyPr/>
          <a:lstStyle/>
          <a:p>
            <a:r>
              <a:rPr lang="en-US"/>
              <a:t>© 2014 Goodrich, Tamassia, Goldwasser</a:t>
            </a:r>
          </a:p>
        </p:txBody>
      </p:sp>
      <p:sp>
        <p:nvSpPr>
          <p:cNvPr id="5" name="Footer Placeholder 4"/>
          <p:cNvSpPr>
            <a:spLocks noGrp="1"/>
          </p:cNvSpPr>
          <p:nvPr>
            <p:ph type="ftr" sz="quarter" idx="11"/>
          </p:nvPr>
        </p:nvSpPr>
        <p:spPr/>
        <p:txBody>
          <a:bodyPr/>
          <a:lstStyle/>
          <a:p>
            <a:pPr>
              <a:defRPr/>
            </a:pPr>
            <a:r>
              <a:rPr lang="en-US"/>
              <a:t>Heaps</a:t>
            </a:r>
          </a:p>
        </p:txBody>
      </p:sp>
      <p:sp>
        <p:nvSpPr>
          <p:cNvPr id="6" name="Slide Number Placeholder 5"/>
          <p:cNvSpPr>
            <a:spLocks noGrp="1"/>
          </p:cNvSpPr>
          <p:nvPr>
            <p:ph type="sldNum" sz="quarter" idx="12"/>
          </p:nvPr>
        </p:nvSpPr>
        <p:spPr/>
        <p:txBody>
          <a:bodyPr/>
          <a:lstStyle/>
          <a:p>
            <a:fld id="{652DFAA5-40DE-F04E-B4D0-4E1214B18BD6}" type="slidenum">
              <a:rPr lang="en-US" smtClean="0"/>
              <a:pPr/>
              <a:t>20</a:t>
            </a:fld>
            <a:endParaRPr lang="en-US"/>
          </a:p>
        </p:txBody>
      </p:sp>
      <p:pic>
        <p:nvPicPr>
          <p:cNvPr id="3" name="Picture 2"/>
          <p:cNvPicPr>
            <a:picLocks noChangeAspect="1"/>
          </p:cNvPicPr>
          <p:nvPr/>
        </p:nvPicPr>
        <p:blipFill>
          <a:blip r:embed="rId2"/>
          <a:stretch>
            <a:fillRect/>
          </a:stretch>
        </p:blipFill>
        <p:spPr>
          <a:xfrm>
            <a:off x="1676401" y="1676400"/>
            <a:ext cx="6248400" cy="4725535"/>
          </a:xfrm>
          <a:prstGeom prst="rect">
            <a:avLst/>
          </a:prstGeom>
        </p:spPr>
      </p:pic>
    </p:spTree>
    <p:extLst>
      <p:ext uri="{BB962C8B-B14F-4D97-AF65-F5344CB8AC3E}">
        <p14:creationId xmlns:p14="http://schemas.microsoft.com/office/powerpoint/2010/main" val="346546603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Java Implementation, 3</a:t>
            </a:r>
          </a:p>
        </p:txBody>
      </p:sp>
      <p:sp>
        <p:nvSpPr>
          <p:cNvPr id="4" name="Date Placeholder 3"/>
          <p:cNvSpPr>
            <a:spLocks noGrp="1"/>
          </p:cNvSpPr>
          <p:nvPr>
            <p:ph type="dt" sz="half" idx="10"/>
          </p:nvPr>
        </p:nvSpPr>
        <p:spPr/>
        <p:txBody>
          <a:bodyPr/>
          <a:lstStyle/>
          <a:p>
            <a:r>
              <a:rPr lang="en-US"/>
              <a:t>© 2014 Goodrich, Tamassia, Goldwasser</a:t>
            </a:r>
          </a:p>
        </p:txBody>
      </p:sp>
      <p:sp>
        <p:nvSpPr>
          <p:cNvPr id="5" name="Footer Placeholder 4"/>
          <p:cNvSpPr>
            <a:spLocks noGrp="1"/>
          </p:cNvSpPr>
          <p:nvPr>
            <p:ph type="ftr" sz="quarter" idx="11"/>
          </p:nvPr>
        </p:nvSpPr>
        <p:spPr/>
        <p:txBody>
          <a:bodyPr/>
          <a:lstStyle/>
          <a:p>
            <a:pPr>
              <a:defRPr/>
            </a:pPr>
            <a:r>
              <a:rPr lang="en-US"/>
              <a:t>Heaps</a:t>
            </a:r>
          </a:p>
        </p:txBody>
      </p:sp>
      <p:sp>
        <p:nvSpPr>
          <p:cNvPr id="6" name="Slide Number Placeholder 5"/>
          <p:cNvSpPr>
            <a:spLocks noGrp="1"/>
          </p:cNvSpPr>
          <p:nvPr>
            <p:ph type="sldNum" sz="quarter" idx="12"/>
          </p:nvPr>
        </p:nvSpPr>
        <p:spPr/>
        <p:txBody>
          <a:bodyPr/>
          <a:lstStyle/>
          <a:p>
            <a:fld id="{652DFAA5-40DE-F04E-B4D0-4E1214B18BD6}" type="slidenum">
              <a:rPr lang="en-US" smtClean="0"/>
              <a:pPr/>
              <a:t>21</a:t>
            </a:fld>
            <a:endParaRPr lang="en-US"/>
          </a:p>
        </p:txBody>
      </p:sp>
      <p:pic>
        <p:nvPicPr>
          <p:cNvPr id="7" name="Picture 6"/>
          <p:cNvPicPr>
            <a:picLocks noChangeAspect="1"/>
          </p:cNvPicPr>
          <p:nvPr/>
        </p:nvPicPr>
        <p:blipFill>
          <a:blip r:embed="rId2"/>
          <a:stretch>
            <a:fillRect/>
          </a:stretch>
        </p:blipFill>
        <p:spPr>
          <a:xfrm>
            <a:off x="914400" y="1752600"/>
            <a:ext cx="7805632" cy="4444138"/>
          </a:xfrm>
          <a:prstGeom prst="rect">
            <a:avLst/>
          </a:prstGeom>
        </p:spPr>
      </p:pic>
    </p:spTree>
    <p:extLst>
      <p:ext uri="{BB962C8B-B14F-4D97-AF65-F5344CB8AC3E}">
        <p14:creationId xmlns:p14="http://schemas.microsoft.com/office/powerpoint/2010/main" val="38294816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8435"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4F12C777-A71C-3F4F-A70B-B3F4A58149D9}" type="slidenum">
              <a:rPr lang="en-US" sz="1400"/>
              <a:pPr eaLnBrk="1" hangingPunct="1"/>
              <a:t>22</a:t>
            </a:fld>
            <a:endParaRPr lang="en-US" sz="1400"/>
          </a:p>
        </p:txBody>
      </p:sp>
      <p:sp>
        <p:nvSpPr>
          <p:cNvPr id="18436" name="Rectangle 2"/>
          <p:cNvSpPr>
            <a:spLocks noGrp="1" noChangeArrowheads="1"/>
          </p:cNvSpPr>
          <p:nvPr>
            <p:ph type="title"/>
          </p:nvPr>
        </p:nvSpPr>
        <p:spPr/>
        <p:txBody>
          <a:bodyPr/>
          <a:lstStyle/>
          <a:p>
            <a:pPr eaLnBrk="1" hangingPunct="1"/>
            <a:r>
              <a:rPr lang="en-US">
                <a:latin typeface="Tahoma" charset="0"/>
              </a:rPr>
              <a:t>Merging Two Heaps</a:t>
            </a:r>
          </a:p>
        </p:txBody>
      </p:sp>
      <p:sp>
        <p:nvSpPr>
          <p:cNvPr id="18437" name="Rectangle 3" descr="Rectangle: Click to edit Master text styles&#10;Second level&#10;Third level&#10;Fourth level&#10;Fifth level"/>
          <p:cNvSpPr>
            <a:spLocks noGrp="1" noChangeArrowheads="1"/>
          </p:cNvSpPr>
          <p:nvPr>
            <p:ph type="body" idx="1"/>
          </p:nvPr>
        </p:nvSpPr>
        <p:spPr>
          <a:xfrm>
            <a:off x="838200" y="1676400"/>
            <a:ext cx="3657600" cy="4114800"/>
          </a:xfrm>
        </p:spPr>
        <p:txBody>
          <a:bodyPr/>
          <a:lstStyle/>
          <a:p>
            <a:pPr eaLnBrk="1" hangingPunct="1"/>
            <a:r>
              <a:rPr lang="en-US" sz="2400" dirty="0">
                <a:latin typeface="Tahoma" charset="0"/>
              </a:rPr>
              <a:t>We are given two heaps and a key </a:t>
            </a:r>
            <a:r>
              <a:rPr lang="en-US" sz="2400" b="1" i="1" dirty="0">
                <a:latin typeface="Times New Roman" charset="0"/>
              </a:rPr>
              <a:t>k</a:t>
            </a:r>
          </a:p>
          <a:p>
            <a:pPr eaLnBrk="1" hangingPunct="1"/>
            <a:r>
              <a:rPr lang="en-US" sz="2400" dirty="0">
                <a:latin typeface="Tahoma" charset="0"/>
              </a:rPr>
              <a:t>We create a new heap with the root node storing </a:t>
            </a:r>
            <a:r>
              <a:rPr lang="en-US" sz="2400" b="1" i="1" dirty="0">
                <a:latin typeface="Times New Roman" charset="0"/>
              </a:rPr>
              <a:t>k</a:t>
            </a:r>
            <a:r>
              <a:rPr lang="en-US" sz="2400" dirty="0">
                <a:latin typeface="Tahoma" charset="0"/>
              </a:rPr>
              <a:t> and with the two heaps as subtrees</a:t>
            </a:r>
          </a:p>
          <a:p>
            <a:pPr eaLnBrk="1" hangingPunct="1"/>
            <a:r>
              <a:rPr lang="en-US" sz="2400" dirty="0">
                <a:latin typeface="Tahoma" charset="0"/>
              </a:rPr>
              <a:t>We perform </a:t>
            </a:r>
            <a:r>
              <a:rPr lang="en-US" sz="2400" dirty="0" err="1">
                <a:latin typeface="Tahoma" charset="0"/>
              </a:rPr>
              <a:t>downheap</a:t>
            </a:r>
            <a:r>
              <a:rPr lang="en-US" sz="2400" dirty="0">
                <a:latin typeface="Tahoma" charset="0"/>
              </a:rPr>
              <a:t> to restore the heap-order property </a:t>
            </a:r>
          </a:p>
        </p:txBody>
      </p:sp>
      <p:sp>
        <p:nvSpPr>
          <p:cNvPr id="18438" name="Oval 4"/>
          <p:cNvSpPr>
            <a:spLocks noChangeArrowheads="1"/>
          </p:cNvSpPr>
          <p:nvPr/>
        </p:nvSpPr>
        <p:spPr bwMode="auto">
          <a:xfrm>
            <a:off x="6635750" y="2906713"/>
            <a:ext cx="285750" cy="284162"/>
          </a:xfrm>
          <a:prstGeom prst="ellipse">
            <a:avLst/>
          </a:prstGeom>
          <a:solidFill>
            <a:schemeClr val="accent1"/>
          </a:solidFill>
          <a:ln w="3810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cxnSp>
        <p:nvCxnSpPr>
          <p:cNvPr id="18439" name="AutoShape 5"/>
          <p:cNvCxnSpPr>
            <a:cxnSpLocks noChangeShapeType="1"/>
            <a:stCxn id="18438" idx="3"/>
            <a:endCxn id="18441" idx="7"/>
          </p:cNvCxnSpPr>
          <p:nvPr/>
        </p:nvCxnSpPr>
        <p:spPr bwMode="auto">
          <a:xfrm flipH="1">
            <a:off x="5791200" y="3168650"/>
            <a:ext cx="885825" cy="2254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8440" name="AutoShape 6"/>
          <p:cNvCxnSpPr>
            <a:cxnSpLocks noChangeShapeType="1"/>
            <a:stCxn id="18446" idx="1"/>
            <a:endCxn id="18438" idx="5"/>
          </p:cNvCxnSpPr>
          <p:nvPr/>
        </p:nvCxnSpPr>
        <p:spPr bwMode="auto">
          <a:xfrm flipH="1" flipV="1">
            <a:off x="6880225" y="3168650"/>
            <a:ext cx="801688" cy="2270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8441" name="Oval 8"/>
          <p:cNvSpPr>
            <a:spLocks noChangeArrowheads="1"/>
          </p:cNvSpPr>
          <p:nvPr/>
        </p:nvSpPr>
        <p:spPr bwMode="auto">
          <a:xfrm>
            <a:off x="5548313" y="3362325"/>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3</a:t>
            </a:r>
          </a:p>
        </p:txBody>
      </p:sp>
      <p:sp>
        <p:nvSpPr>
          <p:cNvPr id="18442" name="Oval 9"/>
          <p:cNvSpPr>
            <a:spLocks noChangeArrowheads="1"/>
          </p:cNvSpPr>
          <p:nvPr/>
        </p:nvSpPr>
        <p:spPr bwMode="auto">
          <a:xfrm>
            <a:off x="6070600" y="38179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cxnSp>
        <p:nvCxnSpPr>
          <p:cNvPr id="18443" name="AutoShape 14"/>
          <p:cNvCxnSpPr>
            <a:cxnSpLocks noChangeShapeType="1"/>
            <a:stCxn id="18445" idx="7"/>
            <a:endCxn id="18441" idx="3"/>
          </p:cNvCxnSpPr>
          <p:nvPr/>
        </p:nvCxnSpPr>
        <p:spPr bwMode="auto">
          <a:xfrm flipV="1">
            <a:off x="5268913" y="3613150"/>
            <a:ext cx="320675" cy="2397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8444" name="AutoShape 15"/>
          <p:cNvCxnSpPr>
            <a:cxnSpLocks noChangeShapeType="1"/>
            <a:stCxn id="18442" idx="1"/>
            <a:endCxn id="18441" idx="5"/>
          </p:cNvCxnSpPr>
          <p:nvPr/>
        </p:nvCxnSpPr>
        <p:spPr bwMode="auto">
          <a:xfrm flipH="1" flipV="1">
            <a:off x="5791200" y="3613150"/>
            <a:ext cx="322263" cy="2397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8445" name="Oval 16"/>
          <p:cNvSpPr>
            <a:spLocks noChangeArrowheads="1"/>
          </p:cNvSpPr>
          <p:nvPr/>
        </p:nvSpPr>
        <p:spPr bwMode="auto">
          <a:xfrm>
            <a:off x="5026025" y="3817938"/>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18446" name="Oval 22"/>
          <p:cNvSpPr>
            <a:spLocks noChangeArrowheads="1"/>
          </p:cNvSpPr>
          <p:nvPr/>
        </p:nvSpPr>
        <p:spPr bwMode="auto">
          <a:xfrm>
            <a:off x="7640638" y="336391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8447" name="Oval 23"/>
          <p:cNvSpPr>
            <a:spLocks noChangeArrowheads="1"/>
          </p:cNvSpPr>
          <p:nvPr/>
        </p:nvSpPr>
        <p:spPr bwMode="auto">
          <a:xfrm>
            <a:off x="8162925" y="3819525"/>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18448" name="AutoShape 28"/>
          <p:cNvCxnSpPr>
            <a:cxnSpLocks noChangeShapeType="1"/>
            <a:stCxn id="18450" idx="7"/>
            <a:endCxn id="18446" idx="3"/>
          </p:cNvCxnSpPr>
          <p:nvPr/>
        </p:nvCxnSpPr>
        <p:spPr bwMode="auto">
          <a:xfrm flipV="1">
            <a:off x="7361238" y="3614738"/>
            <a:ext cx="320675" cy="23971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8449" name="AutoShape 29"/>
          <p:cNvCxnSpPr>
            <a:cxnSpLocks noChangeShapeType="1"/>
            <a:stCxn id="18447" idx="1"/>
            <a:endCxn id="18446" idx="5"/>
          </p:cNvCxnSpPr>
          <p:nvPr/>
        </p:nvCxnSpPr>
        <p:spPr bwMode="auto">
          <a:xfrm flipH="1" flipV="1">
            <a:off x="7883525" y="3614738"/>
            <a:ext cx="322263" cy="23971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8450" name="Oval 30"/>
          <p:cNvSpPr>
            <a:spLocks noChangeArrowheads="1"/>
          </p:cNvSpPr>
          <p:nvPr/>
        </p:nvSpPr>
        <p:spPr bwMode="auto">
          <a:xfrm>
            <a:off x="7118350" y="3819525"/>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4</a:t>
            </a:r>
          </a:p>
        </p:txBody>
      </p:sp>
      <p:sp>
        <p:nvSpPr>
          <p:cNvPr id="18451" name="Oval 39"/>
          <p:cNvSpPr>
            <a:spLocks noChangeArrowheads="1"/>
          </p:cNvSpPr>
          <p:nvPr/>
        </p:nvSpPr>
        <p:spPr bwMode="auto">
          <a:xfrm>
            <a:off x="5548313" y="1546225"/>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3</a:t>
            </a:r>
          </a:p>
        </p:txBody>
      </p:sp>
      <p:sp>
        <p:nvSpPr>
          <p:cNvPr id="18452" name="Oval 40"/>
          <p:cNvSpPr>
            <a:spLocks noChangeArrowheads="1"/>
          </p:cNvSpPr>
          <p:nvPr/>
        </p:nvSpPr>
        <p:spPr bwMode="auto">
          <a:xfrm>
            <a:off x="6070600" y="20018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cxnSp>
        <p:nvCxnSpPr>
          <p:cNvPr id="18453" name="AutoShape 45"/>
          <p:cNvCxnSpPr>
            <a:cxnSpLocks noChangeShapeType="1"/>
            <a:stCxn id="18455" idx="7"/>
            <a:endCxn id="18451" idx="3"/>
          </p:cNvCxnSpPr>
          <p:nvPr/>
        </p:nvCxnSpPr>
        <p:spPr bwMode="auto">
          <a:xfrm flipV="1">
            <a:off x="5268913" y="1797050"/>
            <a:ext cx="320675" cy="2397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8454" name="AutoShape 46"/>
          <p:cNvCxnSpPr>
            <a:cxnSpLocks noChangeShapeType="1"/>
            <a:stCxn id="18452" idx="1"/>
            <a:endCxn id="18451" idx="5"/>
          </p:cNvCxnSpPr>
          <p:nvPr/>
        </p:nvCxnSpPr>
        <p:spPr bwMode="auto">
          <a:xfrm flipH="1" flipV="1">
            <a:off x="5791200" y="1797050"/>
            <a:ext cx="322263" cy="2397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8455" name="Oval 47"/>
          <p:cNvSpPr>
            <a:spLocks noChangeArrowheads="1"/>
          </p:cNvSpPr>
          <p:nvPr/>
        </p:nvSpPr>
        <p:spPr bwMode="auto">
          <a:xfrm>
            <a:off x="5026025" y="2001838"/>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18456" name="Oval 53"/>
          <p:cNvSpPr>
            <a:spLocks noChangeArrowheads="1"/>
          </p:cNvSpPr>
          <p:nvPr/>
        </p:nvSpPr>
        <p:spPr bwMode="auto">
          <a:xfrm>
            <a:off x="7640638" y="154781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2</a:t>
            </a:r>
          </a:p>
        </p:txBody>
      </p:sp>
      <p:sp>
        <p:nvSpPr>
          <p:cNvPr id="18457" name="Oval 54"/>
          <p:cNvSpPr>
            <a:spLocks noChangeArrowheads="1"/>
          </p:cNvSpPr>
          <p:nvPr/>
        </p:nvSpPr>
        <p:spPr bwMode="auto">
          <a:xfrm>
            <a:off x="8162925" y="2003425"/>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18458" name="AutoShape 59"/>
          <p:cNvCxnSpPr>
            <a:cxnSpLocks noChangeShapeType="1"/>
            <a:stCxn id="18460" idx="7"/>
            <a:endCxn id="18456" idx="3"/>
          </p:cNvCxnSpPr>
          <p:nvPr/>
        </p:nvCxnSpPr>
        <p:spPr bwMode="auto">
          <a:xfrm flipV="1">
            <a:off x="7361238" y="1798638"/>
            <a:ext cx="320675" cy="23971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8459" name="AutoShape 60"/>
          <p:cNvCxnSpPr>
            <a:cxnSpLocks noChangeShapeType="1"/>
            <a:stCxn id="18457" idx="1"/>
            <a:endCxn id="18456" idx="5"/>
          </p:cNvCxnSpPr>
          <p:nvPr/>
        </p:nvCxnSpPr>
        <p:spPr bwMode="auto">
          <a:xfrm flipH="1" flipV="1">
            <a:off x="7883525" y="1798638"/>
            <a:ext cx="322263" cy="23971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8460" name="Oval 61"/>
          <p:cNvSpPr>
            <a:spLocks noChangeArrowheads="1"/>
          </p:cNvSpPr>
          <p:nvPr/>
        </p:nvSpPr>
        <p:spPr bwMode="auto">
          <a:xfrm>
            <a:off x="7118350" y="2003425"/>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4</a:t>
            </a:r>
          </a:p>
        </p:txBody>
      </p:sp>
      <p:sp>
        <p:nvSpPr>
          <p:cNvPr id="18461" name="Oval 69"/>
          <p:cNvSpPr>
            <a:spLocks noChangeArrowheads="1"/>
          </p:cNvSpPr>
          <p:nvPr/>
        </p:nvSpPr>
        <p:spPr bwMode="auto">
          <a:xfrm>
            <a:off x="6635750" y="4724400"/>
            <a:ext cx="285750" cy="284163"/>
          </a:xfrm>
          <a:prstGeom prst="ellipse">
            <a:avLst/>
          </a:prstGeom>
          <a:solidFill>
            <a:schemeClr val="accent1"/>
          </a:solidFill>
          <a:ln w="38100">
            <a:solidFill>
              <a:schemeClr val="tx2"/>
            </a:solidFill>
            <a:round/>
            <a:headEnd/>
            <a:tailEnd/>
          </a:ln>
        </p:spPr>
        <p:txBody>
          <a:bodyPr wrap="none" lIns="0" tIns="0" rIns="0" anchor="ctr" anchorCtr="1"/>
          <a:lstStyle/>
          <a:p>
            <a:r>
              <a:rPr lang="en-US" sz="1800">
                <a:latin typeface="Times New Roman" charset="0"/>
                <a:sym typeface="Symbol" charset="0"/>
              </a:rPr>
              <a:t>2</a:t>
            </a:r>
          </a:p>
        </p:txBody>
      </p:sp>
      <p:cxnSp>
        <p:nvCxnSpPr>
          <p:cNvPr id="18462" name="AutoShape 70"/>
          <p:cNvCxnSpPr>
            <a:cxnSpLocks noChangeShapeType="1"/>
            <a:stCxn id="18461" idx="3"/>
            <a:endCxn id="18464" idx="7"/>
          </p:cNvCxnSpPr>
          <p:nvPr/>
        </p:nvCxnSpPr>
        <p:spPr bwMode="auto">
          <a:xfrm flipH="1">
            <a:off x="5791200" y="4986338"/>
            <a:ext cx="885825" cy="2254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8463" name="AutoShape 71"/>
          <p:cNvCxnSpPr>
            <a:cxnSpLocks noChangeShapeType="1"/>
            <a:stCxn id="18469" idx="1"/>
            <a:endCxn id="18461" idx="5"/>
          </p:cNvCxnSpPr>
          <p:nvPr/>
        </p:nvCxnSpPr>
        <p:spPr bwMode="auto">
          <a:xfrm flipH="1" flipV="1">
            <a:off x="6880225" y="4986338"/>
            <a:ext cx="801688" cy="217487"/>
          </a:xfrm>
          <a:prstGeom prst="straightConnector1">
            <a:avLst/>
          </a:prstGeom>
          <a:noFill/>
          <a:ln w="38100">
            <a:solidFill>
              <a:schemeClr val="tx2"/>
            </a:solidFill>
            <a:round/>
            <a:headEnd/>
            <a:tailEnd/>
          </a:ln>
          <a:extLst>
            <a:ext uri="{909E8E84-426E-40dd-AFC4-6F175D3DCCD1}">
              <a14:hiddenFill xmlns="" xmlns:a14="http://schemas.microsoft.com/office/drawing/2010/main">
                <a:noFill/>
              </a14:hiddenFill>
            </a:ext>
          </a:extLst>
        </p:spPr>
      </p:cxnSp>
      <p:sp>
        <p:nvSpPr>
          <p:cNvPr id="18464" name="Oval 72"/>
          <p:cNvSpPr>
            <a:spLocks noChangeArrowheads="1"/>
          </p:cNvSpPr>
          <p:nvPr/>
        </p:nvSpPr>
        <p:spPr bwMode="auto">
          <a:xfrm>
            <a:off x="5548313" y="518001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3</a:t>
            </a:r>
          </a:p>
        </p:txBody>
      </p:sp>
      <p:sp>
        <p:nvSpPr>
          <p:cNvPr id="18465" name="Oval 73"/>
          <p:cNvSpPr>
            <a:spLocks noChangeArrowheads="1"/>
          </p:cNvSpPr>
          <p:nvPr/>
        </p:nvSpPr>
        <p:spPr bwMode="auto">
          <a:xfrm>
            <a:off x="6070600" y="5635625"/>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5</a:t>
            </a:r>
          </a:p>
        </p:txBody>
      </p:sp>
      <p:cxnSp>
        <p:nvCxnSpPr>
          <p:cNvPr id="18466" name="AutoShape 78"/>
          <p:cNvCxnSpPr>
            <a:cxnSpLocks noChangeShapeType="1"/>
            <a:stCxn id="18468" idx="7"/>
            <a:endCxn id="18464" idx="3"/>
          </p:cNvCxnSpPr>
          <p:nvPr/>
        </p:nvCxnSpPr>
        <p:spPr bwMode="auto">
          <a:xfrm flipV="1">
            <a:off x="5268913" y="5434013"/>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8467" name="AutoShape 79"/>
          <p:cNvCxnSpPr>
            <a:cxnSpLocks noChangeShapeType="1"/>
            <a:stCxn id="18465" idx="1"/>
            <a:endCxn id="18464" idx="5"/>
          </p:cNvCxnSpPr>
          <p:nvPr/>
        </p:nvCxnSpPr>
        <p:spPr bwMode="auto">
          <a:xfrm flipH="1" flipV="1">
            <a:off x="5791200" y="5434013"/>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8468" name="Oval 80"/>
          <p:cNvSpPr>
            <a:spLocks noChangeArrowheads="1"/>
          </p:cNvSpPr>
          <p:nvPr/>
        </p:nvSpPr>
        <p:spPr bwMode="auto">
          <a:xfrm>
            <a:off x="5026025" y="5635625"/>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8</a:t>
            </a:r>
          </a:p>
        </p:txBody>
      </p:sp>
      <p:sp>
        <p:nvSpPr>
          <p:cNvPr id="18469" name="Oval 85"/>
          <p:cNvSpPr>
            <a:spLocks noChangeArrowheads="1"/>
          </p:cNvSpPr>
          <p:nvPr/>
        </p:nvSpPr>
        <p:spPr bwMode="auto">
          <a:xfrm>
            <a:off x="7640638" y="5181600"/>
            <a:ext cx="284162" cy="285750"/>
          </a:xfrm>
          <a:prstGeom prst="ellipse">
            <a:avLst/>
          </a:prstGeom>
          <a:solidFill>
            <a:schemeClr val="accent1"/>
          </a:solidFill>
          <a:ln w="38100">
            <a:solidFill>
              <a:schemeClr val="tx2"/>
            </a:solidFill>
            <a:round/>
            <a:headEnd/>
            <a:tailEnd/>
          </a:ln>
        </p:spPr>
        <p:txBody>
          <a:bodyPr wrap="none" lIns="0" tIns="0" rIns="0" anchor="ctr" anchorCtr="1"/>
          <a:lstStyle/>
          <a:p>
            <a:r>
              <a:rPr lang="en-US" sz="1800">
                <a:latin typeface="Times New Roman" charset="0"/>
                <a:sym typeface="Symbol" charset="0"/>
              </a:rPr>
              <a:t>4</a:t>
            </a:r>
          </a:p>
        </p:txBody>
      </p:sp>
      <p:sp>
        <p:nvSpPr>
          <p:cNvPr id="18470" name="Oval 86"/>
          <p:cNvSpPr>
            <a:spLocks noChangeArrowheads="1"/>
          </p:cNvSpPr>
          <p:nvPr/>
        </p:nvSpPr>
        <p:spPr bwMode="auto">
          <a:xfrm>
            <a:off x="8162925" y="5637213"/>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800">
                <a:latin typeface="Times New Roman" charset="0"/>
                <a:sym typeface="Symbol" charset="0"/>
              </a:rPr>
              <a:t>6</a:t>
            </a:r>
          </a:p>
        </p:txBody>
      </p:sp>
      <p:cxnSp>
        <p:nvCxnSpPr>
          <p:cNvPr id="18471" name="AutoShape 91"/>
          <p:cNvCxnSpPr>
            <a:cxnSpLocks noChangeShapeType="1"/>
            <a:stCxn id="18473" idx="7"/>
            <a:endCxn id="18469" idx="3"/>
          </p:cNvCxnSpPr>
          <p:nvPr/>
        </p:nvCxnSpPr>
        <p:spPr bwMode="auto">
          <a:xfrm flipV="1">
            <a:off x="7361238" y="5445125"/>
            <a:ext cx="320675" cy="214313"/>
          </a:xfrm>
          <a:prstGeom prst="straightConnector1">
            <a:avLst/>
          </a:prstGeom>
          <a:noFill/>
          <a:ln w="38100">
            <a:solidFill>
              <a:schemeClr val="tx2"/>
            </a:solidFill>
            <a:round/>
            <a:headEnd/>
            <a:tailEnd/>
          </a:ln>
          <a:extLst>
            <a:ext uri="{909E8E84-426E-40dd-AFC4-6F175D3DCCD1}">
              <a14:hiddenFill xmlns="" xmlns:a14="http://schemas.microsoft.com/office/drawing/2010/main">
                <a:noFill/>
              </a14:hiddenFill>
            </a:ext>
          </a:extLst>
        </p:spPr>
      </p:cxnSp>
      <p:cxnSp>
        <p:nvCxnSpPr>
          <p:cNvPr id="18472" name="AutoShape 92"/>
          <p:cNvCxnSpPr>
            <a:cxnSpLocks noChangeShapeType="1"/>
            <a:stCxn id="18470" idx="1"/>
            <a:endCxn id="18469" idx="5"/>
          </p:cNvCxnSpPr>
          <p:nvPr/>
        </p:nvCxnSpPr>
        <p:spPr bwMode="auto">
          <a:xfrm flipH="1" flipV="1">
            <a:off x="7883525" y="5445125"/>
            <a:ext cx="320675" cy="223838"/>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8473" name="Oval 93"/>
          <p:cNvSpPr>
            <a:spLocks noChangeArrowheads="1"/>
          </p:cNvSpPr>
          <p:nvPr/>
        </p:nvSpPr>
        <p:spPr bwMode="auto">
          <a:xfrm>
            <a:off x="7118350" y="5637213"/>
            <a:ext cx="284163" cy="285750"/>
          </a:xfrm>
          <a:prstGeom prst="ellipse">
            <a:avLst/>
          </a:prstGeom>
          <a:solidFill>
            <a:schemeClr val="accent1"/>
          </a:solidFill>
          <a:ln w="38100">
            <a:solidFill>
              <a:schemeClr val="tx2"/>
            </a:solidFill>
            <a:round/>
            <a:headEnd/>
            <a:tailEnd/>
          </a:ln>
        </p:spPr>
        <p:txBody>
          <a:bodyPr wrap="none" lIns="0" tIns="0" rIns="0" anchor="ctr" anchorCtr="1"/>
          <a:lstStyle/>
          <a:p>
            <a:r>
              <a:rPr lang="en-US" sz="1800">
                <a:solidFill>
                  <a:schemeClr val="tx2"/>
                </a:solidFill>
                <a:latin typeface="Times New Roman" charset="0"/>
                <a:sym typeface="Symbol" charset="0"/>
              </a:rPr>
              <a:t>7</a:t>
            </a:r>
          </a:p>
        </p:txBody>
      </p:sp>
      <p:sp>
        <p:nvSpPr>
          <p:cNvPr id="18474" name="Date Placeholder 41"/>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4100"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C7DAF060-8329-FE41-ACB2-0C15CD1BBBA2}" type="slidenum">
              <a:rPr lang="en-US" sz="1400"/>
              <a:pPr eaLnBrk="1" hangingPunct="1"/>
              <a:t>23</a:t>
            </a:fld>
            <a:endParaRPr lang="en-US" sz="1400"/>
          </a:p>
        </p:txBody>
      </p:sp>
      <p:sp>
        <p:nvSpPr>
          <p:cNvPr id="4101" name="Rectangle 3" descr="Rectangle: Click to edit Master text styles&#10;Second level&#10;Third level&#10;Fourth level&#10;Fifth level"/>
          <p:cNvSpPr>
            <a:spLocks noGrp="1" noChangeArrowheads="1"/>
          </p:cNvSpPr>
          <p:nvPr>
            <p:ph type="body" idx="1"/>
          </p:nvPr>
        </p:nvSpPr>
        <p:spPr>
          <a:xfrm>
            <a:off x="838200" y="1676400"/>
            <a:ext cx="3886200" cy="4267200"/>
          </a:xfrm>
        </p:spPr>
        <p:txBody>
          <a:bodyPr/>
          <a:lstStyle/>
          <a:p>
            <a:pPr eaLnBrk="1" hangingPunct="1"/>
            <a:r>
              <a:rPr lang="en-US" sz="2400">
                <a:latin typeface="Tahoma" charset="0"/>
              </a:rPr>
              <a:t>We can construct a heap storing </a:t>
            </a:r>
            <a:r>
              <a:rPr lang="en-US" sz="2400" b="1" i="1">
                <a:latin typeface="Times New Roman" charset="0"/>
              </a:rPr>
              <a:t>n</a:t>
            </a:r>
            <a:r>
              <a:rPr lang="en-US" sz="2400">
                <a:latin typeface="Tahoma" charset="0"/>
              </a:rPr>
              <a:t> given keys in using a bottom-up construction with </a:t>
            </a:r>
            <a:r>
              <a:rPr lang="en-US" sz="2400">
                <a:latin typeface="Times New Roman" charset="0"/>
              </a:rPr>
              <a:t>log </a:t>
            </a:r>
            <a:r>
              <a:rPr lang="en-US" sz="2400" b="1" i="1">
                <a:latin typeface="Times New Roman" charset="0"/>
              </a:rPr>
              <a:t>n</a:t>
            </a:r>
            <a:r>
              <a:rPr lang="en-US" sz="2400">
                <a:latin typeface="Tahoma" charset="0"/>
              </a:rPr>
              <a:t> phases</a:t>
            </a:r>
          </a:p>
          <a:p>
            <a:pPr eaLnBrk="1" hangingPunct="1"/>
            <a:r>
              <a:rPr lang="en-US" sz="2400">
                <a:latin typeface="Tahoma" charset="0"/>
              </a:rPr>
              <a:t>In phase </a:t>
            </a:r>
            <a:r>
              <a:rPr lang="en-US" sz="2400" b="1" i="1">
                <a:latin typeface="Times New Roman" charset="0"/>
              </a:rPr>
              <a:t>i</a:t>
            </a:r>
            <a:r>
              <a:rPr lang="en-US" sz="2400">
                <a:latin typeface="Tahoma" charset="0"/>
              </a:rPr>
              <a:t>, pairs of heaps with </a:t>
            </a:r>
            <a:r>
              <a:rPr lang="en-US" sz="2400">
                <a:latin typeface="Times New Roman" charset="0"/>
              </a:rPr>
              <a:t>2</a:t>
            </a:r>
            <a:r>
              <a:rPr lang="en-US" sz="2400" b="1" i="1" baseline="30000">
                <a:latin typeface="Times New Roman" charset="0"/>
              </a:rPr>
              <a:t>i </a:t>
            </a:r>
            <a:r>
              <a:rPr lang="en-US" sz="2400">
                <a:latin typeface="Symbol" charset="0"/>
              </a:rPr>
              <a:t>-</a:t>
            </a:r>
            <a:r>
              <a:rPr lang="en-US" sz="2400">
                <a:latin typeface="Times New Roman" charset="0"/>
              </a:rPr>
              <a:t>1</a:t>
            </a:r>
            <a:r>
              <a:rPr lang="en-US" sz="2400">
                <a:latin typeface="Tahoma" charset="0"/>
              </a:rPr>
              <a:t> keys are merged into heaps with </a:t>
            </a:r>
            <a:r>
              <a:rPr lang="en-US" sz="2400">
                <a:latin typeface="Times New Roman" charset="0"/>
              </a:rPr>
              <a:t>2</a:t>
            </a:r>
            <a:r>
              <a:rPr lang="en-US" sz="2400" b="1" i="1" baseline="30000">
                <a:latin typeface="Times New Roman" charset="0"/>
              </a:rPr>
              <a:t>i</a:t>
            </a:r>
            <a:r>
              <a:rPr lang="en-US" sz="2400" baseline="30000">
                <a:latin typeface="Symbol" charset="0"/>
              </a:rPr>
              <a:t>+</a:t>
            </a:r>
            <a:r>
              <a:rPr lang="en-US" sz="2400" baseline="30000">
                <a:latin typeface="Times New Roman" charset="0"/>
              </a:rPr>
              <a:t>1</a:t>
            </a:r>
            <a:r>
              <a:rPr lang="en-US" sz="2400">
                <a:latin typeface="Symbol" charset="0"/>
              </a:rPr>
              <a:t>-</a:t>
            </a:r>
            <a:r>
              <a:rPr lang="en-US" sz="2400">
                <a:latin typeface="Times New Roman" charset="0"/>
              </a:rPr>
              <a:t>1</a:t>
            </a:r>
            <a:r>
              <a:rPr lang="en-US" sz="2400">
                <a:latin typeface="Tahoma" charset="0"/>
              </a:rPr>
              <a:t> keys</a:t>
            </a:r>
          </a:p>
        </p:txBody>
      </p:sp>
      <p:sp>
        <p:nvSpPr>
          <p:cNvPr id="4102" name="Rectangle 6" descr="Rectangle: Click to edit Master text styles&#10;Second level&#10;Third level&#10;Fourth level&#10;Fifth level"/>
          <p:cNvSpPr>
            <a:spLocks noChangeArrowheads="1"/>
          </p:cNvSpPr>
          <p:nvPr/>
        </p:nvSpPr>
        <p:spPr bwMode="auto">
          <a:xfrm>
            <a:off x="4800600" y="1676400"/>
            <a:ext cx="3962400"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pPr marL="342900" indent="-342900" algn="l">
              <a:spcBef>
                <a:spcPct val="20000"/>
              </a:spcBef>
              <a:buClr>
                <a:schemeClr val="hlink"/>
              </a:buClr>
              <a:buSzPct val="110000"/>
              <a:buFont typeface="Wingdings" charset="0"/>
              <a:buBlip>
                <a:blip r:embed="rId2"/>
              </a:buBlip>
            </a:pPr>
            <a:endParaRPr lang="en-US"/>
          </a:p>
        </p:txBody>
      </p:sp>
      <p:sp>
        <p:nvSpPr>
          <p:cNvPr id="119816" name="Rectangle 8"/>
          <p:cNvSpPr>
            <a:spLocks noGrp="1" noChangeArrowheads="1"/>
          </p:cNvSpPr>
          <p:nvPr>
            <p:ph type="title"/>
          </p:nvPr>
        </p:nvSpPr>
        <p:spPr>
          <a:xfrm>
            <a:off x="609600" y="304800"/>
            <a:ext cx="6934200" cy="1143000"/>
          </a:xfrm>
        </p:spPr>
        <p:txBody>
          <a:bodyPr>
            <a:normAutofit fontScale="90000"/>
          </a:bodyPr>
          <a:lstStyle/>
          <a:p>
            <a:pPr eaLnBrk="1" hangingPunct="1">
              <a:defRPr/>
            </a:pPr>
            <a:r>
              <a:rPr lang="en-US" dirty="0">
                <a:ea typeface="+mj-ea"/>
              </a:rPr>
              <a:t>Bottom-up Heap Construction</a:t>
            </a:r>
          </a:p>
        </p:txBody>
      </p:sp>
      <p:grpSp>
        <p:nvGrpSpPr>
          <p:cNvPr id="4104" name="Group 24"/>
          <p:cNvGrpSpPr>
            <a:grpSpLocks/>
          </p:cNvGrpSpPr>
          <p:nvPr/>
        </p:nvGrpSpPr>
        <p:grpSpPr bwMode="auto">
          <a:xfrm>
            <a:off x="5357813" y="2209800"/>
            <a:ext cx="2514600" cy="838200"/>
            <a:chOff x="3360" y="1392"/>
            <a:chExt cx="1584" cy="528"/>
          </a:xfrm>
        </p:grpSpPr>
        <p:sp>
          <p:nvSpPr>
            <p:cNvPr id="4114" name="AutoShape 9"/>
            <p:cNvSpPr>
              <a:spLocks noChangeArrowheads="1"/>
            </p:cNvSpPr>
            <p:nvPr/>
          </p:nvSpPr>
          <p:spPr bwMode="auto">
            <a:xfrm>
              <a:off x="3360" y="1392"/>
              <a:ext cx="624" cy="528"/>
            </a:xfrm>
            <a:prstGeom prst="triangle">
              <a:avLst>
                <a:gd name="adj" fmla="val 50000"/>
              </a:avLst>
            </a:prstGeom>
            <a:solidFill>
              <a:schemeClr val="accent1"/>
            </a:solidFill>
            <a:ln w="19050">
              <a:solidFill>
                <a:schemeClr val="tx1"/>
              </a:solidFill>
              <a:miter lim="800000"/>
              <a:headEnd/>
              <a:tailEnd/>
            </a:ln>
          </p:spPr>
          <p:txBody>
            <a:bodyPr wrap="none" anchor="ctr"/>
            <a:lstStyle/>
            <a:p>
              <a:r>
                <a:rPr lang="en-US" sz="2000">
                  <a:latin typeface="Times New Roman" charset="0"/>
                </a:rPr>
                <a:t>2</a:t>
              </a:r>
              <a:r>
                <a:rPr lang="en-US" sz="2000" b="1" i="1" baseline="30000">
                  <a:latin typeface="Times New Roman" charset="0"/>
                </a:rPr>
                <a:t>i </a:t>
              </a:r>
              <a:r>
                <a:rPr lang="en-US" sz="2000">
                  <a:latin typeface="Symbol" charset="0"/>
                </a:rPr>
                <a:t>-</a:t>
              </a:r>
              <a:r>
                <a:rPr lang="en-US" sz="2000">
                  <a:latin typeface="Times New Roman" charset="0"/>
                </a:rPr>
                <a:t>1</a:t>
              </a:r>
            </a:p>
          </p:txBody>
        </p:sp>
        <p:sp>
          <p:nvSpPr>
            <p:cNvPr id="4115" name="AutoShape 10"/>
            <p:cNvSpPr>
              <a:spLocks noChangeArrowheads="1"/>
            </p:cNvSpPr>
            <p:nvPr/>
          </p:nvSpPr>
          <p:spPr bwMode="auto">
            <a:xfrm>
              <a:off x="4320" y="1392"/>
              <a:ext cx="624" cy="528"/>
            </a:xfrm>
            <a:prstGeom prst="triangle">
              <a:avLst>
                <a:gd name="adj" fmla="val 50000"/>
              </a:avLst>
            </a:prstGeom>
            <a:solidFill>
              <a:schemeClr val="accent1"/>
            </a:solidFill>
            <a:ln w="19050">
              <a:solidFill>
                <a:schemeClr val="tx1"/>
              </a:solidFill>
              <a:miter lim="800000"/>
              <a:headEnd/>
              <a:tailEnd/>
            </a:ln>
          </p:spPr>
          <p:txBody>
            <a:bodyPr wrap="none" anchor="ctr"/>
            <a:lstStyle/>
            <a:p>
              <a:r>
                <a:rPr lang="en-US" sz="2000">
                  <a:latin typeface="Times New Roman" charset="0"/>
                </a:rPr>
                <a:t>2</a:t>
              </a:r>
              <a:r>
                <a:rPr lang="en-US" sz="2000" b="1" i="1" baseline="30000">
                  <a:latin typeface="Times New Roman" charset="0"/>
                </a:rPr>
                <a:t>i </a:t>
              </a:r>
              <a:r>
                <a:rPr lang="en-US" sz="2000">
                  <a:latin typeface="Symbol" charset="0"/>
                </a:rPr>
                <a:t>-</a:t>
              </a:r>
              <a:r>
                <a:rPr lang="en-US" sz="2000">
                  <a:latin typeface="Times New Roman" charset="0"/>
                </a:rPr>
                <a:t>1</a:t>
              </a:r>
            </a:p>
          </p:txBody>
        </p:sp>
      </p:grpSp>
      <p:sp>
        <p:nvSpPr>
          <p:cNvPr id="4105" name="AutoShape 18"/>
          <p:cNvSpPr>
            <a:spLocks noChangeArrowheads="1"/>
          </p:cNvSpPr>
          <p:nvPr/>
        </p:nvSpPr>
        <p:spPr bwMode="auto">
          <a:xfrm>
            <a:off x="6424613" y="3429000"/>
            <a:ext cx="381000" cy="381000"/>
          </a:xfrm>
          <a:prstGeom prst="downArrow">
            <a:avLst>
              <a:gd name="adj1" fmla="val 50000"/>
              <a:gd name="adj2" fmla="val 25000"/>
            </a:avLst>
          </a:prstGeom>
          <a:noFill/>
          <a:ln w="19050">
            <a:solidFill>
              <a:schemeClr val="tx1"/>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19829" name="Freeform 21"/>
          <p:cNvSpPr>
            <a:spLocks/>
          </p:cNvSpPr>
          <p:nvPr/>
        </p:nvSpPr>
        <p:spPr bwMode="auto">
          <a:xfrm>
            <a:off x="4773613" y="4191000"/>
            <a:ext cx="3684587" cy="1771650"/>
          </a:xfrm>
          <a:custGeom>
            <a:avLst/>
            <a:gdLst/>
            <a:ahLst/>
            <a:cxnLst>
              <a:cxn ang="0">
                <a:pos x="857" y="147"/>
              </a:cxn>
              <a:cxn ang="0">
                <a:pos x="210" y="981"/>
              </a:cxn>
              <a:cxn ang="0">
                <a:pos x="2119" y="975"/>
              </a:cxn>
              <a:cxn ang="0">
                <a:pos x="1424" y="138"/>
              </a:cxn>
              <a:cxn ang="0">
                <a:pos x="857" y="147"/>
              </a:cxn>
            </a:cxnLst>
            <a:rect l="0" t="0" r="r" b="b"/>
            <a:pathLst>
              <a:path w="2321" h="1116">
                <a:moveTo>
                  <a:pt x="857" y="147"/>
                </a:moveTo>
                <a:cubicBezTo>
                  <a:pt x="722" y="227"/>
                  <a:pt x="0" y="843"/>
                  <a:pt x="210" y="981"/>
                </a:cubicBezTo>
                <a:cubicBezTo>
                  <a:pt x="414" y="1113"/>
                  <a:pt x="1916" y="1116"/>
                  <a:pt x="2119" y="975"/>
                </a:cubicBezTo>
                <a:cubicBezTo>
                  <a:pt x="2321" y="835"/>
                  <a:pt x="1634" y="276"/>
                  <a:pt x="1424" y="138"/>
                </a:cubicBezTo>
                <a:cubicBezTo>
                  <a:pt x="1214" y="0"/>
                  <a:pt x="992" y="67"/>
                  <a:pt x="857" y="147"/>
                </a:cubicBezTo>
                <a:close/>
              </a:path>
            </a:pathLst>
          </a:custGeom>
          <a:solidFill>
            <a:schemeClr val="bg1">
              <a:lumMod val="95000"/>
            </a:schemeClr>
          </a:solidFill>
          <a:ln w="19050" cap="flat" cmpd="sng">
            <a:solidFill>
              <a:schemeClr val="tx1"/>
            </a:solidFill>
            <a:prstDash val="solid"/>
            <a:round/>
            <a:headEnd/>
            <a:tailEnd/>
          </a:ln>
          <a:effectLst/>
        </p:spPr>
        <p:txBody>
          <a:bodyPr wrap="none" anchor="ctr"/>
          <a:lstStyle/>
          <a:p>
            <a:pPr>
              <a:defRPr/>
            </a:pPr>
            <a:endParaRPr lang="en-US">
              <a:latin typeface="Tahoma" pitchFamily="34" charset="0"/>
              <a:ea typeface="+mn-ea"/>
            </a:endParaRPr>
          </a:p>
        </p:txBody>
      </p:sp>
      <p:sp>
        <p:nvSpPr>
          <p:cNvPr id="4107" name="AutoShape 11"/>
          <p:cNvSpPr>
            <a:spLocks noChangeArrowheads="1"/>
          </p:cNvSpPr>
          <p:nvPr/>
        </p:nvSpPr>
        <p:spPr bwMode="auto">
          <a:xfrm>
            <a:off x="5334000" y="4868863"/>
            <a:ext cx="990600" cy="841375"/>
          </a:xfrm>
          <a:prstGeom prst="triangle">
            <a:avLst>
              <a:gd name="adj" fmla="val 50000"/>
            </a:avLst>
          </a:prstGeom>
          <a:solidFill>
            <a:schemeClr val="accent1"/>
          </a:solidFill>
          <a:ln w="19050">
            <a:solidFill>
              <a:schemeClr val="tx1"/>
            </a:solidFill>
            <a:miter lim="800000"/>
            <a:headEnd/>
            <a:tailEnd/>
          </a:ln>
        </p:spPr>
        <p:txBody>
          <a:bodyPr wrap="none" anchor="ctr"/>
          <a:lstStyle/>
          <a:p>
            <a:endParaRPr lang="en-US"/>
          </a:p>
        </p:txBody>
      </p:sp>
      <p:sp>
        <p:nvSpPr>
          <p:cNvPr id="4108" name="AutoShape 12"/>
          <p:cNvSpPr>
            <a:spLocks noChangeArrowheads="1"/>
          </p:cNvSpPr>
          <p:nvPr/>
        </p:nvSpPr>
        <p:spPr bwMode="auto">
          <a:xfrm>
            <a:off x="6858000" y="4868863"/>
            <a:ext cx="990600" cy="841375"/>
          </a:xfrm>
          <a:prstGeom prst="triangle">
            <a:avLst>
              <a:gd name="adj" fmla="val 50000"/>
            </a:avLst>
          </a:prstGeom>
          <a:solidFill>
            <a:schemeClr val="accent1"/>
          </a:solidFill>
          <a:ln w="19050">
            <a:solidFill>
              <a:schemeClr val="tx1"/>
            </a:solidFill>
            <a:miter lim="800000"/>
            <a:headEnd/>
            <a:tailEnd/>
          </a:ln>
        </p:spPr>
        <p:txBody>
          <a:bodyPr wrap="none" anchor="ctr"/>
          <a:lstStyle/>
          <a:p>
            <a:endParaRPr lang="en-US"/>
          </a:p>
        </p:txBody>
      </p:sp>
      <p:sp>
        <p:nvSpPr>
          <p:cNvPr id="4109" name="Oval 13"/>
          <p:cNvSpPr>
            <a:spLocks noChangeArrowheads="1"/>
          </p:cNvSpPr>
          <p:nvPr/>
        </p:nvSpPr>
        <p:spPr bwMode="auto">
          <a:xfrm>
            <a:off x="6438900" y="4411663"/>
            <a:ext cx="304800" cy="304800"/>
          </a:xfrm>
          <a:prstGeom prst="ellipse">
            <a:avLst/>
          </a:prstGeom>
          <a:solidFill>
            <a:schemeClr val="accent1"/>
          </a:solidFill>
          <a:ln w="19050">
            <a:solidFill>
              <a:schemeClr val="tx1"/>
            </a:solidFill>
            <a:round/>
            <a:headEnd/>
            <a:tailEnd/>
          </a:ln>
        </p:spPr>
        <p:txBody>
          <a:bodyPr wrap="none" anchor="ctr"/>
          <a:lstStyle/>
          <a:p>
            <a:endParaRPr lang="en-US"/>
          </a:p>
        </p:txBody>
      </p:sp>
      <p:cxnSp>
        <p:nvCxnSpPr>
          <p:cNvPr id="4110" name="AutoShape 15"/>
          <p:cNvCxnSpPr>
            <a:cxnSpLocks noChangeShapeType="1"/>
            <a:stCxn id="4109" idx="3"/>
            <a:endCxn id="4107" idx="0"/>
          </p:cNvCxnSpPr>
          <p:nvPr/>
        </p:nvCxnSpPr>
        <p:spPr bwMode="auto">
          <a:xfrm flipH="1">
            <a:off x="5829300" y="4681538"/>
            <a:ext cx="654050" cy="1873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4111" name="AutoShape 16"/>
          <p:cNvCxnSpPr>
            <a:cxnSpLocks noChangeShapeType="1"/>
            <a:stCxn id="4109" idx="5"/>
            <a:endCxn id="4108" idx="0"/>
          </p:cNvCxnSpPr>
          <p:nvPr/>
        </p:nvCxnSpPr>
        <p:spPr bwMode="auto">
          <a:xfrm>
            <a:off x="6699250" y="4681538"/>
            <a:ext cx="654050" cy="18732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4112" name="Rectangle 22"/>
          <p:cNvSpPr>
            <a:spLocks noChangeArrowheads="1"/>
          </p:cNvSpPr>
          <p:nvPr/>
        </p:nvSpPr>
        <p:spPr bwMode="auto">
          <a:xfrm>
            <a:off x="6161088" y="4872038"/>
            <a:ext cx="925512" cy="457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p>
            <a:r>
              <a:rPr lang="en-US">
                <a:latin typeface="Times New Roman" charset="0"/>
              </a:rPr>
              <a:t>2</a:t>
            </a:r>
            <a:r>
              <a:rPr lang="en-US" b="1" i="1" baseline="30000">
                <a:latin typeface="Times New Roman" charset="0"/>
              </a:rPr>
              <a:t>i</a:t>
            </a:r>
            <a:r>
              <a:rPr lang="en-US" baseline="30000">
                <a:latin typeface="Symbol" charset="0"/>
              </a:rPr>
              <a:t>+</a:t>
            </a:r>
            <a:r>
              <a:rPr lang="en-US" baseline="30000">
                <a:latin typeface="Times New Roman" charset="0"/>
              </a:rPr>
              <a:t>1</a:t>
            </a:r>
            <a:r>
              <a:rPr lang="en-US">
                <a:latin typeface="Symbol" charset="0"/>
              </a:rPr>
              <a:t>-</a:t>
            </a:r>
            <a:r>
              <a:rPr lang="en-US">
                <a:latin typeface="Times New Roman" charset="0"/>
              </a:rPr>
              <a:t>1</a:t>
            </a:r>
          </a:p>
        </p:txBody>
      </p:sp>
      <p:graphicFrame>
        <p:nvGraphicFramePr>
          <p:cNvPr id="4098" name="Object 25"/>
          <p:cNvGraphicFramePr>
            <a:graphicFrameLocks noChangeAspect="1"/>
          </p:cNvGraphicFramePr>
          <p:nvPr/>
        </p:nvGraphicFramePr>
        <p:xfrm>
          <a:off x="7391400" y="490538"/>
          <a:ext cx="1371600" cy="1246187"/>
        </p:xfrm>
        <a:graphic>
          <a:graphicData uri="http://schemas.openxmlformats.org/presentationml/2006/ole">
            <mc:AlternateContent xmlns:mc="http://schemas.openxmlformats.org/markup-compatibility/2006">
              <mc:Choice xmlns:v="urn:schemas-microsoft-com:vml" Requires="v">
                <p:oleObj name="Clip" r:id="rId3" imgW="1744560" imgH="1584360" progId="MS_ClipArt_Gallery.2">
                  <p:embed/>
                </p:oleObj>
              </mc:Choice>
              <mc:Fallback>
                <p:oleObj name="Clip" r:id="rId3" imgW="1744560" imgH="1584360" progId="MS_ClipArt_Gallery.2">
                  <p:embed/>
                  <p:pic>
                    <p:nvPicPr>
                      <p:cNvPr id="0" name="Object 2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91400" y="490538"/>
                        <a:ext cx="1371600" cy="1246187"/>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4113" name="Date Placeholder 18"/>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9459"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0CA68BA-2791-574E-BE9C-CF79360E0C6C}" type="slidenum">
              <a:rPr lang="en-US" sz="1400"/>
              <a:pPr eaLnBrk="1" hangingPunct="1"/>
              <a:t>24</a:t>
            </a:fld>
            <a:endParaRPr lang="en-US" sz="1400"/>
          </a:p>
        </p:txBody>
      </p:sp>
      <p:sp>
        <p:nvSpPr>
          <p:cNvPr id="19460" name="Rectangle 2"/>
          <p:cNvSpPr>
            <a:spLocks noGrp="1" noChangeArrowheads="1"/>
          </p:cNvSpPr>
          <p:nvPr>
            <p:ph type="title"/>
          </p:nvPr>
        </p:nvSpPr>
        <p:spPr/>
        <p:txBody>
          <a:bodyPr/>
          <a:lstStyle/>
          <a:p>
            <a:pPr eaLnBrk="1" hangingPunct="1"/>
            <a:r>
              <a:rPr lang="en-US">
                <a:latin typeface="Tahoma" charset="0"/>
              </a:rPr>
              <a:t>Example</a:t>
            </a:r>
          </a:p>
        </p:txBody>
      </p:sp>
      <p:sp>
        <p:nvSpPr>
          <p:cNvPr id="19461" name="Oval 85"/>
          <p:cNvSpPr>
            <a:spLocks noChangeArrowheads="1"/>
          </p:cNvSpPr>
          <p:nvPr/>
        </p:nvSpPr>
        <p:spPr bwMode="auto">
          <a:xfrm>
            <a:off x="2479675" y="2103438"/>
            <a:ext cx="285750" cy="284162"/>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19462" name="AutoShape 86"/>
          <p:cNvCxnSpPr>
            <a:cxnSpLocks noChangeShapeType="1"/>
            <a:stCxn id="19461" idx="3"/>
            <a:endCxn id="19464" idx="7"/>
          </p:cNvCxnSpPr>
          <p:nvPr/>
        </p:nvCxnSpPr>
        <p:spPr bwMode="auto">
          <a:xfrm flipH="1">
            <a:off x="1663700" y="2346325"/>
            <a:ext cx="857250" cy="254000"/>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463" name="AutoShape 87"/>
          <p:cNvCxnSpPr>
            <a:cxnSpLocks noChangeShapeType="1"/>
            <a:stCxn id="19469" idx="1"/>
            <a:endCxn id="19461" idx="5"/>
          </p:cNvCxnSpPr>
          <p:nvPr/>
        </p:nvCxnSpPr>
        <p:spPr bwMode="auto">
          <a:xfrm flipH="1" flipV="1">
            <a:off x="2724150" y="2346325"/>
            <a:ext cx="857250" cy="255588"/>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464" name="Oval 89"/>
          <p:cNvSpPr>
            <a:spLocks noChangeArrowheads="1"/>
          </p:cNvSpPr>
          <p:nvPr/>
        </p:nvSpPr>
        <p:spPr bwMode="auto">
          <a:xfrm>
            <a:off x="1420813" y="2559050"/>
            <a:ext cx="284162" cy="285750"/>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sp>
        <p:nvSpPr>
          <p:cNvPr id="19465" name="Oval 90"/>
          <p:cNvSpPr>
            <a:spLocks noChangeArrowheads="1"/>
          </p:cNvSpPr>
          <p:nvPr/>
        </p:nvSpPr>
        <p:spPr bwMode="auto">
          <a:xfrm>
            <a:off x="1943100" y="3014663"/>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15</a:t>
            </a:r>
          </a:p>
        </p:txBody>
      </p:sp>
      <p:cxnSp>
        <p:nvCxnSpPr>
          <p:cNvPr id="19466" name="AutoShape 95"/>
          <p:cNvCxnSpPr>
            <a:cxnSpLocks noChangeShapeType="1"/>
            <a:stCxn id="19468" idx="7"/>
            <a:endCxn id="19464" idx="3"/>
          </p:cNvCxnSpPr>
          <p:nvPr/>
        </p:nvCxnSpPr>
        <p:spPr bwMode="auto">
          <a:xfrm flipV="1">
            <a:off x="1141413" y="2803525"/>
            <a:ext cx="320675" cy="242888"/>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467" name="AutoShape 96"/>
          <p:cNvCxnSpPr>
            <a:cxnSpLocks noChangeShapeType="1"/>
            <a:stCxn id="19465" idx="1"/>
            <a:endCxn id="19464" idx="5"/>
          </p:cNvCxnSpPr>
          <p:nvPr/>
        </p:nvCxnSpPr>
        <p:spPr bwMode="auto">
          <a:xfrm flipH="1" flipV="1">
            <a:off x="1663700" y="2803525"/>
            <a:ext cx="320675" cy="242888"/>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468" name="Oval 97"/>
          <p:cNvSpPr>
            <a:spLocks noChangeArrowheads="1"/>
          </p:cNvSpPr>
          <p:nvPr/>
        </p:nvSpPr>
        <p:spPr bwMode="auto">
          <a:xfrm>
            <a:off x="898525" y="3014663"/>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16</a:t>
            </a:r>
          </a:p>
        </p:txBody>
      </p:sp>
      <p:sp>
        <p:nvSpPr>
          <p:cNvPr id="19469" name="Oval 103"/>
          <p:cNvSpPr>
            <a:spLocks noChangeArrowheads="1"/>
          </p:cNvSpPr>
          <p:nvPr/>
        </p:nvSpPr>
        <p:spPr bwMode="auto">
          <a:xfrm>
            <a:off x="3540125" y="2560638"/>
            <a:ext cx="284163" cy="285750"/>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sp>
        <p:nvSpPr>
          <p:cNvPr id="19470" name="Oval 104"/>
          <p:cNvSpPr>
            <a:spLocks noChangeArrowheads="1"/>
          </p:cNvSpPr>
          <p:nvPr/>
        </p:nvSpPr>
        <p:spPr bwMode="auto">
          <a:xfrm>
            <a:off x="4062413" y="30162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12</a:t>
            </a:r>
          </a:p>
        </p:txBody>
      </p:sp>
      <p:cxnSp>
        <p:nvCxnSpPr>
          <p:cNvPr id="19471" name="AutoShape 109"/>
          <p:cNvCxnSpPr>
            <a:cxnSpLocks noChangeShapeType="1"/>
            <a:stCxn id="19473" idx="7"/>
            <a:endCxn id="19469" idx="3"/>
          </p:cNvCxnSpPr>
          <p:nvPr/>
        </p:nvCxnSpPr>
        <p:spPr bwMode="auto">
          <a:xfrm flipV="1">
            <a:off x="3260725" y="2805113"/>
            <a:ext cx="320675" cy="242887"/>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472" name="AutoShape 110"/>
          <p:cNvCxnSpPr>
            <a:cxnSpLocks noChangeShapeType="1"/>
            <a:stCxn id="19470" idx="1"/>
            <a:endCxn id="19469" idx="5"/>
          </p:cNvCxnSpPr>
          <p:nvPr/>
        </p:nvCxnSpPr>
        <p:spPr bwMode="auto">
          <a:xfrm flipH="1" flipV="1">
            <a:off x="3783013" y="2805113"/>
            <a:ext cx="320675" cy="242887"/>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473" name="Oval 111"/>
          <p:cNvSpPr>
            <a:spLocks noChangeArrowheads="1"/>
          </p:cNvSpPr>
          <p:nvPr/>
        </p:nvSpPr>
        <p:spPr bwMode="auto">
          <a:xfrm>
            <a:off x="3017838" y="3016250"/>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4</a:t>
            </a:r>
          </a:p>
        </p:txBody>
      </p:sp>
      <p:sp>
        <p:nvSpPr>
          <p:cNvPr id="19474" name="Oval 116"/>
          <p:cNvSpPr>
            <a:spLocks noChangeArrowheads="1"/>
          </p:cNvSpPr>
          <p:nvPr/>
        </p:nvSpPr>
        <p:spPr bwMode="auto">
          <a:xfrm>
            <a:off x="4598988" y="1676400"/>
            <a:ext cx="287337"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19475" name="AutoShape 117"/>
          <p:cNvCxnSpPr>
            <a:cxnSpLocks noChangeShapeType="1"/>
            <a:stCxn id="19474" idx="5"/>
            <a:endCxn id="19477" idx="1"/>
          </p:cNvCxnSpPr>
          <p:nvPr/>
        </p:nvCxnSpPr>
        <p:spPr bwMode="auto">
          <a:xfrm>
            <a:off x="4843463" y="1919288"/>
            <a:ext cx="1917700" cy="227012"/>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476" name="AutoShape 118"/>
          <p:cNvCxnSpPr>
            <a:cxnSpLocks noChangeShapeType="1"/>
            <a:stCxn id="19474" idx="3"/>
            <a:endCxn id="19461" idx="7"/>
          </p:cNvCxnSpPr>
          <p:nvPr/>
        </p:nvCxnSpPr>
        <p:spPr bwMode="auto">
          <a:xfrm flipH="1">
            <a:off x="2724150" y="1919288"/>
            <a:ext cx="1917700" cy="225425"/>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477" name="Oval 119"/>
          <p:cNvSpPr>
            <a:spLocks noChangeArrowheads="1"/>
          </p:cNvSpPr>
          <p:nvPr/>
        </p:nvSpPr>
        <p:spPr bwMode="auto">
          <a:xfrm>
            <a:off x="6719888" y="2105025"/>
            <a:ext cx="285750"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19478" name="AutoShape 120"/>
          <p:cNvCxnSpPr>
            <a:cxnSpLocks noChangeShapeType="1"/>
            <a:stCxn id="19477" idx="3"/>
            <a:endCxn id="19480" idx="7"/>
          </p:cNvCxnSpPr>
          <p:nvPr/>
        </p:nvCxnSpPr>
        <p:spPr bwMode="auto">
          <a:xfrm flipH="1">
            <a:off x="5903913" y="2347913"/>
            <a:ext cx="857250" cy="254000"/>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479" name="AutoShape 121"/>
          <p:cNvCxnSpPr>
            <a:cxnSpLocks noChangeShapeType="1"/>
            <a:stCxn id="19485" idx="1"/>
            <a:endCxn id="19477" idx="5"/>
          </p:cNvCxnSpPr>
          <p:nvPr/>
        </p:nvCxnSpPr>
        <p:spPr bwMode="auto">
          <a:xfrm flipH="1" flipV="1">
            <a:off x="6964363" y="2347913"/>
            <a:ext cx="857250" cy="255587"/>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480" name="Oval 123"/>
          <p:cNvSpPr>
            <a:spLocks noChangeArrowheads="1"/>
          </p:cNvSpPr>
          <p:nvPr/>
        </p:nvSpPr>
        <p:spPr bwMode="auto">
          <a:xfrm>
            <a:off x="5661025" y="2560638"/>
            <a:ext cx="284163" cy="285750"/>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sp>
        <p:nvSpPr>
          <p:cNvPr id="19481" name="Oval 124"/>
          <p:cNvSpPr>
            <a:spLocks noChangeArrowheads="1"/>
          </p:cNvSpPr>
          <p:nvPr/>
        </p:nvSpPr>
        <p:spPr bwMode="auto">
          <a:xfrm>
            <a:off x="6183313" y="30162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7</a:t>
            </a:r>
          </a:p>
        </p:txBody>
      </p:sp>
      <p:cxnSp>
        <p:nvCxnSpPr>
          <p:cNvPr id="19482" name="AutoShape 129"/>
          <p:cNvCxnSpPr>
            <a:cxnSpLocks noChangeShapeType="1"/>
            <a:stCxn id="19484" idx="7"/>
            <a:endCxn id="19480" idx="3"/>
          </p:cNvCxnSpPr>
          <p:nvPr/>
        </p:nvCxnSpPr>
        <p:spPr bwMode="auto">
          <a:xfrm flipV="1">
            <a:off x="5381625" y="2805113"/>
            <a:ext cx="320675" cy="242887"/>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483" name="AutoShape 130"/>
          <p:cNvCxnSpPr>
            <a:cxnSpLocks noChangeShapeType="1"/>
            <a:stCxn id="19481" idx="1"/>
            <a:endCxn id="19480" idx="5"/>
          </p:cNvCxnSpPr>
          <p:nvPr/>
        </p:nvCxnSpPr>
        <p:spPr bwMode="auto">
          <a:xfrm flipH="1" flipV="1">
            <a:off x="5903913" y="2805113"/>
            <a:ext cx="320675" cy="242887"/>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484" name="Oval 131"/>
          <p:cNvSpPr>
            <a:spLocks noChangeArrowheads="1"/>
          </p:cNvSpPr>
          <p:nvPr/>
        </p:nvSpPr>
        <p:spPr bwMode="auto">
          <a:xfrm>
            <a:off x="5138738" y="3016250"/>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6</a:t>
            </a:r>
          </a:p>
        </p:txBody>
      </p:sp>
      <p:sp>
        <p:nvSpPr>
          <p:cNvPr id="19485" name="Oval 137"/>
          <p:cNvSpPr>
            <a:spLocks noChangeArrowheads="1"/>
          </p:cNvSpPr>
          <p:nvPr/>
        </p:nvSpPr>
        <p:spPr bwMode="auto">
          <a:xfrm>
            <a:off x="7780338" y="2562225"/>
            <a:ext cx="284162" cy="285750"/>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sp>
        <p:nvSpPr>
          <p:cNvPr id="19486" name="Oval 138"/>
          <p:cNvSpPr>
            <a:spLocks noChangeArrowheads="1"/>
          </p:cNvSpPr>
          <p:nvPr/>
        </p:nvSpPr>
        <p:spPr bwMode="auto">
          <a:xfrm>
            <a:off x="8302625" y="30178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20</a:t>
            </a:r>
          </a:p>
        </p:txBody>
      </p:sp>
      <p:cxnSp>
        <p:nvCxnSpPr>
          <p:cNvPr id="19487" name="AutoShape 143"/>
          <p:cNvCxnSpPr>
            <a:cxnSpLocks noChangeShapeType="1"/>
            <a:stCxn id="19489" idx="7"/>
            <a:endCxn id="19485" idx="3"/>
          </p:cNvCxnSpPr>
          <p:nvPr/>
        </p:nvCxnSpPr>
        <p:spPr bwMode="auto">
          <a:xfrm flipV="1">
            <a:off x="7500938" y="2806700"/>
            <a:ext cx="320675" cy="242888"/>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488" name="AutoShape 144"/>
          <p:cNvCxnSpPr>
            <a:cxnSpLocks noChangeShapeType="1"/>
            <a:stCxn id="19486" idx="1"/>
            <a:endCxn id="19485" idx="5"/>
          </p:cNvCxnSpPr>
          <p:nvPr/>
        </p:nvCxnSpPr>
        <p:spPr bwMode="auto">
          <a:xfrm flipH="1" flipV="1">
            <a:off x="8023225" y="2806700"/>
            <a:ext cx="320675" cy="242888"/>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489" name="Oval 145"/>
          <p:cNvSpPr>
            <a:spLocks noChangeArrowheads="1"/>
          </p:cNvSpPr>
          <p:nvPr/>
        </p:nvSpPr>
        <p:spPr bwMode="auto">
          <a:xfrm>
            <a:off x="7258050" y="3017838"/>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23</a:t>
            </a:r>
          </a:p>
        </p:txBody>
      </p:sp>
      <p:sp>
        <p:nvSpPr>
          <p:cNvPr id="19490" name="Oval 150"/>
          <p:cNvSpPr>
            <a:spLocks noChangeArrowheads="1"/>
          </p:cNvSpPr>
          <p:nvPr/>
        </p:nvSpPr>
        <p:spPr bwMode="auto">
          <a:xfrm>
            <a:off x="2452688" y="4618038"/>
            <a:ext cx="285750" cy="284162"/>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19491" name="AutoShape 151"/>
          <p:cNvCxnSpPr>
            <a:cxnSpLocks noChangeShapeType="1"/>
            <a:stCxn id="19490" idx="3"/>
            <a:endCxn id="19493" idx="7"/>
          </p:cNvCxnSpPr>
          <p:nvPr/>
        </p:nvCxnSpPr>
        <p:spPr bwMode="auto">
          <a:xfrm flipH="1">
            <a:off x="1636713" y="4860925"/>
            <a:ext cx="857250" cy="239713"/>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492" name="AutoShape 152"/>
          <p:cNvCxnSpPr>
            <a:cxnSpLocks noChangeShapeType="1"/>
            <a:stCxn id="19498" idx="1"/>
            <a:endCxn id="19490" idx="5"/>
          </p:cNvCxnSpPr>
          <p:nvPr/>
        </p:nvCxnSpPr>
        <p:spPr bwMode="auto">
          <a:xfrm flipH="1" flipV="1">
            <a:off x="2697163" y="4860925"/>
            <a:ext cx="857250" cy="241300"/>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493" name="Oval 153"/>
          <p:cNvSpPr>
            <a:spLocks noChangeArrowheads="1"/>
          </p:cNvSpPr>
          <p:nvPr/>
        </p:nvSpPr>
        <p:spPr bwMode="auto">
          <a:xfrm>
            <a:off x="1393825" y="5073650"/>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25</a:t>
            </a:r>
          </a:p>
        </p:txBody>
      </p:sp>
      <p:sp>
        <p:nvSpPr>
          <p:cNvPr id="19494" name="Oval 154"/>
          <p:cNvSpPr>
            <a:spLocks noChangeArrowheads="1"/>
          </p:cNvSpPr>
          <p:nvPr/>
        </p:nvSpPr>
        <p:spPr bwMode="auto">
          <a:xfrm>
            <a:off x="1916113" y="5529263"/>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15</a:t>
            </a:r>
          </a:p>
        </p:txBody>
      </p:sp>
      <p:cxnSp>
        <p:nvCxnSpPr>
          <p:cNvPr id="19495" name="AutoShape 159"/>
          <p:cNvCxnSpPr>
            <a:cxnSpLocks noChangeShapeType="1"/>
            <a:stCxn id="19497" idx="7"/>
            <a:endCxn id="19493" idx="3"/>
          </p:cNvCxnSpPr>
          <p:nvPr/>
        </p:nvCxnSpPr>
        <p:spPr bwMode="auto">
          <a:xfrm flipV="1">
            <a:off x="1114425" y="5332413"/>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9496" name="AutoShape 160"/>
          <p:cNvCxnSpPr>
            <a:cxnSpLocks noChangeShapeType="1"/>
            <a:stCxn id="19494" idx="1"/>
            <a:endCxn id="19493" idx="5"/>
          </p:cNvCxnSpPr>
          <p:nvPr/>
        </p:nvCxnSpPr>
        <p:spPr bwMode="auto">
          <a:xfrm flipH="1" flipV="1">
            <a:off x="1636713" y="5332413"/>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9497" name="Oval 161"/>
          <p:cNvSpPr>
            <a:spLocks noChangeArrowheads="1"/>
          </p:cNvSpPr>
          <p:nvPr/>
        </p:nvSpPr>
        <p:spPr bwMode="auto">
          <a:xfrm>
            <a:off x="871538" y="552926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16</a:t>
            </a:r>
          </a:p>
        </p:txBody>
      </p:sp>
      <p:sp>
        <p:nvSpPr>
          <p:cNvPr id="19498" name="Oval 166"/>
          <p:cNvSpPr>
            <a:spLocks noChangeArrowheads="1"/>
          </p:cNvSpPr>
          <p:nvPr/>
        </p:nvSpPr>
        <p:spPr bwMode="auto">
          <a:xfrm>
            <a:off x="3513138" y="50752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5</a:t>
            </a:r>
          </a:p>
        </p:txBody>
      </p:sp>
      <p:sp>
        <p:nvSpPr>
          <p:cNvPr id="19499" name="Oval 167"/>
          <p:cNvSpPr>
            <a:spLocks noChangeArrowheads="1"/>
          </p:cNvSpPr>
          <p:nvPr/>
        </p:nvSpPr>
        <p:spPr bwMode="auto">
          <a:xfrm>
            <a:off x="4035425" y="55308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12</a:t>
            </a:r>
          </a:p>
        </p:txBody>
      </p:sp>
      <p:cxnSp>
        <p:nvCxnSpPr>
          <p:cNvPr id="19500" name="AutoShape 172"/>
          <p:cNvCxnSpPr>
            <a:cxnSpLocks noChangeShapeType="1"/>
            <a:stCxn id="19502" idx="7"/>
            <a:endCxn id="19498" idx="3"/>
          </p:cNvCxnSpPr>
          <p:nvPr/>
        </p:nvCxnSpPr>
        <p:spPr bwMode="auto">
          <a:xfrm flipV="1">
            <a:off x="3233738"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9501" name="AutoShape 173"/>
          <p:cNvCxnSpPr>
            <a:cxnSpLocks noChangeShapeType="1"/>
            <a:stCxn id="19499" idx="1"/>
            <a:endCxn id="19498" idx="5"/>
          </p:cNvCxnSpPr>
          <p:nvPr/>
        </p:nvCxnSpPr>
        <p:spPr bwMode="auto">
          <a:xfrm flipH="1" flipV="1">
            <a:off x="3756025"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9502" name="Oval 174"/>
          <p:cNvSpPr>
            <a:spLocks noChangeArrowheads="1"/>
          </p:cNvSpPr>
          <p:nvPr/>
        </p:nvSpPr>
        <p:spPr bwMode="auto">
          <a:xfrm>
            <a:off x="2990850" y="55308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4</a:t>
            </a:r>
          </a:p>
        </p:txBody>
      </p:sp>
      <p:sp>
        <p:nvSpPr>
          <p:cNvPr id="19503" name="Oval 179"/>
          <p:cNvSpPr>
            <a:spLocks noChangeArrowheads="1"/>
          </p:cNvSpPr>
          <p:nvPr/>
        </p:nvSpPr>
        <p:spPr bwMode="auto">
          <a:xfrm>
            <a:off x="4572000" y="4191000"/>
            <a:ext cx="287338"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19504" name="AutoShape 180"/>
          <p:cNvCxnSpPr>
            <a:cxnSpLocks noChangeShapeType="1"/>
            <a:stCxn id="19503" idx="5"/>
            <a:endCxn id="19506" idx="1"/>
          </p:cNvCxnSpPr>
          <p:nvPr/>
        </p:nvCxnSpPr>
        <p:spPr bwMode="auto">
          <a:xfrm>
            <a:off x="4816475" y="4433888"/>
            <a:ext cx="1917700" cy="227012"/>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505" name="AutoShape 181"/>
          <p:cNvCxnSpPr>
            <a:cxnSpLocks noChangeShapeType="1"/>
            <a:stCxn id="19503" idx="3"/>
            <a:endCxn id="19490" idx="7"/>
          </p:cNvCxnSpPr>
          <p:nvPr/>
        </p:nvCxnSpPr>
        <p:spPr bwMode="auto">
          <a:xfrm flipH="1">
            <a:off x="2697163" y="4433888"/>
            <a:ext cx="1917700" cy="225425"/>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506" name="Oval 182"/>
          <p:cNvSpPr>
            <a:spLocks noChangeArrowheads="1"/>
          </p:cNvSpPr>
          <p:nvPr/>
        </p:nvSpPr>
        <p:spPr bwMode="auto">
          <a:xfrm>
            <a:off x="6692900" y="4619625"/>
            <a:ext cx="285750"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19507" name="AutoShape 183"/>
          <p:cNvCxnSpPr>
            <a:cxnSpLocks noChangeShapeType="1"/>
            <a:stCxn id="19506" idx="3"/>
            <a:endCxn id="19509" idx="7"/>
          </p:cNvCxnSpPr>
          <p:nvPr/>
        </p:nvCxnSpPr>
        <p:spPr bwMode="auto">
          <a:xfrm flipH="1">
            <a:off x="5876925" y="4862513"/>
            <a:ext cx="857250" cy="239712"/>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19508" name="AutoShape 184"/>
          <p:cNvCxnSpPr>
            <a:cxnSpLocks noChangeShapeType="1"/>
            <a:stCxn id="19514" idx="1"/>
            <a:endCxn id="19506" idx="5"/>
          </p:cNvCxnSpPr>
          <p:nvPr/>
        </p:nvCxnSpPr>
        <p:spPr bwMode="auto">
          <a:xfrm flipH="1" flipV="1">
            <a:off x="6937375" y="4862513"/>
            <a:ext cx="857250" cy="241300"/>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19509" name="Oval 185"/>
          <p:cNvSpPr>
            <a:spLocks noChangeArrowheads="1"/>
          </p:cNvSpPr>
          <p:nvPr/>
        </p:nvSpPr>
        <p:spPr bwMode="auto">
          <a:xfrm>
            <a:off x="5634038" y="50752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11</a:t>
            </a:r>
          </a:p>
        </p:txBody>
      </p:sp>
      <p:sp>
        <p:nvSpPr>
          <p:cNvPr id="19510" name="Oval 186"/>
          <p:cNvSpPr>
            <a:spLocks noChangeArrowheads="1"/>
          </p:cNvSpPr>
          <p:nvPr/>
        </p:nvSpPr>
        <p:spPr bwMode="auto">
          <a:xfrm>
            <a:off x="6156325" y="55308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7</a:t>
            </a:r>
          </a:p>
        </p:txBody>
      </p:sp>
      <p:cxnSp>
        <p:nvCxnSpPr>
          <p:cNvPr id="19511" name="AutoShape 191"/>
          <p:cNvCxnSpPr>
            <a:cxnSpLocks noChangeShapeType="1"/>
            <a:stCxn id="19513" idx="7"/>
            <a:endCxn id="19509" idx="3"/>
          </p:cNvCxnSpPr>
          <p:nvPr/>
        </p:nvCxnSpPr>
        <p:spPr bwMode="auto">
          <a:xfrm flipV="1">
            <a:off x="5354638"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9512" name="AutoShape 192"/>
          <p:cNvCxnSpPr>
            <a:cxnSpLocks noChangeShapeType="1"/>
            <a:stCxn id="19510" idx="1"/>
            <a:endCxn id="19509" idx="5"/>
          </p:cNvCxnSpPr>
          <p:nvPr/>
        </p:nvCxnSpPr>
        <p:spPr bwMode="auto">
          <a:xfrm flipH="1" flipV="1">
            <a:off x="5876925"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9513" name="Oval 193"/>
          <p:cNvSpPr>
            <a:spLocks noChangeArrowheads="1"/>
          </p:cNvSpPr>
          <p:nvPr/>
        </p:nvSpPr>
        <p:spPr bwMode="auto">
          <a:xfrm>
            <a:off x="5111750" y="55308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6</a:t>
            </a:r>
          </a:p>
        </p:txBody>
      </p:sp>
      <p:sp>
        <p:nvSpPr>
          <p:cNvPr id="19514" name="Oval 198"/>
          <p:cNvSpPr>
            <a:spLocks noChangeArrowheads="1"/>
          </p:cNvSpPr>
          <p:nvPr/>
        </p:nvSpPr>
        <p:spPr bwMode="auto">
          <a:xfrm>
            <a:off x="7753350" y="5076825"/>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27</a:t>
            </a:r>
          </a:p>
        </p:txBody>
      </p:sp>
      <p:sp>
        <p:nvSpPr>
          <p:cNvPr id="19515" name="Oval 199"/>
          <p:cNvSpPr>
            <a:spLocks noChangeArrowheads="1"/>
          </p:cNvSpPr>
          <p:nvPr/>
        </p:nvSpPr>
        <p:spPr bwMode="auto">
          <a:xfrm>
            <a:off x="8275638" y="55324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20</a:t>
            </a:r>
          </a:p>
        </p:txBody>
      </p:sp>
      <p:cxnSp>
        <p:nvCxnSpPr>
          <p:cNvPr id="19516" name="AutoShape 204"/>
          <p:cNvCxnSpPr>
            <a:cxnSpLocks noChangeShapeType="1"/>
            <a:stCxn id="19518" idx="7"/>
            <a:endCxn id="19514" idx="3"/>
          </p:cNvCxnSpPr>
          <p:nvPr/>
        </p:nvCxnSpPr>
        <p:spPr bwMode="auto">
          <a:xfrm flipV="1">
            <a:off x="7473950" y="5335588"/>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9517" name="AutoShape 205"/>
          <p:cNvCxnSpPr>
            <a:cxnSpLocks noChangeShapeType="1"/>
            <a:stCxn id="19515" idx="1"/>
            <a:endCxn id="19514" idx="5"/>
          </p:cNvCxnSpPr>
          <p:nvPr/>
        </p:nvCxnSpPr>
        <p:spPr bwMode="auto">
          <a:xfrm flipH="1" flipV="1">
            <a:off x="7996238" y="5335588"/>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9518" name="Oval 206"/>
          <p:cNvSpPr>
            <a:spLocks noChangeArrowheads="1"/>
          </p:cNvSpPr>
          <p:nvPr/>
        </p:nvSpPr>
        <p:spPr bwMode="auto">
          <a:xfrm>
            <a:off x="7231063" y="55324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23</a:t>
            </a:r>
          </a:p>
        </p:txBody>
      </p:sp>
      <p:sp>
        <p:nvSpPr>
          <p:cNvPr id="19519" name="Date Placeholder 62"/>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20483"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AD313CC5-370A-C648-B42E-768526863F59}" type="slidenum">
              <a:rPr lang="en-US" sz="1400"/>
              <a:pPr eaLnBrk="1" hangingPunct="1"/>
              <a:t>25</a:t>
            </a:fld>
            <a:endParaRPr lang="en-US" sz="1400"/>
          </a:p>
        </p:txBody>
      </p:sp>
      <p:sp>
        <p:nvSpPr>
          <p:cNvPr id="20484" name="Rectangle 2"/>
          <p:cNvSpPr>
            <a:spLocks noGrp="1" noChangeArrowheads="1"/>
          </p:cNvSpPr>
          <p:nvPr>
            <p:ph type="title"/>
          </p:nvPr>
        </p:nvSpPr>
        <p:spPr/>
        <p:txBody>
          <a:bodyPr/>
          <a:lstStyle/>
          <a:p>
            <a:pPr eaLnBrk="1" hangingPunct="1"/>
            <a:r>
              <a:rPr lang="en-US">
                <a:latin typeface="Tahoma" charset="0"/>
              </a:rPr>
              <a:t>Example (contd.)</a:t>
            </a:r>
          </a:p>
        </p:txBody>
      </p:sp>
      <p:sp>
        <p:nvSpPr>
          <p:cNvPr id="20485" name="Oval 4"/>
          <p:cNvSpPr>
            <a:spLocks noChangeArrowheads="1"/>
          </p:cNvSpPr>
          <p:nvPr/>
        </p:nvSpPr>
        <p:spPr bwMode="auto">
          <a:xfrm>
            <a:off x="2528888" y="2103438"/>
            <a:ext cx="285750" cy="284162"/>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20486" name="AutoShape 5"/>
          <p:cNvCxnSpPr>
            <a:cxnSpLocks noChangeShapeType="1"/>
            <a:stCxn id="20485" idx="3"/>
            <a:endCxn id="20488" idx="7"/>
          </p:cNvCxnSpPr>
          <p:nvPr/>
        </p:nvCxnSpPr>
        <p:spPr bwMode="auto">
          <a:xfrm flipH="1">
            <a:off x="1712913" y="2346325"/>
            <a:ext cx="857250" cy="239713"/>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20487" name="AutoShape 6"/>
          <p:cNvCxnSpPr>
            <a:cxnSpLocks noChangeShapeType="1"/>
            <a:stCxn id="20493" idx="1"/>
            <a:endCxn id="20485" idx="5"/>
          </p:cNvCxnSpPr>
          <p:nvPr/>
        </p:nvCxnSpPr>
        <p:spPr bwMode="auto">
          <a:xfrm flipH="1" flipV="1">
            <a:off x="2773363" y="2346325"/>
            <a:ext cx="857250" cy="241300"/>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20488" name="Oval 7"/>
          <p:cNvSpPr>
            <a:spLocks noChangeArrowheads="1"/>
          </p:cNvSpPr>
          <p:nvPr/>
        </p:nvSpPr>
        <p:spPr bwMode="auto">
          <a:xfrm>
            <a:off x="1470025" y="2559050"/>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25</a:t>
            </a:r>
          </a:p>
        </p:txBody>
      </p:sp>
      <p:sp>
        <p:nvSpPr>
          <p:cNvPr id="20489" name="Oval 8"/>
          <p:cNvSpPr>
            <a:spLocks noChangeArrowheads="1"/>
          </p:cNvSpPr>
          <p:nvPr/>
        </p:nvSpPr>
        <p:spPr bwMode="auto">
          <a:xfrm>
            <a:off x="1992313" y="3014663"/>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15</a:t>
            </a:r>
          </a:p>
        </p:txBody>
      </p:sp>
      <p:cxnSp>
        <p:nvCxnSpPr>
          <p:cNvPr id="20490" name="AutoShape 13"/>
          <p:cNvCxnSpPr>
            <a:cxnSpLocks noChangeShapeType="1"/>
            <a:stCxn id="20492" idx="7"/>
            <a:endCxn id="20488" idx="3"/>
          </p:cNvCxnSpPr>
          <p:nvPr/>
        </p:nvCxnSpPr>
        <p:spPr bwMode="auto">
          <a:xfrm flipV="1">
            <a:off x="1190625" y="2817813"/>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491" name="AutoShape 14"/>
          <p:cNvCxnSpPr>
            <a:cxnSpLocks noChangeShapeType="1"/>
            <a:stCxn id="20489" idx="1"/>
            <a:endCxn id="20488" idx="5"/>
          </p:cNvCxnSpPr>
          <p:nvPr/>
        </p:nvCxnSpPr>
        <p:spPr bwMode="auto">
          <a:xfrm flipH="1" flipV="1">
            <a:off x="1712913" y="2817813"/>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492" name="Oval 15"/>
          <p:cNvSpPr>
            <a:spLocks noChangeArrowheads="1"/>
          </p:cNvSpPr>
          <p:nvPr/>
        </p:nvSpPr>
        <p:spPr bwMode="auto">
          <a:xfrm>
            <a:off x="947738" y="301466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16</a:t>
            </a:r>
          </a:p>
        </p:txBody>
      </p:sp>
      <p:sp>
        <p:nvSpPr>
          <p:cNvPr id="20493" name="Oval 20"/>
          <p:cNvSpPr>
            <a:spLocks noChangeArrowheads="1"/>
          </p:cNvSpPr>
          <p:nvPr/>
        </p:nvSpPr>
        <p:spPr bwMode="auto">
          <a:xfrm>
            <a:off x="3589338" y="25606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5</a:t>
            </a:r>
          </a:p>
        </p:txBody>
      </p:sp>
      <p:sp>
        <p:nvSpPr>
          <p:cNvPr id="20494" name="Oval 21"/>
          <p:cNvSpPr>
            <a:spLocks noChangeArrowheads="1"/>
          </p:cNvSpPr>
          <p:nvPr/>
        </p:nvSpPr>
        <p:spPr bwMode="auto">
          <a:xfrm>
            <a:off x="4111625" y="30162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12</a:t>
            </a:r>
          </a:p>
        </p:txBody>
      </p:sp>
      <p:cxnSp>
        <p:nvCxnSpPr>
          <p:cNvPr id="20495" name="AutoShape 26"/>
          <p:cNvCxnSpPr>
            <a:cxnSpLocks noChangeShapeType="1"/>
            <a:stCxn id="20497" idx="7"/>
            <a:endCxn id="20493" idx="3"/>
          </p:cNvCxnSpPr>
          <p:nvPr/>
        </p:nvCxnSpPr>
        <p:spPr bwMode="auto">
          <a:xfrm flipV="1">
            <a:off x="3309938" y="28194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496" name="AutoShape 27"/>
          <p:cNvCxnSpPr>
            <a:cxnSpLocks noChangeShapeType="1"/>
            <a:stCxn id="20494" idx="1"/>
            <a:endCxn id="20493" idx="5"/>
          </p:cNvCxnSpPr>
          <p:nvPr/>
        </p:nvCxnSpPr>
        <p:spPr bwMode="auto">
          <a:xfrm flipH="1" flipV="1">
            <a:off x="3832225" y="28194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497" name="Oval 28"/>
          <p:cNvSpPr>
            <a:spLocks noChangeArrowheads="1"/>
          </p:cNvSpPr>
          <p:nvPr/>
        </p:nvSpPr>
        <p:spPr bwMode="auto">
          <a:xfrm>
            <a:off x="3067050" y="30162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4</a:t>
            </a:r>
          </a:p>
        </p:txBody>
      </p:sp>
      <p:sp>
        <p:nvSpPr>
          <p:cNvPr id="20498" name="Oval 33"/>
          <p:cNvSpPr>
            <a:spLocks noChangeArrowheads="1"/>
          </p:cNvSpPr>
          <p:nvPr/>
        </p:nvSpPr>
        <p:spPr bwMode="auto">
          <a:xfrm>
            <a:off x="4648200" y="1676400"/>
            <a:ext cx="287338"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20499" name="AutoShape 34"/>
          <p:cNvCxnSpPr>
            <a:cxnSpLocks noChangeShapeType="1"/>
            <a:stCxn id="20498" idx="5"/>
            <a:endCxn id="20501" idx="1"/>
          </p:cNvCxnSpPr>
          <p:nvPr/>
        </p:nvCxnSpPr>
        <p:spPr bwMode="auto">
          <a:xfrm>
            <a:off x="4892675" y="1919288"/>
            <a:ext cx="1917700" cy="227012"/>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20500" name="AutoShape 35"/>
          <p:cNvCxnSpPr>
            <a:cxnSpLocks noChangeShapeType="1"/>
            <a:stCxn id="20498" idx="3"/>
            <a:endCxn id="20485" idx="7"/>
          </p:cNvCxnSpPr>
          <p:nvPr/>
        </p:nvCxnSpPr>
        <p:spPr bwMode="auto">
          <a:xfrm flipH="1">
            <a:off x="2773363" y="1919288"/>
            <a:ext cx="1917700" cy="225425"/>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20501" name="Oval 36"/>
          <p:cNvSpPr>
            <a:spLocks noChangeArrowheads="1"/>
          </p:cNvSpPr>
          <p:nvPr/>
        </p:nvSpPr>
        <p:spPr bwMode="auto">
          <a:xfrm>
            <a:off x="6769100" y="2105025"/>
            <a:ext cx="285750"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20502" name="AutoShape 37"/>
          <p:cNvCxnSpPr>
            <a:cxnSpLocks noChangeShapeType="1"/>
            <a:stCxn id="20501" idx="3"/>
            <a:endCxn id="20504" idx="7"/>
          </p:cNvCxnSpPr>
          <p:nvPr/>
        </p:nvCxnSpPr>
        <p:spPr bwMode="auto">
          <a:xfrm flipH="1">
            <a:off x="5953125" y="2347913"/>
            <a:ext cx="857250" cy="239712"/>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20503" name="AutoShape 38"/>
          <p:cNvCxnSpPr>
            <a:cxnSpLocks noChangeShapeType="1"/>
            <a:stCxn id="20509" idx="1"/>
            <a:endCxn id="20501" idx="5"/>
          </p:cNvCxnSpPr>
          <p:nvPr/>
        </p:nvCxnSpPr>
        <p:spPr bwMode="auto">
          <a:xfrm flipH="1" flipV="1">
            <a:off x="7013575" y="2347913"/>
            <a:ext cx="857250" cy="241300"/>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20504" name="Oval 39"/>
          <p:cNvSpPr>
            <a:spLocks noChangeArrowheads="1"/>
          </p:cNvSpPr>
          <p:nvPr/>
        </p:nvSpPr>
        <p:spPr bwMode="auto">
          <a:xfrm>
            <a:off x="5710238" y="25606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11</a:t>
            </a:r>
          </a:p>
        </p:txBody>
      </p:sp>
      <p:sp>
        <p:nvSpPr>
          <p:cNvPr id="20505" name="Oval 40"/>
          <p:cNvSpPr>
            <a:spLocks noChangeArrowheads="1"/>
          </p:cNvSpPr>
          <p:nvPr/>
        </p:nvSpPr>
        <p:spPr bwMode="auto">
          <a:xfrm>
            <a:off x="6232525" y="30162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9</a:t>
            </a:r>
          </a:p>
        </p:txBody>
      </p:sp>
      <p:cxnSp>
        <p:nvCxnSpPr>
          <p:cNvPr id="20506" name="AutoShape 45"/>
          <p:cNvCxnSpPr>
            <a:cxnSpLocks noChangeShapeType="1"/>
            <a:stCxn id="20508" idx="7"/>
            <a:endCxn id="20504" idx="3"/>
          </p:cNvCxnSpPr>
          <p:nvPr/>
        </p:nvCxnSpPr>
        <p:spPr bwMode="auto">
          <a:xfrm flipV="1">
            <a:off x="5430838" y="28194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07" name="AutoShape 46"/>
          <p:cNvCxnSpPr>
            <a:cxnSpLocks noChangeShapeType="1"/>
            <a:stCxn id="20505" idx="1"/>
            <a:endCxn id="20504" idx="5"/>
          </p:cNvCxnSpPr>
          <p:nvPr/>
        </p:nvCxnSpPr>
        <p:spPr bwMode="auto">
          <a:xfrm flipH="1" flipV="1">
            <a:off x="5953125" y="28194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508" name="Oval 47"/>
          <p:cNvSpPr>
            <a:spLocks noChangeArrowheads="1"/>
          </p:cNvSpPr>
          <p:nvPr/>
        </p:nvSpPr>
        <p:spPr bwMode="auto">
          <a:xfrm>
            <a:off x="5187950" y="30162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6</a:t>
            </a:r>
          </a:p>
        </p:txBody>
      </p:sp>
      <p:sp>
        <p:nvSpPr>
          <p:cNvPr id="20509" name="Oval 52"/>
          <p:cNvSpPr>
            <a:spLocks noChangeArrowheads="1"/>
          </p:cNvSpPr>
          <p:nvPr/>
        </p:nvSpPr>
        <p:spPr bwMode="auto">
          <a:xfrm>
            <a:off x="7829550" y="2562225"/>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27</a:t>
            </a:r>
          </a:p>
        </p:txBody>
      </p:sp>
      <p:sp>
        <p:nvSpPr>
          <p:cNvPr id="20510" name="Oval 53"/>
          <p:cNvSpPr>
            <a:spLocks noChangeArrowheads="1"/>
          </p:cNvSpPr>
          <p:nvPr/>
        </p:nvSpPr>
        <p:spPr bwMode="auto">
          <a:xfrm>
            <a:off x="8351838" y="30178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20</a:t>
            </a:r>
          </a:p>
        </p:txBody>
      </p:sp>
      <p:cxnSp>
        <p:nvCxnSpPr>
          <p:cNvPr id="20511" name="AutoShape 58"/>
          <p:cNvCxnSpPr>
            <a:cxnSpLocks noChangeShapeType="1"/>
            <a:stCxn id="20513" idx="7"/>
            <a:endCxn id="20509" idx="3"/>
          </p:cNvCxnSpPr>
          <p:nvPr/>
        </p:nvCxnSpPr>
        <p:spPr bwMode="auto">
          <a:xfrm flipV="1">
            <a:off x="7550150" y="2820988"/>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12" name="AutoShape 59"/>
          <p:cNvCxnSpPr>
            <a:cxnSpLocks noChangeShapeType="1"/>
            <a:stCxn id="20510" idx="1"/>
            <a:endCxn id="20509" idx="5"/>
          </p:cNvCxnSpPr>
          <p:nvPr/>
        </p:nvCxnSpPr>
        <p:spPr bwMode="auto">
          <a:xfrm flipH="1" flipV="1">
            <a:off x="8072438" y="2820988"/>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513" name="Oval 60"/>
          <p:cNvSpPr>
            <a:spLocks noChangeArrowheads="1"/>
          </p:cNvSpPr>
          <p:nvPr/>
        </p:nvSpPr>
        <p:spPr bwMode="auto">
          <a:xfrm>
            <a:off x="7307263" y="30178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23</a:t>
            </a:r>
          </a:p>
        </p:txBody>
      </p:sp>
      <p:sp>
        <p:nvSpPr>
          <p:cNvPr id="20514" name="Oval 65"/>
          <p:cNvSpPr>
            <a:spLocks noChangeArrowheads="1"/>
          </p:cNvSpPr>
          <p:nvPr/>
        </p:nvSpPr>
        <p:spPr bwMode="auto">
          <a:xfrm>
            <a:off x="2452688" y="4618038"/>
            <a:ext cx="285750" cy="284162"/>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20515" name="AutoShape 66"/>
          <p:cNvCxnSpPr>
            <a:cxnSpLocks noChangeShapeType="1"/>
            <a:stCxn id="20514" idx="3"/>
            <a:endCxn id="20517" idx="7"/>
          </p:cNvCxnSpPr>
          <p:nvPr/>
        </p:nvCxnSpPr>
        <p:spPr bwMode="auto">
          <a:xfrm flipH="1">
            <a:off x="1636713" y="4860925"/>
            <a:ext cx="857250" cy="239713"/>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20516" name="AutoShape 67"/>
          <p:cNvCxnSpPr>
            <a:cxnSpLocks noChangeShapeType="1"/>
            <a:stCxn id="20522" idx="1"/>
            <a:endCxn id="20514" idx="5"/>
          </p:cNvCxnSpPr>
          <p:nvPr/>
        </p:nvCxnSpPr>
        <p:spPr bwMode="auto">
          <a:xfrm flipH="1" flipV="1">
            <a:off x="2697163" y="4860925"/>
            <a:ext cx="857250" cy="241300"/>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20517" name="Oval 68"/>
          <p:cNvSpPr>
            <a:spLocks noChangeArrowheads="1"/>
          </p:cNvSpPr>
          <p:nvPr/>
        </p:nvSpPr>
        <p:spPr bwMode="auto">
          <a:xfrm>
            <a:off x="1393825" y="5073650"/>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15</a:t>
            </a:r>
          </a:p>
        </p:txBody>
      </p:sp>
      <p:sp>
        <p:nvSpPr>
          <p:cNvPr id="20518" name="Oval 69"/>
          <p:cNvSpPr>
            <a:spLocks noChangeArrowheads="1"/>
          </p:cNvSpPr>
          <p:nvPr/>
        </p:nvSpPr>
        <p:spPr bwMode="auto">
          <a:xfrm>
            <a:off x="1916113" y="5529263"/>
            <a:ext cx="285750"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25</a:t>
            </a:r>
          </a:p>
        </p:txBody>
      </p:sp>
      <p:cxnSp>
        <p:nvCxnSpPr>
          <p:cNvPr id="20519" name="AutoShape 74"/>
          <p:cNvCxnSpPr>
            <a:cxnSpLocks noChangeShapeType="1"/>
            <a:stCxn id="20521" idx="7"/>
            <a:endCxn id="20517" idx="3"/>
          </p:cNvCxnSpPr>
          <p:nvPr/>
        </p:nvCxnSpPr>
        <p:spPr bwMode="auto">
          <a:xfrm flipV="1">
            <a:off x="1114425" y="5332413"/>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20" name="AutoShape 75"/>
          <p:cNvCxnSpPr>
            <a:cxnSpLocks noChangeShapeType="1"/>
            <a:stCxn id="20518" idx="1"/>
            <a:endCxn id="20517" idx="5"/>
          </p:cNvCxnSpPr>
          <p:nvPr/>
        </p:nvCxnSpPr>
        <p:spPr bwMode="auto">
          <a:xfrm flipH="1" flipV="1">
            <a:off x="1636713" y="5332413"/>
            <a:ext cx="320675" cy="223837"/>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sp>
        <p:nvSpPr>
          <p:cNvPr id="20521" name="Oval 76"/>
          <p:cNvSpPr>
            <a:spLocks noChangeArrowheads="1"/>
          </p:cNvSpPr>
          <p:nvPr/>
        </p:nvSpPr>
        <p:spPr bwMode="auto">
          <a:xfrm>
            <a:off x="871538" y="552926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16</a:t>
            </a:r>
          </a:p>
        </p:txBody>
      </p:sp>
      <p:sp>
        <p:nvSpPr>
          <p:cNvPr id="20522" name="Oval 81"/>
          <p:cNvSpPr>
            <a:spLocks noChangeArrowheads="1"/>
          </p:cNvSpPr>
          <p:nvPr/>
        </p:nvSpPr>
        <p:spPr bwMode="auto">
          <a:xfrm>
            <a:off x="3513138" y="50752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4</a:t>
            </a:r>
          </a:p>
        </p:txBody>
      </p:sp>
      <p:sp>
        <p:nvSpPr>
          <p:cNvPr id="20523" name="Oval 82"/>
          <p:cNvSpPr>
            <a:spLocks noChangeArrowheads="1"/>
          </p:cNvSpPr>
          <p:nvPr/>
        </p:nvSpPr>
        <p:spPr bwMode="auto">
          <a:xfrm>
            <a:off x="4035425" y="55308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12</a:t>
            </a:r>
          </a:p>
        </p:txBody>
      </p:sp>
      <p:cxnSp>
        <p:nvCxnSpPr>
          <p:cNvPr id="20524" name="AutoShape 87"/>
          <p:cNvCxnSpPr>
            <a:cxnSpLocks noChangeShapeType="1"/>
            <a:stCxn id="20526" idx="7"/>
            <a:endCxn id="20522" idx="3"/>
          </p:cNvCxnSpPr>
          <p:nvPr/>
        </p:nvCxnSpPr>
        <p:spPr bwMode="auto">
          <a:xfrm flipV="1">
            <a:off x="3233738" y="5334000"/>
            <a:ext cx="320675" cy="223838"/>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cxnSp>
        <p:nvCxnSpPr>
          <p:cNvPr id="20525" name="AutoShape 88"/>
          <p:cNvCxnSpPr>
            <a:cxnSpLocks noChangeShapeType="1"/>
            <a:stCxn id="20523" idx="1"/>
            <a:endCxn id="20522" idx="5"/>
          </p:cNvCxnSpPr>
          <p:nvPr/>
        </p:nvCxnSpPr>
        <p:spPr bwMode="auto">
          <a:xfrm flipH="1" flipV="1">
            <a:off x="3756025"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526" name="Oval 89"/>
          <p:cNvSpPr>
            <a:spLocks noChangeArrowheads="1"/>
          </p:cNvSpPr>
          <p:nvPr/>
        </p:nvSpPr>
        <p:spPr bwMode="auto">
          <a:xfrm>
            <a:off x="2990850" y="5530850"/>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5</a:t>
            </a:r>
          </a:p>
        </p:txBody>
      </p:sp>
      <p:sp>
        <p:nvSpPr>
          <p:cNvPr id="20527" name="Oval 94"/>
          <p:cNvSpPr>
            <a:spLocks noChangeArrowheads="1"/>
          </p:cNvSpPr>
          <p:nvPr/>
        </p:nvSpPr>
        <p:spPr bwMode="auto">
          <a:xfrm>
            <a:off x="4572000" y="4191000"/>
            <a:ext cx="287338"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20528" name="AutoShape 95"/>
          <p:cNvCxnSpPr>
            <a:cxnSpLocks noChangeShapeType="1"/>
            <a:stCxn id="20527" idx="5"/>
            <a:endCxn id="20530" idx="1"/>
          </p:cNvCxnSpPr>
          <p:nvPr/>
        </p:nvCxnSpPr>
        <p:spPr bwMode="auto">
          <a:xfrm>
            <a:off x="4816475" y="4433888"/>
            <a:ext cx="1917700" cy="227012"/>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20529" name="AutoShape 96"/>
          <p:cNvCxnSpPr>
            <a:cxnSpLocks noChangeShapeType="1"/>
            <a:stCxn id="20527" idx="3"/>
            <a:endCxn id="20514" idx="7"/>
          </p:cNvCxnSpPr>
          <p:nvPr/>
        </p:nvCxnSpPr>
        <p:spPr bwMode="auto">
          <a:xfrm flipH="1">
            <a:off x="2697163" y="4433888"/>
            <a:ext cx="1917700" cy="225425"/>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20530" name="Oval 97"/>
          <p:cNvSpPr>
            <a:spLocks noChangeArrowheads="1"/>
          </p:cNvSpPr>
          <p:nvPr/>
        </p:nvSpPr>
        <p:spPr bwMode="auto">
          <a:xfrm>
            <a:off x="6692900" y="4619625"/>
            <a:ext cx="285750"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20531" name="AutoShape 98"/>
          <p:cNvCxnSpPr>
            <a:cxnSpLocks noChangeShapeType="1"/>
            <a:stCxn id="20530" idx="3"/>
            <a:endCxn id="20533" idx="7"/>
          </p:cNvCxnSpPr>
          <p:nvPr/>
        </p:nvCxnSpPr>
        <p:spPr bwMode="auto">
          <a:xfrm flipH="1">
            <a:off x="5876925" y="4862513"/>
            <a:ext cx="857250" cy="239712"/>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20532" name="AutoShape 99"/>
          <p:cNvCxnSpPr>
            <a:cxnSpLocks noChangeShapeType="1"/>
            <a:stCxn id="20538" idx="1"/>
            <a:endCxn id="20530" idx="5"/>
          </p:cNvCxnSpPr>
          <p:nvPr/>
        </p:nvCxnSpPr>
        <p:spPr bwMode="auto">
          <a:xfrm flipH="1" flipV="1">
            <a:off x="6937375" y="4862513"/>
            <a:ext cx="857250" cy="241300"/>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20533" name="Oval 100"/>
          <p:cNvSpPr>
            <a:spLocks noChangeArrowheads="1"/>
          </p:cNvSpPr>
          <p:nvPr/>
        </p:nvSpPr>
        <p:spPr bwMode="auto">
          <a:xfrm>
            <a:off x="5634038" y="50752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6</a:t>
            </a:r>
          </a:p>
        </p:txBody>
      </p:sp>
      <p:sp>
        <p:nvSpPr>
          <p:cNvPr id="20534" name="Oval 101"/>
          <p:cNvSpPr>
            <a:spLocks noChangeArrowheads="1"/>
          </p:cNvSpPr>
          <p:nvPr/>
        </p:nvSpPr>
        <p:spPr bwMode="auto">
          <a:xfrm>
            <a:off x="6156325" y="55308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9</a:t>
            </a:r>
          </a:p>
        </p:txBody>
      </p:sp>
      <p:cxnSp>
        <p:nvCxnSpPr>
          <p:cNvPr id="20535" name="AutoShape 106"/>
          <p:cNvCxnSpPr>
            <a:cxnSpLocks noChangeShapeType="1"/>
            <a:stCxn id="20537" idx="7"/>
            <a:endCxn id="20533" idx="3"/>
          </p:cNvCxnSpPr>
          <p:nvPr/>
        </p:nvCxnSpPr>
        <p:spPr bwMode="auto">
          <a:xfrm flipV="1">
            <a:off x="5354638" y="5334000"/>
            <a:ext cx="320675" cy="223838"/>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cxnSp>
        <p:nvCxnSpPr>
          <p:cNvPr id="20536" name="AutoShape 107"/>
          <p:cNvCxnSpPr>
            <a:cxnSpLocks noChangeShapeType="1"/>
            <a:stCxn id="20534" idx="1"/>
            <a:endCxn id="20533" idx="5"/>
          </p:cNvCxnSpPr>
          <p:nvPr/>
        </p:nvCxnSpPr>
        <p:spPr bwMode="auto">
          <a:xfrm flipH="1" flipV="1">
            <a:off x="5876925"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0537" name="Oval 108"/>
          <p:cNvSpPr>
            <a:spLocks noChangeArrowheads="1"/>
          </p:cNvSpPr>
          <p:nvPr/>
        </p:nvSpPr>
        <p:spPr bwMode="auto">
          <a:xfrm>
            <a:off x="5111750" y="5530850"/>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11</a:t>
            </a:r>
          </a:p>
        </p:txBody>
      </p:sp>
      <p:sp>
        <p:nvSpPr>
          <p:cNvPr id="20538" name="Oval 113"/>
          <p:cNvSpPr>
            <a:spLocks noChangeArrowheads="1"/>
          </p:cNvSpPr>
          <p:nvPr/>
        </p:nvSpPr>
        <p:spPr bwMode="auto">
          <a:xfrm>
            <a:off x="7753350" y="5076825"/>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23</a:t>
            </a:r>
          </a:p>
        </p:txBody>
      </p:sp>
      <p:sp>
        <p:nvSpPr>
          <p:cNvPr id="20539" name="Oval 114"/>
          <p:cNvSpPr>
            <a:spLocks noChangeArrowheads="1"/>
          </p:cNvSpPr>
          <p:nvPr/>
        </p:nvSpPr>
        <p:spPr bwMode="auto">
          <a:xfrm>
            <a:off x="8275638" y="5532438"/>
            <a:ext cx="285750"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20</a:t>
            </a:r>
          </a:p>
        </p:txBody>
      </p:sp>
      <p:cxnSp>
        <p:nvCxnSpPr>
          <p:cNvPr id="20540" name="AutoShape 119"/>
          <p:cNvCxnSpPr>
            <a:cxnSpLocks noChangeShapeType="1"/>
            <a:stCxn id="20542" idx="7"/>
            <a:endCxn id="20538" idx="3"/>
          </p:cNvCxnSpPr>
          <p:nvPr/>
        </p:nvCxnSpPr>
        <p:spPr bwMode="auto">
          <a:xfrm flipV="1">
            <a:off x="7473950" y="5335588"/>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541" name="AutoShape 120"/>
          <p:cNvCxnSpPr>
            <a:cxnSpLocks noChangeShapeType="1"/>
            <a:stCxn id="20539" idx="1"/>
            <a:endCxn id="20538" idx="5"/>
          </p:cNvCxnSpPr>
          <p:nvPr/>
        </p:nvCxnSpPr>
        <p:spPr bwMode="auto">
          <a:xfrm flipH="1" flipV="1">
            <a:off x="7996238" y="5335588"/>
            <a:ext cx="320675" cy="223837"/>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sp>
        <p:nvSpPr>
          <p:cNvPr id="20542" name="Oval 121"/>
          <p:cNvSpPr>
            <a:spLocks noChangeArrowheads="1"/>
          </p:cNvSpPr>
          <p:nvPr/>
        </p:nvSpPr>
        <p:spPr bwMode="auto">
          <a:xfrm>
            <a:off x="7231063" y="55324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27</a:t>
            </a:r>
          </a:p>
        </p:txBody>
      </p:sp>
      <p:sp>
        <p:nvSpPr>
          <p:cNvPr id="20543" name="Date Placeholder 62"/>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21507"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63A9CE74-7A72-744B-8B03-C1FDB3841845}" type="slidenum">
              <a:rPr lang="en-US" sz="1400"/>
              <a:pPr eaLnBrk="1" hangingPunct="1"/>
              <a:t>26</a:t>
            </a:fld>
            <a:endParaRPr lang="en-US" sz="1400"/>
          </a:p>
        </p:txBody>
      </p:sp>
      <p:sp>
        <p:nvSpPr>
          <p:cNvPr id="21508" name="Rectangle 2"/>
          <p:cNvSpPr>
            <a:spLocks noGrp="1" noChangeArrowheads="1"/>
          </p:cNvSpPr>
          <p:nvPr>
            <p:ph type="title"/>
          </p:nvPr>
        </p:nvSpPr>
        <p:spPr/>
        <p:txBody>
          <a:bodyPr/>
          <a:lstStyle/>
          <a:p>
            <a:pPr eaLnBrk="1" hangingPunct="1"/>
            <a:r>
              <a:rPr lang="en-US">
                <a:latin typeface="Tahoma" charset="0"/>
              </a:rPr>
              <a:t>Example (contd.)</a:t>
            </a:r>
          </a:p>
        </p:txBody>
      </p:sp>
      <p:sp>
        <p:nvSpPr>
          <p:cNvPr id="21509" name="Oval 4"/>
          <p:cNvSpPr>
            <a:spLocks noChangeArrowheads="1"/>
          </p:cNvSpPr>
          <p:nvPr/>
        </p:nvSpPr>
        <p:spPr bwMode="auto">
          <a:xfrm>
            <a:off x="2452688" y="2103438"/>
            <a:ext cx="285750" cy="284162"/>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7</a:t>
            </a:r>
          </a:p>
        </p:txBody>
      </p:sp>
      <p:cxnSp>
        <p:nvCxnSpPr>
          <p:cNvPr id="21510" name="AutoShape 5"/>
          <p:cNvCxnSpPr>
            <a:cxnSpLocks noChangeShapeType="1"/>
            <a:stCxn id="21509" idx="3"/>
            <a:endCxn id="21512" idx="7"/>
          </p:cNvCxnSpPr>
          <p:nvPr/>
        </p:nvCxnSpPr>
        <p:spPr bwMode="auto">
          <a:xfrm flipH="1">
            <a:off x="1636713" y="2360613"/>
            <a:ext cx="857250" cy="230187"/>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11" name="AutoShape 6"/>
          <p:cNvCxnSpPr>
            <a:cxnSpLocks noChangeShapeType="1"/>
            <a:stCxn id="21517" idx="1"/>
            <a:endCxn id="21509" idx="5"/>
          </p:cNvCxnSpPr>
          <p:nvPr/>
        </p:nvCxnSpPr>
        <p:spPr bwMode="auto">
          <a:xfrm flipH="1" flipV="1">
            <a:off x="2697163" y="2360613"/>
            <a:ext cx="857250" cy="2317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12" name="Oval 7"/>
          <p:cNvSpPr>
            <a:spLocks noChangeArrowheads="1"/>
          </p:cNvSpPr>
          <p:nvPr/>
        </p:nvSpPr>
        <p:spPr bwMode="auto">
          <a:xfrm>
            <a:off x="1393825" y="25590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15</a:t>
            </a:r>
          </a:p>
        </p:txBody>
      </p:sp>
      <p:sp>
        <p:nvSpPr>
          <p:cNvPr id="21513" name="Oval 8"/>
          <p:cNvSpPr>
            <a:spLocks noChangeArrowheads="1"/>
          </p:cNvSpPr>
          <p:nvPr/>
        </p:nvSpPr>
        <p:spPr bwMode="auto">
          <a:xfrm>
            <a:off x="1916113" y="3014663"/>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25</a:t>
            </a:r>
          </a:p>
        </p:txBody>
      </p:sp>
      <p:cxnSp>
        <p:nvCxnSpPr>
          <p:cNvPr id="21514" name="AutoShape 13"/>
          <p:cNvCxnSpPr>
            <a:cxnSpLocks noChangeShapeType="1"/>
            <a:stCxn id="21516" idx="7"/>
            <a:endCxn id="21512" idx="3"/>
          </p:cNvCxnSpPr>
          <p:nvPr/>
        </p:nvCxnSpPr>
        <p:spPr bwMode="auto">
          <a:xfrm flipV="1">
            <a:off x="1114425" y="2813050"/>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15" name="AutoShape 14"/>
          <p:cNvCxnSpPr>
            <a:cxnSpLocks noChangeShapeType="1"/>
            <a:stCxn id="21513" idx="1"/>
            <a:endCxn id="21512" idx="5"/>
          </p:cNvCxnSpPr>
          <p:nvPr/>
        </p:nvCxnSpPr>
        <p:spPr bwMode="auto">
          <a:xfrm flipH="1" flipV="1">
            <a:off x="1636713" y="2813050"/>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16" name="Oval 15"/>
          <p:cNvSpPr>
            <a:spLocks noChangeArrowheads="1"/>
          </p:cNvSpPr>
          <p:nvPr/>
        </p:nvSpPr>
        <p:spPr bwMode="auto">
          <a:xfrm>
            <a:off x="871538" y="301466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16</a:t>
            </a:r>
          </a:p>
        </p:txBody>
      </p:sp>
      <p:sp>
        <p:nvSpPr>
          <p:cNvPr id="21517" name="Oval 20"/>
          <p:cNvSpPr>
            <a:spLocks noChangeArrowheads="1"/>
          </p:cNvSpPr>
          <p:nvPr/>
        </p:nvSpPr>
        <p:spPr bwMode="auto">
          <a:xfrm>
            <a:off x="3513138" y="25606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4</a:t>
            </a:r>
          </a:p>
        </p:txBody>
      </p:sp>
      <p:sp>
        <p:nvSpPr>
          <p:cNvPr id="21518" name="Oval 21"/>
          <p:cNvSpPr>
            <a:spLocks noChangeArrowheads="1"/>
          </p:cNvSpPr>
          <p:nvPr/>
        </p:nvSpPr>
        <p:spPr bwMode="auto">
          <a:xfrm>
            <a:off x="4035425" y="30162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12</a:t>
            </a:r>
          </a:p>
        </p:txBody>
      </p:sp>
      <p:cxnSp>
        <p:nvCxnSpPr>
          <p:cNvPr id="21519" name="AutoShape 26"/>
          <p:cNvCxnSpPr>
            <a:cxnSpLocks noChangeShapeType="1"/>
            <a:stCxn id="21521" idx="7"/>
            <a:endCxn id="21517" idx="3"/>
          </p:cNvCxnSpPr>
          <p:nvPr/>
        </p:nvCxnSpPr>
        <p:spPr bwMode="auto">
          <a:xfrm flipV="1">
            <a:off x="3233738" y="28146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20" name="AutoShape 27"/>
          <p:cNvCxnSpPr>
            <a:cxnSpLocks noChangeShapeType="1"/>
            <a:stCxn id="21518" idx="1"/>
            <a:endCxn id="21517" idx="5"/>
          </p:cNvCxnSpPr>
          <p:nvPr/>
        </p:nvCxnSpPr>
        <p:spPr bwMode="auto">
          <a:xfrm flipH="1" flipV="1">
            <a:off x="3756025" y="28146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21" name="Oval 28"/>
          <p:cNvSpPr>
            <a:spLocks noChangeArrowheads="1"/>
          </p:cNvSpPr>
          <p:nvPr/>
        </p:nvSpPr>
        <p:spPr bwMode="auto">
          <a:xfrm>
            <a:off x="2990850" y="30162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5</a:t>
            </a:r>
          </a:p>
        </p:txBody>
      </p:sp>
      <p:sp>
        <p:nvSpPr>
          <p:cNvPr id="21522" name="Oval 33"/>
          <p:cNvSpPr>
            <a:spLocks noChangeArrowheads="1"/>
          </p:cNvSpPr>
          <p:nvPr/>
        </p:nvSpPr>
        <p:spPr bwMode="auto">
          <a:xfrm>
            <a:off x="4572000" y="1676400"/>
            <a:ext cx="287338"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21523" name="AutoShape 34"/>
          <p:cNvCxnSpPr>
            <a:cxnSpLocks noChangeShapeType="1"/>
            <a:stCxn id="21522" idx="5"/>
            <a:endCxn id="21525" idx="1"/>
          </p:cNvCxnSpPr>
          <p:nvPr/>
        </p:nvCxnSpPr>
        <p:spPr bwMode="auto">
          <a:xfrm>
            <a:off x="4816475" y="1919288"/>
            <a:ext cx="1917700" cy="212725"/>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21524" name="AutoShape 35"/>
          <p:cNvCxnSpPr>
            <a:cxnSpLocks noChangeShapeType="1"/>
            <a:stCxn id="21522" idx="3"/>
            <a:endCxn id="21509" idx="7"/>
          </p:cNvCxnSpPr>
          <p:nvPr/>
        </p:nvCxnSpPr>
        <p:spPr bwMode="auto">
          <a:xfrm flipH="1">
            <a:off x="2697163" y="1919288"/>
            <a:ext cx="1917700" cy="211137"/>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21525" name="Oval 36"/>
          <p:cNvSpPr>
            <a:spLocks noChangeArrowheads="1"/>
          </p:cNvSpPr>
          <p:nvPr/>
        </p:nvSpPr>
        <p:spPr bwMode="auto">
          <a:xfrm>
            <a:off x="6692900" y="2105025"/>
            <a:ext cx="285750" cy="284163"/>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8</a:t>
            </a:r>
          </a:p>
        </p:txBody>
      </p:sp>
      <p:cxnSp>
        <p:nvCxnSpPr>
          <p:cNvPr id="21526" name="AutoShape 37"/>
          <p:cNvCxnSpPr>
            <a:cxnSpLocks noChangeShapeType="1"/>
            <a:stCxn id="21525" idx="3"/>
            <a:endCxn id="21528" idx="7"/>
          </p:cNvCxnSpPr>
          <p:nvPr/>
        </p:nvCxnSpPr>
        <p:spPr bwMode="auto">
          <a:xfrm flipH="1">
            <a:off x="5876925" y="2362200"/>
            <a:ext cx="857250" cy="230188"/>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27" name="AutoShape 38"/>
          <p:cNvCxnSpPr>
            <a:cxnSpLocks noChangeShapeType="1"/>
            <a:stCxn id="21533" idx="1"/>
            <a:endCxn id="21525" idx="5"/>
          </p:cNvCxnSpPr>
          <p:nvPr/>
        </p:nvCxnSpPr>
        <p:spPr bwMode="auto">
          <a:xfrm flipH="1" flipV="1">
            <a:off x="6937375" y="2362200"/>
            <a:ext cx="857250" cy="2317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28" name="Oval 39"/>
          <p:cNvSpPr>
            <a:spLocks noChangeArrowheads="1"/>
          </p:cNvSpPr>
          <p:nvPr/>
        </p:nvSpPr>
        <p:spPr bwMode="auto">
          <a:xfrm>
            <a:off x="5634038" y="25606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6</a:t>
            </a:r>
          </a:p>
        </p:txBody>
      </p:sp>
      <p:sp>
        <p:nvSpPr>
          <p:cNvPr id="21529" name="Oval 40"/>
          <p:cNvSpPr>
            <a:spLocks noChangeArrowheads="1"/>
          </p:cNvSpPr>
          <p:nvPr/>
        </p:nvSpPr>
        <p:spPr bwMode="auto">
          <a:xfrm>
            <a:off x="6156325" y="30162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9</a:t>
            </a:r>
          </a:p>
        </p:txBody>
      </p:sp>
      <p:cxnSp>
        <p:nvCxnSpPr>
          <p:cNvPr id="21530" name="AutoShape 45"/>
          <p:cNvCxnSpPr>
            <a:cxnSpLocks noChangeShapeType="1"/>
            <a:stCxn id="21532" idx="7"/>
            <a:endCxn id="21528" idx="3"/>
          </p:cNvCxnSpPr>
          <p:nvPr/>
        </p:nvCxnSpPr>
        <p:spPr bwMode="auto">
          <a:xfrm flipV="1">
            <a:off x="5354638" y="28146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31" name="AutoShape 46"/>
          <p:cNvCxnSpPr>
            <a:cxnSpLocks noChangeShapeType="1"/>
            <a:stCxn id="21529" idx="1"/>
            <a:endCxn id="21528" idx="5"/>
          </p:cNvCxnSpPr>
          <p:nvPr/>
        </p:nvCxnSpPr>
        <p:spPr bwMode="auto">
          <a:xfrm flipH="1" flipV="1">
            <a:off x="5876925" y="28146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32" name="Oval 47"/>
          <p:cNvSpPr>
            <a:spLocks noChangeArrowheads="1"/>
          </p:cNvSpPr>
          <p:nvPr/>
        </p:nvSpPr>
        <p:spPr bwMode="auto">
          <a:xfrm>
            <a:off x="5111750" y="30162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11</a:t>
            </a:r>
          </a:p>
        </p:txBody>
      </p:sp>
      <p:sp>
        <p:nvSpPr>
          <p:cNvPr id="21533" name="Oval 52"/>
          <p:cNvSpPr>
            <a:spLocks noChangeArrowheads="1"/>
          </p:cNvSpPr>
          <p:nvPr/>
        </p:nvSpPr>
        <p:spPr bwMode="auto">
          <a:xfrm>
            <a:off x="7753350" y="2562225"/>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23</a:t>
            </a:r>
          </a:p>
        </p:txBody>
      </p:sp>
      <p:sp>
        <p:nvSpPr>
          <p:cNvPr id="21534" name="Oval 53"/>
          <p:cNvSpPr>
            <a:spLocks noChangeArrowheads="1"/>
          </p:cNvSpPr>
          <p:nvPr/>
        </p:nvSpPr>
        <p:spPr bwMode="auto">
          <a:xfrm>
            <a:off x="8275638" y="30178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20</a:t>
            </a:r>
          </a:p>
        </p:txBody>
      </p:sp>
      <p:cxnSp>
        <p:nvCxnSpPr>
          <p:cNvPr id="21535" name="AutoShape 58"/>
          <p:cNvCxnSpPr>
            <a:cxnSpLocks noChangeShapeType="1"/>
            <a:stCxn id="21537" idx="7"/>
            <a:endCxn id="21533" idx="3"/>
          </p:cNvCxnSpPr>
          <p:nvPr/>
        </p:nvCxnSpPr>
        <p:spPr bwMode="auto">
          <a:xfrm flipV="1">
            <a:off x="7473950" y="2816225"/>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36" name="AutoShape 59"/>
          <p:cNvCxnSpPr>
            <a:cxnSpLocks noChangeShapeType="1"/>
            <a:stCxn id="21534" idx="1"/>
            <a:endCxn id="21533" idx="5"/>
          </p:cNvCxnSpPr>
          <p:nvPr/>
        </p:nvCxnSpPr>
        <p:spPr bwMode="auto">
          <a:xfrm flipH="1" flipV="1">
            <a:off x="7996238" y="2816225"/>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37" name="Oval 60"/>
          <p:cNvSpPr>
            <a:spLocks noChangeArrowheads="1"/>
          </p:cNvSpPr>
          <p:nvPr/>
        </p:nvSpPr>
        <p:spPr bwMode="auto">
          <a:xfrm>
            <a:off x="7231063" y="30178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27</a:t>
            </a:r>
          </a:p>
        </p:txBody>
      </p:sp>
      <p:sp>
        <p:nvSpPr>
          <p:cNvPr id="21538" name="Oval 65"/>
          <p:cNvSpPr>
            <a:spLocks noChangeArrowheads="1"/>
          </p:cNvSpPr>
          <p:nvPr/>
        </p:nvSpPr>
        <p:spPr bwMode="auto">
          <a:xfrm>
            <a:off x="2452688" y="4618038"/>
            <a:ext cx="285750" cy="284162"/>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4</a:t>
            </a:r>
          </a:p>
        </p:txBody>
      </p:sp>
      <p:cxnSp>
        <p:nvCxnSpPr>
          <p:cNvPr id="21539" name="AutoShape 66"/>
          <p:cNvCxnSpPr>
            <a:cxnSpLocks noChangeShapeType="1"/>
            <a:stCxn id="21538" idx="3"/>
            <a:endCxn id="21541" idx="7"/>
          </p:cNvCxnSpPr>
          <p:nvPr/>
        </p:nvCxnSpPr>
        <p:spPr bwMode="auto">
          <a:xfrm flipH="1">
            <a:off x="1636713" y="4875213"/>
            <a:ext cx="857250" cy="230187"/>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40" name="AutoShape 67"/>
          <p:cNvCxnSpPr>
            <a:cxnSpLocks noChangeShapeType="1"/>
            <a:stCxn id="21546" idx="1"/>
            <a:endCxn id="21538" idx="5"/>
          </p:cNvCxnSpPr>
          <p:nvPr/>
        </p:nvCxnSpPr>
        <p:spPr bwMode="auto">
          <a:xfrm flipH="1" flipV="1">
            <a:off x="2697163" y="4875213"/>
            <a:ext cx="857250" cy="227012"/>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sp>
        <p:nvSpPr>
          <p:cNvPr id="21541" name="Oval 68"/>
          <p:cNvSpPr>
            <a:spLocks noChangeArrowheads="1"/>
          </p:cNvSpPr>
          <p:nvPr/>
        </p:nvSpPr>
        <p:spPr bwMode="auto">
          <a:xfrm>
            <a:off x="1393825" y="50736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15</a:t>
            </a:r>
          </a:p>
        </p:txBody>
      </p:sp>
      <p:sp>
        <p:nvSpPr>
          <p:cNvPr id="21542" name="Oval 69"/>
          <p:cNvSpPr>
            <a:spLocks noChangeArrowheads="1"/>
          </p:cNvSpPr>
          <p:nvPr/>
        </p:nvSpPr>
        <p:spPr bwMode="auto">
          <a:xfrm>
            <a:off x="1916113" y="5529263"/>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25</a:t>
            </a:r>
          </a:p>
        </p:txBody>
      </p:sp>
      <p:cxnSp>
        <p:nvCxnSpPr>
          <p:cNvPr id="21543" name="AutoShape 74"/>
          <p:cNvCxnSpPr>
            <a:cxnSpLocks noChangeShapeType="1"/>
            <a:stCxn id="21545" idx="7"/>
            <a:endCxn id="21541" idx="3"/>
          </p:cNvCxnSpPr>
          <p:nvPr/>
        </p:nvCxnSpPr>
        <p:spPr bwMode="auto">
          <a:xfrm flipV="1">
            <a:off x="1114425" y="5327650"/>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44" name="AutoShape 75"/>
          <p:cNvCxnSpPr>
            <a:cxnSpLocks noChangeShapeType="1"/>
            <a:stCxn id="21542" idx="1"/>
            <a:endCxn id="21541" idx="5"/>
          </p:cNvCxnSpPr>
          <p:nvPr/>
        </p:nvCxnSpPr>
        <p:spPr bwMode="auto">
          <a:xfrm flipH="1" flipV="1">
            <a:off x="1636713" y="5327650"/>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45" name="Oval 76"/>
          <p:cNvSpPr>
            <a:spLocks noChangeArrowheads="1"/>
          </p:cNvSpPr>
          <p:nvPr/>
        </p:nvSpPr>
        <p:spPr bwMode="auto">
          <a:xfrm>
            <a:off x="871538" y="552926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16</a:t>
            </a:r>
          </a:p>
        </p:txBody>
      </p:sp>
      <p:sp>
        <p:nvSpPr>
          <p:cNvPr id="21546" name="Oval 81"/>
          <p:cNvSpPr>
            <a:spLocks noChangeArrowheads="1"/>
          </p:cNvSpPr>
          <p:nvPr/>
        </p:nvSpPr>
        <p:spPr bwMode="auto">
          <a:xfrm>
            <a:off x="3513138" y="50752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5</a:t>
            </a:r>
          </a:p>
        </p:txBody>
      </p:sp>
      <p:sp>
        <p:nvSpPr>
          <p:cNvPr id="21547" name="Oval 82"/>
          <p:cNvSpPr>
            <a:spLocks noChangeArrowheads="1"/>
          </p:cNvSpPr>
          <p:nvPr/>
        </p:nvSpPr>
        <p:spPr bwMode="auto">
          <a:xfrm>
            <a:off x="4035425" y="55308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12</a:t>
            </a:r>
          </a:p>
        </p:txBody>
      </p:sp>
      <p:cxnSp>
        <p:nvCxnSpPr>
          <p:cNvPr id="21548" name="AutoShape 87"/>
          <p:cNvCxnSpPr>
            <a:cxnSpLocks noChangeShapeType="1"/>
            <a:stCxn id="21550" idx="7"/>
            <a:endCxn id="21546" idx="3"/>
          </p:cNvCxnSpPr>
          <p:nvPr/>
        </p:nvCxnSpPr>
        <p:spPr bwMode="auto">
          <a:xfrm flipV="1">
            <a:off x="3233738" y="5334000"/>
            <a:ext cx="320675" cy="223838"/>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cxnSp>
        <p:nvCxnSpPr>
          <p:cNvPr id="21549" name="AutoShape 88"/>
          <p:cNvCxnSpPr>
            <a:cxnSpLocks noChangeShapeType="1"/>
            <a:stCxn id="21547" idx="1"/>
            <a:endCxn id="21546" idx="5"/>
          </p:cNvCxnSpPr>
          <p:nvPr/>
        </p:nvCxnSpPr>
        <p:spPr bwMode="auto">
          <a:xfrm flipH="1" flipV="1">
            <a:off x="3756025"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50" name="Oval 89"/>
          <p:cNvSpPr>
            <a:spLocks noChangeArrowheads="1"/>
          </p:cNvSpPr>
          <p:nvPr/>
        </p:nvSpPr>
        <p:spPr bwMode="auto">
          <a:xfrm>
            <a:off x="2990850" y="5530850"/>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7</a:t>
            </a:r>
          </a:p>
        </p:txBody>
      </p:sp>
      <p:sp>
        <p:nvSpPr>
          <p:cNvPr id="21551" name="Oval 94"/>
          <p:cNvSpPr>
            <a:spLocks noChangeArrowheads="1"/>
          </p:cNvSpPr>
          <p:nvPr/>
        </p:nvSpPr>
        <p:spPr bwMode="auto">
          <a:xfrm>
            <a:off x="4572000" y="4191000"/>
            <a:ext cx="287338" cy="284163"/>
          </a:xfrm>
          <a:prstGeom prst="ellipse">
            <a:avLst/>
          </a:prstGeom>
          <a:solidFill>
            <a:schemeClr val="accent1"/>
          </a:solidFill>
          <a:ln w="12700">
            <a:solidFill>
              <a:schemeClr val="tx1"/>
            </a:solidFill>
            <a:prstDash val="lgDash"/>
            <a:round/>
            <a:headEnd/>
            <a:tailEnd/>
          </a:ln>
        </p:spPr>
        <p:txBody>
          <a:bodyPr wrap="none" lIns="0" tIns="0" rIns="0" anchor="ctr" anchorCtr="1"/>
          <a:lstStyle/>
          <a:p>
            <a:endParaRPr lang="en-US" sz="1600">
              <a:latin typeface="Times New Roman" charset="0"/>
              <a:sym typeface="Symbol" charset="0"/>
            </a:endParaRPr>
          </a:p>
        </p:txBody>
      </p:sp>
      <p:cxnSp>
        <p:nvCxnSpPr>
          <p:cNvPr id="21552" name="AutoShape 95"/>
          <p:cNvCxnSpPr>
            <a:cxnSpLocks noChangeShapeType="1"/>
            <a:stCxn id="21551" idx="5"/>
            <a:endCxn id="21554" idx="1"/>
          </p:cNvCxnSpPr>
          <p:nvPr/>
        </p:nvCxnSpPr>
        <p:spPr bwMode="auto">
          <a:xfrm>
            <a:off x="4816475" y="4433888"/>
            <a:ext cx="1917700" cy="212725"/>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cxnSp>
        <p:nvCxnSpPr>
          <p:cNvPr id="21553" name="AutoShape 96"/>
          <p:cNvCxnSpPr>
            <a:cxnSpLocks noChangeShapeType="1"/>
            <a:stCxn id="21551" idx="3"/>
            <a:endCxn id="21538" idx="7"/>
          </p:cNvCxnSpPr>
          <p:nvPr/>
        </p:nvCxnSpPr>
        <p:spPr bwMode="auto">
          <a:xfrm flipH="1">
            <a:off x="2697163" y="4433888"/>
            <a:ext cx="1917700" cy="211137"/>
          </a:xfrm>
          <a:prstGeom prst="straightConnector1">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cxnSp>
      <p:sp>
        <p:nvSpPr>
          <p:cNvPr id="21554" name="Oval 97"/>
          <p:cNvSpPr>
            <a:spLocks noChangeArrowheads="1"/>
          </p:cNvSpPr>
          <p:nvPr/>
        </p:nvSpPr>
        <p:spPr bwMode="auto">
          <a:xfrm>
            <a:off x="6692900" y="4619625"/>
            <a:ext cx="285750" cy="284163"/>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6</a:t>
            </a:r>
          </a:p>
        </p:txBody>
      </p:sp>
      <p:cxnSp>
        <p:nvCxnSpPr>
          <p:cNvPr id="21555" name="AutoShape 98"/>
          <p:cNvCxnSpPr>
            <a:cxnSpLocks noChangeShapeType="1"/>
            <a:stCxn id="21554" idx="3"/>
            <a:endCxn id="21557" idx="7"/>
          </p:cNvCxnSpPr>
          <p:nvPr/>
        </p:nvCxnSpPr>
        <p:spPr bwMode="auto">
          <a:xfrm flipH="1">
            <a:off x="5876925" y="4876800"/>
            <a:ext cx="857250" cy="225425"/>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cxnSp>
        <p:nvCxnSpPr>
          <p:cNvPr id="21556" name="AutoShape 99"/>
          <p:cNvCxnSpPr>
            <a:cxnSpLocks noChangeShapeType="1"/>
            <a:stCxn id="21562" idx="1"/>
            <a:endCxn id="21554" idx="5"/>
          </p:cNvCxnSpPr>
          <p:nvPr/>
        </p:nvCxnSpPr>
        <p:spPr bwMode="auto">
          <a:xfrm flipH="1" flipV="1">
            <a:off x="6937375" y="4876800"/>
            <a:ext cx="857250" cy="2317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57" name="Oval 100"/>
          <p:cNvSpPr>
            <a:spLocks noChangeArrowheads="1"/>
          </p:cNvSpPr>
          <p:nvPr/>
        </p:nvSpPr>
        <p:spPr bwMode="auto">
          <a:xfrm>
            <a:off x="5634038" y="50752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8</a:t>
            </a:r>
          </a:p>
        </p:txBody>
      </p:sp>
      <p:sp>
        <p:nvSpPr>
          <p:cNvPr id="21558" name="Oval 101"/>
          <p:cNvSpPr>
            <a:spLocks noChangeArrowheads="1"/>
          </p:cNvSpPr>
          <p:nvPr/>
        </p:nvSpPr>
        <p:spPr bwMode="auto">
          <a:xfrm>
            <a:off x="6156325" y="55308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9</a:t>
            </a:r>
          </a:p>
        </p:txBody>
      </p:sp>
      <p:cxnSp>
        <p:nvCxnSpPr>
          <p:cNvPr id="21559" name="AutoShape 106"/>
          <p:cNvCxnSpPr>
            <a:cxnSpLocks noChangeShapeType="1"/>
            <a:stCxn id="21561" idx="7"/>
            <a:endCxn id="21557" idx="3"/>
          </p:cNvCxnSpPr>
          <p:nvPr/>
        </p:nvCxnSpPr>
        <p:spPr bwMode="auto">
          <a:xfrm flipV="1">
            <a:off x="5354638"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60" name="AutoShape 107"/>
          <p:cNvCxnSpPr>
            <a:cxnSpLocks noChangeShapeType="1"/>
            <a:stCxn id="21558" idx="1"/>
            <a:endCxn id="21557" idx="5"/>
          </p:cNvCxnSpPr>
          <p:nvPr/>
        </p:nvCxnSpPr>
        <p:spPr bwMode="auto">
          <a:xfrm flipH="1" flipV="1">
            <a:off x="5876925" y="53340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61" name="Oval 108"/>
          <p:cNvSpPr>
            <a:spLocks noChangeArrowheads="1"/>
          </p:cNvSpPr>
          <p:nvPr/>
        </p:nvSpPr>
        <p:spPr bwMode="auto">
          <a:xfrm>
            <a:off x="5111750" y="55308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11</a:t>
            </a:r>
          </a:p>
        </p:txBody>
      </p:sp>
      <p:sp>
        <p:nvSpPr>
          <p:cNvPr id="21562" name="Oval 113"/>
          <p:cNvSpPr>
            <a:spLocks noChangeArrowheads="1"/>
          </p:cNvSpPr>
          <p:nvPr/>
        </p:nvSpPr>
        <p:spPr bwMode="auto">
          <a:xfrm>
            <a:off x="7753350" y="5076825"/>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23</a:t>
            </a:r>
          </a:p>
        </p:txBody>
      </p:sp>
      <p:sp>
        <p:nvSpPr>
          <p:cNvPr id="21563" name="Oval 114"/>
          <p:cNvSpPr>
            <a:spLocks noChangeArrowheads="1"/>
          </p:cNvSpPr>
          <p:nvPr/>
        </p:nvSpPr>
        <p:spPr bwMode="auto">
          <a:xfrm>
            <a:off x="8275638" y="55324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20</a:t>
            </a:r>
          </a:p>
        </p:txBody>
      </p:sp>
      <p:cxnSp>
        <p:nvCxnSpPr>
          <p:cNvPr id="21564" name="AutoShape 119"/>
          <p:cNvCxnSpPr>
            <a:cxnSpLocks noChangeShapeType="1"/>
            <a:stCxn id="21566" idx="7"/>
            <a:endCxn id="21562" idx="3"/>
          </p:cNvCxnSpPr>
          <p:nvPr/>
        </p:nvCxnSpPr>
        <p:spPr bwMode="auto">
          <a:xfrm flipV="1">
            <a:off x="7473950" y="5330825"/>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1565" name="AutoShape 120"/>
          <p:cNvCxnSpPr>
            <a:cxnSpLocks noChangeShapeType="1"/>
            <a:stCxn id="21563" idx="1"/>
            <a:endCxn id="21562" idx="5"/>
          </p:cNvCxnSpPr>
          <p:nvPr/>
        </p:nvCxnSpPr>
        <p:spPr bwMode="auto">
          <a:xfrm flipH="1" flipV="1">
            <a:off x="7996238" y="5330825"/>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1566" name="Oval 121"/>
          <p:cNvSpPr>
            <a:spLocks noChangeArrowheads="1"/>
          </p:cNvSpPr>
          <p:nvPr/>
        </p:nvSpPr>
        <p:spPr bwMode="auto">
          <a:xfrm>
            <a:off x="7231063" y="55324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27</a:t>
            </a:r>
          </a:p>
        </p:txBody>
      </p:sp>
      <p:sp>
        <p:nvSpPr>
          <p:cNvPr id="21567" name="Date Placeholder 62"/>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Footer Placeholder 3"/>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22531" name="Slide Number Placeholder 4"/>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EA5A08F1-717F-CB47-9DD2-DEAE5165B8BE}" type="slidenum">
              <a:rPr lang="en-US" sz="1400"/>
              <a:pPr eaLnBrk="1" hangingPunct="1"/>
              <a:t>27</a:t>
            </a:fld>
            <a:endParaRPr lang="en-US" sz="1400"/>
          </a:p>
        </p:txBody>
      </p:sp>
      <p:sp>
        <p:nvSpPr>
          <p:cNvPr id="22532" name="Rectangle 2"/>
          <p:cNvSpPr>
            <a:spLocks noGrp="1" noChangeArrowheads="1"/>
          </p:cNvSpPr>
          <p:nvPr>
            <p:ph type="title"/>
          </p:nvPr>
        </p:nvSpPr>
        <p:spPr/>
        <p:txBody>
          <a:bodyPr/>
          <a:lstStyle/>
          <a:p>
            <a:pPr eaLnBrk="1" hangingPunct="1"/>
            <a:r>
              <a:rPr lang="en-US">
                <a:latin typeface="Tahoma" charset="0"/>
              </a:rPr>
              <a:t>Example (end)</a:t>
            </a:r>
          </a:p>
        </p:txBody>
      </p:sp>
      <p:sp>
        <p:nvSpPr>
          <p:cNvPr id="22533" name="Oval 64"/>
          <p:cNvSpPr>
            <a:spLocks noChangeArrowheads="1"/>
          </p:cNvSpPr>
          <p:nvPr/>
        </p:nvSpPr>
        <p:spPr bwMode="auto">
          <a:xfrm>
            <a:off x="2452688" y="2103438"/>
            <a:ext cx="285750" cy="284162"/>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4</a:t>
            </a:r>
          </a:p>
        </p:txBody>
      </p:sp>
      <p:cxnSp>
        <p:nvCxnSpPr>
          <p:cNvPr id="22534" name="AutoShape 65"/>
          <p:cNvCxnSpPr>
            <a:cxnSpLocks noChangeShapeType="1"/>
            <a:stCxn id="22533" idx="3"/>
            <a:endCxn id="22536" idx="7"/>
          </p:cNvCxnSpPr>
          <p:nvPr/>
        </p:nvCxnSpPr>
        <p:spPr bwMode="auto">
          <a:xfrm flipH="1">
            <a:off x="1636713" y="2355850"/>
            <a:ext cx="857250" cy="23495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35" name="AutoShape 66"/>
          <p:cNvCxnSpPr>
            <a:cxnSpLocks noChangeShapeType="1"/>
            <a:stCxn id="22541" idx="1"/>
            <a:endCxn id="22533" idx="5"/>
          </p:cNvCxnSpPr>
          <p:nvPr/>
        </p:nvCxnSpPr>
        <p:spPr bwMode="auto">
          <a:xfrm flipH="1" flipV="1">
            <a:off x="2697163" y="2355850"/>
            <a:ext cx="857250" cy="236538"/>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36" name="Oval 67"/>
          <p:cNvSpPr>
            <a:spLocks noChangeArrowheads="1"/>
          </p:cNvSpPr>
          <p:nvPr/>
        </p:nvSpPr>
        <p:spPr bwMode="auto">
          <a:xfrm>
            <a:off x="1393825" y="25590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15</a:t>
            </a:r>
          </a:p>
        </p:txBody>
      </p:sp>
      <p:sp>
        <p:nvSpPr>
          <p:cNvPr id="22537" name="Oval 68"/>
          <p:cNvSpPr>
            <a:spLocks noChangeArrowheads="1"/>
          </p:cNvSpPr>
          <p:nvPr/>
        </p:nvSpPr>
        <p:spPr bwMode="auto">
          <a:xfrm>
            <a:off x="1916113" y="3014663"/>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25</a:t>
            </a:r>
          </a:p>
        </p:txBody>
      </p:sp>
      <p:cxnSp>
        <p:nvCxnSpPr>
          <p:cNvPr id="22538" name="AutoShape 73"/>
          <p:cNvCxnSpPr>
            <a:cxnSpLocks noChangeShapeType="1"/>
            <a:stCxn id="22540" idx="7"/>
            <a:endCxn id="22536" idx="3"/>
          </p:cNvCxnSpPr>
          <p:nvPr/>
        </p:nvCxnSpPr>
        <p:spPr bwMode="auto">
          <a:xfrm flipV="1">
            <a:off x="1114425" y="2813050"/>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39" name="AutoShape 74"/>
          <p:cNvCxnSpPr>
            <a:cxnSpLocks noChangeShapeType="1"/>
            <a:stCxn id="22537" idx="1"/>
            <a:endCxn id="22536" idx="5"/>
          </p:cNvCxnSpPr>
          <p:nvPr/>
        </p:nvCxnSpPr>
        <p:spPr bwMode="auto">
          <a:xfrm flipH="1" flipV="1">
            <a:off x="1636713" y="2813050"/>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40" name="Oval 75"/>
          <p:cNvSpPr>
            <a:spLocks noChangeArrowheads="1"/>
          </p:cNvSpPr>
          <p:nvPr/>
        </p:nvSpPr>
        <p:spPr bwMode="auto">
          <a:xfrm>
            <a:off x="871538" y="301466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16</a:t>
            </a:r>
          </a:p>
        </p:txBody>
      </p:sp>
      <p:sp>
        <p:nvSpPr>
          <p:cNvPr id="22541" name="Oval 80"/>
          <p:cNvSpPr>
            <a:spLocks noChangeArrowheads="1"/>
          </p:cNvSpPr>
          <p:nvPr/>
        </p:nvSpPr>
        <p:spPr bwMode="auto">
          <a:xfrm>
            <a:off x="3513138" y="25606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5</a:t>
            </a:r>
          </a:p>
        </p:txBody>
      </p:sp>
      <p:sp>
        <p:nvSpPr>
          <p:cNvPr id="22542" name="Oval 81"/>
          <p:cNvSpPr>
            <a:spLocks noChangeArrowheads="1"/>
          </p:cNvSpPr>
          <p:nvPr/>
        </p:nvSpPr>
        <p:spPr bwMode="auto">
          <a:xfrm>
            <a:off x="4035425" y="30162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12</a:t>
            </a:r>
          </a:p>
        </p:txBody>
      </p:sp>
      <p:cxnSp>
        <p:nvCxnSpPr>
          <p:cNvPr id="22543" name="AutoShape 86"/>
          <p:cNvCxnSpPr>
            <a:cxnSpLocks noChangeShapeType="1"/>
            <a:stCxn id="22545" idx="7"/>
            <a:endCxn id="22541" idx="3"/>
          </p:cNvCxnSpPr>
          <p:nvPr/>
        </p:nvCxnSpPr>
        <p:spPr bwMode="auto">
          <a:xfrm flipV="1">
            <a:off x="3233738" y="28146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44" name="AutoShape 87"/>
          <p:cNvCxnSpPr>
            <a:cxnSpLocks noChangeShapeType="1"/>
            <a:stCxn id="22542" idx="1"/>
            <a:endCxn id="22541" idx="5"/>
          </p:cNvCxnSpPr>
          <p:nvPr/>
        </p:nvCxnSpPr>
        <p:spPr bwMode="auto">
          <a:xfrm flipH="1" flipV="1">
            <a:off x="3756025" y="28146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45" name="Oval 88"/>
          <p:cNvSpPr>
            <a:spLocks noChangeArrowheads="1"/>
          </p:cNvSpPr>
          <p:nvPr/>
        </p:nvSpPr>
        <p:spPr bwMode="auto">
          <a:xfrm>
            <a:off x="2990850" y="30162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7</a:t>
            </a:r>
          </a:p>
        </p:txBody>
      </p:sp>
      <p:sp>
        <p:nvSpPr>
          <p:cNvPr id="22546" name="Oval 93"/>
          <p:cNvSpPr>
            <a:spLocks noChangeArrowheads="1"/>
          </p:cNvSpPr>
          <p:nvPr/>
        </p:nvSpPr>
        <p:spPr bwMode="auto">
          <a:xfrm>
            <a:off x="4572000" y="1676400"/>
            <a:ext cx="287338" cy="284163"/>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10</a:t>
            </a:r>
          </a:p>
        </p:txBody>
      </p:sp>
      <p:cxnSp>
        <p:nvCxnSpPr>
          <p:cNvPr id="22547" name="AutoShape 94"/>
          <p:cNvCxnSpPr>
            <a:cxnSpLocks noChangeShapeType="1"/>
            <a:stCxn id="22546" idx="5"/>
            <a:endCxn id="22549" idx="1"/>
          </p:cNvCxnSpPr>
          <p:nvPr/>
        </p:nvCxnSpPr>
        <p:spPr bwMode="auto">
          <a:xfrm>
            <a:off x="4816475" y="1933575"/>
            <a:ext cx="1917700" cy="2032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48" name="AutoShape 95"/>
          <p:cNvCxnSpPr>
            <a:cxnSpLocks noChangeShapeType="1"/>
            <a:stCxn id="22546" idx="3"/>
            <a:endCxn id="22533" idx="7"/>
          </p:cNvCxnSpPr>
          <p:nvPr/>
        </p:nvCxnSpPr>
        <p:spPr bwMode="auto">
          <a:xfrm flipH="1">
            <a:off x="2697163" y="1933575"/>
            <a:ext cx="1917700" cy="2016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49" name="Oval 96"/>
          <p:cNvSpPr>
            <a:spLocks noChangeArrowheads="1"/>
          </p:cNvSpPr>
          <p:nvPr/>
        </p:nvSpPr>
        <p:spPr bwMode="auto">
          <a:xfrm>
            <a:off x="6692900" y="2105025"/>
            <a:ext cx="285750" cy="284163"/>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6</a:t>
            </a:r>
          </a:p>
        </p:txBody>
      </p:sp>
      <p:cxnSp>
        <p:nvCxnSpPr>
          <p:cNvPr id="22550" name="AutoShape 97"/>
          <p:cNvCxnSpPr>
            <a:cxnSpLocks noChangeShapeType="1"/>
            <a:stCxn id="22549" idx="3"/>
            <a:endCxn id="22552" idx="7"/>
          </p:cNvCxnSpPr>
          <p:nvPr/>
        </p:nvCxnSpPr>
        <p:spPr bwMode="auto">
          <a:xfrm flipH="1">
            <a:off x="5876925" y="2357438"/>
            <a:ext cx="857250" cy="23495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51" name="AutoShape 98"/>
          <p:cNvCxnSpPr>
            <a:cxnSpLocks noChangeShapeType="1"/>
            <a:stCxn id="22557" idx="1"/>
            <a:endCxn id="22549" idx="5"/>
          </p:cNvCxnSpPr>
          <p:nvPr/>
        </p:nvCxnSpPr>
        <p:spPr bwMode="auto">
          <a:xfrm flipH="1" flipV="1">
            <a:off x="6937375" y="2357438"/>
            <a:ext cx="857250" cy="236537"/>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52" name="Oval 99"/>
          <p:cNvSpPr>
            <a:spLocks noChangeArrowheads="1"/>
          </p:cNvSpPr>
          <p:nvPr/>
        </p:nvSpPr>
        <p:spPr bwMode="auto">
          <a:xfrm>
            <a:off x="5634038" y="25606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8</a:t>
            </a:r>
          </a:p>
        </p:txBody>
      </p:sp>
      <p:sp>
        <p:nvSpPr>
          <p:cNvPr id="22553" name="Oval 100"/>
          <p:cNvSpPr>
            <a:spLocks noChangeArrowheads="1"/>
          </p:cNvSpPr>
          <p:nvPr/>
        </p:nvSpPr>
        <p:spPr bwMode="auto">
          <a:xfrm>
            <a:off x="6156325" y="30162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9</a:t>
            </a:r>
          </a:p>
        </p:txBody>
      </p:sp>
      <p:cxnSp>
        <p:nvCxnSpPr>
          <p:cNvPr id="22554" name="AutoShape 105"/>
          <p:cNvCxnSpPr>
            <a:cxnSpLocks noChangeShapeType="1"/>
            <a:stCxn id="22556" idx="7"/>
            <a:endCxn id="22552" idx="3"/>
          </p:cNvCxnSpPr>
          <p:nvPr/>
        </p:nvCxnSpPr>
        <p:spPr bwMode="auto">
          <a:xfrm flipV="1">
            <a:off x="5354638" y="28146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55" name="AutoShape 106"/>
          <p:cNvCxnSpPr>
            <a:cxnSpLocks noChangeShapeType="1"/>
            <a:stCxn id="22553" idx="1"/>
            <a:endCxn id="22552" idx="5"/>
          </p:cNvCxnSpPr>
          <p:nvPr/>
        </p:nvCxnSpPr>
        <p:spPr bwMode="auto">
          <a:xfrm flipH="1" flipV="1">
            <a:off x="5876925" y="28146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56" name="Oval 107"/>
          <p:cNvSpPr>
            <a:spLocks noChangeArrowheads="1"/>
          </p:cNvSpPr>
          <p:nvPr/>
        </p:nvSpPr>
        <p:spPr bwMode="auto">
          <a:xfrm>
            <a:off x="5111750" y="30162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11</a:t>
            </a:r>
          </a:p>
        </p:txBody>
      </p:sp>
      <p:sp>
        <p:nvSpPr>
          <p:cNvPr id="22557" name="Oval 112"/>
          <p:cNvSpPr>
            <a:spLocks noChangeArrowheads="1"/>
          </p:cNvSpPr>
          <p:nvPr/>
        </p:nvSpPr>
        <p:spPr bwMode="auto">
          <a:xfrm>
            <a:off x="7753350" y="2562225"/>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23</a:t>
            </a:r>
          </a:p>
        </p:txBody>
      </p:sp>
      <p:sp>
        <p:nvSpPr>
          <p:cNvPr id="22558" name="Oval 113"/>
          <p:cNvSpPr>
            <a:spLocks noChangeArrowheads="1"/>
          </p:cNvSpPr>
          <p:nvPr/>
        </p:nvSpPr>
        <p:spPr bwMode="auto">
          <a:xfrm>
            <a:off x="8275638" y="30178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20</a:t>
            </a:r>
          </a:p>
        </p:txBody>
      </p:sp>
      <p:cxnSp>
        <p:nvCxnSpPr>
          <p:cNvPr id="22559" name="AutoShape 118"/>
          <p:cNvCxnSpPr>
            <a:cxnSpLocks noChangeShapeType="1"/>
            <a:stCxn id="22561" idx="7"/>
            <a:endCxn id="22557" idx="3"/>
          </p:cNvCxnSpPr>
          <p:nvPr/>
        </p:nvCxnSpPr>
        <p:spPr bwMode="auto">
          <a:xfrm flipV="1">
            <a:off x="7473950" y="2816225"/>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60" name="AutoShape 119"/>
          <p:cNvCxnSpPr>
            <a:cxnSpLocks noChangeShapeType="1"/>
            <a:stCxn id="22558" idx="1"/>
            <a:endCxn id="22557" idx="5"/>
          </p:cNvCxnSpPr>
          <p:nvPr/>
        </p:nvCxnSpPr>
        <p:spPr bwMode="auto">
          <a:xfrm flipH="1" flipV="1">
            <a:off x="7996238" y="2816225"/>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61" name="Oval 120"/>
          <p:cNvSpPr>
            <a:spLocks noChangeArrowheads="1"/>
          </p:cNvSpPr>
          <p:nvPr/>
        </p:nvSpPr>
        <p:spPr bwMode="auto">
          <a:xfrm>
            <a:off x="7231063" y="30178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27</a:t>
            </a:r>
          </a:p>
        </p:txBody>
      </p:sp>
      <p:sp>
        <p:nvSpPr>
          <p:cNvPr id="22562" name="Oval 125"/>
          <p:cNvSpPr>
            <a:spLocks noChangeArrowheads="1"/>
          </p:cNvSpPr>
          <p:nvPr/>
        </p:nvSpPr>
        <p:spPr bwMode="auto">
          <a:xfrm>
            <a:off x="2452688" y="4541838"/>
            <a:ext cx="285750" cy="284162"/>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5</a:t>
            </a:r>
          </a:p>
        </p:txBody>
      </p:sp>
      <p:cxnSp>
        <p:nvCxnSpPr>
          <p:cNvPr id="22563" name="AutoShape 126"/>
          <p:cNvCxnSpPr>
            <a:cxnSpLocks noChangeShapeType="1"/>
            <a:stCxn id="22562" idx="3"/>
            <a:endCxn id="22565" idx="7"/>
          </p:cNvCxnSpPr>
          <p:nvPr/>
        </p:nvCxnSpPr>
        <p:spPr bwMode="auto">
          <a:xfrm flipH="1">
            <a:off x="1636713" y="4799013"/>
            <a:ext cx="857250" cy="230187"/>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64" name="AutoShape 127"/>
          <p:cNvCxnSpPr>
            <a:cxnSpLocks noChangeShapeType="1"/>
            <a:stCxn id="22570" idx="1"/>
            <a:endCxn id="22562" idx="5"/>
          </p:cNvCxnSpPr>
          <p:nvPr/>
        </p:nvCxnSpPr>
        <p:spPr bwMode="auto">
          <a:xfrm flipH="1" flipV="1">
            <a:off x="2697163" y="4799013"/>
            <a:ext cx="857250" cy="227012"/>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sp>
        <p:nvSpPr>
          <p:cNvPr id="22565" name="Oval 128"/>
          <p:cNvSpPr>
            <a:spLocks noChangeArrowheads="1"/>
          </p:cNvSpPr>
          <p:nvPr/>
        </p:nvSpPr>
        <p:spPr bwMode="auto">
          <a:xfrm>
            <a:off x="1393825" y="49974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15</a:t>
            </a:r>
          </a:p>
        </p:txBody>
      </p:sp>
      <p:sp>
        <p:nvSpPr>
          <p:cNvPr id="22566" name="Oval 129"/>
          <p:cNvSpPr>
            <a:spLocks noChangeArrowheads="1"/>
          </p:cNvSpPr>
          <p:nvPr/>
        </p:nvSpPr>
        <p:spPr bwMode="auto">
          <a:xfrm>
            <a:off x="1916113" y="5453063"/>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25</a:t>
            </a:r>
          </a:p>
        </p:txBody>
      </p:sp>
      <p:cxnSp>
        <p:nvCxnSpPr>
          <p:cNvPr id="22567" name="AutoShape 134"/>
          <p:cNvCxnSpPr>
            <a:cxnSpLocks noChangeShapeType="1"/>
            <a:stCxn id="22569" idx="7"/>
            <a:endCxn id="22565" idx="3"/>
          </p:cNvCxnSpPr>
          <p:nvPr/>
        </p:nvCxnSpPr>
        <p:spPr bwMode="auto">
          <a:xfrm flipV="1">
            <a:off x="1114425" y="5251450"/>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68" name="AutoShape 135"/>
          <p:cNvCxnSpPr>
            <a:cxnSpLocks noChangeShapeType="1"/>
            <a:stCxn id="22566" idx="1"/>
            <a:endCxn id="22565" idx="5"/>
          </p:cNvCxnSpPr>
          <p:nvPr/>
        </p:nvCxnSpPr>
        <p:spPr bwMode="auto">
          <a:xfrm flipH="1" flipV="1">
            <a:off x="1636713" y="5251450"/>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69" name="Oval 136"/>
          <p:cNvSpPr>
            <a:spLocks noChangeArrowheads="1"/>
          </p:cNvSpPr>
          <p:nvPr/>
        </p:nvSpPr>
        <p:spPr bwMode="auto">
          <a:xfrm>
            <a:off x="871538" y="5453063"/>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16</a:t>
            </a:r>
          </a:p>
        </p:txBody>
      </p:sp>
      <p:sp>
        <p:nvSpPr>
          <p:cNvPr id="22570" name="Oval 141"/>
          <p:cNvSpPr>
            <a:spLocks noChangeArrowheads="1"/>
          </p:cNvSpPr>
          <p:nvPr/>
        </p:nvSpPr>
        <p:spPr bwMode="auto">
          <a:xfrm>
            <a:off x="3513138" y="4999038"/>
            <a:ext cx="284162"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7</a:t>
            </a:r>
          </a:p>
        </p:txBody>
      </p:sp>
      <p:sp>
        <p:nvSpPr>
          <p:cNvPr id="22571" name="Oval 142"/>
          <p:cNvSpPr>
            <a:spLocks noChangeArrowheads="1"/>
          </p:cNvSpPr>
          <p:nvPr/>
        </p:nvSpPr>
        <p:spPr bwMode="auto">
          <a:xfrm>
            <a:off x="4035425" y="54546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12</a:t>
            </a:r>
          </a:p>
        </p:txBody>
      </p:sp>
      <p:cxnSp>
        <p:nvCxnSpPr>
          <p:cNvPr id="22572" name="AutoShape 147"/>
          <p:cNvCxnSpPr>
            <a:cxnSpLocks noChangeShapeType="1"/>
            <a:stCxn id="22574" idx="7"/>
            <a:endCxn id="22570" idx="3"/>
          </p:cNvCxnSpPr>
          <p:nvPr/>
        </p:nvCxnSpPr>
        <p:spPr bwMode="auto">
          <a:xfrm flipV="1">
            <a:off x="3233738" y="5257800"/>
            <a:ext cx="320675" cy="223838"/>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cxnSp>
        <p:nvCxnSpPr>
          <p:cNvPr id="22573" name="AutoShape 148"/>
          <p:cNvCxnSpPr>
            <a:cxnSpLocks noChangeShapeType="1"/>
            <a:stCxn id="22571" idx="1"/>
            <a:endCxn id="22570" idx="5"/>
          </p:cNvCxnSpPr>
          <p:nvPr/>
        </p:nvCxnSpPr>
        <p:spPr bwMode="auto">
          <a:xfrm flipH="1" flipV="1">
            <a:off x="3756025" y="5257800"/>
            <a:ext cx="320675" cy="2286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74" name="Oval 149"/>
          <p:cNvSpPr>
            <a:spLocks noChangeArrowheads="1"/>
          </p:cNvSpPr>
          <p:nvPr/>
        </p:nvSpPr>
        <p:spPr bwMode="auto">
          <a:xfrm>
            <a:off x="2990850" y="5454650"/>
            <a:ext cx="284163" cy="285750"/>
          </a:xfrm>
          <a:prstGeom prst="ellipse">
            <a:avLst/>
          </a:prstGeom>
          <a:solidFill>
            <a:schemeClr val="accent1"/>
          </a:solidFill>
          <a:ln w="28575">
            <a:solidFill>
              <a:schemeClr val="tx2"/>
            </a:solidFill>
            <a:round/>
            <a:headEnd/>
            <a:tailEnd/>
          </a:ln>
        </p:spPr>
        <p:txBody>
          <a:bodyPr wrap="none" lIns="0" tIns="0" rIns="0" anchor="ctr" anchorCtr="1"/>
          <a:lstStyle/>
          <a:p>
            <a:r>
              <a:rPr lang="en-US" sz="1600">
                <a:solidFill>
                  <a:schemeClr val="tx2"/>
                </a:solidFill>
                <a:latin typeface="Times New Roman" charset="0"/>
                <a:sym typeface="Symbol" charset="0"/>
              </a:rPr>
              <a:t>10</a:t>
            </a:r>
          </a:p>
        </p:txBody>
      </p:sp>
      <p:sp>
        <p:nvSpPr>
          <p:cNvPr id="22575" name="Oval 154"/>
          <p:cNvSpPr>
            <a:spLocks noChangeArrowheads="1"/>
          </p:cNvSpPr>
          <p:nvPr/>
        </p:nvSpPr>
        <p:spPr bwMode="auto">
          <a:xfrm>
            <a:off x="4572000" y="4114800"/>
            <a:ext cx="287338" cy="284163"/>
          </a:xfrm>
          <a:prstGeom prst="ellipse">
            <a:avLst/>
          </a:prstGeom>
          <a:solidFill>
            <a:schemeClr val="accent1"/>
          </a:solidFill>
          <a:ln w="28575">
            <a:solidFill>
              <a:schemeClr val="tx2"/>
            </a:solidFill>
            <a:round/>
            <a:headEnd/>
            <a:tailEnd/>
          </a:ln>
        </p:spPr>
        <p:txBody>
          <a:bodyPr wrap="none" lIns="0" tIns="0" rIns="0" anchor="ctr" anchorCtr="1"/>
          <a:lstStyle/>
          <a:p>
            <a:r>
              <a:rPr lang="en-US" sz="1600">
                <a:latin typeface="Times New Roman" charset="0"/>
                <a:sym typeface="Symbol" charset="0"/>
              </a:rPr>
              <a:t>4</a:t>
            </a:r>
          </a:p>
        </p:txBody>
      </p:sp>
      <p:cxnSp>
        <p:nvCxnSpPr>
          <p:cNvPr id="22576" name="AutoShape 155"/>
          <p:cNvCxnSpPr>
            <a:cxnSpLocks noChangeShapeType="1"/>
            <a:stCxn id="22575" idx="5"/>
            <a:endCxn id="22578" idx="1"/>
          </p:cNvCxnSpPr>
          <p:nvPr/>
        </p:nvCxnSpPr>
        <p:spPr bwMode="auto">
          <a:xfrm>
            <a:off x="4816475" y="4371975"/>
            <a:ext cx="1917700" cy="20320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77" name="AutoShape 156"/>
          <p:cNvCxnSpPr>
            <a:cxnSpLocks noChangeShapeType="1"/>
            <a:stCxn id="22575" idx="3"/>
            <a:endCxn id="22562" idx="7"/>
          </p:cNvCxnSpPr>
          <p:nvPr/>
        </p:nvCxnSpPr>
        <p:spPr bwMode="auto">
          <a:xfrm flipH="1">
            <a:off x="2697163" y="4371975"/>
            <a:ext cx="1917700" cy="196850"/>
          </a:xfrm>
          <a:prstGeom prst="straightConnector1">
            <a:avLst/>
          </a:prstGeom>
          <a:noFill/>
          <a:ln w="28575">
            <a:solidFill>
              <a:schemeClr val="tx2"/>
            </a:solidFill>
            <a:round/>
            <a:headEnd/>
            <a:tailEnd/>
          </a:ln>
          <a:extLst>
            <a:ext uri="{909E8E84-426E-40dd-AFC4-6F175D3DCCD1}">
              <a14:hiddenFill xmlns="" xmlns:a14="http://schemas.microsoft.com/office/drawing/2010/main">
                <a:noFill/>
              </a14:hiddenFill>
            </a:ext>
          </a:extLst>
        </p:spPr>
      </p:cxnSp>
      <p:sp>
        <p:nvSpPr>
          <p:cNvPr id="22578" name="Oval 157"/>
          <p:cNvSpPr>
            <a:spLocks noChangeArrowheads="1"/>
          </p:cNvSpPr>
          <p:nvPr/>
        </p:nvSpPr>
        <p:spPr bwMode="auto">
          <a:xfrm>
            <a:off x="6692900" y="4543425"/>
            <a:ext cx="285750" cy="284163"/>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6</a:t>
            </a:r>
          </a:p>
        </p:txBody>
      </p:sp>
      <p:cxnSp>
        <p:nvCxnSpPr>
          <p:cNvPr id="22579" name="AutoShape 158"/>
          <p:cNvCxnSpPr>
            <a:cxnSpLocks noChangeShapeType="1"/>
            <a:stCxn id="22578" idx="3"/>
            <a:endCxn id="22581" idx="7"/>
          </p:cNvCxnSpPr>
          <p:nvPr/>
        </p:nvCxnSpPr>
        <p:spPr bwMode="auto">
          <a:xfrm flipH="1">
            <a:off x="5876925" y="4795838"/>
            <a:ext cx="857250" cy="234950"/>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80" name="AutoShape 159"/>
          <p:cNvCxnSpPr>
            <a:cxnSpLocks noChangeShapeType="1"/>
            <a:stCxn id="22586" idx="1"/>
            <a:endCxn id="22578" idx="5"/>
          </p:cNvCxnSpPr>
          <p:nvPr/>
        </p:nvCxnSpPr>
        <p:spPr bwMode="auto">
          <a:xfrm flipH="1" flipV="1">
            <a:off x="6937375" y="4795838"/>
            <a:ext cx="857250" cy="236537"/>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81" name="Oval 160"/>
          <p:cNvSpPr>
            <a:spLocks noChangeArrowheads="1"/>
          </p:cNvSpPr>
          <p:nvPr/>
        </p:nvSpPr>
        <p:spPr bwMode="auto">
          <a:xfrm>
            <a:off x="5634038" y="49990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8</a:t>
            </a:r>
          </a:p>
        </p:txBody>
      </p:sp>
      <p:sp>
        <p:nvSpPr>
          <p:cNvPr id="22582" name="Oval 161"/>
          <p:cNvSpPr>
            <a:spLocks noChangeArrowheads="1"/>
          </p:cNvSpPr>
          <p:nvPr/>
        </p:nvSpPr>
        <p:spPr bwMode="auto">
          <a:xfrm>
            <a:off x="6156325" y="5454650"/>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9</a:t>
            </a:r>
          </a:p>
        </p:txBody>
      </p:sp>
      <p:cxnSp>
        <p:nvCxnSpPr>
          <p:cNvPr id="22583" name="AutoShape 166"/>
          <p:cNvCxnSpPr>
            <a:cxnSpLocks noChangeShapeType="1"/>
            <a:stCxn id="22585" idx="7"/>
            <a:endCxn id="22581" idx="3"/>
          </p:cNvCxnSpPr>
          <p:nvPr/>
        </p:nvCxnSpPr>
        <p:spPr bwMode="auto">
          <a:xfrm flipV="1">
            <a:off x="5354638" y="52530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84" name="AutoShape 167"/>
          <p:cNvCxnSpPr>
            <a:cxnSpLocks noChangeShapeType="1"/>
            <a:stCxn id="22582" idx="1"/>
            <a:endCxn id="22581" idx="5"/>
          </p:cNvCxnSpPr>
          <p:nvPr/>
        </p:nvCxnSpPr>
        <p:spPr bwMode="auto">
          <a:xfrm flipH="1" flipV="1">
            <a:off x="5876925" y="5253038"/>
            <a:ext cx="320675" cy="233362"/>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85" name="Oval 168"/>
          <p:cNvSpPr>
            <a:spLocks noChangeArrowheads="1"/>
          </p:cNvSpPr>
          <p:nvPr/>
        </p:nvSpPr>
        <p:spPr bwMode="auto">
          <a:xfrm>
            <a:off x="5111750" y="5454650"/>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11</a:t>
            </a:r>
          </a:p>
        </p:txBody>
      </p:sp>
      <p:sp>
        <p:nvSpPr>
          <p:cNvPr id="22586" name="Oval 173"/>
          <p:cNvSpPr>
            <a:spLocks noChangeArrowheads="1"/>
          </p:cNvSpPr>
          <p:nvPr/>
        </p:nvSpPr>
        <p:spPr bwMode="auto">
          <a:xfrm>
            <a:off x="7753350" y="5000625"/>
            <a:ext cx="284163"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23</a:t>
            </a:r>
          </a:p>
        </p:txBody>
      </p:sp>
      <p:sp>
        <p:nvSpPr>
          <p:cNvPr id="22587" name="Oval 174"/>
          <p:cNvSpPr>
            <a:spLocks noChangeArrowheads="1"/>
          </p:cNvSpPr>
          <p:nvPr/>
        </p:nvSpPr>
        <p:spPr bwMode="auto">
          <a:xfrm>
            <a:off x="8275638" y="5456238"/>
            <a:ext cx="285750"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20</a:t>
            </a:r>
          </a:p>
        </p:txBody>
      </p:sp>
      <p:cxnSp>
        <p:nvCxnSpPr>
          <p:cNvPr id="22588" name="AutoShape 179"/>
          <p:cNvCxnSpPr>
            <a:cxnSpLocks noChangeShapeType="1"/>
            <a:stCxn id="22590" idx="7"/>
            <a:endCxn id="22586" idx="3"/>
          </p:cNvCxnSpPr>
          <p:nvPr/>
        </p:nvCxnSpPr>
        <p:spPr bwMode="auto">
          <a:xfrm flipV="1">
            <a:off x="7473950" y="5254625"/>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2589" name="AutoShape 180"/>
          <p:cNvCxnSpPr>
            <a:cxnSpLocks noChangeShapeType="1"/>
            <a:stCxn id="22587" idx="1"/>
            <a:endCxn id="22586" idx="5"/>
          </p:cNvCxnSpPr>
          <p:nvPr/>
        </p:nvCxnSpPr>
        <p:spPr bwMode="auto">
          <a:xfrm flipH="1" flipV="1">
            <a:off x="7996238" y="5254625"/>
            <a:ext cx="320675" cy="23336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22590" name="Oval 181"/>
          <p:cNvSpPr>
            <a:spLocks noChangeArrowheads="1"/>
          </p:cNvSpPr>
          <p:nvPr/>
        </p:nvSpPr>
        <p:spPr bwMode="auto">
          <a:xfrm>
            <a:off x="7231063" y="5456238"/>
            <a:ext cx="284162" cy="285750"/>
          </a:xfrm>
          <a:prstGeom prst="ellipse">
            <a:avLst/>
          </a:prstGeom>
          <a:solidFill>
            <a:schemeClr val="accent1"/>
          </a:solidFill>
          <a:ln w="19050">
            <a:solidFill>
              <a:schemeClr val="tx1"/>
            </a:solidFill>
            <a:round/>
            <a:headEnd/>
            <a:tailEnd/>
          </a:ln>
        </p:spPr>
        <p:txBody>
          <a:bodyPr wrap="none" lIns="0" tIns="0" rIns="0" anchor="ctr" anchorCtr="1"/>
          <a:lstStyle/>
          <a:p>
            <a:r>
              <a:rPr lang="en-US" sz="1600">
                <a:latin typeface="Times New Roman" charset="0"/>
                <a:sym typeface="Symbol" charset="0"/>
              </a:rPr>
              <a:t>27</a:t>
            </a:r>
          </a:p>
        </p:txBody>
      </p:sp>
      <p:sp>
        <p:nvSpPr>
          <p:cNvPr id="22591" name="Date Placeholder 62"/>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4B276-55AC-8D6A-9065-F057A5D03D92}"/>
              </a:ext>
            </a:extLst>
          </p:cNvPr>
          <p:cNvSpPr>
            <a:spLocks noGrp="1"/>
          </p:cNvSpPr>
          <p:nvPr>
            <p:ph type="title"/>
          </p:nvPr>
        </p:nvSpPr>
        <p:spPr/>
        <p:txBody>
          <a:bodyPr/>
          <a:lstStyle/>
          <a:p>
            <a:r>
              <a:rPr lang="en-TR" dirty="0"/>
              <a:t>Complete Binary Tree</a:t>
            </a:r>
          </a:p>
        </p:txBody>
      </p:sp>
      <p:sp>
        <p:nvSpPr>
          <p:cNvPr id="3" name="Content Placeholder 2">
            <a:extLst>
              <a:ext uri="{FF2B5EF4-FFF2-40B4-BE49-F238E27FC236}">
                <a16:creationId xmlns:a16="http://schemas.microsoft.com/office/drawing/2014/main" id="{652FB331-9BF1-FC9F-E4D5-2B0F20689EE4}"/>
              </a:ext>
            </a:extLst>
          </p:cNvPr>
          <p:cNvSpPr>
            <a:spLocks noGrp="1"/>
          </p:cNvSpPr>
          <p:nvPr>
            <p:ph idx="1"/>
          </p:nvPr>
        </p:nvSpPr>
        <p:spPr/>
        <p:txBody>
          <a:bodyPr/>
          <a:lstStyle/>
          <a:p>
            <a:r>
              <a:rPr lang="en-US" sz="1800" b="0" i="0" dirty="0">
                <a:solidFill>
                  <a:srgbClr val="273239"/>
                </a:solidFill>
                <a:effectLst/>
                <a:latin typeface="Arial" panose="020B0604020202020204" pitchFamily="34" charset="0"/>
                <a:cs typeface="Arial" panose="020B0604020202020204" pitchFamily="34" charset="0"/>
              </a:rPr>
              <a:t>A complete binary tree is a special type of binary tree where all the levels of the tree are filled completely except the lowest level nodes which are filled from as left as possible.</a:t>
            </a:r>
            <a:endParaRPr lang="en-TR" sz="1800" dirty="0">
              <a:latin typeface="Arial" panose="020B0604020202020204" pitchFamily="34" charset="0"/>
              <a:cs typeface="Arial" panose="020B0604020202020204" pitchFamily="34" charset="0"/>
            </a:endParaRPr>
          </a:p>
        </p:txBody>
      </p:sp>
      <p:sp>
        <p:nvSpPr>
          <p:cNvPr id="5" name="Footer Placeholder 4">
            <a:extLst>
              <a:ext uri="{FF2B5EF4-FFF2-40B4-BE49-F238E27FC236}">
                <a16:creationId xmlns:a16="http://schemas.microsoft.com/office/drawing/2014/main" id="{5A9F76FD-D4EC-1792-048C-AF70856888C2}"/>
              </a:ext>
            </a:extLst>
          </p:cNvPr>
          <p:cNvSpPr>
            <a:spLocks noGrp="1"/>
          </p:cNvSpPr>
          <p:nvPr>
            <p:ph type="ftr" sz="quarter" idx="11"/>
          </p:nvPr>
        </p:nvSpPr>
        <p:spPr/>
        <p:txBody>
          <a:bodyPr/>
          <a:lstStyle/>
          <a:p>
            <a:pPr>
              <a:defRPr/>
            </a:pPr>
            <a:r>
              <a:rPr lang="en-US"/>
              <a:t>Heaps</a:t>
            </a:r>
          </a:p>
        </p:txBody>
      </p:sp>
      <p:sp>
        <p:nvSpPr>
          <p:cNvPr id="6" name="Slide Number Placeholder 5">
            <a:extLst>
              <a:ext uri="{FF2B5EF4-FFF2-40B4-BE49-F238E27FC236}">
                <a16:creationId xmlns:a16="http://schemas.microsoft.com/office/drawing/2014/main" id="{39D56DAE-F451-E3CC-6923-30F0665B1515}"/>
              </a:ext>
            </a:extLst>
          </p:cNvPr>
          <p:cNvSpPr>
            <a:spLocks noGrp="1"/>
          </p:cNvSpPr>
          <p:nvPr>
            <p:ph type="sldNum" sz="quarter" idx="12"/>
          </p:nvPr>
        </p:nvSpPr>
        <p:spPr/>
        <p:txBody>
          <a:bodyPr/>
          <a:lstStyle/>
          <a:p>
            <a:fld id="{652DFAA5-40DE-F04E-B4D0-4E1214B18BD6}" type="slidenum">
              <a:rPr lang="en-US" smtClean="0"/>
              <a:pPr/>
              <a:t>3</a:t>
            </a:fld>
            <a:endParaRPr lang="en-US"/>
          </a:p>
        </p:txBody>
      </p:sp>
      <p:pic>
        <p:nvPicPr>
          <p:cNvPr id="2052" name="Picture 4" descr="Lightbox">
            <a:extLst>
              <a:ext uri="{FF2B5EF4-FFF2-40B4-BE49-F238E27FC236}">
                <a16:creationId xmlns:a16="http://schemas.microsoft.com/office/drawing/2014/main" id="{4984A103-934A-7F1A-7B8D-B74D3E36AF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1400" y="2559050"/>
            <a:ext cx="2540000" cy="1676400"/>
          </a:xfrm>
          <a:prstGeom prst="rect">
            <a:avLst/>
          </a:prstGeom>
          <a:noFill/>
          <a:extLst>
            <a:ext uri="{909E8E84-426E-40DD-AFC4-6F175D3DCCD1}">
              <a14:hiddenFill xmlns:a14="http://schemas.microsoft.com/office/drawing/2010/main">
                <a:solidFill>
                  <a:srgbClr val="FFFFFF"/>
                </a:solidFill>
              </a14:hiddenFill>
            </a:ext>
          </a:extLst>
        </p:spPr>
      </p:pic>
      <p:sp>
        <p:nvSpPr>
          <p:cNvPr id="9" name="AutoShape 10" descr="Rendered by QuickLaTeX.com">
            <a:extLst>
              <a:ext uri="{FF2B5EF4-FFF2-40B4-BE49-F238E27FC236}">
                <a16:creationId xmlns:a16="http://schemas.microsoft.com/office/drawing/2014/main" id="{F35D1BB3-AB69-4A2A-A279-73D532960D61}"/>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TR"/>
          </a:p>
        </p:txBody>
      </p:sp>
      <p:pic>
        <p:nvPicPr>
          <p:cNvPr id="2064" name="Picture 16" descr="Binary Trees">
            <a:extLst>
              <a:ext uri="{FF2B5EF4-FFF2-40B4-BE49-F238E27FC236}">
                <a16:creationId xmlns:a16="http://schemas.microsoft.com/office/drawing/2014/main" id="{44F6AB45-5FE4-F9C2-BEDE-AAA2CF3F563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57700" y="2787650"/>
            <a:ext cx="3848100" cy="212090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31DBBDD8-CF23-9D48-51BC-598006849E49}"/>
              </a:ext>
            </a:extLst>
          </p:cNvPr>
          <p:cNvSpPr txBox="1"/>
          <p:nvPr/>
        </p:nvSpPr>
        <p:spPr>
          <a:xfrm>
            <a:off x="1006936" y="4325550"/>
            <a:ext cx="1213024" cy="276999"/>
          </a:xfrm>
          <a:prstGeom prst="rect">
            <a:avLst/>
          </a:prstGeom>
          <a:noFill/>
        </p:spPr>
        <p:txBody>
          <a:bodyPr wrap="none" rtlCol="0">
            <a:spAutoFit/>
          </a:bodyPr>
          <a:lstStyle/>
          <a:p>
            <a:r>
              <a:rPr lang="en-US" sz="1200" dirty="0"/>
              <a:t>C</a:t>
            </a:r>
            <a:r>
              <a:rPr lang="en-TR" sz="1200" dirty="0"/>
              <a:t>omplete trees</a:t>
            </a:r>
          </a:p>
        </p:txBody>
      </p:sp>
      <p:pic>
        <p:nvPicPr>
          <p:cNvPr id="2066" name="Picture 18" descr="12.16. Array Implementation for Complete Binary Trees — OpenDSA Data  Structures and Algorithms Modules Col">
            <a:extLst>
              <a:ext uri="{FF2B5EF4-FFF2-40B4-BE49-F238E27FC236}">
                <a16:creationId xmlns:a16="http://schemas.microsoft.com/office/drawing/2014/main" id="{8EC4B13C-E59B-047E-FE5C-78AB9743C95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1110" y="5029200"/>
            <a:ext cx="2928769" cy="1676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2758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20BB20-51B0-0EB8-D379-6D01808C162E}"/>
              </a:ext>
            </a:extLst>
          </p:cNvPr>
          <p:cNvSpPr>
            <a:spLocks noGrp="1"/>
          </p:cNvSpPr>
          <p:nvPr>
            <p:ph type="title"/>
          </p:nvPr>
        </p:nvSpPr>
        <p:spPr>
          <a:xfrm>
            <a:off x="609600" y="304800"/>
            <a:ext cx="8001000" cy="670248"/>
          </a:xfrm>
        </p:spPr>
        <p:txBody>
          <a:bodyPr/>
          <a:lstStyle/>
          <a:p>
            <a:r>
              <a:rPr lang="en-TR" sz="2800" dirty="0"/>
              <a:t>Array Representation of Binary Heap</a:t>
            </a:r>
          </a:p>
        </p:txBody>
      </p:sp>
      <p:sp>
        <p:nvSpPr>
          <p:cNvPr id="3" name="Content Placeholder 2">
            <a:extLst>
              <a:ext uri="{FF2B5EF4-FFF2-40B4-BE49-F238E27FC236}">
                <a16:creationId xmlns:a16="http://schemas.microsoft.com/office/drawing/2014/main" id="{AA84C73A-62C2-9D66-E9E2-E009C264D0B9}"/>
              </a:ext>
            </a:extLst>
          </p:cNvPr>
          <p:cNvSpPr>
            <a:spLocks noGrp="1"/>
          </p:cNvSpPr>
          <p:nvPr>
            <p:ph idx="1"/>
          </p:nvPr>
        </p:nvSpPr>
        <p:spPr/>
        <p:txBody>
          <a:bodyPr/>
          <a:lstStyle/>
          <a:p>
            <a:endParaRPr lang="en-TR"/>
          </a:p>
        </p:txBody>
      </p:sp>
      <p:sp>
        <p:nvSpPr>
          <p:cNvPr id="4" name="Date Placeholder 3">
            <a:extLst>
              <a:ext uri="{FF2B5EF4-FFF2-40B4-BE49-F238E27FC236}">
                <a16:creationId xmlns:a16="http://schemas.microsoft.com/office/drawing/2014/main" id="{A681D52D-21A8-2513-213B-5D4C648F8C90}"/>
              </a:ext>
            </a:extLst>
          </p:cNvPr>
          <p:cNvSpPr>
            <a:spLocks noGrp="1"/>
          </p:cNvSpPr>
          <p:nvPr>
            <p:ph type="dt" sz="half" idx="10"/>
          </p:nvPr>
        </p:nvSpPr>
        <p:spPr/>
        <p:txBody>
          <a:bodyPr/>
          <a:lstStyle/>
          <a:p>
            <a:r>
              <a:rPr lang="en-US"/>
              <a:t>© 2014 Goodrich, Tamassia, Goldwasser</a:t>
            </a:r>
          </a:p>
        </p:txBody>
      </p:sp>
      <p:sp>
        <p:nvSpPr>
          <p:cNvPr id="5" name="Footer Placeholder 4">
            <a:extLst>
              <a:ext uri="{FF2B5EF4-FFF2-40B4-BE49-F238E27FC236}">
                <a16:creationId xmlns:a16="http://schemas.microsoft.com/office/drawing/2014/main" id="{7DCBC7DC-08C9-4A95-18A7-5F1EFAD49069}"/>
              </a:ext>
            </a:extLst>
          </p:cNvPr>
          <p:cNvSpPr>
            <a:spLocks noGrp="1"/>
          </p:cNvSpPr>
          <p:nvPr>
            <p:ph type="ftr" sz="quarter" idx="11"/>
          </p:nvPr>
        </p:nvSpPr>
        <p:spPr/>
        <p:txBody>
          <a:bodyPr/>
          <a:lstStyle/>
          <a:p>
            <a:pPr>
              <a:defRPr/>
            </a:pPr>
            <a:r>
              <a:rPr lang="en-US"/>
              <a:t>Heaps</a:t>
            </a:r>
          </a:p>
        </p:txBody>
      </p:sp>
      <p:sp>
        <p:nvSpPr>
          <p:cNvPr id="6" name="Slide Number Placeholder 5">
            <a:extLst>
              <a:ext uri="{FF2B5EF4-FFF2-40B4-BE49-F238E27FC236}">
                <a16:creationId xmlns:a16="http://schemas.microsoft.com/office/drawing/2014/main" id="{BA0238E2-D6F9-1DF4-9E7F-0FA725341A29}"/>
              </a:ext>
            </a:extLst>
          </p:cNvPr>
          <p:cNvSpPr>
            <a:spLocks noGrp="1"/>
          </p:cNvSpPr>
          <p:nvPr>
            <p:ph type="sldNum" sz="quarter" idx="12"/>
          </p:nvPr>
        </p:nvSpPr>
        <p:spPr/>
        <p:txBody>
          <a:bodyPr/>
          <a:lstStyle/>
          <a:p>
            <a:fld id="{652DFAA5-40DE-F04E-B4D0-4E1214B18BD6}" type="slidenum">
              <a:rPr lang="en-US" smtClean="0"/>
              <a:pPr/>
              <a:t>4</a:t>
            </a:fld>
            <a:endParaRPr lang="en-US"/>
          </a:p>
        </p:txBody>
      </p:sp>
      <p:pic>
        <p:nvPicPr>
          <p:cNvPr id="7" name="Picture 6">
            <a:extLst>
              <a:ext uri="{FF2B5EF4-FFF2-40B4-BE49-F238E27FC236}">
                <a16:creationId xmlns:a16="http://schemas.microsoft.com/office/drawing/2014/main" id="{CA7AE368-F4F2-5DB7-A74E-4F4E3C55E77A}"/>
              </a:ext>
            </a:extLst>
          </p:cNvPr>
          <p:cNvPicPr>
            <a:picLocks noChangeAspect="1"/>
          </p:cNvPicPr>
          <p:nvPr/>
        </p:nvPicPr>
        <p:blipFill>
          <a:blip r:embed="rId3"/>
          <a:stretch>
            <a:fillRect/>
          </a:stretch>
        </p:blipFill>
        <p:spPr>
          <a:xfrm>
            <a:off x="609600" y="1054247"/>
            <a:ext cx="7162800" cy="5399819"/>
          </a:xfrm>
          <a:prstGeom prst="rect">
            <a:avLst/>
          </a:prstGeom>
        </p:spPr>
      </p:pic>
    </p:spTree>
    <p:extLst>
      <p:ext uri="{BB962C8B-B14F-4D97-AF65-F5344CB8AC3E}">
        <p14:creationId xmlns:p14="http://schemas.microsoft.com/office/powerpoint/2010/main" val="3926743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F95A7-B88A-482F-3B06-929198423EEA}"/>
              </a:ext>
            </a:extLst>
          </p:cNvPr>
          <p:cNvSpPr>
            <a:spLocks noGrp="1"/>
          </p:cNvSpPr>
          <p:nvPr>
            <p:ph type="title"/>
          </p:nvPr>
        </p:nvSpPr>
        <p:spPr>
          <a:xfrm>
            <a:off x="609600" y="304800"/>
            <a:ext cx="8001000" cy="685800"/>
          </a:xfrm>
        </p:spPr>
        <p:txBody>
          <a:bodyPr/>
          <a:lstStyle/>
          <a:p>
            <a:r>
              <a:rPr lang="en-TR" dirty="0"/>
              <a:t>Heap Applications</a:t>
            </a:r>
          </a:p>
        </p:txBody>
      </p:sp>
      <p:sp>
        <p:nvSpPr>
          <p:cNvPr id="3" name="Content Placeholder 2">
            <a:extLst>
              <a:ext uri="{FF2B5EF4-FFF2-40B4-BE49-F238E27FC236}">
                <a16:creationId xmlns:a16="http://schemas.microsoft.com/office/drawing/2014/main" id="{7B421C1E-EA0B-43AA-5F7E-25121D921A9A}"/>
              </a:ext>
            </a:extLst>
          </p:cNvPr>
          <p:cNvSpPr>
            <a:spLocks noGrp="1"/>
          </p:cNvSpPr>
          <p:nvPr>
            <p:ph idx="1"/>
          </p:nvPr>
        </p:nvSpPr>
        <p:spPr>
          <a:xfrm>
            <a:off x="723900" y="1202094"/>
            <a:ext cx="8267700" cy="5257800"/>
          </a:xfrm>
        </p:spPr>
        <p:txBody>
          <a:bodyPr/>
          <a:lstStyle/>
          <a:p>
            <a:pPr algn="l" fontAlgn="base">
              <a:buFont typeface="+mj-lt"/>
              <a:buAutoNum type="arabicPeriod"/>
            </a:pPr>
            <a:r>
              <a:rPr lang="en-US" sz="1800" b="0" i="0" dirty="0">
                <a:solidFill>
                  <a:srgbClr val="273239"/>
                </a:solidFill>
                <a:effectLst/>
                <a:latin typeface="Nunito" pitchFamily="2" charset="77"/>
              </a:rPr>
              <a:t>Priority Queues: Heaps are commonly used to implement priority queues, where elements with higher priority are extracted first. This is useful in many applications such as scheduling tasks, handling interruptions, and processing events.</a:t>
            </a:r>
          </a:p>
          <a:p>
            <a:pPr algn="l" fontAlgn="base">
              <a:buFont typeface="+mj-lt"/>
              <a:buAutoNum type="arabicPeriod"/>
            </a:pPr>
            <a:r>
              <a:rPr lang="en-US" sz="1800" b="0" i="0" dirty="0">
                <a:solidFill>
                  <a:srgbClr val="273239"/>
                </a:solidFill>
                <a:effectLst/>
                <a:latin typeface="Nunito" pitchFamily="2" charset="77"/>
              </a:rPr>
              <a:t>Sorting Algorithms: Heapsort, a comparison-based sorting algorithm, is implemented using the Heap data structure. It has a time complexity of O(n log n), making it efficient for large datasets.</a:t>
            </a:r>
          </a:p>
          <a:p>
            <a:pPr algn="l" fontAlgn="base">
              <a:buFont typeface="+mj-lt"/>
              <a:buAutoNum type="arabicPeriod"/>
            </a:pPr>
            <a:r>
              <a:rPr lang="en-US" sz="1800" b="0" i="0" dirty="0">
                <a:solidFill>
                  <a:srgbClr val="273239"/>
                </a:solidFill>
                <a:effectLst/>
                <a:latin typeface="Nunito" pitchFamily="2" charset="77"/>
              </a:rPr>
              <a:t>Graph algorithms: Heaps are used in graph algorithms such as Dijkstra’s shortest path algorithm, Prim’s minimum spanning tree algorithm, and the A* search algorithm.</a:t>
            </a:r>
          </a:p>
          <a:p>
            <a:pPr algn="l" fontAlgn="base">
              <a:buFont typeface="+mj-lt"/>
              <a:buAutoNum type="arabicPeriod"/>
            </a:pPr>
            <a:r>
              <a:rPr lang="en-US" sz="1800" b="0" i="0" dirty="0">
                <a:solidFill>
                  <a:srgbClr val="273239"/>
                </a:solidFill>
                <a:effectLst/>
                <a:latin typeface="Nunito" pitchFamily="2" charset="77"/>
              </a:rPr>
              <a:t>File Compression: Heaps are used in data compression algorithms such as Huffman coding, which uses a priority queue implemented as a min-heap to build a Huffman tree.</a:t>
            </a:r>
          </a:p>
          <a:p>
            <a:pPr algn="l" fontAlgn="base">
              <a:buFont typeface="+mj-lt"/>
              <a:buAutoNum type="arabicPeriod"/>
            </a:pPr>
            <a:r>
              <a:rPr lang="en-US" sz="1800" b="0" i="0" dirty="0">
                <a:solidFill>
                  <a:srgbClr val="273239"/>
                </a:solidFill>
                <a:effectLst/>
                <a:latin typeface="Nunito" pitchFamily="2" charset="77"/>
              </a:rPr>
              <a:t>Dynamic programming: Heaps are used in dynamic programming algorithms such as the greedy algorithm, where elements are processed in order of priority.</a:t>
            </a:r>
          </a:p>
          <a:p>
            <a:pPr algn="l" fontAlgn="base">
              <a:buFont typeface="+mj-lt"/>
              <a:buAutoNum type="arabicPeriod"/>
            </a:pPr>
            <a:r>
              <a:rPr lang="en-US" sz="1800" b="0" i="0" dirty="0">
                <a:solidFill>
                  <a:srgbClr val="273239"/>
                </a:solidFill>
                <a:effectLst/>
                <a:latin typeface="Nunito" pitchFamily="2" charset="77"/>
              </a:rPr>
              <a:t>Medical Applications: In medical applications, heaps are used to store and manage patient information based on priority, such as vital signs, treatments, and test results.</a:t>
            </a:r>
          </a:p>
        </p:txBody>
      </p:sp>
      <p:sp>
        <p:nvSpPr>
          <p:cNvPr id="6" name="Slide Number Placeholder 5">
            <a:extLst>
              <a:ext uri="{FF2B5EF4-FFF2-40B4-BE49-F238E27FC236}">
                <a16:creationId xmlns:a16="http://schemas.microsoft.com/office/drawing/2014/main" id="{D63FBE0B-3341-9C8A-4BE8-39FA9A015949}"/>
              </a:ext>
            </a:extLst>
          </p:cNvPr>
          <p:cNvSpPr>
            <a:spLocks noGrp="1"/>
          </p:cNvSpPr>
          <p:nvPr>
            <p:ph type="sldNum" sz="quarter" idx="12"/>
          </p:nvPr>
        </p:nvSpPr>
        <p:spPr/>
        <p:txBody>
          <a:bodyPr/>
          <a:lstStyle/>
          <a:p>
            <a:fld id="{652DFAA5-40DE-F04E-B4D0-4E1214B18BD6}" type="slidenum">
              <a:rPr lang="en-US" smtClean="0"/>
              <a:pPr/>
              <a:t>5</a:t>
            </a:fld>
            <a:endParaRPr lang="en-US"/>
          </a:p>
        </p:txBody>
      </p:sp>
    </p:spTree>
    <p:extLst>
      <p:ext uri="{BB962C8B-B14F-4D97-AF65-F5344CB8AC3E}">
        <p14:creationId xmlns:p14="http://schemas.microsoft.com/office/powerpoint/2010/main" val="5246153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9219"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2D5ACB5E-E23F-BD4F-B829-1DC73F61A1DF}" type="slidenum">
              <a:rPr lang="en-US" sz="1400"/>
              <a:pPr eaLnBrk="1" hangingPunct="1"/>
              <a:t>6</a:t>
            </a:fld>
            <a:endParaRPr lang="en-US" sz="1400"/>
          </a:p>
        </p:txBody>
      </p:sp>
      <p:sp>
        <p:nvSpPr>
          <p:cNvPr id="9220" name="Rectangle 2"/>
          <p:cNvSpPr>
            <a:spLocks noGrp="1" noChangeArrowheads="1"/>
          </p:cNvSpPr>
          <p:nvPr>
            <p:ph type="title"/>
          </p:nvPr>
        </p:nvSpPr>
        <p:spPr/>
        <p:txBody>
          <a:bodyPr/>
          <a:lstStyle/>
          <a:p>
            <a:pPr eaLnBrk="1" hangingPunct="1"/>
            <a:r>
              <a:rPr lang="en-US" sz="3600">
                <a:latin typeface="Tahoma" charset="0"/>
              </a:rPr>
              <a:t>Recall Priority Queue ADT</a:t>
            </a:r>
          </a:p>
        </p:txBody>
      </p:sp>
      <p:sp>
        <p:nvSpPr>
          <p:cNvPr id="9221" name="Rectangle 3" descr="Rectangle: Click to edit Master text styles&#10;Second level&#10;Third level&#10;Fourth level&#10;Fifth level"/>
          <p:cNvSpPr>
            <a:spLocks noGrp="1" noChangeArrowheads="1"/>
          </p:cNvSpPr>
          <p:nvPr>
            <p:ph type="body" sz="half" idx="1"/>
          </p:nvPr>
        </p:nvSpPr>
        <p:spPr/>
        <p:txBody>
          <a:bodyPr/>
          <a:lstStyle/>
          <a:p>
            <a:pPr eaLnBrk="1" hangingPunct="1"/>
            <a:r>
              <a:rPr lang="en-US" sz="2000" dirty="0">
                <a:latin typeface="Tahoma" charset="0"/>
              </a:rPr>
              <a:t>A priority queue stores a collection of entries</a:t>
            </a:r>
          </a:p>
          <a:p>
            <a:pPr eaLnBrk="1" hangingPunct="1"/>
            <a:r>
              <a:rPr lang="en-US" sz="2000" dirty="0">
                <a:latin typeface="Tahoma" charset="0"/>
              </a:rPr>
              <a:t>Each </a:t>
            </a:r>
            <a:r>
              <a:rPr lang="en-US" sz="2000" dirty="0">
                <a:solidFill>
                  <a:schemeClr val="tx2"/>
                </a:solidFill>
                <a:latin typeface="Tahoma" charset="0"/>
              </a:rPr>
              <a:t>entry</a:t>
            </a:r>
            <a:r>
              <a:rPr lang="en-US" sz="2000" dirty="0">
                <a:latin typeface="Tahoma" charset="0"/>
              </a:rPr>
              <a:t> is a pair</a:t>
            </a:r>
            <a:br>
              <a:rPr lang="en-US" sz="2000" dirty="0">
                <a:latin typeface="Tahoma" charset="0"/>
              </a:rPr>
            </a:br>
            <a:r>
              <a:rPr lang="en-US" sz="2000" dirty="0">
                <a:latin typeface="Tahoma" charset="0"/>
              </a:rPr>
              <a:t>(key, value)</a:t>
            </a:r>
          </a:p>
          <a:p>
            <a:pPr eaLnBrk="1" hangingPunct="1"/>
            <a:r>
              <a:rPr lang="en-US" sz="2000" dirty="0">
                <a:latin typeface="Tahoma" charset="0"/>
              </a:rPr>
              <a:t>Main methods of the Priority Queue ADT</a:t>
            </a:r>
          </a:p>
          <a:p>
            <a:pPr lvl="1" eaLnBrk="1" hangingPunct="1"/>
            <a:r>
              <a:rPr lang="en-US" sz="1800" dirty="0">
                <a:solidFill>
                  <a:schemeClr val="tx2"/>
                </a:solidFill>
                <a:latin typeface="Tahoma" charset="0"/>
              </a:rPr>
              <a:t>insert</a:t>
            </a:r>
            <a:r>
              <a:rPr lang="en-US" sz="1800" dirty="0">
                <a:latin typeface="Tahoma" charset="0"/>
              </a:rPr>
              <a:t>(k, v)</a:t>
            </a:r>
            <a:br>
              <a:rPr lang="en-US" sz="1800" dirty="0">
                <a:latin typeface="Tahoma" charset="0"/>
              </a:rPr>
            </a:br>
            <a:r>
              <a:rPr lang="en-US" sz="1800" dirty="0">
                <a:latin typeface="Tahoma" charset="0"/>
              </a:rPr>
              <a:t>inserts an entry with key k and value v</a:t>
            </a:r>
          </a:p>
          <a:p>
            <a:pPr lvl="1" eaLnBrk="1" hangingPunct="1"/>
            <a:r>
              <a:rPr lang="en-US" sz="1800" dirty="0" err="1">
                <a:solidFill>
                  <a:schemeClr val="tx2"/>
                </a:solidFill>
                <a:latin typeface="Tahoma" charset="0"/>
              </a:rPr>
              <a:t>removeMin</a:t>
            </a:r>
            <a:r>
              <a:rPr lang="en-US" sz="1800" dirty="0">
                <a:latin typeface="Tahoma" charset="0"/>
              </a:rPr>
              <a:t>()</a:t>
            </a:r>
            <a:br>
              <a:rPr lang="en-US" sz="1800" dirty="0">
                <a:latin typeface="Tahoma" charset="0"/>
              </a:rPr>
            </a:br>
            <a:r>
              <a:rPr lang="en-US" sz="1800" dirty="0">
                <a:latin typeface="Tahoma" charset="0"/>
              </a:rPr>
              <a:t>removes and returns the entry with smallest key</a:t>
            </a:r>
            <a:endParaRPr lang="en-US" dirty="0">
              <a:latin typeface="Tahoma" charset="0"/>
            </a:endParaRPr>
          </a:p>
        </p:txBody>
      </p:sp>
      <p:sp>
        <p:nvSpPr>
          <p:cNvPr id="9222" name="Rectangle 4" descr="Rectangle: Click to edit Master text styles&#10;Second level&#10;Third level&#10;Fourth level&#10;Fifth level"/>
          <p:cNvSpPr>
            <a:spLocks noGrp="1" noChangeArrowheads="1"/>
          </p:cNvSpPr>
          <p:nvPr>
            <p:ph type="body" sz="half" idx="2"/>
          </p:nvPr>
        </p:nvSpPr>
        <p:spPr/>
        <p:txBody>
          <a:bodyPr/>
          <a:lstStyle/>
          <a:p>
            <a:pPr eaLnBrk="1" hangingPunct="1"/>
            <a:r>
              <a:rPr lang="en-US" sz="2000" dirty="0">
                <a:latin typeface="Tahoma" charset="0"/>
              </a:rPr>
              <a:t>Additional methods</a:t>
            </a:r>
          </a:p>
          <a:p>
            <a:pPr lvl="1" eaLnBrk="1" hangingPunct="1"/>
            <a:r>
              <a:rPr lang="en-US" sz="1800" dirty="0">
                <a:solidFill>
                  <a:schemeClr val="tx2"/>
                </a:solidFill>
                <a:latin typeface="Tahoma" charset="0"/>
              </a:rPr>
              <a:t>min</a:t>
            </a:r>
            <a:r>
              <a:rPr lang="en-US" sz="1800" dirty="0">
                <a:latin typeface="Tahoma" charset="0"/>
              </a:rPr>
              <a:t>()</a:t>
            </a:r>
            <a:br>
              <a:rPr lang="en-US" sz="1800" dirty="0">
                <a:latin typeface="Tahoma" charset="0"/>
              </a:rPr>
            </a:br>
            <a:r>
              <a:rPr lang="en-US" sz="1800" dirty="0">
                <a:latin typeface="Tahoma" charset="0"/>
              </a:rPr>
              <a:t>returns, but does not remove, an entry with smallest key</a:t>
            </a:r>
          </a:p>
          <a:p>
            <a:pPr lvl="1" eaLnBrk="1" hangingPunct="1"/>
            <a:r>
              <a:rPr lang="en-US" sz="1800" dirty="0">
                <a:solidFill>
                  <a:schemeClr val="tx2"/>
                </a:solidFill>
                <a:latin typeface="Tahoma" charset="0"/>
              </a:rPr>
              <a:t>size</a:t>
            </a:r>
            <a:r>
              <a:rPr lang="en-US" sz="1800" dirty="0">
                <a:latin typeface="Tahoma" charset="0"/>
              </a:rPr>
              <a:t>(), </a:t>
            </a:r>
            <a:r>
              <a:rPr lang="en-US" sz="1800" dirty="0" err="1">
                <a:solidFill>
                  <a:schemeClr val="tx2"/>
                </a:solidFill>
                <a:latin typeface="Tahoma" charset="0"/>
              </a:rPr>
              <a:t>isEmpty</a:t>
            </a:r>
            <a:r>
              <a:rPr lang="en-US" sz="1800" dirty="0">
                <a:latin typeface="Tahoma" charset="0"/>
              </a:rPr>
              <a:t>()</a:t>
            </a:r>
          </a:p>
          <a:p>
            <a:pPr eaLnBrk="1" hangingPunct="1"/>
            <a:r>
              <a:rPr lang="en-US" sz="2000" dirty="0">
                <a:latin typeface="Tahoma" charset="0"/>
              </a:rPr>
              <a:t>Applications:</a:t>
            </a:r>
          </a:p>
          <a:p>
            <a:pPr lvl="1" eaLnBrk="1" hangingPunct="1"/>
            <a:r>
              <a:rPr lang="en-US" sz="1800" dirty="0">
                <a:latin typeface="Tahoma" charset="0"/>
              </a:rPr>
              <a:t>Standby flyers</a:t>
            </a:r>
          </a:p>
          <a:p>
            <a:pPr lvl="1" eaLnBrk="1" hangingPunct="1"/>
            <a:r>
              <a:rPr lang="en-US" sz="1800" dirty="0">
                <a:latin typeface="Tahoma" charset="0"/>
              </a:rPr>
              <a:t>Auctions</a:t>
            </a:r>
          </a:p>
          <a:p>
            <a:pPr lvl="1" eaLnBrk="1" hangingPunct="1"/>
            <a:r>
              <a:rPr lang="en-US" sz="1800" dirty="0">
                <a:latin typeface="Tahoma" charset="0"/>
              </a:rPr>
              <a:t>Stock market</a:t>
            </a:r>
          </a:p>
        </p:txBody>
      </p:sp>
      <p:sp>
        <p:nvSpPr>
          <p:cNvPr id="9223" name="Date Placeholder 6"/>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028"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D1E05903-D0B5-BF42-AADA-B1F1432668DA}" type="slidenum">
              <a:rPr lang="en-US" sz="1400"/>
              <a:pPr eaLnBrk="1" hangingPunct="1"/>
              <a:t>7</a:t>
            </a:fld>
            <a:endParaRPr lang="en-US" sz="1400"/>
          </a:p>
        </p:txBody>
      </p:sp>
      <p:sp>
        <p:nvSpPr>
          <p:cNvPr id="1029" name="Rectangle 2"/>
          <p:cNvSpPr>
            <a:spLocks noGrp="1" noChangeArrowheads="1"/>
          </p:cNvSpPr>
          <p:nvPr>
            <p:ph type="title"/>
          </p:nvPr>
        </p:nvSpPr>
        <p:spPr>
          <a:xfrm>
            <a:off x="609600" y="304800"/>
            <a:ext cx="7162800" cy="1143000"/>
          </a:xfrm>
        </p:spPr>
        <p:txBody>
          <a:bodyPr/>
          <a:lstStyle/>
          <a:p>
            <a:pPr eaLnBrk="1" hangingPunct="1"/>
            <a:r>
              <a:rPr lang="en-US">
                <a:latin typeface="Tahoma" charset="0"/>
              </a:rPr>
              <a:t>Recall PQ Sorting</a:t>
            </a:r>
          </a:p>
        </p:txBody>
      </p:sp>
      <p:sp>
        <p:nvSpPr>
          <p:cNvPr id="1030" name="Rectangle 3" descr="Rectangle: Click to edit Master text styles&#10;Second level&#10;Third level&#10;Fourth level&#10;Fifth level"/>
          <p:cNvSpPr>
            <a:spLocks noGrp="1" noChangeArrowheads="1"/>
          </p:cNvSpPr>
          <p:nvPr>
            <p:ph type="body" idx="1"/>
          </p:nvPr>
        </p:nvSpPr>
        <p:spPr>
          <a:xfrm>
            <a:off x="762000" y="1676400"/>
            <a:ext cx="3657600" cy="4419600"/>
          </a:xfrm>
        </p:spPr>
        <p:txBody>
          <a:bodyPr/>
          <a:lstStyle/>
          <a:p>
            <a:pPr eaLnBrk="1" hangingPunct="1"/>
            <a:r>
              <a:rPr lang="en-US" sz="2000">
                <a:latin typeface="Tahoma" charset="0"/>
              </a:rPr>
              <a:t>We use a priority queue</a:t>
            </a:r>
          </a:p>
          <a:p>
            <a:pPr marL="800100" lvl="1" indent="-342900" eaLnBrk="1" hangingPunct="1">
              <a:buSzTx/>
            </a:pPr>
            <a:r>
              <a:rPr lang="en-US" sz="1800">
                <a:latin typeface="Tahoma" charset="0"/>
              </a:rPr>
              <a:t>Insert the elements with a series of </a:t>
            </a:r>
            <a:r>
              <a:rPr lang="en-US" sz="1800">
                <a:solidFill>
                  <a:schemeClr val="tx2"/>
                </a:solidFill>
                <a:latin typeface="Tahoma" charset="0"/>
              </a:rPr>
              <a:t>insert</a:t>
            </a:r>
            <a:r>
              <a:rPr lang="en-US" sz="1800">
                <a:latin typeface="Tahoma" charset="0"/>
              </a:rPr>
              <a:t> operations</a:t>
            </a:r>
          </a:p>
          <a:p>
            <a:pPr marL="800100" lvl="1" indent="-342900" eaLnBrk="1" hangingPunct="1">
              <a:buSzTx/>
            </a:pPr>
            <a:r>
              <a:rPr lang="en-US" sz="1800">
                <a:latin typeface="Tahoma" charset="0"/>
              </a:rPr>
              <a:t>Remove the elements in sorted order with a series of </a:t>
            </a:r>
            <a:r>
              <a:rPr lang="en-US" sz="1800">
                <a:solidFill>
                  <a:schemeClr val="tx2"/>
                </a:solidFill>
                <a:latin typeface="Tahoma" charset="0"/>
              </a:rPr>
              <a:t>removeMin</a:t>
            </a:r>
            <a:r>
              <a:rPr lang="en-US" sz="1800">
                <a:latin typeface="Tahoma" charset="0"/>
              </a:rPr>
              <a:t> operations</a:t>
            </a:r>
          </a:p>
          <a:p>
            <a:pPr eaLnBrk="1" hangingPunct="1"/>
            <a:r>
              <a:rPr lang="en-US" sz="2000">
                <a:latin typeface="Tahoma" charset="0"/>
              </a:rPr>
              <a:t>The running time depends on the priority queue implementation:</a:t>
            </a:r>
          </a:p>
          <a:p>
            <a:pPr marL="800100" lvl="1" indent="-342900" eaLnBrk="1" hangingPunct="1"/>
            <a:r>
              <a:rPr lang="en-US" sz="1800">
                <a:latin typeface="Tahoma" charset="0"/>
              </a:rPr>
              <a:t>Unsorted sequence gives selection-sort: O(n</a:t>
            </a:r>
            <a:r>
              <a:rPr lang="en-US" sz="1800" baseline="30000">
                <a:latin typeface="Tahoma" charset="0"/>
              </a:rPr>
              <a:t>2</a:t>
            </a:r>
            <a:r>
              <a:rPr lang="en-US" sz="1800">
                <a:latin typeface="Tahoma" charset="0"/>
              </a:rPr>
              <a:t>) time</a:t>
            </a:r>
          </a:p>
          <a:p>
            <a:pPr marL="800100" lvl="1" indent="-342900" eaLnBrk="1" hangingPunct="1"/>
            <a:r>
              <a:rPr lang="en-US" sz="1800">
                <a:latin typeface="Tahoma" charset="0"/>
              </a:rPr>
              <a:t>Sorted sequence gives insertion-sort: O(n</a:t>
            </a:r>
            <a:r>
              <a:rPr lang="en-US" sz="1800" baseline="30000">
                <a:latin typeface="Tahoma" charset="0"/>
              </a:rPr>
              <a:t>2</a:t>
            </a:r>
            <a:r>
              <a:rPr lang="en-US" sz="1800">
                <a:latin typeface="Tahoma" charset="0"/>
              </a:rPr>
              <a:t>) time</a:t>
            </a:r>
          </a:p>
          <a:p>
            <a:pPr eaLnBrk="1" hangingPunct="1"/>
            <a:r>
              <a:rPr lang="en-US" sz="2000">
                <a:latin typeface="Tahoma" charset="0"/>
              </a:rPr>
              <a:t>Can we do better?</a:t>
            </a:r>
          </a:p>
        </p:txBody>
      </p:sp>
      <p:sp>
        <p:nvSpPr>
          <p:cNvPr id="1031" name="Text Box 4"/>
          <p:cNvSpPr txBox="1">
            <a:spLocks noChangeArrowheads="1"/>
          </p:cNvSpPr>
          <p:nvPr/>
        </p:nvSpPr>
        <p:spPr bwMode="auto">
          <a:xfrm>
            <a:off x="4495800" y="2185988"/>
            <a:ext cx="4267200" cy="4247317"/>
          </a:xfrm>
          <a:prstGeom prst="rect">
            <a:avLst/>
          </a:prstGeom>
          <a:noFill/>
          <a:ln w="9525">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a:spAutoFit/>
          </a:bodyPr>
          <a:lstStyle>
            <a:lvl1pPr eaLnBrk="0" hangingPunct="0">
              <a:defRPr sz="2400">
                <a:solidFill>
                  <a:schemeClr val="tx1"/>
                </a:solidFill>
                <a:latin typeface="Tahoma" charset="0"/>
                <a:ea typeface="ＭＳ Ｐゴシック" charset="0"/>
              </a:defRPr>
            </a:lvl1pPr>
            <a:lvl2pPr eaLnBrk="0" hangingPunct="0">
              <a:defRPr sz="2400">
                <a:solidFill>
                  <a:schemeClr val="tx1"/>
                </a:solidFill>
                <a:latin typeface="Tahoma" charset="0"/>
                <a:ea typeface="ＭＳ Ｐゴシック" charset="0"/>
              </a:defRPr>
            </a:lvl2pPr>
            <a:lvl3pPr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algn="l" eaLnBrk="1" hangingPunct="1">
              <a:lnSpc>
                <a:spcPct val="90000"/>
              </a:lnSpc>
              <a:spcBef>
                <a:spcPct val="20000"/>
              </a:spcBef>
              <a:buClr>
                <a:schemeClr val="hlink"/>
              </a:buClr>
              <a:buSzPct val="110000"/>
              <a:buFont typeface="Wingdings" charset="0"/>
              <a:buNone/>
            </a:pPr>
            <a:r>
              <a:rPr lang="en-US" sz="2000" b="1" dirty="0">
                <a:solidFill>
                  <a:srgbClr val="000000"/>
                </a:solidFill>
                <a:latin typeface="Times New Roman" charset="0"/>
              </a:rPr>
              <a:t>Algorithm</a:t>
            </a:r>
            <a:r>
              <a:rPr lang="en-US" sz="2000" dirty="0">
                <a:latin typeface="Times New Roman" charset="0"/>
              </a:rPr>
              <a:t> </a:t>
            </a:r>
            <a:r>
              <a:rPr lang="en-US" sz="2000" b="1" i="1" dirty="0">
                <a:solidFill>
                  <a:schemeClr val="tx2"/>
                </a:solidFill>
                <a:latin typeface="Times New Roman" charset="0"/>
              </a:rPr>
              <a:t>PQ-Sort</a:t>
            </a:r>
            <a:r>
              <a:rPr lang="en-US" sz="2000" dirty="0">
                <a:solidFill>
                  <a:schemeClr val="tx2"/>
                </a:solidFill>
                <a:latin typeface="Times New Roman" charset="0"/>
              </a:rPr>
              <a:t>(</a:t>
            </a:r>
            <a:r>
              <a:rPr lang="en-US" sz="2000" b="1" i="1" dirty="0">
                <a:solidFill>
                  <a:schemeClr val="tx2"/>
                </a:solidFill>
                <a:latin typeface="Times New Roman" charset="0"/>
              </a:rPr>
              <a:t>S, C</a:t>
            </a:r>
            <a:r>
              <a:rPr lang="en-US" sz="2000" dirty="0">
                <a:solidFill>
                  <a:schemeClr val="tx2"/>
                </a:solidFill>
                <a:latin typeface="Times New Roman" charset="0"/>
              </a:rPr>
              <a:t>)</a:t>
            </a:r>
          </a:p>
          <a:p>
            <a:pPr lvl="1" algn="l" eaLnBrk="1" hangingPunct="1"/>
            <a:r>
              <a:rPr lang="en-US" sz="2000" b="1" dirty="0">
                <a:solidFill>
                  <a:srgbClr val="000000"/>
                </a:solidFill>
                <a:latin typeface="Times New Roman" charset="0"/>
              </a:rPr>
              <a:t>Input</a:t>
            </a:r>
            <a:r>
              <a:rPr lang="en-US" sz="2000" dirty="0">
                <a:latin typeface="Times New Roman" charset="0"/>
              </a:rPr>
              <a:t> </a:t>
            </a:r>
            <a:r>
              <a:rPr lang="en-US" sz="2000" dirty="0">
                <a:solidFill>
                  <a:schemeClr val="accent2"/>
                </a:solidFill>
                <a:latin typeface="Times New Roman" charset="0"/>
              </a:rPr>
              <a:t>sequence </a:t>
            </a:r>
            <a:r>
              <a:rPr lang="en-US" sz="2000" b="1" i="1" dirty="0">
                <a:solidFill>
                  <a:schemeClr val="accent2"/>
                </a:solidFill>
                <a:latin typeface="Times New Roman" charset="0"/>
              </a:rPr>
              <a:t>S</a:t>
            </a:r>
            <a:r>
              <a:rPr lang="en-US" sz="2000" dirty="0">
                <a:solidFill>
                  <a:schemeClr val="accent2"/>
                </a:solidFill>
                <a:latin typeface="Times New Roman" charset="0"/>
              </a:rPr>
              <a:t>, comparator </a:t>
            </a:r>
            <a:r>
              <a:rPr lang="en-US" sz="2000" b="1" i="1" dirty="0">
                <a:solidFill>
                  <a:schemeClr val="accent2"/>
                </a:solidFill>
                <a:latin typeface="Times New Roman" charset="0"/>
              </a:rPr>
              <a:t>C</a:t>
            </a:r>
            <a:r>
              <a:rPr lang="en-US" sz="2000" dirty="0">
                <a:solidFill>
                  <a:schemeClr val="accent2"/>
                </a:solidFill>
                <a:latin typeface="Times New Roman" charset="0"/>
              </a:rPr>
              <a:t> for the elements of </a:t>
            </a:r>
            <a:r>
              <a:rPr lang="en-US" sz="2000" b="1" i="1" dirty="0">
                <a:solidFill>
                  <a:schemeClr val="accent2"/>
                </a:solidFill>
                <a:latin typeface="Times New Roman" charset="0"/>
              </a:rPr>
              <a:t>S</a:t>
            </a:r>
            <a:endParaRPr lang="en-US" sz="2000" dirty="0">
              <a:solidFill>
                <a:schemeClr val="accent2"/>
              </a:solidFill>
              <a:latin typeface="Times New Roman" charset="0"/>
            </a:endParaRPr>
          </a:p>
          <a:p>
            <a:pPr lvl="1" algn="l" eaLnBrk="1" hangingPunct="1"/>
            <a:r>
              <a:rPr lang="en-US" sz="2000" b="1" dirty="0">
                <a:solidFill>
                  <a:srgbClr val="000000"/>
                </a:solidFill>
                <a:latin typeface="Times New Roman" charset="0"/>
              </a:rPr>
              <a:t>Output</a:t>
            </a:r>
            <a:r>
              <a:rPr lang="en-US" sz="2000" dirty="0">
                <a:latin typeface="Times New Roman" charset="0"/>
              </a:rPr>
              <a:t> </a:t>
            </a:r>
            <a:r>
              <a:rPr lang="en-US" sz="2000" dirty="0">
                <a:solidFill>
                  <a:schemeClr val="accent2"/>
                </a:solidFill>
                <a:latin typeface="Times New Roman" charset="0"/>
              </a:rPr>
              <a:t>sequence </a:t>
            </a:r>
            <a:r>
              <a:rPr lang="en-US" sz="2000" b="1" i="1" dirty="0">
                <a:solidFill>
                  <a:schemeClr val="accent2"/>
                </a:solidFill>
                <a:latin typeface="Times New Roman" charset="0"/>
              </a:rPr>
              <a:t>S</a:t>
            </a:r>
            <a:r>
              <a:rPr lang="en-US" sz="2000" dirty="0">
                <a:solidFill>
                  <a:schemeClr val="accent2"/>
                </a:solidFill>
                <a:latin typeface="Times New Roman" charset="0"/>
              </a:rPr>
              <a:t> sorted  in increasing order according to </a:t>
            </a:r>
            <a:r>
              <a:rPr lang="en-US" sz="2000" b="1" i="1" dirty="0">
                <a:solidFill>
                  <a:schemeClr val="accent2"/>
                </a:solidFill>
                <a:latin typeface="Times New Roman" charset="0"/>
              </a:rPr>
              <a:t>C</a:t>
            </a:r>
            <a:endParaRPr lang="en-US" sz="2000" dirty="0">
              <a:solidFill>
                <a:schemeClr val="tx2"/>
              </a:solidFill>
              <a:latin typeface="Times New Roman" charset="0"/>
            </a:endParaRPr>
          </a:p>
          <a:p>
            <a:pPr lvl="1" algn="l" eaLnBrk="1" hangingPunct="1">
              <a:lnSpc>
                <a:spcPct val="90000"/>
              </a:lnSpc>
              <a:spcBef>
                <a:spcPct val="20000"/>
              </a:spcBef>
              <a:buClr>
                <a:schemeClr val="hlink"/>
              </a:buClr>
              <a:buSzPct val="110000"/>
              <a:buFont typeface="Wingdings" charset="0"/>
              <a:buNone/>
            </a:pPr>
            <a:r>
              <a:rPr lang="en-US" sz="2000" b="1" i="1" dirty="0">
                <a:solidFill>
                  <a:schemeClr val="accent2"/>
                </a:solidFill>
                <a:latin typeface="Times New Roman" charset="0"/>
              </a:rPr>
              <a:t>P </a:t>
            </a:r>
            <a:r>
              <a:rPr lang="en-US" sz="2000" dirty="0">
                <a:solidFill>
                  <a:srgbClr val="000000"/>
                </a:solidFill>
                <a:latin typeface="Times New Roman" charset="0"/>
                <a:sym typeface="Symbol" charset="0"/>
              </a:rPr>
              <a:t></a:t>
            </a:r>
            <a:r>
              <a:rPr lang="en-US" sz="2000" b="1" i="1" dirty="0">
                <a:solidFill>
                  <a:schemeClr val="accent2"/>
                </a:solidFill>
                <a:latin typeface="Times New Roman" charset="0"/>
                <a:sym typeface="Symbol" charset="0"/>
              </a:rPr>
              <a:t> </a:t>
            </a:r>
            <a:r>
              <a:rPr lang="en-US" sz="2000" dirty="0">
                <a:solidFill>
                  <a:schemeClr val="accent2"/>
                </a:solidFill>
                <a:latin typeface="Times New Roman" charset="0"/>
              </a:rPr>
              <a:t>priority queue with 		comparator </a:t>
            </a:r>
            <a:r>
              <a:rPr lang="en-US" sz="2000" b="1" i="1" dirty="0">
                <a:solidFill>
                  <a:schemeClr val="accent2"/>
                </a:solidFill>
                <a:latin typeface="Times New Roman" charset="0"/>
              </a:rPr>
              <a:t>C</a:t>
            </a:r>
            <a:endParaRPr lang="en-US" sz="2000" b="1" i="1" dirty="0">
              <a:solidFill>
                <a:schemeClr val="tx2"/>
              </a:solidFill>
              <a:latin typeface="Times New Roman" charset="0"/>
            </a:endParaRPr>
          </a:p>
          <a:p>
            <a:pPr lvl="1" algn="l" eaLnBrk="1" hangingPunct="1">
              <a:lnSpc>
                <a:spcPct val="90000"/>
              </a:lnSpc>
              <a:spcBef>
                <a:spcPct val="20000"/>
              </a:spcBef>
              <a:buClr>
                <a:schemeClr val="hlink"/>
              </a:buClr>
              <a:buSzPct val="110000"/>
              <a:buFont typeface="Wingdings" charset="0"/>
              <a:buNone/>
            </a:pPr>
            <a:r>
              <a:rPr lang="en-US" sz="2000" b="1" dirty="0">
                <a:solidFill>
                  <a:srgbClr val="000000"/>
                </a:solidFill>
                <a:latin typeface="Times New Roman" charset="0"/>
              </a:rPr>
              <a:t>while</a:t>
            </a:r>
            <a:r>
              <a:rPr lang="en-US" sz="2000" dirty="0">
                <a:solidFill>
                  <a:schemeClr val="tx2"/>
                </a:solidFill>
                <a:latin typeface="Times New Roman" charset="0"/>
              </a:rPr>
              <a:t> </a:t>
            </a:r>
            <a:r>
              <a:rPr lang="en-US" sz="2000" b="1" dirty="0">
                <a:solidFill>
                  <a:schemeClr val="accent2"/>
                </a:solidFill>
                <a:latin typeface="Times New Roman" charset="0"/>
                <a:sym typeface="Symbol" charset="0"/>
              </a:rPr>
              <a:t></a:t>
            </a:r>
            <a:r>
              <a:rPr lang="en-US" sz="2000" b="1" i="1" dirty="0" err="1">
                <a:solidFill>
                  <a:schemeClr val="accent2"/>
                </a:solidFill>
                <a:latin typeface="Times New Roman" charset="0"/>
              </a:rPr>
              <a:t>S.isEmpty</a:t>
            </a:r>
            <a:r>
              <a:rPr lang="en-US" sz="2000" b="1" i="1" dirty="0">
                <a:solidFill>
                  <a:schemeClr val="accent2"/>
                </a:solidFill>
                <a:latin typeface="Times New Roman" charset="0"/>
              </a:rPr>
              <a:t> </a:t>
            </a:r>
            <a:r>
              <a:rPr lang="en-US" sz="2000" dirty="0">
                <a:solidFill>
                  <a:schemeClr val="accent2"/>
                </a:solidFill>
                <a:latin typeface="Times New Roman" charset="0"/>
              </a:rPr>
              <a:t>()</a:t>
            </a:r>
          </a:p>
          <a:p>
            <a:pPr lvl="1" algn="l" eaLnBrk="1" hangingPunct="1">
              <a:lnSpc>
                <a:spcPct val="90000"/>
              </a:lnSpc>
              <a:spcBef>
                <a:spcPct val="20000"/>
              </a:spcBef>
              <a:buClr>
                <a:schemeClr val="hlink"/>
              </a:buClr>
              <a:buSzPct val="110000"/>
              <a:buFont typeface="Wingdings" charset="0"/>
              <a:buNone/>
            </a:pPr>
            <a:r>
              <a:rPr lang="en-US" sz="2000" dirty="0">
                <a:solidFill>
                  <a:schemeClr val="accent2"/>
                </a:solidFill>
                <a:latin typeface="Times New Roman" charset="0"/>
              </a:rPr>
              <a:t>	</a:t>
            </a:r>
            <a:r>
              <a:rPr lang="en-US" sz="2000" b="1" i="1" dirty="0">
                <a:solidFill>
                  <a:schemeClr val="accent2"/>
                </a:solidFill>
                <a:latin typeface="Times New Roman" charset="0"/>
              </a:rPr>
              <a:t>e </a:t>
            </a:r>
            <a:r>
              <a:rPr lang="en-US" sz="2000" dirty="0">
                <a:solidFill>
                  <a:srgbClr val="000000"/>
                </a:solidFill>
                <a:latin typeface="Times New Roman" charset="0"/>
                <a:sym typeface="Symbol" charset="0"/>
              </a:rPr>
              <a:t></a:t>
            </a:r>
            <a:r>
              <a:rPr lang="en-US" sz="2000" b="1" i="1" dirty="0">
                <a:solidFill>
                  <a:schemeClr val="accent2"/>
                </a:solidFill>
                <a:latin typeface="Times New Roman" charset="0"/>
                <a:sym typeface="Symbol" charset="0"/>
              </a:rPr>
              <a:t> </a:t>
            </a:r>
            <a:r>
              <a:rPr lang="en-US" sz="2000" b="1" i="1" dirty="0" err="1">
                <a:solidFill>
                  <a:schemeClr val="accent2"/>
                </a:solidFill>
                <a:latin typeface="Times New Roman" charset="0"/>
              </a:rPr>
              <a:t>S.remove</a:t>
            </a:r>
            <a:r>
              <a:rPr lang="en-US" sz="2000" b="1" i="1" dirty="0">
                <a:solidFill>
                  <a:schemeClr val="accent2"/>
                </a:solidFill>
                <a:latin typeface="Times New Roman" charset="0"/>
              </a:rPr>
              <a:t> </a:t>
            </a:r>
            <a:r>
              <a:rPr lang="en-US" sz="2000" dirty="0">
                <a:solidFill>
                  <a:schemeClr val="accent2"/>
                </a:solidFill>
                <a:latin typeface="Times New Roman" charset="0"/>
              </a:rPr>
              <a:t>(</a:t>
            </a:r>
            <a:r>
              <a:rPr lang="en-US" sz="2000" b="1" i="1" dirty="0">
                <a:solidFill>
                  <a:schemeClr val="accent2"/>
                </a:solidFill>
                <a:latin typeface="Times New Roman" charset="0"/>
              </a:rPr>
              <a:t>S.</a:t>
            </a:r>
            <a:r>
              <a:rPr lang="en-US" sz="2000" dirty="0">
                <a:solidFill>
                  <a:schemeClr val="accent2"/>
                </a:solidFill>
                <a:latin typeface="Times New Roman" charset="0"/>
              </a:rPr>
              <a:t> </a:t>
            </a:r>
            <a:r>
              <a:rPr lang="en-US" sz="2000" b="1" i="1" dirty="0">
                <a:solidFill>
                  <a:schemeClr val="accent2"/>
                </a:solidFill>
                <a:latin typeface="Times New Roman" charset="0"/>
              </a:rPr>
              <a:t>first </a:t>
            </a:r>
            <a:r>
              <a:rPr lang="en-US" sz="2000" dirty="0">
                <a:solidFill>
                  <a:schemeClr val="accent2"/>
                </a:solidFill>
                <a:latin typeface="Times New Roman" charset="0"/>
              </a:rPr>
              <a:t>())</a:t>
            </a:r>
            <a:endParaRPr lang="en-US" sz="2000" dirty="0">
              <a:solidFill>
                <a:schemeClr val="tx2"/>
              </a:solidFill>
              <a:latin typeface="Times New Roman" charset="0"/>
            </a:endParaRPr>
          </a:p>
          <a:p>
            <a:pPr lvl="2" algn="l" eaLnBrk="1" hangingPunct="1">
              <a:lnSpc>
                <a:spcPct val="90000"/>
              </a:lnSpc>
              <a:spcBef>
                <a:spcPct val="20000"/>
              </a:spcBef>
              <a:buClr>
                <a:schemeClr val="tx1"/>
              </a:buClr>
              <a:buSzPct val="60000"/>
              <a:buFont typeface="Wingdings" charset="0"/>
              <a:buNone/>
            </a:pPr>
            <a:r>
              <a:rPr lang="en-US" sz="2000" b="1" i="1" dirty="0" err="1">
                <a:solidFill>
                  <a:schemeClr val="accent2"/>
                </a:solidFill>
                <a:latin typeface="Times New Roman" charset="0"/>
              </a:rPr>
              <a:t>P.insert</a:t>
            </a:r>
            <a:r>
              <a:rPr lang="en-US" sz="2000" b="1" i="1" dirty="0">
                <a:solidFill>
                  <a:schemeClr val="accent2"/>
                </a:solidFill>
                <a:latin typeface="Times New Roman" charset="0"/>
              </a:rPr>
              <a:t> </a:t>
            </a:r>
            <a:r>
              <a:rPr lang="en-US" sz="2000" dirty="0">
                <a:solidFill>
                  <a:schemeClr val="accent2"/>
                </a:solidFill>
                <a:latin typeface="Times New Roman" charset="0"/>
              </a:rPr>
              <a:t>(</a:t>
            </a:r>
            <a:r>
              <a:rPr lang="en-US" sz="2000" b="1" i="1" dirty="0" err="1">
                <a:solidFill>
                  <a:schemeClr val="accent2"/>
                </a:solidFill>
                <a:latin typeface="Times New Roman" charset="0"/>
              </a:rPr>
              <a:t>e.getKey</a:t>
            </a:r>
            <a:r>
              <a:rPr lang="en-US" sz="2000" b="1" i="1" dirty="0">
                <a:solidFill>
                  <a:schemeClr val="accent2"/>
                </a:solidFill>
                <a:latin typeface="Times New Roman" charset="0"/>
              </a:rPr>
              <a:t>()</a:t>
            </a:r>
            <a:r>
              <a:rPr lang="en-US" sz="2000" dirty="0">
                <a:solidFill>
                  <a:schemeClr val="accent2"/>
                </a:solidFill>
                <a:latin typeface="Times New Roman" charset="0"/>
              </a:rPr>
              <a:t>,</a:t>
            </a:r>
            <a:r>
              <a:rPr lang="en-US" sz="2000" b="1" i="1" dirty="0" err="1">
                <a:solidFill>
                  <a:schemeClr val="accent2"/>
                </a:solidFill>
                <a:latin typeface="Times New Roman" charset="0"/>
              </a:rPr>
              <a:t>e.getVal</a:t>
            </a:r>
            <a:r>
              <a:rPr lang="en-US" sz="2000" b="1" i="1" dirty="0">
                <a:solidFill>
                  <a:schemeClr val="accent2"/>
                </a:solidFill>
                <a:latin typeface="Times New Roman" charset="0"/>
              </a:rPr>
              <a:t>()</a:t>
            </a:r>
            <a:r>
              <a:rPr lang="en-US" sz="2000" dirty="0">
                <a:solidFill>
                  <a:schemeClr val="accent2"/>
                </a:solidFill>
                <a:latin typeface="Times New Roman" charset="0"/>
              </a:rPr>
              <a:t>)</a:t>
            </a:r>
          </a:p>
          <a:p>
            <a:pPr lvl="1" algn="l" eaLnBrk="1" hangingPunct="1">
              <a:lnSpc>
                <a:spcPct val="90000"/>
              </a:lnSpc>
              <a:spcBef>
                <a:spcPct val="20000"/>
              </a:spcBef>
              <a:buClr>
                <a:schemeClr val="hlink"/>
              </a:buClr>
              <a:buSzPct val="110000"/>
              <a:buFont typeface="Wingdings" charset="0"/>
              <a:buNone/>
            </a:pPr>
            <a:r>
              <a:rPr lang="en-US" sz="2000" b="1" dirty="0">
                <a:solidFill>
                  <a:srgbClr val="000000"/>
                </a:solidFill>
                <a:latin typeface="Times New Roman" charset="0"/>
              </a:rPr>
              <a:t>while</a:t>
            </a:r>
            <a:r>
              <a:rPr lang="en-US" sz="2000" dirty="0">
                <a:solidFill>
                  <a:schemeClr val="tx2"/>
                </a:solidFill>
                <a:latin typeface="Times New Roman" charset="0"/>
              </a:rPr>
              <a:t> </a:t>
            </a:r>
            <a:r>
              <a:rPr lang="en-US" sz="2000" b="1" dirty="0">
                <a:solidFill>
                  <a:schemeClr val="accent2"/>
                </a:solidFill>
                <a:latin typeface="Times New Roman" charset="0"/>
                <a:sym typeface="Symbol" charset="0"/>
              </a:rPr>
              <a:t></a:t>
            </a:r>
            <a:r>
              <a:rPr lang="en-US" sz="2000" b="1" i="1" dirty="0" err="1">
                <a:solidFill>
                  <a:schemeClr val="accent2"/>
                </a:solidFill>
                <a:latin typeface="Times New Roman" charset="0"/>
              </a:rPr>
              <a:t>P.isEmpty</a:t>
            </a:r>
            <a:r>
              <a:rPr lang="en-US" sz="2000" dirty="0">
                <a:solidFill>
                  <a:schemeClr val="accent2"/>
                </a:solidFill>
                <a:latin typeface="Times New Roman" charset="0"/>
              </a:rPr>
              <a:t>()</a:t>
            </a:r>
          </a:p>
          <a:p>
            <a:pPr lvl="1" algn="l" eaLnBrk="1" hangingPunct="1">
              <a:lnSpc>
                <a:spcPct val="90000"/>
              </a:lnSpc>
              <a:spcBef>
                <a:spcPct val="20000"/>
              </a:spcBef>
              <a:buClr>
                <a:schemeClr val="hlink"/>
              </a:buClr>
              <a:buSzPct val="110000"/>
              <a:buFont typeface="Wingdings" charset="0"/>
              <a:buNone/>
            </a:pPr>
            <a:r>
              <a:rPr lang="en-US" sz="2000" dirty="0">
                <a:solidFill>
                  <a:schemeClr val="accent2"/>
                </a:solidFill>
                <a:latin typeface="Times New Roman" charset="0"/>
              </a:rPr>
              <a:t>	</a:t>
            </a:r>
            <a:r>
              <a:rPr lang="en-US" sz="2000" b="1" i="1" dirty="0">
                <a:solidFill>
                  <a:schemeClr val="accent2"/>
                </a:solidFill>
                <a:latin typeface="Times New Roman" charset="0"/>
              </a:rPr>
              <a:t>e </a:t>
            </a:r>
            <a:r>
              <a:rPr lang="en-US" sz="2000" dirty="0">
                <a:solidFill>
                  <a:srgbClr val="000000"/>
                </a:solidFill>
                <a:latin typeface="Times New Roman" charset="0"/>
                <a:sym typeface="Symbol" charset="0"/>
              </a:rPr>
              <a:t></a:t>
            </a:r>
            <a:r>
              <a:rPr lang="en-US" sz="2000" b="1" i="1" dirty="0">
                <a:solidFill>
                  <a:schemeClr val="accent2"/>
                </a:solidFill>
                <a:latin typeface="Times New Roman" charset="0"/>
                <a:sym typeface="Symbol" charset="0"/>
              </a:rPr>
              <a:t> </a:t>
            </a:r>
            <a:r>
              <a:rPr lang="en-US" sz="2000" b="1" i="1" dirty="0" err="1">
                <a:solidFill>
                  <a:schemeClr val="accent2"/>
                </a:solidFill>
                <a:latin typeface="Times New Roman" charset="0"/>
              </a:rPr>
              <a:t>P.removeMin</a:t>
            </a:r>
            <a:r>
              <a:rPr lang="en-US" sz="2000" dirty="0">
                <a:solidFill>
                  <a:schemeClr val="accent2"/>
                </a:solidFill>
                <a:latin typeface="Times New Roman" charset="0"/>
              </a:rPr>
              <a:t>()</a:t>
            </a:r>
            <a:endParaRPr lang="en-US" sz="2000" dirty="0">
              <a:solidFill>
                <a:schemeClr val="tx2"/>
              </a:solidFill>
              <a:latin typeface="Times New Roman" charset="0"/>
            </a:endParaRPr>
          </a:p>
          <a:p>
            <a:pPr lvl="2" algn="l" eaLnBrk="1" hangingPunct="1">
              <a:lnSpc>
                <a:spcPct val="90000"/>
              </a:lnSpc>
              <a:spcBef>
                <a:spcPct val="20000"/>
              </a:spcBef>
              <a:buClr>
                <a:schemeClr val="tx1"/>
              </a:buClr>
              <a:buSzPct val="60000"/>
              <a:buFont typeface="Wingdings" charset="0"/>
              <a:buNone/>
            </a:pPr>
            <a:r>
              <a:rPr lang="en-US" sz="2000" b="1" i="1" dirty="0" err="1">
                <a:solidFill>
                  <a:schemeClr val="accent2"/>
                </a:solidFill>
                <a:latin typeface="Times New Roman" charset="0"/>
              </a:rPr>
              <a:t>S.addLast</a:t>
            </a:r>
            <a:r>
              <a:rPr lang="en-US" sz="2000" dirty="0">
                <a:solidFill>
                  <a:schemeClr val="accent2"/>
                </a:solidFill>
                <a:latin typeface="Times New Roman" charset="0"/>
              </a:rPr>
              <a:t>(</a:t>
            </a:r>
            <a:r>
              <a:rPr lang="en-US" sz="2000" b="1" i="1" dirty="0">
                <a:solidFill>
                  <a:schemeClr val="accent2"/>
                </a:solidFill>
                <a:latin typeface="Times New Roman" charset="0"/>
              </a:rPr>
              <a:t>e</a:t>
            </a:r>
            <a:r>
              <a:rPr lang="en-US" sz="2000" dirty="0">
                <a:solidFill>
                  <a:schemeClr val="accent2"/>
                </a:solidFill>
                <a:latin typeface="Times New Roman" charset="0"/>
              </a:rPr>
              <a:t>)</a:t>
            </a:r>
          </a:p>
        </p:txBody>
      </p:sp>
      <p:graphicFrame>
        <p:nvGraphicFramePr>
          <p:cNvPr id="1026" name="Object 6"/>
          <p:cNvGraphicFramePr>
            <a:graphicFrameLocks noChangeAspect="1"/>
          </p:cNvGraphicFramePr>
          <p:nvPr/>
        </p:nvGraphicFramePr>
        <p:xfrm>
          <a:off x="7010400" y="228600"/>
          <a:ext cx="1676400" cy="1676400"/>
        </p:xfrm>
        <a:graphic>
          <a:graphicData uri="http://schemas.openxmlformats.org/presentationml/2006/ole">
            <mc:AlternateContent xmlns:mc="http://schemas.openxmlformats.org/markup-compatibility/2006">
              <mc:Choice xmlns:v="urn:schemas-microsoft-com:vml" Requires="v">
                <p:oleObj name="Clip" r:id="rId2" imgW="761744" imgH="761744" progId="MS_ClipArt_Gallery.2">
                  <p:embed/>
                </p:oleObj>
              </mc:Choice>
              <mc:Fallback>
                <p:oleObj name="Clip" r:id="rId2" imgW="761744" imgH="761744" progId="MS_ClipArt_Gallery.2">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10400" y="228600"/>
                        <a:ext cx="1676400" cy="167640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1032" name="Date Placeholder 7"/>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Footer Placeholder 5"/>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10243" name="Slide Number Placeholder 6"/>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8B08F4B7-A619-3044-8864-D2F8BD879FD9}" type="slidenum">
              <a:rPr lang="en-US" sz="1400"/>
              <a:pPr eaLnBrk="1" hangingPunct="1"/>
              <a:t>8</a:t>
            </a:fld>
            <a:endParaRPr lang="en-US" sz="1400"/>
          </a:p>
        </p:txBody>
      </p:sp>
      <p:sp>
        <p:nvSpPr>
          <p:cNvPr id="10244" name="Rectangle 2"/>
          <p:cNvSpPr>
            <a:spLocks noGrp="1" noChangeArrowheads="1"/>
          </p:cNvSpPr>
          <p:nvPr>
            <p:ph type="title"/>
          </p:nvPr>
        </p:nvSpPr>
        <p:spPr>
          <a:xfrm>
            <a:off x="457200" y="304800"/>
            <a:ext cx="7772400" cy="1143000"/>
          </a:xfrm>
        </p:spPr>
        <p:txBody>
          <a:bodyPr/>
          <a:lstStyle/>
          <a:p>
            <a:pPr eaLnBrk="1" hangingPunct="1"/>
            <a:r>
              <a:rPr lang="en-US">
                <a:latin typeface="Tahoma" charset="0"/>
              </a:rPr>
              <a:t>Heaps</a:t>
            </a:r>
          </a:p>
        </p:txBody>
      </p:sp>
      <p:sp>
        <p:nvSpPr>
          <p:cNvPr id="101379" name="Rectangle 3" descr="Rectangle: Click to edit Master text styles&#10;Second level&#10;Third level&#10;Fourth level&#10;Fifth level"/>
          <p:cNvSpPr>
            <a:spLocks noGrp="1" noChangeArrowheads="1"/>
          </p:cNvSpPr>
          <p:nvPr>
            <p:ph type="body" sz="half" idx="1"/>
          </p:nvPr>
        </p:nvSpPr>
        <p:spPr>
          <a:xfrm>
            <a:off x="647700" y="1600200"/>
            <a:ext cx="4229100" cy="4800600"/>
          </a:xfrm>
        </p:spPr>
        <p:txBody>
          <a:bodyPr>
            <a:normAutofit lnSpcReduction="10000"/>
          </a:bodyPr>
          <a:lstStyle/>
          <a:p>
            <a:pPr eaLnBrk="1" hangingPunct="1">
              <a:lnSpc>
                <a:spcPct val="110000"/>
              </a:lnSpc>
            </a:pPr>
            <a:r>
              <a:rPr lang="en-US" sz="2000" dirty="0">
                <a:latin typeface="Tahoma" charset="0"/>
              </a:rPr>
              <a:t>A heap is a binary tree storing entries at its nodes and satisfying the following properties:</a:t>
            </a:r>
          </a:p>
          <a:p>
            <a:pPr eaLnBrk="1" hangingPunct="1">
              <a:lnSpc>
                <a:spcPct val="110000"/>
              </a:lnSpc>
            </a:pPr>
            <a:r>
              <a:rPr lang="en-US" sz="2000" dirty="0">
                <a:solidFill>
                  <a:schemeClr val="tx2"/>
                </a:solidFill>
                <a:latin typeface="Tahoma" charset="0"/>
              </a:rPr>
              <a:t>Heap-Order:</a:t>
            </a:r>
            <a:r>
              <a:rPr lang="en-US" sz="2000" dirty="0">
                <a:latin typeface="Tahoma" charset="0"/>
              </a:rPr>
              <a:t> for every node v other than the root,</a:t>
            </a:r>
            <a:br>
              <a:rPr lang="en-US" sz="2000" dirty="0">
                <a:latin typeface="Tahoma" charset="0"/>
              </a:rPr>
            </a:br>
            <a:r>
              <a:rPr lang="en-US" sz="2000" b="1" i="1" dirty="0">
                <a:latin typeface="Times New Roman" charset="0"/>
              </a:rPr>
              <a:t>key</a:t>
            </a:r>
            <a:r>
              <a:rPr lang="en-US" sz="2000" dirty="0">
                <a:latin typeface="Times New Roman" charset="0"/>
              </a:rPr>
              <a:t>(</a:t>
            </a:r>
            <a:r>
              <a:rPr lang="en-US" sz="2000" b="1" i="1" dirty="0">
                <a:latin typeface="Times New Roman" charset="0"/>
              </a:rPr>
              <a:t>v</a:t>
            </a:r>
            <a:r>
              <a:rPr lang="en-US" sz="2000" dirty="0">
                <a:latin typeface="Times New Roman" charset="0"/>
              </a:rPr>
              <a:t>)</a:t>
            </a:r>
            <a:r>
              <a:rPr lang="en-US" sz="2000" dirty="0">
                <a:latin typeface="Tahoma" charset="0"/>
              </a:rPr>
              <a:t> </a:t>
            </a:r>
            <a:r>
              <a:rPr lang="en-US" sz="2000" dirty="0">
                <a:latin typeface="Symbol" charset="0"/>
                <a:sym typeface="Symbol" charset="0"/>
              </a:rPr>
              <a:t></a:t>
            </a:r>
            <a:r>
              <a:rPr lang="en-US" sz="2000" dirty="0">
                <a:latin typeface="Tahoma" charset="0"/>
              </a:rPr>
              <a:t> </a:t>
            </a:r>
            <a:r>
              <a:rPr lang="en-US" sz="2000" b="1" i="1" dirty="0">
                <a:latin typeface="Times New Roman" charset="0"/>
              </a:rPr>
              <a:t>key</a:t>
            </a:r>
            <a:r>
              <a:rPr lang="en-US" sz="2000" dirty="0">
                <a:latin typeface="Times New Roman" charset="0"/>
              </a:rPr>
              <a:t>(</a:t>
            </a:r>
            <a:r>
              <a:rPr lang="en-US" sz="2000" b="1" i="1" dirty="0">
                <a:latin typeface="Times New Roman" charset="0"/>
              </a:rPr>
              <a:t>parent</a:t>
            </a:r>
            <a:r>
              <a:rPr lang="en-US" sz="2000" dirty="0">
                <a:latin typeface="Times New Roman" charset="0"/>
              </a:rPr>
              <a:t>(</a:t>
            </a:r>
            <a:r>
              <a:rPr lang="en-US" sz="2000" b="1" i="1" dirty="0">
                <a:latin typeface="Times New Roman" charset="0"/>
              </a:rPr>
              <a:t>v</a:t>
            </a:r>
            <a:r>
              <a:rPr lang="en-US" sz="2000" dirty="0">
                <a:latin typeface="Times New Roman" charset="0"/>
              </a:rPr>
              <a:t>))</a:t>
            </a:r>
          </a:p>
          <a:p>
            <a:pPr eaLnBrk="1" hangingPunct="1">
              <a:lnSpc>
                <a:spcPct val="110000"/>
              </a:lnSpc>
            </a:pPr>
            <a:r>
              <a:rPr lang="en-US" sz="2000" dirty="0">
                <a:solidFill>
                  <a:schemeClr val="tx2"/>
                </a:solidFill>
                <a:latin typeface="Tahoma" charset="0"/>
              </a:rPr>
              <a:t>Complete Binary Tree:</a:t>
            </a:r>
            <a:r>
              <a:rPr lang="en-US" sz="2000" dirty="0">
                <a:latin typeface="Tahoma" charset="0"/>
              </a:rPr>
              <a:t> let </a:t>
            </a:r>
            <a:r>
              <a:rPr lang="en-US" sz="2000" b="1" i="1" dirty="0">
                <a:latin typeface="Times New Roman" charset="0"/>
              </a:rPr>
              <a:t>h</a:t>
            </a:r>
            <a:r>
              <a:rPr lang="en-US" sz="2000" dirty="0">
                <a:latin typeface="Tahoma" charset="0"/>
              </a:rPr>
              <a:t> be the height of the heap</a:t>
            </a:r>
          </a:p>
          <a:p>
            <a:pPr lvl="1" eaLnBrk="1" hangingPunct="1">
              <a:lnSpc>
                <a:spcPct val="110000"/>
              </a:lnSpc>
            </a:pPr>
            <a:r>
              <a:rPr lang="en-US" sz="1700" dirty="0">
                <a:latin typeface="+mj-lt"/>
              </a:rPr>
              <a:t>for </a:t>
            </a:r>
            <a:r>
              <a:rPr lang="en-US" sz="1700" b="1" i="1" dirty="0" err="1">
                <a:latin typeface="+mj-lt"/>
              </a:rPr>
              <a:t>i</a:t>
            </a:r>
            <a:r>
              <a:rPr lang="en-US" sz="1700" b="1" i="1" dirty="0">
                <a:latin typeface="+mj-lt"/>
              </a:rPr>
              <a:t> </a:t>
            </a:r>
            <a:r>
              <a:rPr lang="en-US" sz="1700" dirty="0">
                <a:latin typeface="+mj-lt"/>
                <a:sym typeface="Symbol" charset="0"/>
              </a:rPr>
              <a:t>= </a:t>
            </a:r>
            <a:r>
              <a:rPr lang="en-US" sz="1700" dirty="0">
                <a:latin typeface="+mj-lt"/>
              </a:rPr>
              <a:t>0, … , </a:t>
            </a:r>
            <a:r>
              <a:rPr lang="en-US" sz="1700" b="1" i="1" dirty="0">
                <a:latin typeface="+mj-lt"/>
              </a:rPr>
              <a:t>h </a:t>
            </a:r>
            <a:r>
              <a:rPr lang="en-US" sz="1700" dirty="0">
                <a:latin typeface="+mj-lt"/>
                <a:sym typeface="Symbol" charset="0"/>
              </a:rPr>
              <a:t>- </a:t>
            </a:r>
            <a:r>
              <a:rPr lang="en-US" sz="1700" dirty="0">
                <a:latin typeface="+mj-lt"/>
              </a:rPr>
              <a:t>1, there are 2</a:t>
            </a:r>
            <a:r>
              <a:rPr lang="en-US" sz="1700" b="1" i="1" baseline="30000" dirty="0">
                <a:latin typeface="+mj-lt"/>
              </a:rPr>
              <a:t>i</a:t>
            </a:r>
            <a:r>
              <a:rPr lang="en-US" sz="1700" dirty="0">
                <a:latin typeface="+mj-lt"/>
              </a:rPr>
              <a:t> nodes of depth </a:t>
            </a:r>
            <a:r>
              <a:rPr lang="en-US" sz="1700" b="1" i="1" dirty="0" err="1">
                <a:latin typeface="+mj-lt"/>
              </a:rPr>
              <a:t>i</a:t>
            </a:r>
            <a:r>
              <a:rPr lang="en-US" sz="1700" b="1" i="1" dirty="0">
                <a:latin typeface="+mj-lt"/>
              </a:rPr>
              <a:t>  </a:t>
            </a:r>
            <a:r>
              <a:rPr lang="en-US" sz="1700" b="1" dirty="0">
                <a:latin typeface="+mj-lt"/>
              </a:rPr>
              <a:t>(</a:t>
            </a:r>
            <a:r>
              <a:rPr lang="en-US" sz="1700" dirty="0">
                <a:latin typeface="+mj-lt"/>
              </a:rPr>
              <a:t>the maximal number of nodes possible</a:t>
            </a:r>
            <a:r>
              <a:rPr lang="en-US" sz="1700" b="1" dirty="0">
                <a:latin typeface="+mj-lt"/>
              </a:rPr>
              <a:t>)</a:t>
            </a:r>
            <a:endParaRPr lang="en-US" sz="1700" dirty="0">
              <a:latin typeface="+mj-lt"/>
            </a:endParaRPr>
          </a:p>
          <a:p>
            <a:pPr lvl="1" eaLnBrk="1" hangingPunct="1">
              <a:lnSpc>
                <a:spcPct val="110000"/>
              </a:lnSpc>
            </a:pPr>
            <a:r>
              <a:rPr lang="en-US" sz="1700" dirty="0">
                <a:latin typeface="+mj-lt"/>
              </a:rPr>
              <a:t>The remaining nodes at level h reside in the leftmost possible positions at that level</a:t>
            </a:r>
          </a:p>
        </p:txBody>
      </p:sp>
      <p:sp>
        <p:nvSpPr>
          <p:cNvPr id="10246" name="Oval 7"/>
          <p:cNvSpPr>
            <a:spLocks noChangeArrowheads="1"/>
          </p:cNvSpPr>
          <p:nvPr/>
        </p:nvSpPr>
        <p:spPr bwMode="auto">
          <a:xfrm>
            <a:off x="6992938" y="3208338"/>
            <a:ext cx="381000" cy="381000"/>
          </a:xfrm>
          <a:prstGeom prst="ellipse">
            <a:avLst/>
          </a:prstGeom>
          <a:solidFill>
            <a:schemeClr val="accent1"/>
          </a:solidFill>
          <a:ln w="19050">
            <a:solidFill>
              <a:schemeClr val="tx1"/>
            </a:solidFill>
            <a:round/>
            <a:headEnd/>
            <a:tailEnd/>
          </a:ln>
        </p:spPr>
        <p:txBody>
          <a:bodyPr wrap="none" lIns="0" tIns="0" rIns="0" anchor="ctr" anchorCtr="1"/>
          <a:lstStyle/>
          <a:p>
            <a:r>
              <a:rPr lang="en-US" sz="2000">
                <a:latin typeface="Times New Roman" charset="0"/>
                <a:sym typeface="Symbol" charset="0"/>
              </a:rPr>
              <a:t>2</a:t>
            </a:r>
          </a:p>
        </p:txBody>
      </p:sp>
      <p:sp>
        <p:nvSpPr>
          <p:cNvPr id="10247" name="Oval 8"/>
          <p:cNvSpPr>
            <a:spLocks noChangeArrowheads="1"/>
          </p:cNvSpPr>
          <p:nvPr/>
        </p:nvSpPr>
        <p:spPr bwMode="auto">
          <a:xfrm>
            <a:off x="7959725" y="3817938"/>
            <a:ext cx="381000" cy="381000"/>
          </a:xfrm>
          <a:prstGeom prst="ellipse">
            <a:avLst/>
          </a:prstGeom>
          <a:solidFill>
            <a:schemeClr val="accent1"/>
          </a:solidFill>
          <a:ln w="19050">
            <a:solidFill>
              <a:schemeClr val="tx1"/>
            </a:solidFill>
            <a:round/>
            <a:headEnd/>
            <a:tailEnd/>
          </a:ln>
        </p:spPr>
        <p:txBody>
          <a:bodyPr wrap="none" lIns="0" tIns="0" rIns="0" anchor="ctr" anchorCtr="1"/>
          <a:lstStyle/>
          <a:p>
            <a:r>
              <a:rPr lang="en-US" sz="2000">
                <a:latin typeface="Times New Roman" charset="0"/>
                <a:sym typeface="Symbol" charset="0"/>
              </a:rPr>
              <a:t>6</a:t>
            </a:r>
          </a:p>
        </p:txBody>
      </p:sp>
      <p:sp>
        <p:nvSpPr>
          <p:cNvPr id="10248" name="Oval 9"/>
          <p:cNvSpPr>
            <a:spLocks noChangeArrowheads="1"/>
          </p:cNvSpPr>
          <p:nvPr/>
        </p:nvSpPr>
        <p:spPr bwMode="auto">
          <a:xfrm>
            <a:off x="5856288" y="3817938"/>
            <a:ext cx="381000" cy="381000"/>
          </a:xfrm>
          <a:prstGeom prst="ellipse">
            <a:avLst/>
          </a:prstGeom>
          <a:solidFill>
            <a:schemeClr val="accent1"/>
          </a:solidFill>
          <a:ln w="19050">
            <a:solidFill>
              <a:schemeClr val="tx1"/>
            </a:solidFill>
            <a:round/>
            <a:headEnd/>
            <a:tailEnd/>
          </a:ln>
        </p:spPr>
        <p:txBody>
          <a:bodyPr wrap="none" lIns="0" tIns="0" rIns="0" anchor="ctr" anchorCtr="1"/>
          <a:lstStyle/>
          <a:p>
            <a:r>
              <a:rPr lang="en-US" sz="2000">
                <a:latin typeface="Times New Roman" charset="0"/>
                <a:sym typeface="Symbol" charset="0"/>
              </a:rPr>
              <a:t>5</a:t>
            </a:r>
          </a:p>
        </p:txBody>
      </p:sp>
      <p:sp>
        <p:nvSpPr>
          <p:cNvPr id="10249" name="Oval 10"/>
          <p:cNvSpPr>
            <a:spLocks noChangeArrowheads="1"/>
          </p:cNvSpPr>
          <p:nvPr/>
        </p:nvSpPr>
        <p:spPr bwMode="auto">
          <a:xfrm>
            <a:off x="6557963" y="4427538"/>
            <a:ext cx="381000" cy="381000"/>
          </a:xfrm>
          <a:prstGeom prst="ellipse">
            <a:avLst/>
          </a:prstGeom>
          <a:solidFill>
            <a:schemeClr val="accent1"/>
          </a:solidFill>
          <a:ln w="19050">
            <a:solidFill>
              <a:schemeClr val="tx1"/>
            </a:solidFill>
            <a:round/>
            <a:headEnd/>
            <a:tailEnd/>
          </a:ln>
        </p:spPr>
        <p:txBody>
          <a:bodyPr wrap="none" lIns="0" tIns="0" rIns="0" anchor="ctr" anchorCtr="1"/>
          <a:lstStyle/>
          <a:p>
            <a:r>
              <a:rPr lang="en-US" sz="2000">
                <a:latin typeface="Times New Roman" charset="0"/>
                <a:sym typeface="Symbol" charset="0"/>
              </a:rPr>
              <a:t>7</a:t>
            </a:r>
          </a:p>
        </p:txBody>
      </p:sp>
      <p:cxnSp>
        <p:nvCxnSpPr>
          <p:cNvPr id="10250" name="AutoShape 16"/>
          <p:cNvCxnSpPr>
            <a:cxnSpLocks noChangeShapeType="1"/>
            <a:stCxn id="10246" idx="3"/>
            <a:endCxn id="10248" idx="7"/>
          </p:cNvCxnSpPr>
          <p:nvPr/>
        </p:nvCxnSpPr>
        <p:spPr bwMode="auto">
          <a:xfrm flipH="1">
            <a:off x="6181725" y="3543300"/>
            <a:ext cx="866775" cy="3206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0251" name="AutoShape 17"/>
          <p:cNvCxnSpPr>
            <a:cxnSpLocks noChangeShapeType="1"/>
            <a:stCxn id="10247" idx="1"/>
            <a:endCxn id="10246" idx="5"/>
          </p:cNvCxnSpPr>
          <p:nvPr/>
        </p:nvCxnSpPr>
        <p:spPr bwMode="auto">
          <a:xfrm flipH="1" flipV="1">
            <a:off x="7318375" y="3543300"/>
            <a:ext cx="696913" cy="3206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0252" name="AutoShape 22"/>
          <p:cNvCxnSpPr>
            <a:cxnSpLocks noChangeShapeType="1"/>
            <a:stCxn id="10254" idx="7"/>
            <a:endCxn id="10248" idx="3"/>
          </p:cNvCxnSpPr>
          <p:nvPr/>
        </p:nvCxnSpPr>
        <p:spPr bwMode="auto">
          <a:xfrm flipV="1">
            <a:off x="5481638" y="4152900"/>
            <a:ext cx="430212" cy="3206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10253" name="AutoShape 23"/>
          <p:cNvCxnSpPr>
            <a:cxnSpLocks noChangeShapeType="1"/>
            <a:stCxn id="10249" idx="1"/>
            <a:endCxn id="10248" idx="5"/>
          </p:cNvCxnSpPr>
          <p:nvPr/>
        </p:nvCxnSpPr>
        <p:spPr bwMode="auto">
          <a:xfrm flipH="1" flipV="1">
            <a:off x="6181725" y="4152900"/>
            <a:ext cx="431800" cy="320675"/>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sp>
        <p:nvSpPr>
          <p:cNvPr id="10254" name="Oval 24"/>
          <p:cNvSpPr>
            <a:spLocks noChangeArrowheads="1"/>
          </p:cNvSpPr>
          <p:nvPr/>
        </p:nvSpPr>
        <p:spPr bwMode="auto">
          <a:xfrm>
            <a:off x="5156200" y="4427538"/>
            <a:ext cx="381000" cy="381000"/>
          </a:xfrm>
          <a:prstGeom prst="ellipse">
            <a:avLst/>
          </a:prstGeom>
          <a:solidFill>
            <a:schemeClr val="accent1"/>
          </a:solidFill>
          <a:ln w="19050">
            <a:solidFill>
              <a:schemeClr val="tx1"/>
            </a:solidFill>
            <a:round/>
            <a:headEnd/>
            <a:tailEnd/>
          </a:ln>
        </p:spPr>
        <p:txBody>
          <a:bodyPr wrap="none" lIns="0" tIns="0" rIns="0" anchor="ctr" anchorCtr="1"/>
          <a:lstStyle/>
          <a:p>
            <a:r>
              <a:rPr lang="en-US" sz="2000">
                <a:latin typeface="Times New Roman" charset="0"/>
                <a:sym typeface="Symbol" charset="0"/>
              </a:rPr>
              <a:t>9</a:t>
            </a:r>
          </a:p>
        </p:txBody>
      </p:sp>
      <p:sp>
        <p:nvSpPr>
          <p:cNvPr id="10255" name="Rectangle 30" descr="Rectangle: Click to edit Master text styles&#10;Second level&#10;Third level&#10;Fourth level&#10;Fifth level"/>
          <p:cNvSpPr>
            <a:spLocks noGrp="1" noChangeArrowheads="1"/>
          </p:cNvSpPr>
          <p:nvPr>
            <p:ph type="body" sz="half" idx="2"/>
          </p:nvPr>
        </p:nvSpPr>
        <p:spPr>
          <a:xfrm>
            <a:off x="4953000" y="1600200"/>
            <a:ext cx="3810000" cy="1447800"/>
          </a:xfrm>
          <a:noFill/>
        </p:spPr>
        <p:txBody>
          <a:bodyPr/>
          <a:lstStyle/>
          <a:p>
            <a:pPr eaLnBrk="1" hangingPunct="1"/>
            <a:r>
              <a:rPr lang="en-US" sz="2400">
                <a:latin typeface="Tahoma" charset="0"/>
              </a:rPr>
              <a:t>The</a:t>
            </a:r>
            <a:r>
              <a:rPr lang="en-US" sz="2400">
                <a:solidFill>
                  <a:schemeClr val="tx2"/>
                </a:solidFill>
                <a:latin typeface="Tahoma" charset="0"/>
              </a:rPr>
              <a:t> last node</a:t>
            </a:r>
            <a:r>
              <a:rPr lang="en-US" sz="2400">
                <a:latin typeface="Tahoma" charset="0"/>
              </a:rPr>
              <a:t> of a heap is the rightmost node of maximum depth</a:t>
            </a:r>
            <a:endParaRPr lang="en-US" sz="2400">
              <a:latin typeface="Times New Roman" charset="0"/>
              <a:sym typeface="Symbol" charset="0"/>
            </a:endParaRPr>
          </a:p>
        </p:txBody>
      </p:sp>
      <p:sp>
        <p:nvSpPr>
          <p:cNvPr id="10256" name="Freeform 31"/>
          <p:cNvSpPr>
            <a:spLocks/>
          </p:cNvSpPr>
          <p:nvPr/>
        </p:nvSpPr>
        <p:spPr bwMode="auto">
          <a:xfrm>
            <a:off x="7010400" y="4686300"/>
            <a:ext cx="1247775" cy="1047750"/>
          </a:xfrm>
          <a:custGeom>
            <a:avLst/>
            <a:gdLst>
              <a:gd name="T0" fmla="*/ 786 w 786"/>
              <a:gd name="T1" fmla="*/ 660 h 660"/>
              <a:gd name="T2" fmla="*/ 618 w 786"/>
              <a:gd name="T3" fmla="*/ 198 h 660"/>
              <a:gd name="T4" fmla="*/ 0 w 786"/>
              <a:gd name="T5" fmla="*/ 0 h 660"/>
              <a:gd name="T6" fmla="*/ 0 60000 65536"/>
              <a:gd name="T7" fmla="*/ 0 60000 65536"/>
              <a:gd name="T8" fmla="*/ 0 60000 65536"/>
              <a:gd name="T9" fmla="*/ 0 w 786"/>
              <a:gd name="T10" fmla="*/ 0 h 660"/>
              <a:gd name="T11" fmla="*/ 786 w 786"/>
              <a:gd name="T12" fmla="*/ 660 h 660"/>
            </a:gdLst>
            <a:ahLst/>
            <a:cxnLst>
              <a:cxn ang="T6">
                <a:pos x="T0" y="T1"/>
              </a:cxn>
              <a:cxn ang="T7">
                <a:pos x="T2" y="T3"/>
              </a:cxn>
              <a:cxn ang="T8">
                <a:pos x="T4" y="T5"/>
              </a:cxn>
            </a:cxnLst>
            <a:rect l="T9" t="T10" r="T11" b="T12"/>
            <a:pathLst>
              <a:path w="786" h="660">
                <a:moveTo>
                  <a:pt x="786" y="660"/>
                </a:moveTo>
                <a:cubicBezTo>
                  <a:pt x="757" y="583"/>
                  <a:pt x="749" y="308"/>
                  <a:pt x="618" y="198"/>
                </a:cubicBezTo>
                <a:cubicBezTo>
                  <a:pt x="487" y="88"/>
                  <a:pt x="129" y="41"/>
                  <a:pt x="0" y="0"/>
                </a:cubicBezTo>
              </a:path>
            </a:pathLst>
          </a:custGeom>
          <a:noFill/>
          <a:ln w="19050" cap="flat" cmpd="sng">
            <a:solidFill>
              <a:schemeClr val="tx2"/>
            </a:solidFill>
            <a:prstDash val="solid"/>
            <a:round/>
            <a:headEnd type="none" w="med" len="med"/>
            <a:tailEnd type="triangle" w="med" len="med"/>
          </a:ln>
          <a:extLst>
            <a:ext uri="{909E8E84-426E-40dd-AFC4-6F175D3DCCD1}">
              <a14:hiddenFill xmlns="" xmlns:a14="http://schemas.microsoft.com/office/drawing/2010/main">
                <a:solidFill>
                  <a:srgbClr val="FFFFFF"/>
                </a:solidFill>
              </a14:hiddenFill>
            </a:ext>
          </a:extLst>
        </p:spPr>
        <p:txBody>
          <a:bodyPr wrap="none" anchor="ctr"/>
          <a:lstStyle/>
          <a:p>
            <a:endParaRPr lang="en-US"/>
          </a:p>
        </p:txBody>
      </p:sp>
      <p:sp>
        <p:nvSpPr>
          <p:cNvPr id="10257" name="Text Box 32"/>
          <p:cNvSpPr txBox="1">
            <a:spLocks noChangeArrowheads="1"/>
          </p:cNvSpPr>
          <p:nvPr/>
        </p:nvSpPr>
        <p:spPr bwMode="auto">
          <a:xfrm>
            <a:off x="7623175" y="5692775"/>
            <a:ext cx="1206500" cy="3968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2000">
                <a:solidFill>
                  <a:schemeClr val="tx2"/>
                </a:solidFill>
              </a:rPr>
              <a:t>last node</a:t>
            </a:r>
          </a:p>
        </p:txBody>
      </p:sp>
      <p:sp>
        <p:nvSpPr>
          <p:cNvPr id="10258" name="Date Placeholder 17"/>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Footer Placeholder 4"/>
          <p:cNvSpPr>
            <a:spLocks noGrp="1"/>
          </p:cNvSpPr>
          <p:nvPr>
            <p:ph type="ftr" sz="quarter" idx="11"/>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Heaps</a:t>
            </a:r>
          </a:p>
        </p:txBody>
      </p:sp>
      <p:sp>
        <p:nvSpPr>
          <p:cNvPr id="2052" name="Slide Number Placeholder 5"/>
          <p:cNvSpPr>
            <a:spLocks noGrp="1"/>
          </p:cNvSpPr>
          <p:nvPr>
            <p:ph type="sldNum" sz="quarter" idx="12"/>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fld id="{0F8612B4-55FE-F948-A6ED-9B5A7108B948}" type="slidenum">
              <a:rPr lang="en-US" sz="1400"/>
              <a:pPr eaLnBrk="1" hangingPunct="1"/>
              <a:t>9</a:t>
            </a:fld>
            <a:endParaRPr lang="en-US" sz="1400"/>
          </a:p>
        </p:txBody>
      </p:sp>
      <p:sp>
        <p:nvSpPr>
          <p:cNvPr id="2053" name="Rectangle 2"/>
          <p:cNvSpPr>
            <a:spLocks noGrp="1" noChangeArrowheads="1"/>
          </p:cNvSpPr>
          <p:nvPr>
            <p:ph type="title"/>
          </p:nvPr>
        </p:nvSpPr>
        <p:spPr/>
        <p:txBody>
          <a:bodyPr/>
          <a:lstStyle/>
          <a:p>
            <a:pPr eaLnBrk="1" hangingPunct="1"/>
            <a:r>
              <a:rPr lang="en-US">
                <a:latin typeface="Tahoma" charset="0"/>
              </a:rPr>
              <a:t>Height of a Heap</a:t>
            </a:r>
          </a:p>
        </p:txBody>
      </p:sp>
      <mc:AlternateContent xmlns:mc="http://schemas.openxmlformats.org/markup-compatibility/2006" xmlns:a14="http://schemas.microsoft.com/office/drawing/2010/main">
        <mc:Choice Requires="a14">
          <p:sp>
            <p:nvSpPr>
              <p:cNvPr id="2054" name="Rectangle 3" descr="Rectangle: Click to edit Master text styles&#10;Second level&#10;Third level&#10;Fourth level&#10;Fifth level"/>
              <p:cNvSpPr>
                <a:spLocks noGrp="1" noChangeArrowheads="1"/>
              </p:cNvSpPr>
              <p:nvPr>
                <p:ph type="body" idx="1"/>
              </p:nvPr>
            </p:nvSpPr>
            <p:spPr>
              <a:xfrm>
                <a:off x="685800" y="1600200"/>
                <a:ext cx="7848600" cy="2057400"/>
              </a:xfrm>
            </p:spPr>
            <p:txBody>
              <a:bodyPr/>
              <a:lstStyle/>
              <a:p>
                <a:pPr eaLnBrk="1" hangingPunct="1"/>
                <a:r>
                  <a:rPr lang="en-US" sz="2000" dirty="0">
                    <a:solidFill>
                      <a:schemeClr val="tx2"/>
                    </a:solidFill>
                    <a:latin typeface="Tahoma" charset="0"/>
                  </a:rPr>
                  <a:t>Theorem:</a:t>
                </a:r>
                <a:r>
                  <a:rPr lang="en-US" sz="2000" dirty="0">
                    <a:latin typeface="Tahoma" charset="0"/>
                  </a:rPr>
                  <a:t> A heap storing </a:t>
                </a:r>
                <a:r>
                  <a:rPr lang="en-US" sz="2000" b="1" i="1" dirty="0">
                    <a:latin typeface="Times New Roman" charset="0"/>
                  </a:rPr>
                  <a:t>n</a:t>
                </a:r>
                <a:r>
                  <a:rPr lang="en-US" sz="2000" dirty="0">
                    <a:latin typeface="Times New Roman" charset="0"/>
                  </a:rPr>
                  <a:t> </a:t>
                </a:r>
                <a:r>
                  <a:rPr lang="en-US" sz="2000" dirty="0">
                    <a:latin typeface="Tahoma" charset="0"/>
                  </a:rPr>
                  <a:t>keys has a height of </a:t>
                </a:r>
                <a14:m>
                  <m:oMath xmlns:m="http://schemas.openxmlformats.org/officeDocument/2006/math">
                    <m:d>
                      <m:dPr>
                        <m:begChr m:val="⌊"/>
                        <m:endChr m:val="⌋"/>
                        <m:ctrlPr>
                          <a:rPr lang="en-US" sz="2000" i="1" smtClean="0">
                            <a:latin typeface="Cambria Math" panose="02040503050406030204" pitchFamily="18" charset="0"/>
                          </a:rPr>
                        </m:ctrlPr>
                      </m:dPr>
                      <m:e>
                        <m:func>
                          <m:funcPr>
                            <m:ctrlPr>
                              <a:rPr lang="en-US" sz="2000" i="1" smtClean="0">
                                <a:latin typeface="Cambria Math" panose="02040503050406030204" pitchFamily="18" charset="0"/>
                              </a:rPr>
                            </m:ctrlPr>
                          </m:funcPr>
                          <m:fName>
                            <m:sSub>
                              <m:sSubPr>
                                <m:ctrlPr>
                                  <a:rPr lang="en-US" sz="2000" i="1" smtClean="0">
                                    <a:latin typeface="Cambria Math" panose="02040503050406030204" pitchFamily="18" charset="0"/>
                                  </a:rPr>
                                </m:ctrlPr>
                              </m:sSubPr>
                              <m:e>
                                <m:r>
                                  <m:rPr>
                                    <m:sty m:val="p"/>
                                  </m:rPr>
                                  <a:rPr lang="en-US" sz="2000" i="0" smtClean="0">
                                    <a:latin typeface="Cambria Math" panose="02040503050406030204" pitchFamily="18" charset="0"/>
                                  </a:rPr>
                                  <m:t>log</m:t>
                                </m:r>
                              </m:e>
                              <m:sub>
                                <m:r>
                                  <a:rPr lang="en-US" sz="2000" b="0" i="1" smtClean="0">
                                    <a:latin typeface="Cambria Math" panose="02040503050406030204" pitchFamily="18" charset="0"/>
                                  </a:rPr>
                                  <m:t>2</m:t>
                                </m:r>
                              </m:sub>
                            </m:sSub>
                          </m:fName>
                          <m:e>
                            <m:r>
                              <a:rPr lang="en-US" sz="2000" b="1" i="1" smtClean="0">
                                <a:latin typeface="Cambria Math" panose="02040503050406030204" pitchFamily="18" charset="0"/>
                              </a:rPr>
                              <m:t>𝒏</m:t>
                            </m:r>
                          </m:e>
                        </m:func>
                      </m:e>
                    </m:d>
                  </m:oMath>
                </a14:m>
                <a:endParaRPr lang="en-US" sz="2000" dirty="0">
                  <a:latin typeface="Times New Roman" charset="0"/>
                </a:endParaRPr>
              </a:p>
              <a:p>
                <a:pPr eaLnBrk="1" hangingPunct="1">
                  <a:buFont typeface="Wingdings" charset="0"/>
                  <a:buNone/>
                </a:pPr>
                <a:r>
                  <a:rPr lang="en-US" sz="2000" dirty="0">
                    <a:latin typeface="Tahoma" charset="0"/>
                  </a:rPr>
                  <a:t>	Proof: (we apply the complete binary tree property)</a:t>
                </a:r>
              </a:p>
              <a:p>
                <a:pPr lvl="1" eaLnBrk="1" hangingPunct="1"/>
                <a:r>
                  <a:rPr lang="en-US" sz="1800" dirty="0">
                    <a:latin typeface="Tahoma" charset="0"/>
                  </a:rPr>
                  <a:t>Let </a:t>
                </a:r>
                <a:r>
                  <a:rPr lang="en-US" sz="1800" b="1" i="1" dirty="0">
                    <a:latin typeface="Times New Roman" charset="0"/>
                  </a:rPr>
                  <a:t>h</a:t>
                </a:r>
                <a:r>
                  <a:rPr lang="en-US" sz="1800" dirty="0">
                    <a:latin typeface="Tahoma" charset="0"/>
                  </a:rPr>
                  <a:t> be the height of a heap storing </a:t>
                </a:r>
                <a:r>
                  <a:rPr lang="en-US" sz="1800" b="1" i="1" dirty="0">
                    <a:latin typeface="Times New Roman" charset="0"/>
                  </a:rPr>
                  <a:t>n </a:t>
                </a:r>
                <a:r>
                  <a:rPr lang="en-US" sz="1800" dirty="0">
                    <a:latin typeface="Tahoma" charset="0"/>
                  </a:rPr>
                  <a:t>keys</a:t>
                </a:r>
              </a:p>
              <a:p>
                <a:pPr lvl="1" eaLnBrk="1" hangingPunct="1"/>
                <a:r>
                  <a:rPr lang="en-US" sz="1800" dirty="0">
                    <a:latin typeface="Tahoma" charset="0"/>
                  </a:rPr>
                  <a:t>Since there are </a:t>
                </a:r>
                <a:r>
                  <a:rPr lang="en-US" sz="1800" dirty="0">
                    <a:latin typeface="Times New Roman" charset="0"/>
                  </a:rPr>
                  <a:t>2</a:t>
                </a:r>
                <a:r>
                  <a:rPr lang="en-US" sz="1800" b="1" i="1" baseline="30000" dirty="0">
                    <a:latin typeface="Times New Roman" charset="0"/>
                  </a:rPr>
                  <a:t>i</a:t>
                </a:r>
                <a:r>
                  <a:rPr lang="en-US" sz="1800" dirty="0">
                    <a:latin typeface="Tahoma" charset="0"/>
                  </a:rPr>
                  <a:t> keys at depth </a:t>
                </a:r>
                <a:r>
                  <a:rPr lang="en-US" sz="1800" b="1" i="1" dirty="0" err="1">
                    <a:latin typeface="Times New Roman" charset="0"/>
                  </a:rPr>
                  <a:t>i</a:t>
                </a:r>
                <a:r>
                  <a:rPr lang="en-US" sz="1800" dirty="0">
                    <a:latin typeface="Tahoma" charset="0"/>
                  </a:rPr>
                  <a:t> </a:t>
                </a:r>
                <a:r>
                  <a:rPr lang="en-US" sz="1800" dirty="0">
                    <a:latin typeface="Symbol" charset="0"/>
                    <a:sym typeface="Symbol" charset="0"/>
                  </a:rPr>
                  <a:t>=</a:t>
                </a:r>
                <a:r>
                  <a:rPr lang="en-US" sz="1800" dirty="0">
                    <a:latin typeface="Tahoma" charset="0"/>
                  </a:rPr>
                  <a:t> </a:t>
                </a:r>
                <a:r>
                  <a:rPr lang="en-US" sz="1800" dirty="0">
                    <a:latin typeface="Times New Roman" charset="0"/>
                  </a:rPr>
                  <a:t>0, … , </a:t>
                </a:r>
                <a:r>
                  <a:rPr lang="en-US" sz="1800" b="1" i="1" dirty="0">
                    <a:latin typeface="Times New Roman" charset="0"/>
                  </a:rPr>
                  <a:t>h </a:t>
                </a:r>
                <a:r>
                  <a:rPr lang="en-US" sz="1800" dirty="0">
                    <a:latin typeface="Symbol" charset="0"/>
                    <a:sym typeface="Symbol" charset="0"/>
                  </a:rPr>
                  <a:t>- </a:t>
                </a:r>
                <a:r>
                  <a:rPr lang="en-US" sz="1800" dirty="0">
                    <a:latin typeface="Times New Roman" charset="0"/>
                  </a:rPr>
                  <a:t>1 </a:t>
                </a:r>
                <a:r>
                  <a:rPr lang="en-US" sz="1800" dirty="0">
                    <a:latin typeface="Tahoma" charset="0"/>
                  </a:rPr>
                  <a:t>and at least one key at depth </a:t>
                </a:r>
                <a:r>
                  <a:rPr lang="en-US" sz="1800" b="1" i="1" dirty="0">
                    <a:latin typeface="Times New Roman" charset="0"/>
                  </a:rPr>
                  <a:t>h</a:t>
                </a:r>
                <a:r>
                  <a:rPr lang="en-US" sz="1800" dirty="0">
                    <a:latin typeface="Tahoma" charset="0"/>
                  </a:rPr>
                  <a:t>, we have </a:t>
                </a:r>
                <a:r>
                  <a:rPr lang="en-US" sz="1800" b="1" i="1" dirty="0">
                    <a:latin typeface="Times New Roman" charset="0"/>
                  </a:rPr>
                  <a:t>n</a:t>
                </a:r>
                <a:r>
                  <a:rPr lang="en-US" sz="1800" dirty="0">
                    <a:latin typeface="Tahoma" charset="0"/>
                  </a:rPr>
                  <a:t> </a:t>
                </a:r>
                <a:r>
                  <a:rPr lang="en-US" sz="1800" dirty="0">
                    <a:latin typeface="Symbol" charset="0"/>
                    <a:sym typeface="Symbol" charset="0"/>
                  </a:rPr>
                  <a:t></a:t>
                </a:r>
                <a:r>
                  <a:rPr lang="en-US" sz="1800" dirty="0">
                    <a:latin typeface="Tahoma" charset="0"/>
                  </a:rPr>
                  <a:t> </a:t>
                </a:r>
                <a:r>
                  <a:rPr lang="en-US" sz="1800" dirty="0">
                    <a:latin typeface="Times New Roman" charset="0"/>
                  </a:rPr>
                  <a:t>1 </a:t>
                </a:r>
                <a:r>
                  <a:rPr lang="en-US" sz="1800" dirty="0">
                    <a:latin typeface="Symbol" charset="0"/>
                    <a:sym typeface="Symbol" charset="0"/>
                  </a:rPr>
                  <a:t>+ </a:t>
                </a:r>
                <a:r>
                  <a:rPr lang="en-US" sz="1800" dirty="0">
                    <a:latin typeface="Times New Roman" charset="0"/>
                  </a:rPr>
                  <a:t>2 </a:t>
                </a:r>
                <a:r>
                  <a:rPr lang="en-US" sz="1800" dirty="0">
                    <a:latin typeface="Symbol" charset="0"/>
                    <a:sym typeface="Symbol" charset="0"/>
                  </a:rPr>
                  <a:t>+</a:t>
                </a:r>
                <a:r>
                  <a:rPr lang="en-US" sz="1800" dirty="0">
                    <a:latin typeface="Times New Roman" charset="0"/>
                  </a:rPr>
                  <a:t> 4 </a:t>
                </a:r>
                <a:r>
                  <a:rPr lang="en-US" sz="1800" dirty="0">
                    <a:latin typeface="Symbol" charset="0"/>
                    <a:sym typeface="Symbol" charset="0"/>
                  </a:rPr>
                  <a:t>+</a:t>
                </a:r>
                <a:r>
                  <a:rPr lang="en-US" sz="1800" dirty="0">
                    <a:latin typeface="Times New Roman" charset="0"/>
                  </a:rPr>
                  <a:t> … </a:t>
                </a:r>
                <a:r>
                  <a:rPr lang="en-US" sz="1800" dirty="0">
                    <a:latin typeface="Symbol" charset="0"/>
                    <a:sym typeface="Symbol" charset="0"/>
                  </a:rPr>
                  <a:t>+</a:t>
                </a:r>
                <a:r>
                  <a:rPr lang="en-US" sz="1800" dirty="0">
                    <a:latin typeface="Times New Roman" charset="0"/>
                  </a:rPr>
                  <a:t> 2</a:t>
                </a:r>
                <a:r>
                  <a:rPr lang="en-US" sz="1800" b="1" i="1" baseline="30000" dirty="0">
                    <a:latin typeface="Times New Roman" charset="0"/>
                  </a:rPr>
                  <a:t>h</a:t>
                </a:r>
                <a:r>
                  <a:rPr lang="en-US" sz="1800" baseline="30000" dirty="0">
                    <a:latin typeface="Symbol" charset="0"/>
                  </a:rPr>
                  <a:t>-</a:t>
                </a:r>
                <a:r>
                  <a:rPr lang="en-US" sz="1800" baseline="30000" dirty="0">
                    <a:latin typeface="Times New Roman" charset="0"/>
                  </a:rPr>
                  <a:t>1 </a:t>
                </a:r>
                <a:r>
                  <a:rPr lang="en-US" sz="1800" dirty="0">
                    <a:latin typeface="Symbol" charset="0"/>
                    <a:sym typeface="Symbol" charset="0"/>
                  </a:rPr>
                  <a:t> + </a:t>
                </a:r>
                <a:r>
                  <a:rPr lang="en-US" sz="1800" dirty="0">
                    <a:latin typeface="Times New Roman" charset="0"/>
                  </a:rPr>
                  <a:t>1</a:t>
                </a:r>
                <a:r>
                  <a:rPr lang="en-US" sz="1800" b="1" i="1" baseline="30000" dirty="0">
                    <a:latin typeface="Times New Roman" charset="0"/>
                  </a:rPr>
                  <a:t> </a:t>
                </a:r>
              </a:p>
              <a:p>
                <a:pPr lvl="1" eaLnBrk="1" hangingPunct="1"/>
                <a:r>
                  <a:rPr lang="en-US" sz="1800" dirty="0">
                    <a:latin typeface="Tahoma" charset="0"/>
                  </a:rPr>
                  <a:t>Thus, </a:t>
                </a:r>
                <a:r>
                  <a:rPr lang="en-US" sz="1800" b="1" i="1" dirty="0">
                    <a:latin typeface="Times New Roman" charset="0"/>
                  </a:rPr>
                  <a:t>n</a:t>
                </a:r>
                <a:r>
                  <a:rPr lang="en-US" sz="1800" dirty="0">
                    <a:latin typeface="Tahoma" charset="0"/>
                  </a:rPr>
                  <a:t> </a:t>
                </a:r>
                <a:r>
                  <a:rPr lang="en-US" sz="1800" dirty="0">
                    <a:latin typeface="Symbol" charset="0"/>
                    <a:sym typeface="Symbol" charset="0"/>
                  </a:rPr>
                  <a:t></a:t>
                </a:r>
                <a:r>
                  <a:rPr lang="en-US" sz="1800" dirty="0">
                    <a:latin typeface="Tahoma" charset="0"/>
                  </a:rPr>
                  <a:t> </a:t>
                </a:r>
                <a:r>
                  <a:rPr lang="en-US" sz="1800" dirty="0">
                    <a:latin typeface="Times New Roman" charset="0"/>
                  </a:rPr>
                  <a:t>2</a:t>
                </a:r>
                <a:r>
                  <a:rPr lang="en-US" sz="1800" b="1" i="1" baseline="30000" dirty="0">
                    <a:latin typeface="Times New Roman" charset="0"/>
                  </a:rPr>
                  <a:t>h</a:t>
                </a:r>
                <a:r>
                  <a:rPr lang="en-US" sz="1800" baseline="30000" dirty="0">
                    <a:latin typeface="Times New Roman" charset="0"/>
                  </a:rPr>
                  <a:t> </a:t>
                </a:r>
                <a:r>
                  <a:rPr lang="en-US" sz="1800" dirty="0">
                    <a:latin typeface="Tahoma" charset="0"/>
                  </a:rPr>
                  <a:t>, i.e., </a:t>
                </a:r>
                <a:r>
                  <a:rPr lang="en-US" sz="1800" b="1" i="1" dirty="0">
                    <a:latin typeface="Times New Roman" charset="0"/>
                  </a:rPr>
                  <a:t>h</a:t>
                </a:r>
                <a:r>
                  <a:rPr lang="en-US" sz="1800" dirty="0">
                    <a:latin typeface="Tahoma" charset="0"/>
                  </a:rPr>
                  <a:t> </a:t>
                </a:r>
                <a:r>
                  <a:rPr lang="en-US" sz="1800" dirty="0">
                    <a:latin typeface="Symbol" charset="0"/>
                    <a:sym typeface="Symbol" charset="0"/>
                  </a:rPr>
                  <a:t></a:t>
                </a:r>
                <a:r>
                  <a:rPr lang="en-US" sz="1800" dirty="0">
                    <a:latin typeface="Tahoma" charset="0"/>
                  </a:rPr>
                  <a:t> </a:t>
                </a:r>
                <a14:m>
                  <m:oMath xmlns:m="http://schemas.openxmlformats.org/officeDocument/2006/math">
                    <m:func>
                      <m:funcPr>
                        <m:ctrlPr>
                          <a:rPr lang="en-US" sz="1800" i="1">
                            <a:latin typeface="Cambria Math" panose="02040503050406030204" pitchFamily="18" charset="0"/>
                          </a:rPr>
                        </m:ctrlPr>
                      </m:funcPr>
                      <m:fName>
                        <m:sSub>
                          <m:sSubPr>
                            <m:ctrlPr>
                              <a:rPr lang="en-US" sz="1800" i="1">
                                <a:latin typeface="Cambria Math" panose="02040503050406030204" pitchFamily="18" charset="0"/>
                              </a:rPr>
                            </m:ctrlPr>
                          </m:sSubPr>
                          <m:e>
                            <m:r>
                              <m:rPr>
                                <m:sty m:val="p"/>
                              </m:rPr>
                              <a:rPr lang="en-US" sz="1800">
                                <a:latin typeface="Cambria Math" panose="02040503050406030204" pitchFamily="18" charset="0"/>
                              </a:rPr>
                              <m:t>log</m:t>
                            </m:r>
                          </m:e>
                          <m:sub>
                            <m:r>
                              <a:rPr lang="en-US" sz="1800" i="1">
                                <a:latin typeface="Cambria Math" panose="02040503050406030204" pitchFamily="18" charset="0"/>
                              </a:rPr>
                              <m:t>2</m:t>
                            </m:r>
                          </m:sub>
                        </m:sSub>
                      </m:fName>
                      <m:e>
                        <m:r>
                          <a:rPr lang="en-US" sz="1800" b="1" i="1">
                            <a:latin typeface="Cambria Math" panose="02040503050406030204" pitchFamily="18" charset="0"/>
                          </a:rPr>
                          <m:t>𝒏</m:t>
                        </m:r>
                      </m:e>
                    </m:func>
                  </m:oMath>
                </a14:m>
                <a:endParaRPr lang="en-US" sz="1800" dirty="0">
                  <a:latin typeface="Times New Roman" charset="0"/>
                </a:endParaRPr>
              </a:p>
            </p:txBody>
          </p:sp>
        </mc:Choice>
        <mc:Fallback xmlns="">
          <p:sp>
            <p:nvSpPr>
              <p:cNvPr id="2054" name="Rectangle 3" descr="Rectangle: Click to edit Master text styles&#10;Second level&#10;Third level&#10;Fourth level&#10;Fifth level"/>
              <p:cNvSpPr>
                <a:spLocks noGrp="1" noRot="1" noChangeAspect="1" noMove="1" noResize="1" noEditPoints="1" noAdjustHandles="1" noChangeArrowheads="1" noChangeShapeType="1" noTextEdit="1"/>
              </p:cNvSpPr>
              <p:nvPr>
                <p:ph type="body" idx="1"/>
              </p:nvPr>
            </p:nvSpPr>
            <p:spPr>
              <a:xfrm>
                <a:off x="685800" y="1600200"/>
                <a:ext cx="7848600" cy="2057400"/>
              </a:xfrm>
              <a:blipFill>
                <a:blip r:embed="rId4"/>
                <a:stretch>
                  <a:fillRect t="-2077" r="-155" b="-2967"/>
                </a:stretch>
              </a:blipFill>
            </p:spPr>
            <p:txBody>
              <a:bodyPr/>
              <a:lstStyle/>
              <a:p>
                <a:r>
                  <a:rPr lang="en-US">
                    <a:noFill/>
                  </a:rPr>
                  <a:t> </a:t>
                </a:r>
              </a:p>
            </p:txBody>
          </p:sp>
        </mc:Fallback>
      </mc:AlternateContent>
      <p:sp>
        <p:nvSpPr>
          <p:cNvPr id="2055" name="Line 71"/>
          <p:cNvSpPr>
            <a:spLocks noChangeShapeType="1"/>
          </p:cNvSpPr>
          <p:nvPr/>
        </p:nvSpPr>
        <p:spPr bwMode="auto">
          <a:xfrm flipH="1">
            <a:off x="2393950" y="5711825"/>
            <a:ext cx="5873750" cy="0"/>
          </a:xfrm>
          <a:prstGeom prst="line">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056" name="Line 72"/>
          <p:cNvSpPr>
            <a:spLocks noChangeShapeType="1"/>
          </p:cNvSpPr>
          <p:nvPr/>
        </p:nvSpPr>
        <p:spPr bwMode="auto">
          <a:xfrm flipH="1">
            <a:off x="2393950" y="5256213"/>
            <a:ext cx="5873750" cy="0"/>
          </a:xfrm>
          <a:prstGeom prst="line">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057" name="Line 73"/>
          <p:cNvSpPr>
            <a:spLocks noChangeShapeType="1"/>
          </p:cNvSpPr>
          <p:nvPr/>
        </p:nvSpPr>
        <p:spPr bwMode="auto">
          <a:xfrm flipH="1">
            <a:off x="2393950" y="4799013"/>
            <a:ext cx="5873750" cy="0"/>
          </a:xfrm>
          <a:prstGeom prst="line">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058" name="Line 74"/>
          <p:cNvSpPr>
            <a:spLocks noChangeShapeType="1"/>
          </p:cNvSpPr>
          <p:nvPr/>
        </p:nvSpPr>
        <p:spPr bwMode="auto">
          <a:xfrm flipH="1">
            <a:off x="2393950" y="4343400"/>
            <a:ext cx="5873750" cy="0"/>
          </a:xfrm>
          <a:prstGeom prst="line">
            <a:avLst/>
          </a:prstGeom>
          <a:noFill/>
          <a:ln w="12700">
            <a:solidFill>
              <a:schemeClr val="tx1"/>
            </a:solidFill>
            <a:prstDash val="lgDash"/>
            <a:round/>
            <a:headEnd/>
            <a:tailEnd/>
          </a:ln>
          <a:extLst>
            <a:ext uri="{909E8E84-426E-40dd-AFC4-6F175D3DCCD1}">
              <a14:hiddenFill xmlns="" xmlns:a14="http://schemas.microsoft.com/office/drawing/2010/main">
                <a:noFill/>
              </a14:hiddenFill>
            </a:ext>
          </a:extLst>
        </p:spPr>
        <p:txBody>
          <a:bodyPr wrap="none" anchor="ctr"/>
          <a:lstStyle/>
          <a:p>
            <a:endParaRPr lang="en-US"/>
          </a:p>
        </p:txBody>
      </p:sp>
      <p:sp>
        <p:nvSpPr>
          <p:cNvPr id="2059" name="Oval 4"/>
          <p:cNvSpPr>
            <a:spLocks noChangeArrowheads="1"/>
          </p:cNvSpPr>
          <p:nvPr/>
        </p:nvSpPr>
        <p:spPr bwMode="auto">
          <a:xfrm>
            <a:off x="5643563" y="4140200"/>
            <a:ext cx="338137" cy="338138"/>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grpSp>
        <p:nvGrpSpPr>
          <p:cNvPr id="2060" name="Group 66"/>
          <p:cNvGrpSpPr>
            <a:grpSpLocks/>
          </p:cNvGrpSpPr>
          <p:nvPr/>
        </p:nvGrpSpPr>
        <p:grpSpPr bwMode="auto">
          <a:xfrm>
            <a:off x="4467225" y="4613275"/>
            <a:ext cx="2743200" cy="338138"/>
            <a:chOff x="2139" y="2808"/>
            <a:chExt cx="1950" cy="240"/>
          </a:xfrm>
        </p:grpSpPr>
        <p:sp>
          <p:nvSpPr>
            <p:cNvPr id="2085" name="Oval 5"/>
            <p:cNvSpPr>
              <a:spLocks noChangeArrowheads="1"/>
            </p:cNvSpPr>
            <p:nvPr/>
          </p:nvSpPr>
          <p:spPr bwMode="auto">
            <a:xfrm>
              <a:off x="3849" y="2808"/>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2086" name="Oval 6"/>
            <p:cNvSpPr>
              <a:spLocks noChangeArrowheads="1"/>
            </p:cNvSpPr>
            <p:nvPr/>
          </p:nvSpPr>
          <p:spPr bwMode="auto">
            <a:xfrm>
              <a:off x="2139" y="2808"/>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grpSp>
      <p:cxnSp>
        <p:nvCxnSpPr>
          <p:cNvPr id="2061" name="AutoShape 12"/>
          <p:cNvCxnSpPr>
            <a:cxnSpLocks noChangeShapeType="1"/>
            <a:stCxn id="2059" idx="3"/>
            <a:endCxn id="2086" idx="7"/>
          </p:cNvCxnSpPr>
          <p:nvPr/>
        </p:nvCxnSpPr>
        <p:spPr bwMode="auto">
          <a:xfrm flipH="1">
            <a:off x="4756150" y="4438650"/>
            <a:ext cx="936625" cy="2143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62" name="AutoShape 13"/>
          <p:cNvCxnSpPr>
            <a:cxnSpLocks noChangeShapeType="1"/>
            <a:stCxn id="2085" idx="1"/>
            <a:endCxn id="2059" idx="5"/>
          </p:cNvCxnSpPr>
          <p:nvPr/>
        </p:nvCxnSpPr>
        <p:spPr bwMode="auto">
          <a:xfrm flipH="1" flipV="1">
            <a:off x="5932488" y="4438650"/>
            <a:ext cx="989012" cy="2143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63" name="AutoShape 14"/>
          <p:cNvCxnSpPr>
            <a:cxnSpLocks noChangeShapeType="1"/>
            <a:stCxn id="2084" idx="1"/>
            <a:endCxn id="2085" idx="5"/>
          </p:cNvCxnSpPr>
          <p:nvPr/>
        </p:nvCxnSpPr>
        <p:spPr bwMode="auto">
          <a:xfrm flipH="1" flipV="1">
            <a:off x="7161213" y="4911725"/>
            <a:ext cx="360362" cy="2143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64" name="AutoShape 15"/>
          <p:cNvCxnSpPr>
            <a:cxnSpLocks noChangeShapeType="1"/>
            <a:stCxn id="2083" idx="7"/>
            <a:endCxn id="2085" idx="3"/>
          </p:cNvCxnSpPr>
          <p:nvPr/>
        </p:nvCxnSpPr>
        <p:spPr bwMode="auto">
          <a:xfrm flipV="1">
            <a:off x="6559550" y="4911725"/>
            <a:ext cx="361950" cy="2143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65" name="AutoShape 18"/>
          <p:cNvCxnSpPr>
            <a:cxnSpLocks noChangeShapeType="1"/>
            <a:stCxn id="2082" idx="7"/>
            <a:endCxn id="2086" idx="3"/>
          </p:cNvCxnSpPr>
          <p:nvPr/>
        </p:nvCxnSpPr>
        <p:spPr bwMode="auto">
          <a:xfrm flipV="1">
            <a:off x="4154488" y="4911725"/>
            <a:ext cx="361950" cy="2143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66" name="AutoShape 19"/>
          <p:cNvCxnSpPr>
            <a:cxnSpLocks noChangeShapeType="1"/>
            <a:stCxn id="2081" idx="1"/>
            <a:endCxn id="2086" idx="5"/>
          </p:cNvCxnSpPr>
          <p:nvPr/>
        </p:nvCxnSpPr>
        <p:spPr bwMode="auto">
          <a:xfrm flipH="1" flipV="1">
            <a:off x="4756150" y="4911725"/>
            <a:ext cx="360363" cy="2143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cxnSp>
        <p:nvCxnSpPr>
          <p:cNvPr id="2067" name="AutoShape 24"/>
          <p:cNvCxnSpPr>
            <a:cxnSpLocks noChangeShapeType="1"/>
            <a:stCxn id="2069" idx="7"/>
            <a:endCxn id="2082" idx="3"/>
          </p:cNvCxnSpPr>
          <p:nvPr/>
        </p:nvCxnSpPr>
        <p:spPr bwMode="auto">
          <a:xfrm flipV="1">
            <a:off x="3552825" y="5384800"/>
            <a:ext cx="361950" cy="214313"/>
          </a:xfrm>
          <a:prstGeom prst="straightConnector1">
            <a:avLst/>
          </a:prstGeom>
          <a:noFill/>
          <a:ln w="19050">
            <a:solidFill>
              <a:schemeClr val="tx1"/>
            </a:solidFill>
            <a:round/>
            <a:headEnd/>
            <a:tailEnd/>
          </a:ln>
          <a:extLst>
            <a:ext uri="{909E8E84-426E-40dd-AFC4-6F175D3DCCD1}">
              <a14:hiddenFill xmlns="" xmlns:a14="http://schemas.microsoft.com/office/drawing/2010/main">
                <a:noFill/>
              </a14:hiddenFill>
            </a:ext>
          </a:extLst>
        </p:spPr>
      </p:cxnSp>
      <p:grpSp>
        <p:nvGrpSpPr>
          <p:cNvPr id="2068" name="Group 67"/>
          <p:cNvGrpSpPr>
            <a:grpSpLocks/>
          </p:cNvGrpSpPr>
          <p:nvPr/>
        </p:nvGrpSpPr>
        <p:grpSpPr bwMode="auto">
          <a:xfrm>
            <a:off x="3865563" y="5086350"/>
            <a:ext cx="3944937" cy="338138"/>
            <a:chOff x="1711" y="3144"/>
            <a:chExt cx="2805" cy="240"/>
          </a:xfrm>
        </p:grpSpPr>
        <p:sp>
          <p:nvSpPr>
            <p:cNvPr id="2081" name="Oval 7"/>
            <p:cNvSpPr>
              <a:spLocks noChangeArrowheads="1"/>
            </p:cNvSpPr>
            <p:nvPr/>
          </p:nvSpPr>
          <p:spPr bwMode="auto">
            <a:xfrm>
              <a:off x="2566" y="3144"/>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2082" name="Oval 20"/>
            <p:cNvSpPr>
              <a:spLocks noChangeArrowheads="1"/>
            </p:cNvSpPr>
            <p:nvPr/>
          </p:nvSpPr>
          <p:spPr bwMode="auto">
            <a:xfrm>
              <a:off x="1711" y="3144"/>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2083" name="Oval 27"/>
            <p:cNvSpPr>
              <a:spLocks noChangeArrowheads="1"/>
            </p:cNvSpPr>
            <p:nvPr/>
          </p:nvSpPr>
          <p:spPr bwMode="auto">
            <a:xfrm>
              <a:off x="3421" y="3144"/>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2084" name="Oval 32"/>
            <p:cNvSpPr>
              <a:spLocks noChangeArrowheads="1"/>
            </p:cNvSpPr>
            <p:nvPr/>
          </p:nvSpPr>
          <p:spPr bwMode="auto">
            <a:xfrm>
              <a:off x="4276" y="3144"/>
              <a:ext cx="240" cy="24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grpSp>
      <p:sp>
        <p:nvSpPr>
          <p:cNvPr id="2069" name="Oval 60"/>
          <p:cNvSpPr>
            <a:spLocks noChangeArrowheads="1"/>
          </p:cNvSpPr>
          <p:nvPr/>
        </p:nvSpPr>
        <p:spPr bwMode="auto">
          <a:xfrm>
            <a:off x="3263900" y="5559425"/>
            <a:ext cx="338138" cy="336550"/>
          </a:xfrm>
          <a:prstGeom prst="ellipse">
            <a:avLst/>
          </a:prstGeom>
          <a:solidFill>
            <a:schemeClr val="accent1"/>
          </a:solidFill>
          <a:ln w="19050">
            <a:solidFill>
              <a:schemeClr val="tx1"/>
            </a:solidFill>
            <a:round/>
            <a:headEnd/>
            <a:tailEnd/>
          </a:ln>
        </p:spPr>
        <p:txBody>
          <a:bodyPr wrap="none" lIns="0" tIns="0" rIns="0" anchor="ctr" anchorCtr="1"/>
          <a:lstStyle/>
          <a:p>
            <a:endParaRPr lang="en-US" sz="2000">
              <a:latin typeface="Times New Roman" charset="0"/>
              <a:sym typeface="Symbol" charset="0"/>
            </a:endParaRPr>
          </a:p>
        </p:txBody>
      </p:sp>
      <p:sp>
        <p:nvSpPr>
          <p:cNvPr id="2070" name="Text Box 77"/>
          <p:cNvSpPr txBox="1">
            <a:spLocks noChangeArrowheads="1"/>
          </p:cNvSpPr>
          <p:nvPr/>
        </p:nvSpPr>
        <p:spPr bwMode="auto">
          <a:xfrm>
            <a:off x="2027238" y="4157663"/>
            <a:ext cx="298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a:t>
            </a:r>
          </a:p>
        </p:txBody>
      </p:sp>
      <p:sp>
        <p:nvSpPr>
          <p:cNvPr id="2071" name="Text Box 78"/>
          <p:cNvSpPr txBox="1">
            <a:spLocks noChangeArrowheads="1"/>
          </p:cNvSpPr>
          <p:nvPr/>
        </p:nvSpPr>
        <p:spPr bwMode="auto">
          <a:xfrm>
            <a:off x="2027238" y="4618038"/>
            <a:ext cx="298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2</a:t>
            </a:r>
          </a:p>
        </p:txBody>
      </p:sp>
      <p:sp>
        <p:nvSpPr>
          <p:cNvPr id="2072" name="Text Box 79"/>
          <p:cNvSpPr txBox="1">
            <a:spLocks noChangeArrowheads="1"/>
          </p:cNvSpPr>
          <p:nvPr/>
        </p:nvSpPr>
        <p:spPr bwMode="auto">
          <a:xfrm>
            <a:off x="1905000" y="5078413"/>
            <a:ext cx="542925"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2</a:t>
            </a:r>
            <a:r>
              <a:rPr lang="en-US" sz="1800" b="1" i="1" baseline="30000">
                <a:latin typeface="Times New Roman" charset="0"/>
              </a:rPr>
              <a:t>h</a:t>
            </a:r>
            <a:r>
              <a:rPr lang="en-US" sz="1800" baseline="30000">
                <a:latin typeface="Symbol" charset="0"/>
              </a:rPr>
              <a:t>-</a:t>
            </a:r>
            <a:r>
              <a:rPr lang="en-US" sz="1800" baseline="30000">
                <a:latin typeface="Times New Roman" charset="0"/>
              </a:rPr>
              <a:t>1</a:t>
            </a:r>
          </a:p>
        </p:txBody>
      </p:sp>
      <p:sp>
        <p:nvSpPr>
          <p:cNvPr id="2073" name="Text Box 80"/>
          <p:cNvSpPr txBox="1">
            <a:spLocks noChangeArrowheads="1"/>
          </p:cNvSpPr>
          <p:nvPr/>
        </p:nvSpPr>
        <p:spPr bwMode="auto">
          <a:xfrm>
            <a:off x="2027238" y="5538788"/>
            <a:ext cx="298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a:t>
            </a:r>
          </a:p>
        </p:txBody>
      </p:sp>
      <p:sp>
        <p:nvSpPr>
          <p:cNvPr id="2074" name="Text Box 84"/>
          <p:cNvSpPr txBox="1">
            <a:spLocks noChangeArrowheads="1"/>
          </p:cNvSpPr>
          <p:nvPr/>
        </p:nvSpPr>
        <p:spPr bwMode="auto">
          <a:xfrm>
            <a:off x="1860550" y="3810000"/>
            <a:ext cx="635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t>keys</a:t>
            </a:r>
          </a:p>
        </p:txBody>
      </p:sp>
      <p:sp>
        <p:nvSpPr>
          <p:cNvPr id="2075" name="Text Box 87"/>
          <p:cNvSpPr txBox="1">
            <a:spLocks noChangeArrowheads="1"/>
          </p:cNvSpPr>
          <p:nvPr/>
        </p:nvSpPr>
        <p:spPr bwMode="auto">
          <a:xfrm>
            <a:off x="1298575" y="4157663"/>
            <a:ext cx="298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0</a:t>
            </a:r>
          </a:p>
        </p:txBody>
      </p:sp>
      <p:sp>
        <p:nvSpPr>
          <p:cNvPr id="2076" name="Text Box 88"/>
          <p:cNvSpPr txBox="1">
            <a:spLocks noChangeArrowheads="1"/>
          </p:cNvSpPr>
          <p:nvPr/>
        </p:nvSpPr>
        <p:spPr bwMode="auto">
          <a:xfrm>
            <a:off x="1298575" y="4618038"/>
            <a:ext cx="2984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latin typeface="Times New Roman" charset="0"/>
              </a:rPr>
              <a:t>1</a:t>
            </a:r>
          </a:p>
        </p:txBody>
      </p:sp>
      <p:sp>
        <p:nvSpPr>
          <p:cNvPr id="2077" name="Text Box 89"/>
          <p:cNvSpPr txBox="1">
            <a:spLocks noChangeArrowheads="1"/>
          </p:cNvSpPr>
          <p:nvPr/>
        </p:nvSpPr>
        <p:spPr bwMode="auto">
          <a:xfrm>
            <a:off x="1173163" y="5073650"/>
            <a:ext cx="550862"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i="1">
                <a:latin typeface="Times New Roman" charset="0"/>
              </a:rPr>
              <a:t>h</a:t>
            </a:r>
            <a:r>
              <a:rPr lang="en-US" sz="1800">
                <a:latin typeface="Symbol" charset="0"/>
              </a:rPr>
              <a:t>-</a:t>
            </a:r>
            <a:r>
              <a:rPr lang="en-US" sz="1800">
                <a:latin typeface="Times New Roman" charset="0"/>
              </a:rPr>
              <a:t>1</a:t>
            </a:r>
          </a:p>
        </p:txBody>
      </p:sp>
      <p:sp>
        <p:nvSpPr>
          <p:cNvPr id="2078" name="Text Box 90"/>
          <p:cNvSpPr txBox="1">
            <a:spLocks noChangeArrowheads="1"/>
          </p:cNvSpPr>
          <p:nvPr/>
        </p:nvSpPr>
        <p:spPr bwMode="auto">
          <a:xfrm>
            <a:off x="1292225" y="5538788"/>
            <a:ext cx="311150" cy="36671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b="1" i="1">
                <a:latin typeface="Times New Roman" charset="0"/>
              </a:rPr>
              <a:t>h</a:t>
            </a:r>
            <a:endParaRPr lang="en-US" sz="1800">
              <a:latin typeface="Times New Roman" charset="0"/>
            </a:endParaRPr>
          </a:p>
        </p:txBody>
      </p:sp>
      <p:sp>
        <p:nvSpPr>
          <p:cNvPr id="2079" name="Text Box 91"/>
          <p:cNvSpPr txBox="1">
            <a:spLocks noChangeArrowheads="1"/>
          </p:cNvSpPr>
          <p:nvPr/>
        </p:nvSpPr>
        <p:spPr bwMode="auto">
          <a:xfrm>
            <a:off x="1066800" y="3810000"/>
            <a:ext cx="762000" cy="36671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9050">
                <a:solidFill>
                  <a:srgbClr val="000000"/>
                </a:solidFill>
                <a:miter lim="800000"/>
                <a:headEnd/>
                <a:tailEnd/>
              </a14:hiddenLine>
            </a:ext>
          </a:extLst>
        </p:spPr>
        <p:txBody>
          <a:bodyPr wrap="none">
            <a:spAutoFit/>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800"/>
              <a:t>depth</a:t>
            </a:r>
          </a:p>
        </p:txBody>
      </p:sp>
      <p:graphicFrame>
        <p:nvGraphicFramePr>
          <p:cNvPr id="2050" name="Object 92"/>
          <p:cNvGraphicFramePr>
            <a:graphicFrameLocks noChangeAspect="1"/>
          </p:cNvGraphicFramePr>
          <p:nvPr/>
        </p:nvGraphicFramePr>
        <p:xfrm>
          <a:off x="7543800" y="304800"/>
          <a:ext cx="1295400" cy="2000250"/>
        </p:xfrm>
        <a:graphic>
          <a:graphicData uri="http://schemas.openxmlformats.org/presentationml/2006/ole">
            <mc:AlternateContent xmlns:mc="http://schemas.openxmlformats.org/markup-compatibility/2006">
              <mc:Choice xmlns:v="urn:schemas-microsoft-com:vml" Requires="v">
                <p:oleObj name="Clip" r:id="rId5" imgW="1296000" imgH="2000520" progId="MS_ClipArt_Gallery.2">
                  <p:embed/>
                </p:oleObj>
              </mc:Choice>
              <mc:Fallback>
                <p:oleObj name="Clip" r:id="rId5" imgW="1296000" imgH="2000520" progId="MS_ClipArt_Gallery.2">
                  <p:embed/>
                  <p:pic>
                    <p:nvPicPr>
                      <p:cNvPr id="0" name="Object 9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543800" y="304800"/>
                        <a:ext cx="1295400" cy="2000250"/>
                      </a:xfrm>
                      <a:prstGeom prst="rect">
                        <a:avLst/>
                      </a:prstGeom>
                      <a:noFill/>
                      <a:ln>
                        <a:noFill/>
                      </a:ln>
                      <a:effectLst/>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Lst>
                    </p:spPr>
                  </p:pic>
                </p:oleObj>
              </mc:Fallback>
            </mc:AlternateContent>
          </a:graphicData>
        </a:graphic>
      </p:graphicFrame>
      <p:sp>
        <p:nvSpPr>
          <p:cNvPr id="2080" name="Date Placeholder 37"/>
          <p:cNvSpPr>
            <a:spLocks noGrp="1"/>
          </p:cNvSpPr>
          <p:nvPr>
            <p:ph type="dt" sz="quarter" idx="10"/>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Tahoma" charset="0"/>
                <a:ea typeface="ＭＳ Ｐゴシック" charset="0"/>
              </a:defRPr>
            </a:lvl1pPr>
            <a:lvl2pPr marL="742950" indent="-285750" eaLnBrk="0" hangingPunct="0">
              <a:defRPr sz="2400">
                <a:solidFill>
                  <a:schemeClr val="tx1"/>
                </a:solidFill>
                <a:latin typeface="Tahoma" charset="0"/>
                <a:ea typeface="ＭＳ Ｐゴシック" charset="0"/>
              </a:defRPr>
            </a:lvl2pPr>
            <a:lvl3pPr marL="1143000" indent="-228600" eaLnBrk="0" hangingPunct="0">
              <a:defRPr sz="2400">
                <a:solidFill>
                  <a:schemeClr val="tx1"/>
                </a:solidFill>
                <a:latin typeface="Tahoma" charset="0"/>
                <a:ea typeface="ＭＳ Ｐゴシック" charset="0"/>
              </a:defRPr>
            </a:lvl3pPr>
            <a:lvl4pPr marL="1600200" indent="-228600" eaLnBrk="0" hangingPunct="0">
              <a:defRPr sz="2400">
                <a:solidFill>
                  <a:schemeClr val="tx1"/>
                </a:solidFill>
                <a:latin typeface="Tahoma" charset="0"/>
                <a:ea typeface="ＭＳ Ｐゴシック" charset="0"/>
              </a:defRPr>
            </a:lvl4pPr>
            <a:lvl5pPr marL="2057400" indent="-228600" eaLnBrk="0" hangingPunct="0">
              <a:defRPr sz="2400">
                <a:solidFill>
                  <a:schemeClr val="tx1"/>
                </a:solidFill>
                <a:latin typeface="Tahoma" charset="0"/>
                <a:ea typeface="ＭＳ Ｐゴシック" charset="0"/>
              </a:defRPr>
            </a:lvl5pPr>
            <a:lvl6pPr marL="2514600" indent="-228600" algn="ctr" eaLnBrk="0" fontAlgn="base" hangingPunct="0">
              <a:spcBef>
                <a:spcPct val="0"/>
              </a:spcBef>
              <a:spcAft>
                <a:spcPct val="0"/>
              </a:spcAft>
              <a:defRPr sz="2400">
                <a:solidFill>
                  <a:schemeClr val="tx1"/>
                </a:solidFill>
                <a:latin typeface="Tahoma" charset="0"/>
                <a:ea typeface="ＭＳ Ｐゴシック" charset="0"/>
              </a:defRPr>
            </a:lvl6pPr>
            <a:lvl7pPr marL="2971800" indent="-228600" algn="ctr" eaLnBrk="0" fontAlgn="base" hangingPunct="0">
              <a:spcBef>
                <a:spcPct val="0"/>
              </a:spcBef>
              <a:spcAft>
                <a:spcPct val="0"/>
              </a:spcAft>
              <a:defRPr sz="2400">
                <a:solidFill>
                  <a:schemeClr val="tx1"/>
                </a:solidFill>
                <a:latin typeface="Tahoma" charset="0"/>
                <a:ea typeface="ＭＳ Ｐゴシック" charset="0"/>
              </a:defRPr>
            </a:lvl7pPr>
            <a:lvl8pPr marL="3429000" indent="-228600" algn="ctr" eaLnBrk="0" fontAlgn="base" hangingPunct="0">
              <a:spcBef>
                <a:spcPct val="0"/>
              </a:spcBef>
              <a:spcAft>
                <a:spcPct val="0"/>
              </a:spcAft>
              <a:defRPr sz="2400">
                <a:solidFill>
                  <a:schemeClr val="tx1"/>
                </a:solidFill>
                <a:latin typeface="Tahoma" charset="0"/>
                <a:ea typeface="ＭＳ Ｐゴシック" charset="0"/>
              </a:defRPr>
            </a:lvl8pPr>
            <a:lvl9pPr marL="3886200" indent="-228600" algn="ctr" eaLnBrk="0" fontAlgn="base" hangingPunct="0">
              <a:spcBef>
                <a:spcPct val="0"/>
              </a:spcBef>
              <a:spcAft>
                <a:spcPct val="0"/>
              </a:spcAft>
              <a:defRPr sz="2400">
                <a:solidFill>
                  <a:schemeClr val="tx1"/>
                </a:solidFill>
                <a:latin typeface="Tahoma" charset="0"/>
                <a:ea typeface="ＭＳ Ｐゴシック" charset="0"/>
              </a:defRPr>
            </a:lvl9pPr>
          </a:lstStyle>
          <a:p>
            <a:pPr eaLnBrk="1" hangingPunct="1"/>
            <a:r>
              <a:rPr lang="en-US" sz="1400"/>
              <a:t>© 2014 Goodrich, Tamassia, Goldwasser</a:t>
            </a:r>
          </a:p>
        </p:txBody>
      </p:sp>
    </p:spTree>
  </p:cSld>
  <p:clrMapOvr>
    <a:masterClrMapping/>
  </p:clrMapOvr>
</p:sld>
</file>

<file path=ppt/theme/theme1.xml><?xml version="1.0" encoding="utf-8"?>
<a:theme xmlns:a="http://schemas.openxmlformats.org/drawingml/2006/main" name="Blueprint">
  <a:themeElements>
    <a:clrScheme name="">
      <a:dk1>
        <a:srgbClr val="40458C"/>
      </a:dk1>
      <a:lt1>
        <a:srgbClr val="FFFFFF"/>
      </a:lt1>
      <a:dk2>
        <a:srgbClr val="BE2D00"/>
      </a:dk2>
      <a:lt2>
        <a:srgbClr val="B7C1EB"/>
      </a:lt2>
      <a:accent1>
        <a:srgbClr val="ECD882"/>
      </a:accent1>
      <a:accent2>
        <a:srgbClr val="577052"/>
      </a:accent2>
      <a:accent3>
        <a:srgbClr val="FFFFFF"/>
      </a:accent3>
      <a:accent4>
        <a:srgbClr val="353A77"/>
      </a:accent4>
      <a:accent5>
        <a:srgbClr val="F4E9C1"/>
      </a:accent5>
      <a:accent6>
        <a:srgbClr val="4E6549"/>
      </a:accent6>
      <a:hlink>
        <a:srgbClr val="6F89F7"/>
      </a:hlink>
      <a:folHlink>
        <a:srgbClr val="CFDBFD"/>
      </a:folHlink>
    </a:clrScheme>
    <a:fontScheme name="Blueprint">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noFill/>
        <a:ln w="19050" cap="flat" cmpd="sng" algn="ctr">
          <a:solidFill>
            <a:schemeClr val="tx1"/>
          </a:solidFill>
          <a:prstDash val="solid"/>
          <a:round/>
          <a:headEnd type="none" w="med" len="med"/>
          <a:tailEnd type="none" w="med" len="med"/>
        </a:ln>
        <a:effec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ueprint 1">
        <a:dk1>
          <a:srgbClr val="000000"/>
        </a:dk1>
        <a:lt1>
          <a:srgbClr val="FFFFFF"/>
        </a:lt1>
        <a:dk2>
          <a:srgbClr val="40458C"/>
        </a:dk2>
        <a:lt2>
          <a:srgbClr val="FFFFCC"/>
        </a:lt2>
        <a:accent1>
          <a:srgbClr val="8D8DB3"/>
        </a:accent1>
        <a:accent2>
          <a:srgbClr val="B2B2B2"/>
        </a:accent2>
        <a:accent3>
          <a:srgbClr val="AFB0C5"/>
        </a:accent3>
        <a:accent4>
          <a:srgbClr val="DADADA"/>
        </a:accent4>
        <a:accent5>
          <a:srgbClr val="C5C5D6"/>
        </a:accent5>
        <a:accent6>
          <a:srgbClr val="A1A1A1"/>
        </a:accent6>
        <a:hlink>
          <a:srgbClr val="6F89F7"/>
        </a:hlink>
        <a:folHlink>
          <a:srgbClr val="4F56AD"/>
        </a:folHlink>
      </a:clrScheme>
      <a:clrMap bg1="dk2" tx1="lt1" bg2="dk1" tx2="lt2" accent1="accent1" accent2="accent2" accent3="accent3" accent4="accent4" accent5="accent5" accent6="accent6" hlink="hlink" folHlink="folHlink"/>
    </a:extraClrScheme>
    <a:extraClrScheme>
      <a:clrScheme name="Blueprint 2">
        <a:dk1>
          <a:srgbClr val="40458C"/>
        </a:dk1>
        <a:lt1>
          <a:srgbClr val="FFFFFF"/>
        </a:lt1>
        <a:dk2>
          <a:srgbClr val="660066"/>
        </a:dk2>
        <a:lt2>
          <a:srgbClr val="B7C1EB"/>
        </a:lt2>
        <a:accent1>
          <a:srgbClr val="ECD882"/>
        </a:accent1>
        <a:accent2>
          <a:srgbClr val="B2B2B2"/>
        </a:accent2>
        <a:accent3>
          <a:srgbClr val="FFFFFF"/>
        </a:accent3>
        <a:accent4>
          <a:srgbClr val="353A77"/>
        </a:accent4>
        <a:accent5>
          <a:srgbClr val="F4E9C1"/>
        </a:accent5>
        <a:accent6>
          <a:srgbClr val="A1A1A1"/>
        </a:accent6>
        <a:hlink>
          <a:srgbClr val="6F89F7"/>
        </a:hlink>
        <a:folHlink>
          <a:srgbClr val="CFDBFD"/>
        </a:folHlink>
      </a:clrScheme>
      <a:clrMap bg1="lt1" tx1="dk1" bg2="lt2" tx2="dk2" accent1="accent1" accent2="accent2" accent3="accent3" accent4="accent4" accent5="accent5" accent6="accent6" hlink="hlink" folHlink="folHlink"/>
    </a:extraClrScheme>
    <a:extraClrScheme>
      <a:clrScheme name="Blueprint 3">
        <a:dk1>
          <a:srgbClr val="000000"/>
        </a:dk1>
        <a:lt1>
          <a:srgbClr val="FFFFFF"/>
        </a:lt1>
        <a:dk2>
          <a:srgbClr val="4D4D4D"/>
        </a:dk2>
        <a:lt2>
          <a:srgbClr val="B2B2B2"/>
        </a:lt2>
        <a:accent1>
          <a:srgbClr val="969696"/>
        </a:accent1>
        <a:accent2>
          <a:srgbClr val="EAEAEA"/>
        </a:accent2>
        <a:accent3>
          <a:srgbClr val="FFFFFF"/>
        </a:accent3>
        <a:accent4>
          <a:srgbClr val="000000"/>
        </a:accent4>
        <a:accent5>
          <a:srgbClr val="C9C9C9"/>
        </a:accent5>
        <a:accent6>
          <a:srgbClr val="D4D4D4"/>
        </a:accent6>
        <a:hlink>
          <a:srgbClr val="777777"/>
        </a:hlink>
        <a:folHlink>
          <a:srgbClr val="C0C0C0"/>
        </a:folHlink>
      </a:clrScheme>
      <a:clrMap bg1="lt1" tx1="dk1" bg2="lt2" tx2="dk2" accent1="accent1" accent2="accent2" accent3="accent3" accent4="accent4" accent5="accent5" accent6="accent6" hlink="hlink" folHlink="folHlink"/>
    </a:extraClrScheme>
    <a:extraClrScheme>
      <a:clrScheme name="Blueprint 4">
        <a:dk1>
          <a:srgbClr val="333300"/>
        </a:dk1>
        <a:lt1>
          <a:srgbClr val="FFFFFF"/>
        </a:lt1>
        <a:dk2>
          <a:srgbClr val="663300"/>
        </a:dk2>
        <a:lt2>
          <a:srgbClr val="B2B2B2"/>
        </a:lt2>
        <a:accent1>
          <a:srgbClr val="DDC6A7"/>
        </a:accent1>
        <a:accent2>
          <a:srgbClr val="D9C167"/>
        </a:accent2>
        <a:accent3>
          <a:srgbClr val="FFFFFF"/>
        </a:accent3>
        <a:accent4>
          <a:srgbClr val="2A2A00"/>
        </a:accent4>
        <a:accent5>
          <a:srgbClr val="EBDFD0"/>
        </a:accent5>
        <a:accent6>
          <a:srgbClr val="C4AF5D"/>
        </a:accent6>
        <a:hlink>
          <a:srgbClr val="8A7A66"/>
        </a:hlink>
        <a:folHlink>
          <a:srgbClr val="C0AE9E"/>
        </a:folHlink>
      </a:clrScheme>
      <a:clrMap bg1="lt1" tx1="dk1" bg2="lt2" tx2="dk2" accent1="accent1" accent2="accent2" accent3="accent3" accent4="accent4" accent5="accent5" accent6="accent6" hlink="hlink" folHlink="folHlink"/>
    </a:extraClrScheme>
    <a:extraClrScheme>
      <a:clrScheme name="Blueprint 5">
        <a:dk1>
          <a:srgbClr val="000000"/>
        </a:dk1>
        <a:lt1>
          <a:srgbClr val="FFFFFF"/>
        </a:lt1>
        <a:dk2>
          <a:srgbClr val="003366"/>
        </a:dk2>
        <a:lt2>
          <a:srgbClr val="CCFFCC"/>
        </a:lt2>
        <a:accent1>
          <a:srgbClr val="006699"/>
        </a:accent1>
        <a:accent2>
          <a:srgbClr val="009999"/>
        </a:accent2>
        <a:accent3>
          <a:srgbClr val="AAADB8"/>
        </a:accent3>
        <a:accent4>
          <a:srgbClr val="DADADA"/>
        </a:accent4>
        <a:accent5>
          <a:srgbClr val="AAB8CA"/>
        </a:accent5>
        <a:accent6>
          <a:srgbClr val="008A8A"/>
        </a:accent6>
        <a:hlink>
          <a:srgbClr val="0099CC"/>
        </a:hlink>
        <a:folHlink>
          <a:srgbClr val="00458A"/>
        </a:folHlink>
      </a:clrScheme>
      <a:clrMap bg1="dk2" tx1="lt1" bg2="dk1" tx2="lt2" accent1="accent1" accent2="accent2" accent3="accent3" accent4="accent4" accent5="accent5" accent6="accent6" hlink="hlink" folHlink="folHlink"/>
    </a:extraClrScheme>
    <a:extraClrScheme>
      <a:clrScheme name="Blueprint 6">
        <a:dk1>
          <a:srgbClr val="000000"/>
        </a:dk1>
        <a:lt1>
          <a:srgbClr val="FFFFFF"/>
        </a:lt1>
        <a:dk2>
          <a:srgbClr val="004A48"/>
        </a:dk2>
        <a:lt2>
          <a:srgbClr val="33CCCC"/>
        </a:lt2>
        <a:accent1>
          <a:srgbClr val="006699"/>
        </a:accent1>
        <a:accent2>
          <a:srgbClr val="009999"/>
        </a:accent2>
        <a:accent3>
          <a:srgbClr val="AAB1B1"/>
        </a:accent3>
        <a:accent4>
          <a:srgbClr val="DADADA"/>
        </a:accent4>
        <a:accent5>
          <a:srgbClr val="AAB8CA"/>
        </a:accent5>
        <a:accent6>
          <a:srgbClr val="008A8A"/>
        </a:accent6>
        <a:hlink>
          <a:srgbClr val="00CC99"/>
        </a:hlink>
        <a:folHlink>
          <a:srgbClr val="006666"/>
        </a:folHlink>
      </a:clrScheme>
      <a:clrMap bg1="dk2" tx1="lt1" bg2="dk1" tx2="lt2" accent1="accent1" accent2="accent2" accent3="accent3" accent4="accent4" accent5="accent5" accent6="accent6" hlink="hlink" folHlink="folHlink"/>
    </a:extraClrScheme>
    <a:extraClrScheme>
      <a:clrScheme name="Blueprint 7">
        <a:dk1>
          <a:srgbClr val="000000"/>
        </a:dk1>
        <a:lt1>
          <a:srgbClr val="FFFFFF"/>
        </a:lt1>
        <a:dk2>
          <a:srgbClr val="333300"/>
        </a:dk2>
        <a:lt2>
          <a:srgbClr val="FFFFCC"/>
        </a:lt2>
        <a:accent1>
          <a:srgbClr val="CC9900"/>
        </a:accent1>
        <a:accent2>
          <a:srgbClr val="CC6600"/>
        </a:accent2>
        <a:accent3>
          <a:srgbClr val="ADADAA"/>
        </a:accent3>
        <a:accent4>
          <a:srgbClr val="DADADA"/>
        </a:accent4>
        <a:accent5>
          <a:srgbClr val="E2CAAA"/>
        </a:accent5>
        <a:accent6>
          <a:srgbClr val="B95C00"/>
        </a:accent6>
        <a:hlink>
          <a:srgbClr val="808000"/>
        </a:hlink>
        <a:folHlink>
          <a:srgbClr val="525000"/>
        </a:folHlink>
      </a:clrScheme>
      <a:clrMap bg1="dk2" tx1="lt1" bg2="dk1" tx2="lt2" accent1="accent1" accent2="accent2" accent3="accent3" accent4="accent4" accent5="accent5" accent6="accent6" hlink="hlink" folHlink="folHlink"/>
    </a:extraClrScheme>
    <a:extraClrScheme>
      <a:clrScheme name="Blueprint 8">
        <a:dk1>
          <a:srgbClr val="003D62"/>
        </a:dk1>
        <a:lt1>
          <a:srgbClr val="FFFFFF"/>
        </a:lt1>
        <a:dk2>
          <a:srgbClr val="006699"/>
        </a:dk2>
        <a:lt2>
          <a:srgbClr val="C8D1DA"/>
        </a:lt2>
        <a:accent1>
          <a:srgbClr val="9AC0EA"/>
        </a:accent1>
        <a:accent2>
          <a:srgbClr val="80C3C8"/>
        </a:accent2>
        <a:accent3>
          <a:srgbClr val="FFFFFF"/>
        </a:accent3>
        <a:accent4>
          <a:srgbClr val="003353"/>
        </a:accent4>
        <a:accent5>
          <a:srgbClr val="CADCF3"/>
        </a:accent5>
        <a:accent6>
          <a:srgbClr val="73B0B5"/>
        </a:accent6>
        <a:hlink>
          <a:srgbClr val="81ABCB"/>
        </a:hlink>
        <a:folHlink>
          <a:srgbClr val="B6CBD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Designs\Blueprint.pot</Template>
  <TotalTime>9560</TotalTime>
  <Words>2316</Words>
  <Application>Microsoft Macintosh PowerPoint</Application>
  <PresentationFormat>On-screen Show (4:3)</PresentationFormat>
  <Paragraphs>455</Paragraphs>
  <Slides>27</Slides>
  <Notes>7</Notes>
  <HiddenSlides>1</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27</vt:i4>
      </vt:variant>
    </vt:vector>
  </HeadingPairs>
  <TitlesOfParts>
    <vt:vector size="36" baseType="lpstr">
      <vt:lpstr>Arial</vt:lpstr>
      <vt:lpstr>Cambria Math</vt:lpstr>
      <vt:lpstr>Nunito</vt:lpstr>
      <vt:lpstr>Symbol</vt:lpstr>
      <vt:lpstr>Tahoma</vt:lpstr>
      <vt:lpstr>Times New Roman</vt:lpstr>
      <vt:lpstr>Wingdings</vt:lpstr>
      <vt:lpstr>Blueprint</vt:lpstr>
      <vt:lpstr>Clip</vt:lpstr>
      <vt:lpstr>Heaps</vt:lpstr>
      <vt:lpstr>Heaps</vt:lpstr>
      <vt:lpstr>Complete Binary Tree</vt:lpstr>
      <vt:lpstr>Array Representation of Binary Heap</vt:lpstr>
      <vt:lpstr>Heap Applications</vt:lpstr>
      <vt:lpstr>Recall Priority Queue ADT</vt:lpstr>
      <vt:lpstr>Recall PQ Sorting</vt:lpstr>
      <vt:lpstr>Heaps</vt:lpstr>
      <vt:lpstr>Height of a Heap</vt:lpstr>
      <vt:lpstr>Heaps and Priority Queues</vt:lpstr>
      <vt:lpstr>Insertion into a Heap</vt:lpstr>
      <vt:lpstr>Upheap</vt:lpstr>
      <vt:lpstr>Upheap</vt:lpstr>
      <vt:lpstr>Removal from a Heap</vt:lpstr>
      <vt:lpstr>Downheap</vt:lpstr>
      <vt:lpstr>Downheap</vt:lpstr>
      <vt:lpstr>Heap-Sort</vt:lpstr>
      <vt:lpstr>Array-based Heap Implementation</vt:lpstr>
      <vt:lpstr>Java Implementation</vt:lpstr>
      <vt:lpstr>Java Implementation, 2</vt:lpstr>
      <vt:lpstr>Java Implementation, 3</vt:lpstr>
      <vt:lpstr>Merging Two Heaps</vt:lpstr>
      <vt:lpstr>Bottom-up Heap Construction</vt:lpstr>
      <vt:lpstr>Example</vt:lpstr>
      <vt:lpstr>Example (contd.)</vt:lpstr>
      <vt:lpstr>Example (contd.)</vt:lpstr>
      <vt:lpstr>Example (end)</vt:lpstr>
    </vt:vector>
  </TitlesOfParts>
  <Company>Brown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Heaps</dc:title>
  <dc:creator>Michael Goodrich and Roberto Tamassia</dc:creator>
  <cp:lastModifiedBy>cavidan yakupoglu</cp:lastModifiedBy>
  <cp:revision>821</cp:revision>
  <cp:lastPrinted>2014-03-20T01:14:04Z</cp:lastPrinted>
  <dcterms:created xsi:type="dcterms:W3CDTF">2002-01-21T02:22:10Z</dcterms:created>
  <dcterms:modified xsi:type="dcterms:W3CDTF">2024-01-01T14:44:23Z</dcterms:modified>
</cp:coreProperties>
</file>