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5" r:id="rId3"/>
    <p:sldId id="348" r:id="rId4"/>
    <p:sldId id="354" r:id="rId5"/>
    <p:sldId id="355" r:id="rId6"/>
    <p:sldId id="336" r:id="rId7"/>
    <p:sldId id="337" r:id="rId8"/>
    <p:sldId id="343" r:id="rId9"/>
    <p:sldId id="344" r:id="rId10"/>
    <p:sldId id="353" r:id="rId11"/>
    <p:sldId id="347" r:id="rId12"/>
    <p:sldId id="357" r:id="rId13"/>
    <p:sldId id="356" r:id="rId14"/>
    <p:sldId id="349" r:id="rId15"/>
    <p:sldId id="350" r:id="rId16"/>
    <p:sldId id="351" r:id="rId17"/>
    <p:sldId id="352" r:id="rId18"/>
    <p:sldId id="338" r:id="rId19"/>
    <p:sldId id="339" r:id="rId20"/>
    <p:sldId id="345" r:id="rId21"/>
    <p:sldId id="341" r:id="rId22"/>
    <p:sldId id="346" r:id="rId23"/>
    <p:sldId id="342" r:id="rId24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5674F6"/>
    <a:srgbClr val="6289F8"/>
    <a:srgbClr val="8097F8"/>
    <a:srgbClr val="2C61F6"/>
    <a:srgbClr val="F8F0D0"/>
    <a:srgbClr val="F2E4AA"/>
    <a:srgbClr val="000000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 autoAdjust="0"/>
    <p:restoredTop sz="95179" autoAdjust="0"/>
  </p:normalViewPr>
  <p:slideViewPr>
    <p:cSldViewPr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7.xml"/><Relationship Id="rId7" Type="http://schemas.openxmlformats.org/officeDocument/2006/relationships/slide" Target="slides/slide23.xml"/><Relationship Id="rId2" Type="http://schemas.openxmlformats.org/officeDocument/2006/relationships/slide" Target="slides/slide6.xml"/><Relationship Id="rId1" Type="http://schemas.openxmlformats.org/officeDocument/2006/relationships/slide" Target="slides/slide2.xml"/><Relationship Id="rId6" Type="http://schemas.openxmlformats.org/officeDocument/2006/relationships/slide" Target="slides/slide21.xml"/><Relationship Id="rId5" Type="http://schemas.openxmlformats.org/officeDocument/2006/relationships/slide" Target="slides/slide19.xml"/><Relationship Id="rId4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9CC8354-BE2B-1545-8B17-9694CABBE308}" type="datetime1">
              <a:rPr lang="en-US" smtClean="0"/>
              <a:t>12/27/23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9D2F312-F330-EB4A-8126-B805310811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65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5E48C97C-2783-7344-B36B-072AA38B956E}" type="datetime1">
              <a:rPr lang="en-US" smtClean="0"/>
              <a:t>12/27/23</a:t>
            </a:fld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8F8FF144-08C1-BF46-9851-4B1F308997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77868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Priority Queues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BF5128C-71B8-D140-B05B-AFC68B5207DD}" type="datetime1">
              <a:rPr lang="en-US" sz="1300" smtClean="0"/>
              <a:t>12/27/23</a:t>
            </a:fld>
            <a:endParaRPr lang="en-US" sz="1300"/>
          </a:p>
        </p:txBody>
      </p:sp>
      <p:sp>
        <p:nvSpPr>
          <p:cNvPr id="194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98DDD6B-55B4-F846-B22D-2DBBBA327C1E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194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suppose a certain flight is fully booked an hour prior to departure. Because</a:t>
            </a:r>
            <a:r>
              <a:rPr lang="tr-TR" dirty="0"/>
              <a:t> </a:t>
            </a:r>
            <a:r>
              <a:rPr lang="en-US" dirty="0"/>
              <a:t>of the possibility of cancellations, the airline maintains a queue of standby</a:t>
            </a:r>
            <a:r>
              <a:rPr lang="tr-TR" dirty="0"/>
              <a:t> </a:t>
            </a:r>
            <a:r>
              <a:rPr lang="en-US" dirty="0"/>
              <a:t>passengers hoping to get a seat. Although the priority of a standby passenger is</a:t>
            </a:r>
            <a:r>
              <a:rPr lang="tr-TR" dirty="0"/>
              <a:t> </a:t>
            </a:r>
            <a:r>
              <a:rPr lang="en-US" dirty="0"/>
              <a:t>influenced by the check-in time of that passenger, other considerations include the</a:t>
            </a:r>
            <a:r>
              <a:rPr lang="tr-TR" dirty="0"/>
              <a:t> </a:t>
            </a:r>
            <a:r>
              <a:rPr lang="en-US" dirty="0"/>
              <a:t>fare paid and frequent-flyer status. So it may be that an available seat is given to</a:t>
            </a:r>
            <a:r>
              <a:rPr lang="tr-TR" dirty="0"/>
              <a:t> </a:t>
            </a:r>
            <a:r>
              <a:rPr lang="en-US" dirty="0"/>
              <a:t>a passenger who has arrived later than another, if such a passenger is assigned a</a:t>
            </a:r>
            <a:r>
              <a:rPr lang="tr-TR" dirty="0"/>
              <a:t> </a:t>
            </a:r>
            <a:r>
              <a:rPr lang="en-US" dirty="0"/>
              <a:t>better priority by the airline agent.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E48C97C-2783-7344-B36B-072AA38B956E}" type="datetime1">
              <a:rPr lang="en-US" smtClean="0"/>
              <a:t>12/27/23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F144-08C1-BF46-9851-4B1F308997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05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defining the priority queue ADT, we can allow any type of object to serve as a</a:t>
            </a:r>
            <a:r>
              <a:rPr lang="tr-TR" dirty="0"/>
              <a:t> </a:t>
            </a:r>
            <a:r>
              <a:rPr lang="en-US" dirty="0"/>
              <a:t>key, but we must be able to compare keys to each other in a meaningful way.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E48C97C-2783-7344-B36B-072AA38B956E}" type="datetime1">
              <a:rPr lang="en-US" smtClean="0"/>
              <a:t>12/27/23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F144-08C1-BF46-9851-4B1F308997F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50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Although it is quite common for priorities to be expressed numerically, any</a:t>
            </a:r>
            <a:r>
              <a:rPr lang="tr-TR" dirty="0"/>
              <a:t> </a:t>
            </a:r>
            <a:r>
              <a:rPr lang="en-US" dirty="0"/>
              <a:t>Java object may be used as a key, as long as there exists means to compare any two</a:t>
            </a:r>
            <a:r>
              <a:rPr lang="tr-TR" dirty="0"/>
              <a:t> </a:t>
            </a:r>
            <a:r>
              <a:rPr lang="en-US" dirty="0"/>
              <a:t>instances </a:t>
            </a:r>
            <a:r>
              <a:rPr lang="tr-TR" dirty="0"/>
              <a:t>x</a:t>
            </a:r>
            <a:r>
              <a:rPr lang="en-US" dirty="0"/>
              <a:t> and </a:t>
            </a:r>
            <a:r>
              <a:rPr lang="tr-TR" dirty="0"/>
              <a:t>y</a:t>
            </a:r>
            <a:r>
              <a:rPr lang="en-US" dirty="0"/>
              <a:t>, in a way that defines a natural order of the keys.</a:t>
            </a:r>
            <a:endParaRPr lang="tr-TR" dirty="0"/>
          </a:p>
          <a:p>
            <a:endParaRPr lang="tr-TR" dirty="0"/>
          </a:p>
          <a:p>
            <a:r>
              <a:rPr lang="en-US" dirty="0"/>
              <a:t>For a general and reusable form of a priority queue, we allow a user to choose</a:t>
            </a:r>
            <a:r>
              <a:rPr lang="tr-TR" dirty="0"/>
              <a:t> </a:t>
            </a:r>
            <a:r>
              <a:rPr lang="en-US" dirty="0"/>
              <a:t>any key type and to send an appropriate comparator instance as a parameter to the</a:t>
            </a:r>
            <a:r>
              <a:rPr lang="tr-TR" dirty="0"/>
              <a:t> </a:t>
            </a:r>
            <a:r>
              <a:rPr lang="en-US" dirty="0"/>
              <a:t>priority queue constructor. The priority queue will use that comparator anytime it</a:t>
            </a:r>
            <a:r>
              <a:rPr lang="tr-TR" dirty="0"/>
              <a:t> </a:t>
            </a:r>
            <a:r>
              <a:rPr lang="en-US" dirty="0"/>
              <a:t>needs to compare two keys to each other.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E48C97C-2783-7344-B36B-072AA38B956E}" type="datetime1">
              <a:rPr lang="en-US" smtClean="0"/>
              <a:t>12/27/23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F144-08C1-BF46-9851-4B1F308997F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76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prepinsta.com</a:t>
            </a:r>
            <a:r>
              <a:rPr lang="en-US" dirty="0"/>
              <a:t>/c-program/implementation-of-priority-queue-using-linked-list/</a:t>
            </a:r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E48C97C-2783-7344-B36B-072AA38B956E}" type="datetime1">
              <a:rPr lang="en-US" smtClean="0"/>
              <a:t>12/27/23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FF144-08C1-BF46-9851-4B1F308997F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37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/priority-queue-using-linked-list/ </a:t>
            </a:r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E48C97C-2783-7344-B36B-072AA38B956E}" type="datetime1">
              <a:rPr lang="en-US" smtClean="0"/>
              <a:t>12/27/23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FF144-08C1-BF46-9851-4B1F308997F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74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E48C97C-2783-7344-B36B-072AA38B956E}" type="datetime1">
              <a:rPr lang="en-US" smtClean="0"/>
              <a:t>12/27/23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F144-08C1-BF46-9851-4B1F308997F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38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544D0B9-CBAE-1E41-BADA-3EEAA3CDC10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407863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890224-C51A-4D48-BA5F-B77A11428E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146116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A3ADF7-5E1E-A345-937C-8827FA3E92E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</p:spTree>
    <p:extLst>
      <p:ext uri="{BB962C8B-B14F-4D97-AF65-F5344CB8AC3E}">
        <p14:creationId xmlns:p14="http://schemas.microsoft.com/office/powerpoint/2010/main" val="356967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8001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dirty="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Priority Queues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D9A171A-3EBF-E145-BEB4-BE62CCD6C10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5123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B50E409-07C4-F54D-8218-8D521D462B28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Priority Queues</a:t>
            </a:r>
          </a:p>
        </p:txBody>
      </p:sp>
      <p:pic>
        <p:nvPicPr>
          <p:cNvPr id="5125" name="Picture 333" descr="j03703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0513" y="2133600"/>
            <a:ext cx="2754312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7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28CA07-847F-584A-9067-204BD2C1DF5E}" type="slidenum">
              <a:rPr lang="en-US" sz="1400"/>
              <a:pPr eaLnBrk="1" hangingPunct="1"/>
              <a:t>10</a:t>
            </a:fld>
            <a:endParaRPr lang="en-US" sz="1400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Comparator</a:t>
            </a:r>
          </a:p>
        </p:txBody>
      </p:sp>
      <p:sp>
        <p:nvSpPr>
          <p:cNvPr id="102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0"/>
            <a:ext cx="7972201" cy="240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414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229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F025258-06FC-1C4E-A201-1287B26D2830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429625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Sequence-based Priority Queue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5720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Implementation with an unsorted list</a:t>
            </a:r>
          </a:p>
          <a:p>
            <a:pPr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Performance: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 since we can insert the item at the beginning or end of the sequence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removeMin </a:t>
            </a:r>
            <a:r>
              <a:rPr lang="en-US" sz="2000">
                <a:latin typeface="Tahoma" charset="0"/>
              </a:rPr>
              <a:t>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2000">
                <a:latin typeface="Tahoma" charset="0"/>
              </a:rPr>
              <a:t> take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 since we have to traverse the entire sequence to find the smallest key 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79575"/>
            <a:ext cx="3810000" cy="4416425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Implementation with a sorted list</a:t>
            </a:r>
          </a:p>
          <a:p>
            <a:pPr eaLnBrk="1" hangingPunct="1">
              <a:buFont typeface="Wingdings" charset="0"/>
              <a:buNone/>
            </a:pPr>
            <a:endParaRPr lang="en-US" sz="2400">
              <a:latin typeface="Tahoma" charset="0"/>
            </a:endParaRPr>
          </a:p>
          <a:p>
            <a:pPr eaLnBrk="1" hangingPunct="1"/>
            <a:r>
              <a:rPr lang="en-US" sz="2400">
                <a:latin typeface="Tahoma" charset="0"/>
              </a:rPr>
              <a:t>Performance: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>
                <a:latin typeface="Tahoma" charset="0"/>
              </a:rPr>
              <a:t> takes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</a:t>
            </a:r>
            <a:r>
              <a:rPr lang="en-US" sz="2000" b="1" i="1">
                <a:latin typeface="Times New Roman" charset="0"/>
              </a:rPr>
              <a:t>n</a:t>
            </a:r>
            <a:r>
              <a:rPr lang="en-US" sz="2000">
                <a:latin typeface="Times New Roman" charset="0"/>
              </a:rPr>
              <a:t>)</a:t>
            </a:r>
            <a:r>
              <a:rPr lang="en-US" sz="2000">
                <a:latin typeface="Tahoma" charset="0"/>
              </a:rPr>
              <a:t> time since we have to find the place where to insert the item</a:t>
            </a:r>
          </a:p>
          <a:p>
            <a:pPr lvl="1" eaLnBrk="1" hangingPunct="1"/>
            <a:r>
              <a:rPr lang="en-US" sz="2000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>
                <a:latin typeface="Tahoma" charset="0"/>
              </a:rPr>
              <a:t> and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2000">
                <a:latin typeface="Tahoma" charset="0"/>
              </a:rPr>
              <a:t> take </a:t>
            </a:r>
            <a:r>
              <a:rPr lang="en-US" sz="2000" b="1" i="1">
                <a:latin typeface="Times New Roman" charset="0"/>
              </a:rPr>
              <a:t>O</a:t>
            </a:r>
            <a:r>
              <a:rPr lang="en-US" sz="2000">
                <a:latin typeface="Times New Roman" charset="0"/>
              </a:rPr>
              <a:t>(1)</a:t>
            </a:r>
            <a:r>
              <a:rPr lang="en-US" sz="2000">
                <a:latin typeface="Tahoma" charset="0"/>
              </a:rPr>
              <a:t> time, since the smallest key is at the beginning</a:t>
            </a:r>
          </a:p>
        </p:txBody>
      </p:sp>
      <p:grpSp>
        <p:nvGrpSpPr>
          <p:cNvPr id="12295" name="Group 5"/>
          <p:cNvGrpSpPr>
            <a:grpSpLocks/>
          </p:cNvGrpSpPr>
          <p:nvPr/>
        </p:nvGrpSpPr>
        <p:grpSpPr bwMode="auto">
          <a:xfrm>
            <a:off x="1143000" y="2514600"/>
            <a:ext cx="2971800" cy="304800"/>
            <a:chOff x="3264" y="2064"/>
            <a:chExt cx="1872" cy="192"/>
          </a:xfrm>
        </p:grpSpPr>
        <p:sp>
          <p:nvSpPr>
            <p:cNvPr id="12304" name="Line 6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Oval 7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2306" name="Oval 8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2307" name="Oval 9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2308" name="Oval 10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2309" name="Oval 11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2296" name="Group 12"/>
          <p:cNvGrpSpPr>
            <a:grpSpLocks/>
          </p:cNvGrpSpPr>
          <p:nvPr/>
        </p:nvGrpSpPr>
        <p:grpSpPr bwMode="auto">
          <a:xfrm>
            <a:off x="5181600" y="2514600"/>
            <a:ext cx="2971800" cy="304800"/>
            <a:chOff x="3264" y="3744"/>
            <a:chExt cx="1872" cy="192"/>
          </a:xfrm>
        </p:grpSpPr>
        <p:sp>
          <p:nvSpPr>
            <p:cNvPr id="12298" name="Line 13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9" name="Oval 14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2300" name="Oval 15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2301" name="Oval 16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2302" name="Oval 17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2303" name="Oval 18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sp>
        <p:nvSpPr>
          <p:cNvPr id="12297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16C8-226F-609D-CE35-7F42B1DB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Linked List Implementation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6445D1-4BD6-98AC-50AB-638A6FEBF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E731D-C1F5-3CD0-9763-528B284FA0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3ADF7-5E1E-A345-937C-8827FA3E92E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8D4F245-5BB7-428F-5AAC-62117B9DA7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pic>
        <p:nvPicPr>
          <p:cNvPr id="2050" name="Picture 2" descr="Priority Queue using Linked List in C | PrepInsta">
            <a:extLst>
              <a:ext uri="{FF2B5EF4-FFF2-40B4-BE49-F238E27FC236}">
                <a16:creationId xmlns:a16="http://schemas.microsoft.com/office/drawing/2014/main" id="{C850C0F7-6566-8BB0-9F11-3B0C7E63ECB4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8001000" cy="2942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F15F7-0D2A-EFBB-838C-850FF1BC30FD}"/>
              </a:ext>
            </a:extLst>
          </p:cNvPr>
          <p:cNvSpPr txBox="1"/>
          <p:nvPr/>
        </p:nvSpPr>
        <p:spPr>
          <a:xfrm>
            <a:off x="663838" y="5151589"/>
            <a:ext cx="7216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800" dirty="0"/>
              <a:t>Time Complexity of Insertion: O(n) where n is the size of Linked List.</a:t>
            </a:r>
          </a:p>
          <a:p>
            <a:r>
              <a:rPr lang="en-TR" sz="1800" dirty="0"/>
              <a:t>Time Complexity of Remove: O(1).</a:t>
            </a:r>
          </a:p>
        </p:txBody>
      </p:sp>
    </p:spTree>
    <p:extLst>
      <p:ext uri="{BB962C8B-B14F-4D97-AF65-F5344CB8AC3E}">
        <p14:creationId xmlns:p14="http://schemas.microsoft.com/office/powerpoint/2010/main" val="27883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E7219-5D7B-4856-4F80-376E24720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0"/>
            <a:ext cx="4343400" cy="178564"/>
          </a:xfrm>
        </p:spPr>
        <p:txBody>
          <a:bodyPr/>
          <a:lstStyle/>
          <a:p>
            <a:r>
              <a:rPr lang="en-TR" sz="2000" dirty="0"/>
              <a:t>Linked List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13FD-C031-6E00-25F1-67806C7429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45F705-DB24-D90A-E344-318BB73E63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327731" y="9939"/>
            <a:ext cx="3503212" cy="677091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EC759-C550-A227-FF99-0112DBF6C6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A3ADF7-5E1E-A345-937C-8827FA3E92E5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221AB4-9E9B-35D8-428B-3EF792773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50" y="1676873"/>
            <a:ext cx="2755900" cy="3352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FC337-D5C0-6CF2-5FF9-F757EFBEB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63" y="710875"/>
            <a:ext cx="3215474" cy="611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59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Unsorted List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676400"/>
            <a:ext cx="7294921" cy="425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38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Unsorted List Implementation,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00"/>
            <a:ext cx="636244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7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Sorted List Implementation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1600200"/>
            <a:ext cx="6172200" cy="48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27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r>
              <a:rPr lang="en-US" dirty="0"/>
              <a:t>Sorted List Implementation, 2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7543800" cy="415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2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CF3FA96-800B-CD45-A868-6D52217AF5B9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Priority Queue Sorting</a:t>
            </a:r>
          </a:p>
        </p:txBody>
      </p:sp>
      <p:sp>
        <p:nvSpPr>
          <p:cNvPr id="1126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4267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can use a priority queue to sort a list of comparable elements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1800" dirty="0">
                <a:latin typeface="Tahoma" charset="0"/>
              </a:rPr>
              <a:t>Insert the elements one by one with a series of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>
                <a:latin typeface="Tahoma" charset="0"/>
              </a:rPr>
              <a:t> operations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1800" dirty="0">
                <a:latin typeface="Tahoma" charset="0"/>
              </a:rPr>
              <a:t>Remove the elements in sorted order with a series of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 operations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The running time of this sorting method depends on the priority queue implementation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419600" y="1676400"/>
            <a:ext cx="4343400" cy="4246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PQ-Sort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S, C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/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list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 comparator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for the elements of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sz="2000" dirty="0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/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list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 sorted  in increasing order according to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P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priority queue with 		comparator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C</a:t>
            </a:r>
            <a:endParaRPr lang="en-US" sz="2000" b="1" i="1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S.isEmpty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S.remove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S.first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P.insert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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while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P.isEmpty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P.removeMin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S.addLast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e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112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3315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36BA5F-269F-0B40-A943-0E3842A60ADA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Selection-Sort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828800"/>
            <a:ext cx="7620000" cy="4114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Selection-sort is the variation of PQ-sort where the priority queue is implemented with an unsorted sequence</a:t>
            </a:r>
          </a:p>
          <a:p>
            <a:pPr eaLnBrk="1" hangingPunct="1"/>
            <a:r>
              <a:rPr lang="en-US" sz="2400" dirty="0">
                <a:latin typeface="Tahoma" charset="0"/>
              </a:rPr>
              <a:t>Running time of Selection-sort: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Inserting the elements into the priority queue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 dirty="0">
                <a:latin typeface="Tahoma" charset="0"/>
              </a:rPr>
              <a:t> operations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marL="800100" lvl="1" indent="-342900" eaLnBrk="1" hangingPunct="1">
              <a:buSzTx/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Removing the elements in sorted order from the priority queue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 dirty="0">
                <a:latin typeface="Tahoma" charset="0"/>
              </a:rPr>
              <a:t> operations takes time proportional to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		 	</a:t>
            </a:r>
            <a:r>
              <a:rPr lang="en-US" sz="2400" dirty="0">
                <a:latin typeface="Times New Roman" charset="0"/>
                <a:sym typeface="Symbol" charset="0"/>
              </a:rPr>
              <a:t>n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n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endParaRPr lang="en-US" sz="2400" dirty="0">
              <a:latin typeface="Tahoma" charset="0"/>
            </a:endParaRPr>
          </a:p>
          <a:p>
            <a:pPr eaLnBrk="1" hangingPunct="1"/>
            <a:r>
              <a:rPr lang="en-US" sz="2400" dirty="0">
                <a:latin typeface="Tahoma" charset="0"/>
              </a:rPr>
              <a:t>Selection-sort runs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aseline="30000" dirty="0">
                <a:latin typeface="Times New Roman" charset="0"/>
              </a:rPr>
              <a:t>2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time </a:t>
            </a:r>
          </a:p>
        </p:txBody>
      </p:sp>
      <p:sp>
        <p:nvSpPr>
          <p:cNvPr id="1331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614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2C79275-1BDC-1644-B582-2F311ADFFAEE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Priority Queue ADT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 priority queue stores a collection of entries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Each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entry</a:t>
            </a:r>
            <a:r>
              <a:rPr lang="en-US" sz="2000" dirty="0">
                <a:latin typeface="Tahoma" charset="0"/>
              </a:rPr>
              <a:t> is a pair</a:t>
            </a:r>
            <a:br>
              <a:rPr lang="en-US" sz="2000" dirty="0">
                <a:latin typeface="Tahoma" charset="0"/>
              </a:rPr>
            </a:br>
            <a:r>
              <a:rPr lang="en-US" sz="2000" dirty="0">
                <a:latin typeface="Tahoma" charset="0"/>
              </a:rPr>
              <a:t>(key, value)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Main methods of the Priority Queue ADT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1800" dirty="0">
                <a:latin typeface="Tahoma" charset="0"/>
              </a:rPr>
              <a:t>(k, v)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inserts an entry with key k and value v</a:t>
            </a:r>
          </a:p>
          <a:p>
            <a:pPr lvl="1" eaLnBrk="1" hangingPunct="1"/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removes and returns the entry with smallest key, or null if the the priority queue is empty</a:t>
            </a:r>
            <a:endParaRPr lang="en-US" dirty="0">
              <a:latin typeface="Tahoma" charset="0"/>
            </a:endParaRP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600200"/>
            <a:ext cx="38100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Additional methods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min</a:t>
            </a:r>
            <a:r>
              <a:rPr lang="en-US" sz="1800" dirty="0">
                <a:latin typeface="Tahoma" charset="0"/>
              </a:rPr>
              <a:t>()</a:t>
            </a:r>
            <a:br>
              <a:rPr lang="en-US" sz="1800" dirty="0">
                <a:latin typeface="Tahoma" charset="0"/>
              </a:rPr>
            </a:br>
            <a:r>
              <a:rPr lang="en-US" sz="1800" dirty="0">
                <a:latin typeface="Tahoma" charset="0"/>
              </a:rPr>
              <a:t>returns, but does not remove, an entry with smallest key, or null if the the priority queue is empty</a:t>
            </a:r>
          </a:p>
          <a:p>
            <a:pPr lvl="1" eaLnBrk="1" hangingPunct="1"/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(),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Standby flyers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Auctions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Stock market</a:t>
            </a:r>
          </a:p>
        </p:txBody>
      </p:sp>
      <p:sp>
        <p:nvSpPr>
          <p:cNvPr id="61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CD9AB35-1246-C143-888E-98CB6CB42C60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Selection-Sort Example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924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 b="1" i="1">
                <a:latin typeface="Tahoma" charset="0"/>
              </a:rPr>
              <a:t>                       	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Sequence S		Priority Queue P</a:t>
            </a:r>
            <a:r>
              <a:rPr lang="en-US" sz="1800" i="1">
                <a:latin typeface="Tahoma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Input: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..		..	..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(2)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(c)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(d)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5)	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(e)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(f)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	(9)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AD486C9-3C26-154E-BA9A-E4394275B79D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Insertion-Sort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696200" cy="4114800"/>
          </a:xfrm>
        </p:spPr>
        <p:txBody>
          <a:bodyPr/>
          <a:lstStyle/>
          <a:p>
            <a:pPr marL="609600" indent="-609600" eaLnBrk="1" hangingPunct="1"/>
            <a:r>
              <a:rPr lang="en-US" sz="2400" dirty="0">
                <a:latin typeface="Tahoma" charset="0"/>
              </a:rPr>
              <a:t>Insertion-sort is the variation of PQ-sort where the priority queue is implemented with a sorted sequence</a:t>
            </a: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Running time of Insertion-sort:</a:t>
            </a:r>
          </a:p>
          <a:p>
            <a:pPr marL="990600" lvl="1" indent="-533400" eaLnBrk="1" hangingPunct="1">
              <a:buSzTx/>
              <a:buFont typeface="Wingdings" charset="0"/>
              <a:buAutoNum type="arabicPeriod"/>
            </a:pPr>
            <a:r>
              <a:rPr lang="en-US" sz="2000" dirty="0">
                <a:latin typeface="Tahoma" charset="0"/>
              </a:rPr>
              <a:t>Inserting the elements into the priority queue with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insert</a:t>
            </a:r>
            <a:r>
              <a:rPr lang="en-US" sz="2000" dirty="0">
                <a:latin typeface="Tahoma" charset="0"/>
              </a:rPr>
              <a:t> operations takes time proportional to</a:t>
            </a:r>
          </a:p>
          <a:p>
            <a:pPr marL="990600" lvl="1" indent="-533400" algn="ctr" eaLnBrk="1" hangingPunct="1">
              <a:buSzTx/>
              <a:buFont typeface="Wingdings" charset="0"/>
              <a:buNone/>
            </a:pPr>
            <a:r>
              <a:rPr lang="en-US" sz="2400" dirty="0">
                <a:latin typeface="Times New Roman" charset="0"/>
                <a:sym typeface="Symbol" charset="0"/>
              </a:rPr>
              <a:t>n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n 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dirty="0">
                <a:latin typeface="Times New Roman" charset="0"/>
                <a:sym typeface="Symbol" charset="0"/>
              </a:rPr>
              <a:t>…</a:t>
            </a:r>
            <a:r>
              <a:rPr lang="en-US" sz="2400" dirty="0">
                <a:latin typeface="Symbol" charset="0"/>
                <a:sym typeface="Symbol" charset="0"/>
              </a:rPr>
              <a:t>+ </a:t>
            </a:r>
            <a:r>
              <a:rPr lang="en-US" sz="2400" b="1" i="1" dirty="0">
                <a:latin typeface="Times New Roman" charset="0"/>
                <a:sym typeface="Symbol" charset="0"/>
              </a:rPr>
              <a:t>n</a:t>
            </a:r>
            <a:endParaRPr lang="en-US" sz="2400" dirty="0">
              <a:latin typeface="Tahoma" charset="0"/>
            </a:endParaRPr>
          </a:p>
          <a:p>
            <a:pPr marL="990600" lvl="1" indent="-533400" eaLnBrk="1" hangingPunct="1">
              <a:buSzTx/>
              <a:buFont typeface="Tahoma" charset="0"/>
              <a:buAutoNum type="arabicPeriod" startAt="2"/>
            </a:pPr>
            <a:r>
              <a:rPr lang="en-US" sz="2000" dirty="0">
                <a:latin typeface="Tahoma" charset="0"/>
              </a:rPr>
              <a:t>Removing the elements in sorted order from the priority queue with  a series of 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ahoma" charset="0"/>
              </a:rPr>
              <a:t> </a:t>
            </a:r>
            <a:r>
              <a:rPr lang="en-US" sz="2000" dirty="0" err="1">
                <a:solidFill>
                  <a:schemeClr val="tx2"/>
                </a:solidFill>
                <a:latin typeface="Tahoma" charset="0"/>
              </a:rPr>
              <a:t>removeMin</a:t>
            </a:r>
            <a:r>
              <a:rPr lang="en-US" sz="2000" dirty="0">
                <a:latin typeface="Tahoma" charset="0"/>
              </a:rPr>
              <a:t> operations takes </a:t>
            </a:r>
            <a:r>
              <a:rPr lang="en-US" sz="2000" b="1" i="1" dirty="0">
                <a:latin typeface="Times New Roman" charset="0"/>
              </a:rPr>
              <a:t>O</a:t>
            </a:r>
            <a:r>
              <a:rPr lang="en-US" sz="2000" dirty="0">
                <a:latin typeface="Times New Roman" charset="0"/>
              </a:rPr>
              <a:t>(</a:t>
            </a:r>
            <a:r>
              <a:rPr lang="en-US" sz="2000" b="1" i="1" dirty="0">
                <a:latin typeface="Times New Roman" charset="0"/>
              </a:rPr>
              <a:t>n</a:t>
            </a:r>
            <a:r>
              <a:rPr lang="en-US" sz="2000" dirty="0">
                <a:latin typeface="Times New Roman" charset="0"/>
              </a:rPr>
              <a:t>) </a:t>
            </a:r>
            <a:r>
              <a:rPr lang="en-US" sz="2000" dirty="0">
                <a:latin typeface="Tahoma" charset="0"/>
              </a:rPr>
              <a:t>time</a:t>
            </a:r>
          </a:p>
          <a:p>
            <a:pPr marL="609600" indent="-609600" eaLnBrk="1" hangingPunct="1"/>
            <a:r>
              <a:rPr lang="en-US" sz="2400" dirty="0">
                <a:latin typeface="Tahoma" charset="0"/>
              </a:rPr>
              <a:t>Insertion-sort runs in </a:t>
            </a:r>
            <a:r>
              <a:rPr lang="en-US" sz="2400" b="1" i="1" dirty="0">
                <a:latin typeface="Times New Roman" charset="0"/>
              </a:rPr>
              <a:t>O</a:t>
            </a:r>
            <a:r>
              <a:rPr lang="en-US" sz="2400" dirty="0">
                <a:latin typeface="Times New Roman" charset="0"/>
              </a:rPr>
              <a:t>(</a:t>
            </a:r>
            <a:r>
              <a:rPr lang="en-US" sz="2400" b="1" i="1" dirty="0">
                <a:latin typeface="Times New Roman" charset="0"/>
              </a:rPr>
              <a:t>n</a:t>
            </a:r>
            <a:r>
              <a:rPr lang="en-US" sz="2400" baseline="30000" dirty="0">
                <a:latin typeface="Times New Roman" charset="0"/>
              </a:rPr>
              <a:t>2</a:t>
            </a:r>
            <a:r>
              <a:rPr lang="en-US" sz="2400" dirty="0">
                <a:latin typeface="Times New Roman" charset="0"/>
              </a:rPr>
              <a:t>) </a:t>
            </a:r>
            <a:r>
              <a:rPr lang="en-US" sz="2400" dirty="0">
                <a:latin typeface="Tahoma" charset="0"/>
              </a:rPr>
              <a:t>time </a:t>
            </a:r>
            <a:endParaRPr lang="en-US" dirty="0">
              <a:latin typeface="Tahoma" charset="0"/>
            </a:endParaRPr>
          </a:p>
        </p:txBody>
      </p:sp>
      <p:sp>
        <p:nvSpPr>
          <p:cNvPr id="15366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34FC4A-E1D9-604A-B325-FC6E722FF373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Insertion-Sort Example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77724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		</a:t>
            </a:r>
            <a:r>
              <a:rPr lang="en-US" sz="1800">
                <a:solidFill>
                  <a:schemeClr val="tx2"/>
                </a:solidFill>
                <a:latin typeface="Tahoma" charset="0"/>
              </a:rPr>
              <a:t>Sequence S	Priority queue P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Input:		(7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1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     (a)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(c)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(d)		(5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(e)		(3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(f)		(9)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()	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Phase 2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(a)		(2)			(3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(b)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3)			(4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..		..			..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800">
                <a:latin typeface="Tahoma" charset="0"/>
              </a:rPr>
              <a:t>	(g)		(2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3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4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5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7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8</a:t>
            </a:r>
            <a:r>
              <a:rPr lang="en-US" sz="1800" i="1">
                <a:latin typeface="Tahoma" charset="0"/>
              </a:rPr>
              <a:t>,</a:t>
            </a:r>
            <a:r>
              <a:rPr lang="en-US" sz="1800">
                <a:latin typeface="Tahoma" charset="0"/>
              </a:rPr>
              <a:t>9)		()</a:t>
            </a:r>
          </a:p>
        </p:txBody>
      </p:sp>
      <p:sp>
        <p:nvSpPr>
          <p:cNvPr id="1639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741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FDC593-5B40-9540-8558-85181D123F4A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In-place Insertion-Sort</a:t>
            </a:r>
          </a:p>
        </p:txBody>
      </p:sp>
      <p:sp>
        <p:nvSpPr>
          <p:cNvPr id="1085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3810000" cy="45720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>
                <a:ea typeface="+mn-ea"/>
              </a:rPr>
              <a:t>Instead of using an external data structure, we can implement selection-sort and insertion-sort in-place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>
                <a:ea typeface="+mn-ea"/>
              </a:rPr>
              <a:t>A portion of the input sequence itself serves as the priority queue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200" dirty="0">
                <a:ea typeface="+mn-ea"/>
              </a:rPr>
              <a:t>For in-place insertion-sort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We keep sorted the initial portion of the sequence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2000" dirty="0"/>
              <a:t>We can use </a:t>
            </a:r>
            <a:r>
              <a:rPr lang="en-US" sz="2000" dirty="0">
                <a:solidFill>
                  <a:schemeClr val="tx2"/>
                </a:solidFill>
              </a:rPr>
              <a:t>swaps</a:t>
            </a:r>
            <a:r>
              <a:rPr lang="en-US" sz="2000" dirty="0"/>
              <a:t> instead of modifying the sequence</a:t>
            </a:r>
          </a:p>
        </p:txBody>
      </p:sp>
      <p:grpSp>
        <p:nvGrpSpPr>
          <p:cNvPr id="17414" name="Group 11"/>
          <p:cNvGrpSpPr>
            <a:grpSpLocks/>
          </p:cNvGrpSpPr>
          <p:nvPr/>
        </p:nvGrpSpPr>
        <p:grpSpPr bwMode="auto">
          <a:xfrm>
            <a:off x="5181600" y="1619250"/>
            <a:ext cx="2971800" cy="304800"/>
            <a:chOff x="3216" y="1344"/>
            <a:chExt cx="1872" cy="192"/>
          </a:xfrm>
        </p:grpSpPr>
        <p:sp>
          <p:nvSpPr>
            <p:cNvPr id="17467" name="Line 10"/>
            <p:cNvSpPr>
              <a:spLocks noChangeShapeType="1"/>
            </p:cNvSpPr>
            <p:nvPr/>
          </p:nvSpPr>
          <p:spPr bwMode="auto">
            <a:xfrm>
              <a:off x="3408" y="14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8" name="Oval 5"/>
            <p:cNvSpPr>
              <a:spLocks noChangeArrowheads="1"/>
            </p:cNvSpPr>
            <p:nvPr/>
          </p:nvSpPr>
          <p:spPr bwMode="auto">
            <a:xfrm>
              <a:off x="321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69" name="Oval 6"/>
            <p:cNvSpPr>
              <a:spLocks noChangeArrowheads="1"/>
            </p:cNvSpPr>
            <p:nvPr/>
          </p:nvSpPr>
          <p:spPr bwMode="auto">
            <a:xfrm>
              <a:off x="363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70" name="Oval 7"/>
            <p:cNvSpPr>
              <a:spLocks noChangeArrowheads="1"/>
            </p:cNvSpPr>
            <p:nvPr/>
          </p:nvSpPr>
          <p:spPr bwMode="auto">
            <a:xfrm>
              <a:off x="405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71" name="Oval 8"/>
            <p:cNvSpPr>
              <a:spLocks noChangeArrowheads="1"/>
            </p:cNvSpPr>
            <p:nvPr/>
          </p:nvSpPr>
          <p:spPr bwMode="auto">
            <a:xfrm>
              <a:off x="447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72" name="Oval 9"/>
            <p:cNvSpPr>
              <a:spLocks noChangeArrowheads="1"/>
            </p:cNvSpPr>
            <p:nvPr/>
          </p:nvSpPr>
          <p:spPr bwMode="auto">
            <a:xfrm>
              <a:off x="4896" y="13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5" name="Group 52"/>
          <p:cNvGrpSpPr>
            <a:grpSpLocks/>
          </p:cNvGrpSpPr>
          <p:nvPr/>
        </p:nvGrpSpPr>
        <p:grpSpPr bwMode="auto">
          <a:xfrm>
            <a:off x="5181600" y="2330450"/>
            <a:ext cx="2971800" cy="304800"/>
            <a:chOff x="3264" y="1560"/>
            <a:chExt cx="1872" cy="192"/>
          </a:xfrm>
        </p:grpSpPr>
        <p:sp>
          <p:nvSpPr>
            <p:cNvPr id="17461" name="Line 13"/>
            <p:cNvSpPr>
              <a:spLocks noChangeShapeType="1"/>
            </p:cNvSpPr>
            <p:nvPr/>
          </p:nvSpPr>
          <p:spPr bwMode="auto">
            <a:xfrm>
              <a:off x="3456" y="1656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Oval 14"/>
            <p:cNvSpPr>
              <a:spLocks noChangeArrowheads="1"/>
            </p:cNvSpPr>
            <p:nvPr/>
          </p:nvSpPr>
          <p:spPr bwMode="auto">
            <a:xfrm>
              <a:off x="3264" y="156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63" name="Oval 15"/>
            <p:cNvSpPr>
              <a:spLocks noChangeArrowheads="1"/>
            </p:cNvSpPr>
            <p:nvPr/>
          </p:nvSpPr>
          <p:spPr bwMode="auto">
            <a:xfrm>
              <a:off x="368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64" name="Oval 16"/>
            <p:cNvSpPr>
              <a:spLocks noChangeArrowheads="1"/>
            </p:cNvSpPr>
            <p:nvPr/>
          </p:nvSpPr>
          <p:spPr bwMode="auto">
            <a:xfrm>
              <a:off x="410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65" name="Oval 17"/>
            <p:cNvSpPr>
              <a:spLocks noChangeArrowheads="1"/>
            </p:cNvSpPr>
            <p:nvPr/>
          </p:nvSpPr>
          <p:spPr bwMode="auto">
            <a:xfrm>
              <a:off x="452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66" name="Oval 18"/>
            <p:cNvSpPr>
              <a:spLocks noChangeArrowheads="1"/>
            </p:cNvSpPr>
            <p:nvPr/>
          </p:nvSpPr>
          <p:spPr bwMode="auto">
            <a:xfrm>
              <a:off x="4944" y="1560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6" name="Group 53"/>
          <p:cNvGrpSpPr>
            <a:grpSpLocks/>
          </p:cNvGrpSpPr>
          <p:nvPr/>
        </p:nvGrpSpPr>
        <p:grpSpPr bwMode="auto">
          <a:xfrm>
            <a:off x="5181600" y="3041650"/>
            <a:ext cx="2971800" cy="304800"/>
            <a:chOff x="3264" y="2064"/>
            <a:chExt cx="1872" cy="192"/>
          </a:xfrm>
        </p:grpSpPr>
        <p:sp>
          <p:nvSpPr>
            <p:cNvPr id="17455" name="Line 20"/>
            <p:cNvSpPr>
              <a:spLocks noChangeShapeType="1"/>
            </p:cNvSpPr>
            <p:nvPr/>
          </p:nvSpPr>
          <p:spPr bwMode="auto">
            <a:xfrm>
              <a:off x="3456" y="216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6" name="Oval 21"/>
            <p:cNvSpPr>
              <a:spLocks noChangeArrowheads="1"/>
            </p:cNvSpPr>
            <p:nvPr/>
          </p:nvSpPr>
          <p:spPr bwMode="auto">
            <a:xfrm>
              <a:off x="326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57" name="Oval 22"/>
            <p:cNvSpPr>
              <a:spLocks noChangeArrowheads="1"/>
            </p:cNvSpPr>
            <p:nvPr/>
          </p:nvSpPr>
          <p:spPr bwMode="auto">
            <a:xfrm>
              <a:off x="3684" y="206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58" name="Oval 23"/>
            <p:cNvSpPr>
              <a:spLocks noChangeArrowheads="1"/>
            </p:cNvSpPr>
            <p:nvPr/>
          </p:nvSpPr>
          <p:spPr bwMode="auto">
            <a:xfrm>
              <a:off x="410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59" name="Oval 24"/>
            <p:cNvSpPr>
              <a:spLocks noChangeArrowheads="1"/>
            </p:cNvSpPr>
            <p:nvPr/>
          </p:nvSpPr>
          <p:spPr bwMode="auto">
            <a:xfrm>
              <a:off x="452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60" name="Oval 25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7" name="Group 54"/>
          <p:cNvGrpSpPr>
            <a:grpSpLocks/>
          </p:cNvGrpSpPr>
          <p:nvPr/>
        </p:nvGrpSpPr>
        <p:grpSpPr bwMode="auto">
          <a:xfrm>
            <a:off x="5181600" y="3752850"/>
            <a:ext cx="2971800" cy="304800"/>
            <a:chOff x="3264" y="2568"/>
            <a:chExt cx="1872" cy="192"/>
          </a:xfrm>
        </p:grpSpPr>
        <p:sp>
          <p:nvSpPr>
            <p:cNvPr id="17449" name="Line 27"/>
            <p:cNvSpPr>
              <a:spLocks noChangeShapeType="1"/>
            </p:cNvSpPr>
            <p:nvPr/>
          </p:nvSpPr>
          <p:spPr bwMode="auto">
            <a:xfrm>
              <a:off x="3456" y="2664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0" name="Oval 28"/>
            <p:cNvSpPr>
              <a:spLocks noChangeArrowheads="1"/>
            </p:cNvSpPr>
            <p:nvPr/>
          </p:nvSpPr>
          <p:spPr bwMode="auto">
            <a:xfrm>
              <a:off x="326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51" name="Oval 29"/>
            <p:cNvSpPr>
              <a:spLocks noChangeArrowheads="1"/>
            </p:cNvSpPr>
            <p:nvPr/>
          </p:nvSpPr>
          <p:spPr bwMode="auto">
            <a:xfrm>
              <a:off x="368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52" name="Oval 30"/>
            <p:cNvSpPr>
              <a:spLocks noChangeArrowheads="1"/>
            </p:cNvSpPr>
            <p:nvPr/>
          </p:nvSpPr>
          <p:spPr bwMode="auto">
            <a:xfrm>
              <a:off x="4104" y="256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53" name="Oval 31"/>
            <p:cNvSpPr>
              <a:spLocks noChangeArrowheads="1"/>
            </p:cNvSpPr>
            <p:nvPr/>
          </p:nvSpPr>
          <p:spPr bwMode="auto">
            <a:xfrm>
              <a:off x="452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54" name="Oval 32"/>
            <p:cNvSpPr>
              <a:spLocks noChangeArrowheads="1"/>
            </p:cNvSpPr>
            <p:nvPr/>
          </p:nvSpPr>
          <p:spPr bwMode="auto">
            <a:xfrm>
              <a:off x="4944" y="2568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8" name="Group 55"/>
          <p:cNvGrpSpPr>
            <a:grpSpLocks/>
          </p:cNvGrpSpPr>
          <p:nvPr/>
        </p:nvGrpSpPr>
        <p:grpSpPr bwMode="auto">
          <a:xfrm>
            <a:off x="5181600" y="4464050"/>
            <a:ext cx="2971800" cy="304800"/>
            <a:chOff x="3264" y="3072"/>
            <a:chExt cx="1872" cy="192"/>
          </a:xfrm>
        </p:grpSpPr>
        <p:sp>
          <p:nvSpPr>
            <p:cNvPr id="17443" name="Line 34"/>
            <p:cNvSpPr>
              <a:spLocks noChangeShapeType="1"/>
            </p:cNvSpPr>
            <p:nvPr/>
          </p:nvSpPr>
          <p:spPr bwMode="auto">
            <a:xfrm>
              <a:off x="3456" y="316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4" name="Oval 35"/>
            <p:cNvSpPr>
              <a:spLocks noChangeArrowheads="1"/>
            </p:cNvSpPr>
            <p:nvPr/>
          </p:nvSpPr>
          <p:spPr bwMode="auto">
            <a:xfrm>
              <a:off x="326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45" name="Oval 36"/>
            <p:cNvSpPr>
              <a:spLocks noChangeArrowheads="1"/>
            </p:cNvSpPr>
            <p:nvPr/>
          </p:nvSpPr>
          <p:spPr bwMode="auto">
            <a:xfrm>
              <a:off x="368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46" name="Oval 37"/>
            <p:cNvSpPr>
              <a:spLocks noChangeArrowheads="1"/>
            </p:cNvSpPr>
            <p:nvPr/>
          </p:nvSpPr>
          <p:spPr bwMode="auto">
            <a:xfrm>
              <a:off x="410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47" name="Oval 38"/>
            <p:cNvSpPr>
              <a:spLocks noChangeArrowheads="1"/>
            </p:cNvSpPr>
            <p:nvPr/>
          </p:nvSpPr>
          <p:spPr bwMode="auto">
            <a:xfrm>
              <a:off x="4524" y="307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  <p:sp>
          <p:nvSpPr>
            <p:cNvPr id="17448" name="Oval 39"/>
            <p:cNvSpPr>
              <a:spLocks noChangeArrowheads="1"/>
            </p:cNvSpPr>
            <p:nvPr/>
          </p:nvSpPr>
          <p:spPr bwMode="auto">
            <a:xfrm>
              <a:off x="4944" y="3072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</p:grpSp>
      <p:grpSp>
        <p:nvGrpSpPr>
          <p:cNvPr id="17419" name="Group 56"/>
          <p:cNvGrpSpPr>
            <a:grpSpLocks/>
          </p:cNvGrpSpPr>
          <p:nvPr/>
        </p:nvGrpSpPr>
        <p:grpSpPr bwMode="auto">
          <a:xfrm>
            <a:off x="5181600" y="5175250"/>
            <a:ext cx="2971800" cy="304800"/>
            <a:chOff x="3264" y="3456"/>
            <a:chExt cx="1872" cy="192"/>
          </a:xfrm>
        </p:grpSpPr>
        <p:sp>
          <p:nvSpPr>
            <p:cNvPr id="17437" name="Line 40"/>
            <p:cNvSpPr>
              <a:spLocks noChangeShapeType="1"/>
            </p:cNvSpPr>
            <p:nvPr/>
          </p:nvSpPr>
          <p:spPr bwMode="auto">
            <a:xfrm>
              <a:off x="3456" y="3552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Oval 41"/>
            <p:cNvSpPr>
              <a:spLocks noChangeArrowheads="1"/>
            </p:cNvSpPr>
            <p:nvPr/>
          </p:nvSpPr>
          <p:spPr bwMode="auto">
            <a:xfrm>
              <a:off x="326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7439" name="Oval 42"/>
            <p:cNvSpPr>
              <a:spLocks noChangeArrowheads="1"/>
            </p:cNvSpPr>
            <p:nvPr/>
          </p:nvSpPr>
          <p:spPr bwMode="auto">
            <a:xfrm>
              <a:off x="368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40" name="Oval 43"/>
            <p:cNvSpPr>
              <a:spLocks noChangeArrowheads="1"/>
            </p:cNvSpPr>
            <p:nvPr/>
          </p:nvSpPr>
          <p:spPr bwMode="auto">
            <a:xfrm>
              <a:off x="410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41" name="Oval 44"/>
            <p:cNvSpPr>
              <a:spLocks noChangeArrowheads="1"/>
            </p:cNvSpPr>
            <p:nvPr/>
          </p:nvSpPr>
          <p:spPr bwMode="auto">
            <a:xfrm>
              <a:off x="452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42" name="Oval 45"/>
            <p:cNvSpPr>
              <a:spLocks noChangeArrowheads="1"/>
            </p:cNvSpPr>
            <p:nvPr/>
          </p:nvSpPr>
          <p:spPr bwMode="auto">
            <a:xfrm>
              <a:off x="4944" y="345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grpSp>
        <p:nvGrpSpPr>
          <p:cNvPr id="17420" name="Group 57"/>
          <p:cNvGrpSpPr>
            <a:grpSpLocks/>
          </p:cNvGrpSpPr>
          <p:nvPr/>
        </p:nvGrpSpPr>
        <p:grpSpPr bwMode="auto">
          <a:xfrm>
            <a:off x="5181600" y="5886450"/>
            <a:ext cx="2971800" cy="304800"/>
            <a:chOff x="3264" y="3744"/>
            <a:chExt cx="1872" cy="192"/>
          </a:xfrm>
        </p:grpSpPr>
        <p:sp>
          <p:nvSpPr>
            <p:cNvPr id="17431" name="Line 46"/>
            <p:cNvSpPr>
              <a:spLocks noChangeShapeType="1"/>
            </p:cNvSpPr>
            <p:nvPr/>
          </p:nvSpPr>
          <p:spPr bwMode="auto">
            <a:xfrm>
              <a:off x="3456" y="3840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Oval 47"/>
            <p:cNvSpPr>
              <a:spLocks noChangeArrowheads="1"/>
            </p:cNvSpPr>
            <p:nvPr/>
          </p:nvSpPr>
          <p:spPr bwMode="auto">
            <a:xfrm>
              <a:off x="326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1</a:t>
              </a:r>
            </a:p>
          </p:txBody>
        </p:sp>
        <p:sp>
          <p:nvSpPr>
            <p:cNvPr id="17433" name="Oval 48"/>
            <p:cNvSpPr>
              <a:spLocks noChangeArrowheads="1"/>
            </p:cNvSpPr>
            <p:nvPr/>
          </p:nvSpPr>
          <p:spPr bwMode="auto">
            <a:xfrm>
              <a:off x="368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2</a:t>
              </a:r>
            </a:p>
          </p:txBody>
        </p:sp>
        <p:sp>
          <p:nvSpPr>
            <p:cNvPr id="17434" name="Oval 49"/>
            <p:cNvSpPr>
              <a:spLocks noChangeArrowheads="1"/>
            </p:cNvSpPr>
            <p:nvPr/>
          </p:nvSpPr>
          <p:spPr bwMode="auto">
            <a:xfrm>
              <a:off x="410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3</a:t>
              </a:r>
            </a:p>
          </p:txBody>
        </p:sp>
        <p:sp>
          <p:nvSpPr>
            <p:cNvPr id="17435" name="Oval 50"/>
            <p:cNvSpPr>
              <a:spLocks noChangeArrowheads="1"/>
            </p:cNvSpPr>
            <p:nvPr/>
          </p:nvSpPr>
          <p:spPr bwMode="auto">
            <a:xfrm>
              <a:off x="452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4</a:t>
              </a:r>
            </a:p>
          </p:txBody>
        </p:sp>
        <p:sp>
          <p:nvSpPr>
            <p:cNvPr id="17436" name="Oval 51"/>
            <p:cNvSpPr>
              <a:spLocks noChangeArrowheads="1"/>
            </p:cNvSpPr>
            <p:nvPr/>
          </p:nvSpPr>
          <p:spPr bwMode="auto">
            <a:xfrm>
              <a:off x="4944" y="3744"/>
              <a:ext cx="192" cy="192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5</a:t>
              </a:r>
            </a:p>
          </p:txBody>
        </p:sp>
      </p:grpSp>
      <p:cxnSp>
        <p:nvCxnSpPr>
          <p:cNvPr id="17421" name="AutoShape 58"/>
          <p:cNvCxnSpPr>
            <a:cxnSpLocks noChangeShapeType="1"/>
            <a:stCxn id="17463" idx="0"/>
            <a:endCxn id="17462" idx="7"/>
          </p:cNvCxnSpPr>
          <p:nvPr/>
        </p:nvCxnSpPr>
        <p:spPr bwMode="auto">
          <a:xfrm rot="-5400000" flipH="1" flipV="1">
            <a:off x="5699125" y="20637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59"/>
          <p:cNvCxnSpPr>
            <a:cxnSpLocks noChangeShapeType="1"/>
            <a:stCxn id="17458" idx="0"/>
            <a:endCxn id="17457" idx="7"/>
          </p:cNvCxnSpPr>
          <p:nvPr/>
        </p:nvCxnSpPr>
        <p:spPr bwMode="auto">
          <a:xfrm rot="-5400000" flipH="1" flipV="1">
            <a:off x="6365875" y="27749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60"/>
          <p:cNvCxnSpPr>
            <a:cxnSpLocks noChangeShapeType="1"/>
            <a:stCxn id="17457" idx="0"/>
            <a:endCxn id="17456" idx="7"/>
          </p:cNvCxnSpPr>
          <p:nvPr/>
        </p:nvCxnSpPr>
        <p:spPr bwMode="auto">
          <a:xfrm rot="-5400000" flipH="1" flipV="1">
            <a:off x="5699125" y="27749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AutoShape 61"/>
          <p:cNvCxnSpPr>
            <a:cxnSpLocks noChangeShapeType="1"/>
            <a:stCxn id="17452" idx="0"/>
            <a:endCxn id="17451" idx="7"/>
          </p:cNvCxnSpPr>
          <p:nvPr/>
        </p:nvCxnSpPr>
        <p:spPr bwMode="auto">
          <a:xfrm rot="-5400000" flipH="1" flipV="1">
            <a:off x="6365875" y="34861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AutoShape 62"/>
          <p:cNvCxnSpPr>
            <a:cxnSpLocks noChangeShapeType="1"/>
            <a:stCxn id="17453" idx="0"/>
            <a:endCxn id="17452" idx="7"/>
          </p:cNvCxnSpPr>
          <p:nvPr/>
        </p:nvCxnSpPr>
        <p:spPr bwMode="auto">
          <a:xfrm rot="-5400000" flipH="1" flipV="1">
            <a:off x="7032625" y="34861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6" name="AutoShape 63"/>
          <p:cNvCxnSpPr>
            <a:cxnSpLocks noChangeShapeType="1"/>
            <a:stCxn id="17448" idx="0"/>
            <a:endCxn id="17447" idx="7"/>
          </p:cNvCxnSpPr>
          <p:nvPr/>
        </p:nvCxnSpPr>
        <p:spPr bwMode="auto">
          <a:xfrm rot="-5400000" flipH="1" flipV="1">
            <a:off x="769937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65"/>
          <p:cNvCxnSpPr>
            <a:cxnSpLocks noChangeShapeType="1"/>
            <a:stCxn id="17446" idx="0"/>
            <a:endCxn id="17445" idx="7"/>
          </p:cNvCxnSpPr>
          <p:nvPr/>
        </p:nvCxnSpPr>
        <p:spPr bwMode="auto">
          <a:xfrm rot="-5400000" flipH="1" flipV="1">
            <a:off x="636587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8" name="AutoShape 66"/>
          <p:cNvCxnSpPr>
            <a:cxnSpLocks noChangeShapeType="1"/>
            <a:stCxn id="17445" idx="0"/>
            <a:endCxn id="17444" idx="7"/>
          </p:cNvCxnSpPr>
          <p:nvPr/>
        </p:nvCxnSpPr>
        <p:spPr bwMode="auto">
          <a:xfrm rot="-5400000" flipH="1" flipV="1">
            <a:off x="569912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9" name="AutoShape 67"/>
          <p:cNvCxnSpPr>
            <a:cxnSpLocks noChangeShapeType="1"/>
            <a:stCxn id="17447" idx="0"/>
            <a:endCxn id="17446" idx="7"/>
          </p:cNvCxnSpPr>
          <p:nvPr/>
        </p:nvCxnSpPr>
        <p:spPr bwMode="auto">
          <a:xfrm rot="-5400000" flipH="1" flipV="1">
            <a:off x="7032625" y="4197350"/>
            <a:ext cx="44450" cy="558800"/>
          </a:xfrm>
          <a:prstGeom prst="curvedConnector3">
            <a:avLst>
              <a:gd name="adj1" fmla="val -492856"/>
            </a:avLst>
          </a:prstGeom>
          <a:noFill/>
          <a:ln w="19050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30" name="Date Placeholder 6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priority queue methods: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438400"/>
            <a:ext cx="6324600" cy="388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9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E1AE6-27C3-1D50-01ED-8320C8AC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8001000" cy="614680"/>
          </a:xfrm>
        </p:spPr>
        <p:txBody>
          <a:bodyPr/>
          <a:lstStyle/>
          <a:p>
            <a:r>
              <a:rPr lang="en-TR" dirty="0"/>
              <a:t>PQ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C7634-AAEF-BBCE-F7A8-72FC24F7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292" y="1033780"/>
            <a:ext cx="8411308" cy="5100320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dirty="0" err="1"/>
              <a:t>PriorityQueue</a:t>
            </a:r>
            <a:r>
              <a:rPr lang="en-US" sz="2000" dirty="0"/>
              <a:t> is used when the objects are supposed to be processed based on the priority. It is known that a Queue follows the First-In-First-Out algorithm, but sometimes the elements of the queue are needed to be processed according to the priority, that’s when the </a:t>
            </a:r>
            <a:r>
              <a:rPr lang="en-US" sz="2000" dirty="0" err="1"/>
              <a:t>PriorityQueue</a:t>
            </a:r>
            <a:r>
              <a:rPr lang="en-US" sz="2000" dirty="0"/>
              <a:t> comes into play. </a:t>
            </a:r>
          </a:p>
          <a:p>
            <a:r>
              <a:rPr lang="en-US" sz="2000" dirty="0"/>
              <a:t>The elements of the priority queue are ordered according to the natural ordering, or by a Comparator provided at queue construction time, depending on which constructor is used.</a:t>
            </a:r>
            <a:endParaRPr lang="en-TR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0D4B6-354A-3492-519D-CB3843E881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C5D30147-A9C9-C1E3-27F4-45AA06189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820770"/>
            <a:ext cx="3581400" cy="3037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46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11B1E-BE5C-243C-F008-E5C4F8370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CBDC4-FD81-3EE8-8C9C-DCD3987751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890224-C51A-4D48-BA5F-B77A11428EF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A7DA1-9ED3-AD1D-AF3B-9D9BBC0C50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Priority Queues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E06B78-69A0-0D83-B8EC-EF76BFCF5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9355"/>
            <a:ext cx="6267450" cy="5859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78E8EE-5FEF-4A23-AF77-06993AE72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4648200"/>
            <a:ext cx="2006600" cy="1409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B42217-62F3-713E-FD3A-0BC93FDBBE27}"/>
              </a:ext>
            </a:extLst>
          </p:cNvPr>
          <p:cNvSpPr txBox="1"/>
          <p:nvPr/>
        </p:nvSpPr>
        <p:spPr>
          <a:xfrm>
            <a:off x="6249865" y="1143000"/>
            <a:ext cx="1980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PQ: 10 15 20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A9A9C10-DC7C-C71E-0057-C10766F1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52400"/>
            <a:ext cx="5313924" cy="614680"/>
          </a:xfrm>
        </p:spPr>
        <p:txBody>
          <a:bodyPr/>
          <a:lstStyle/>
          <a:p>
            <a:r>
              <a:rPr lang="en-TR" sz="2400" dirty="0"/>
              <a:t>How to Use PQ In Java</a:t>
            </a:r>
          </a:p>
        </p:txBody>
      </p:sp>
    </p:spTree>
    <p:extLst>
      <p:ext uri="{BB962C8B-B14F-4D97-AF65-F5344CB8AC3E}">
        <p14:creationId xmlns:p14="http://schemas.microsoft.com/office/powerpoint/2010/main" val="292023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7171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524D62ED-CCD0-E146-998E-A045ABC04B98}" type="slidenum">
              <a:rPr lang="en-US" sz="1400"/>
              <a:pPr eaLnBrk="1" hangingPunct="1"/>
              <a:t>6</a:t>
            </a:fld>
            <a:endParaRPr lang="en-US" sz="1400" dirty="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Total Order Relations</a:t>
            </a:r>
          </a:p>
        </p:txBody>
      </p:sp>
      <p:sp>
        <p:nvSpPr>
          <p:cNvPr id="1024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05000"/>
            <a:ext cx="3429000" cy="41148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>
                <a:ea typeface="+mn-ea"/>
              </a:rPr>
              <a:t>Keys in a priority queue can be arbitrary objects on which an order is defined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dirty="0">
                <a:ea typeface="+mn-ea"/>
              </a:rPr>
              <a:t>Two distinct entries in a priority queue can have the same key</a:t>
            </a:r>
            <a:endParaRPr lang="en-US" b="1" i="1" dirty="0">
              <a:latin typeface="Times New Roman" pitchFamily="18" charset="0"/>
              <a:ea typeface="+mn-ea"/>
            </a:endParaRPr>
          </a:p>
        </p:txBody>
      </p:sp>
      <p:sp>
        <p:nvSpPr>
          <p:cNvPr id="7174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1905000"/>
            <a:ext cx="4343400" cy="41148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Mathematical concept of total order relation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Comparability property: either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  <a:sym typeface="Symbol" charset="0"/>
              </a:rPr>
              <a:t>or</a:t>
            </a: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x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 err="1">
                <a:latin typeface="Tahoma" charset="0"/>
              </a:rPr>
              <a:t>Antisymmetric</a:t>
            </a:r>
            <a:r>
              <a:rPr lang="en-US" dirty="0">
                <a:latin typeface="Tahoma" charset="0"/>
              </a:rPr>
              <a:t> property:</a:t>
            </a:r>
            <a:br>
              <a:rPr lang="en-US" dirty="0">
                <a:latin typeface="Tahoma" charset="0"/>
              </a:rPr>
            </a:b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  <a:sym typeface="Symbol" charset="0"/>
              </a:rPr>
              <a:t>and</a:t>
            </a: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x </a:t>
            </a:r>
            <a:r>
              <a:rPr lang="en-US" dirty="0">
                <a:latin typeface="Tahoma" charset="0"/>
                <a:sym typeface="Symbol" charset="0"/>
              </a:rPr>
              <a:t>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=</a:t>
            </a:r>
            <a:r>
              <a:rPr lang="en-US" b="1" i="1" dirty="0">
                <a:latin typeface="Times New Roman" charset="0"/>
              </a:rPr>
              <a:t> y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latin typeface="Tahoma" charset="0"/>
              </a:rPr>
              <a:t>Transitive property:</a:t>
            </a:r>
            <a:br>
              <a:rPr lang="en-US" dirty="0">
                <a:latin typeface="Tahoma" charset="0"/>
              </a:rPr>
            </a:b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y</a:t>
            </a:r>
            <a:r>
              <a:rPr lang="en-US" dirty="0">
                <a:latin typeface="Tahoma" charset="0"/>
              </a:rPr>
              <a:t> </a:t>
            </a:r>
            <a:r>
              <a:rPr lang="en-US" dirty="0">
                <a:latin typeface="Tahoma" charset="0"/>
                <a:sym typeface="Symbol" charset="0"/>
              </a:rPr>
              <a:t>and</a:t>
            </a:r>
            <a:r>
              <a:rPr lang="en-US" dirty="0">
                <a:latin typeface="Tahoma" charset="0"/>
              </a:rPr>
              <a:t> </a:t>
            </a:r>
            <a:r>
              <a:rPr lang="en-US" b="1" i="1" dirty="0">
                <a:latin typeface="Times New Roman" charset="0"/>
              </a:rPr>
              <a:t>y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z </a:t>
            </a:r>
            <a:r>
              <a:rPr lang="en-US" dirty="0">
                <a:latin typeface="Tahoma" charset="0"/>
                <a:sym typeface="Symbol" charset="0"/>
              </a:rPr>
              <a:t> </a:t>
            </a:r>
            <a:r>
              <a:rPr lang="en-US" b="1" i="1" dirty="0">
                <a:latin typeface="Times New Roman" charset="0"/>
              </a:rPr>
              <a:t>x </a:t>
            </a:r>
            <a:r>
              <a:rPr lang="en-US" dirty="0">
                <a:latin typeface="Times New Roman" charset="0"/>
                <a:sym typeface="Symbol" charset="0"/>
              </a:rPr>
              <a:t></a:t>
            </a:r>
            <a:r>
              <a:rPr lang="en-US" b="1" i="1" dirty="0">
                <a:latin typeface="Times New Roman" charset="0"/>
              </a:rPr>
              <a:t> z</a:t>
            </a:r>
          </a:p>
        </p:txBody>
      </p:sp>
      <p:sp>
        <p:nvSpPr>
          <p:cNvPr id="717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819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E813C312-9B2D-5F4E-AD6B-76904742F0F5}" type="slidenum">
              <a:rPr lang="en-US" sz="1400"/>
              <a:pPr eaLnBrk="1" hangingPunct="1"/>
              <a:t>7</a:t>
            </a:fld>
            <a:endParaRPr lang="en-US" sz="1400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Entry ADT</a:t>
            </a:r>
          </a:p>
        </p:txBody>
      </p:sp>
      <p:sp>
        <p:nvSpPr>
          <p:cNvPr id="10342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495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ea typeface="+mn-ea"/>
              </a:rPr>
              <a:t>An </a:t>
            </a:r>
            <a:r>
              <a:rPr lang="en-US" sz="2400" dirty="0">
                <a:solidFill>
                  <a:schemeClr val="tx2"/>
                </a:solidFill>
                <a:ea typeface="+mn-ea"/>
              </a:rPr>
              <a:t>entry </a:t>
            </a:r>
            <a:r>
              <a:rPr lang="en-US" sz="2400" dirty="0">
                <a:ea typeface="+mn-ea"/>
              </a:rPr>
              <a:t>in a priority queue is simply a key-value pair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ea typeface="+mn-ea"/>
              </a:rPr>
              <a:t>Priority queues store entries to allow for efficient insertion and removal based on keys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Char char="q"/>
              <a:defRPr/>
            </a:pPr>
            <a:r>
              <a:rPr lang="en-US" sz="2400" dirty="0">
                <a:ea typeface="+mn-ea"/>
              </a:rPr>
              <a:t>Methods: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err="1">
                <a:solidFill>
                  <a:schemeClr val="tx2"/>
                </a:solidFill>
              </a:rPr>
              <a:t>getKey</a:t>
            </a:r>
            <a:r>
              <a:rPr lang="en-US" sz="2000" dirty="0"/>
              <a:t>: returns the key for this entry</a:t>
            </a:r>
          </a:p>
          <a:p>
            <a:pPr lvl="1" eaLnBrk="1" hangingPunct="1">
              <a:lnSpc>
                <a:spcPct val="110000"/>
              </a:lnSpc>
              <a:buFont typeface="Wingdings" pitchFamily="2" charset="2"/>
              <a:buChar char="n"/>
              <a:defRPr/>
            </a:pPr>
            <a:r>
              <a:rPr lang="en-US" sz="2000" dirty="0" err="1">
                <a:solidFill>
                  <a:schemeClr val="tx2"/>
                </a:solidFill>
              </a:rPr>
              <a:t>getValue</a:t>
            </a:r>
            <a:r>
              <a:rPr lang="en-US" sz="2000" dirty="0"/>
              <a:t>: returns the value associated with this entry</a:t>
            </a:r>
          </a:p>
        </p:txBody>
      </p:sp>
      <p:sp>
        <p:nvSpPr>
          <p:cNvPr id="10342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76400"/>
            <a:ext cx="4267200" cy="41148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400" dirty="0">
                <a:ea typeface="+mn-ea"/>
              </a:rPr>
              <a:t>As a Java interface: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/**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* Interface for a key-value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 * pair entry 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**/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b="1" dirty="0"/>
              <a:t>public interface  </a:t>
            </a:r>
            <a:r>
              <a:rPr lang="en-US" sz="2000" dirty="0"/>
              <a:t>Entry&lt;K,V&gt;  {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dirty="0"/>
              <a:t>		  K </a:t>
            </a:r>
            <a:r>
              <a:rPr lang="en-US" sz="2000" dirty="0" err="1">
                <a:solidFill>
                  <a:schemeClr val="tx2"/>
                </a:solidFill>
              </a:rPr>
              <a:t>getKey</a:t>
            </a:r>
            <a:r>
              <a:rPr lang="en-US" sz="2000" dirty="0"/>
              <a:t>();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dirty="0"/>
              <a:t>		  V </a:t>
            </a:r>
            <a:r>
              <a:rPr lang="en-US" sz="2000" dirty="0" err="1">
                <a:solidFill>
                  <a:schemeClr val="tx2"/>
                </a:solidFill>
              </a:rPr>
              <a:t>getValue</a:t>
            </a:r>
            <a:r>
              <a:rPr lang="en-US" sz="2000" dirty="0"/>
              <a:t>();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sz="2000" dirty="0"/>
              <a:t>	}</a:t>
            </a:r>
          </a:p>
        </p:txBody>
      </p:sp>
      <p:sp>
        <p:nvSpPr>
          <p:cNvPr id="819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9219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F936A1-F9BB-284F-9A93-7F2A05134F80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Comparator ADT</a:t>
            </a:r>
          </a:p>
        </p:txBody>
      </p:sp>
      <p:sp>
        <p:nvSpPr>
          <p:cNvPr id="922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76400"/>
            <a:ext cx="3733800" cy="43434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 comparator encapsulates the action of comparing two objects according to a given total order relation</a:t>
            </a:r>
          </a:p>
          <a:p>
            <a:pPr eaLnBrk="1" hangingPunct="1"/>
            <a:r>
              <a:rPr lang="en-US" sz="2000">
                <a:latin typeface="Tahoma" charset="0"/>
              </a:rPr>
              <a:t>A generic priority queue uses an auxiliary comparator</a:t>
            </a:r>
          </a:p>
          <a:p>
            <a:pPr eaLnBrk="1" hangingPunct="1"/>
            <a:r>
              <a:rPr lang="en-US" sz="2000">
                <a:latin typeface="Tahoma" charset="0"/>
              </a:rPr>
              <a:t>The comparator is external to the keys being compared</a:t>
            </a:r>
          </a:p>
          <a:p>
            <a:pPr eaLnBrk="1" hangingPunct="1"/>
            <a:r>
              <a:rPr lang="en-US" sz="2000">
                <a:latin typeface="Tahoma" charset="0"/>
              </a:rPr>
              <a:t>When the priority queue needs to compare two keys, it uses its comparator</a:t>
            </a: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676400"/>
            <a:ext cx="4267200" cy="41148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Tahoma" charset="0"/>
              </a:rPr>
              <a:t>Primary method of the Comparator ADT</a:t>
            </a:r>
          </a:p>
          <a:p>
            <a:pPr eaLnBrk="1" hangingPunct="1"/>
            <a:r>
              <a:rPr lang="en-US" sz="2400" dirty="0">
                <a:solidFill>
                  <a:schemeClr val="tx2"/>
                </a:solidFill>
                <a:latin typeface="Tahoma" charset="0"/>
              </a:rPr>
              <a:t>compare</a:t>
            </a:r>
            <a:r>
              <a:rPr lang="en-US" sz="2400" dirty="0">
                <a:latin typeface="Tahoma" charset="0"/>
              </a:rPr>
              <a:t>(x, y): returns an integer </a:t>
            </a:r>
            <a:r>
              <a:rPr lang="en-US" sz="2400" dirty="0" err="1">
                <a:latin typeface="Tahoma" charset="0"/>
              </a:rPr>
              <a:t>i</a:t>
            </a:r>
            <a:r>
              <a:rPr lang="en-US" sz="2400" dirty="0">
                <a:latin typeface="Tahoma" charset="0"/>
              </a:rPr>
              <a:t> such that </a:t>
            </a:r>
          </a:p>
          <a:p>
            <a:pPr lvl="1" eaLnBrk="1" hangingPunct="1"/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&lt; 0 if </a:t>
            </a:r>
            <a:r>
              <a:rPr lang="tr-TR" sz="2000" dirty="0">
                <a:latin typeface="Tahoma" charset="0"/>
              </a:rPr>
              <a:t>x</a:t>
            </a:r>
            <a:r>
              <a:rPr lang="en-US" sz="2000" dirty="0">
                <a:latin typeface="Tahoma" charset="0"/>
              </a:rPr>
              <a:t> &lt; </a:t>
            </a:r>
            <a:r>
              <a:rPr lang="tr-TR" sz="2000" dirty="0">
                <a:latin typeface="Tahoma" charset="0"/>
              </a:rPr>
              <a:t>y</a:t>
            </a:r>
            <a:r>
              <a:rPr lang="en-US" sz="2000" dirty="0">
                <a:latin typeface="Tahoma" charset="0"/>
              </a:rPr>
              <a:t>,</a:t>
            </a:r>
          </a:p>
          <a:p>
            <a:pPr lvl="1" eaLnBrk="1" hangingPunct="1"/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= 0 if </a:t>
            </a:r>
            <a:r>
              <a:rPr lang="tr-TR" sz="2000" dirty="0">
                <a:latin typeface="Tahoma" charset="0"/>
              </a:rPr>
              <a:t>x</a:t>
            </a:r>
            <a:r>
              <a:rPr lang="en-US" sz="2000" dirty="0">
                <a:latin typeface="Tahoma" charset="0"/>
              </a:rPr>
              <a:t> = </a:t>
            </a:r>
            <a:r>
              <a:rPr lang="tr-TR" sz="2000" dirty="0">
                <a:latin typeface="Tahoma" charset="0"/>
              </a:rPr>
              <a:t>y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 err="1">
                <a:latin typeface="Tahoma" charset="0"/>
              </a:rPr>
              <a:t>i</a:t>
            </a:r>
            <a:r>
              <a:rPr lang="en-US" sz="2000" dirty="0">
                <a:latin typeface="Tahoma" charset="0"/>
              </a:rPr>
              <a:t> &gt; 0 if </a:t>
            </a:r>
            <a:r>
              <a:rPr lang="tr-TR" sz="2000" dirty="0">
                <a:latin typeface="Tahoma" charset="0"/>
              </a:rPr>
              <a:t>x</a:t>
            </a:r>
            <a:r>
              <a:rPr lang="en-US" sz="2000" dirty="0">
                <a:latin typeface="Tahoma" charset="0"/>
              </a:rPr>
              <a:t> &gt; </a:t>
            </a:r>
            <a:r>
              <a:rPr lang="tr-TR" sz="2000" dirty="0">
                <a:latin typeface="Tahoma" charset="0"/>
              </a:rPr>
              <a:t>y</a:t>
            </a:r>
            <a:endParaRPr lang="en-US" sz="2000" dirty="0">
              <a:latin typeface="Tahoma" charset="0"/>
            </a:endParaRPr>
          </a:p>
          <a:p>
            <a:pPr lvl="1" eaLnBrk="1" hangingPunct="1"/>
            <a:r>
              <a:rPr lang="en-US" sz="2000" dirty="0">
                <a:latin typeface="Tahoma" charset="0"/>
              </a:rPr>
              <a:t>An error occurs if </a:t>
            </a:r>
            <a:r>
              <a:rPr lang="tr-TR" sz="2000" dirty="0">
                <a:latin typeface="Tahoma" charset="0"/>
              </a:rPr>
              <a:t>x</a:t>
            </a:r>
            <a:r>
              <a:rPr lang="en-US" sz="2000" dirty="0">
                <a:latin typeface="Tahoma" charset="0"/>
              </a:rPr>
              <a:t> and </a:t>
            </a:r>
            <a:r>
              <a:rPr lang="tr-TR" sz="2000" dirty="0">
                <a:latin typeface="Tahoma" charset="0"/>
              </a:rPr>
              <a:t>y</a:t>
            </a:r>
            <a:r>
              <a:rPr lang="en-US" sz="2000" dirty="0">
                <a:latin typeface="Tahoma" charset="0"/>
              </a:rPr>
              <a:t> cannot be compared.</a:t>
            </a:r>
          </a:p>
        </p:txBody>
      </p:sp>
      <p:sp>
        <p:nvSpPr>
          <p:cNvPr id="922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Priority Queues</a:t>
            </a:r>
          </a:p>
        </p:txBody>
      </p:sp>
      <p:sp>
        <p:nvSpPr>
          <p:cNvPr id="10243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B28CA07-847F-584A-9067-204BD2C1DF5E}" type="slidenum">
              <a:rPr lang="en-US" sz="1400"/>
              <a:pPr eaLnBrk="1" hangingPunct="1"/>
              <a:t>9</a:t>
            </a:fld>
            <a:endParaRPr lang="en-US" sz="1400" dirty="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 Comparator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41148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Tahoma" charset="0"/>
              </a:rPr>
              <a:t>Lexicographic comparison of 2-D points:</a:t>
            </a:r>
            <a:endParaRPr lang="en-US" sz="16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spcBef>
                <a:spcPts val="984"/>
              </a:spcBef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/** Comparator for 2D points under the standard lexicographic order.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public class  </a:t>
            </a:r>
            <a:r>
              <a:rPr lang="en-US" sz="1600" dirty="0">
                <a:latin typeface="Tahoma" charset="0"/>
              </a:rPr>
              <a:t>Lexicographic  </a:t>
            </a:r>
            <a:r>
              <a:rPr lang="en-US" sz="1600" b="1" dirty="0">
                <a:latin typeface="Tahoma" charset="0"/>
              </a:rPr>
              <a:t>implements  </a:t>
            </a:r>
            <a:r>
              <a:rPr lang="en-US" sz="1600" dirty="0">
                <a:latin typeface="Tahoma" charset="0"/>
              </a:rPr>
              <a:t>Comparator 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</a:t>
            </a:r>
            <a:r>
              <a:rPr lang="en-US" sz="1600" b="1" dirty="0" err="1">
                <a:latin typeface="Tahoma" charset="0"/>
              </a:rPr>
              <a:t>int</a:t>
            </a:r>
            <a:r>
              <a:rPr lang="en-US" sz="1600" b="1" dirty="0">
                <a:latin typeface="Tahoma" charset="0"/>
              </a:rPr>
              <a:t>  </a:t>
            </a:r>
            <a:r>
              <a:rPr lang="en-US" sz="1600" dirty="0" err="1">
                <a:latin typeface="Tahoma" charset="0"/>
              </a:rPr>
              <a:t>xa</a:t>
            </a:r>
            <a:r>
              <a:rPr lang="en-US" sz="1600" dirty="0">
                <a:latin typeface="Tahoma" charset="0"/>
              </a:rPr>
              <a:t>, </a:t>
            </a:r>
            <a:r>
              <a:rPr lang="en-US" sz="1600" dirty="0" err="1">
                <a:latin typeface="Tahoma" charset="0"/>
              </a:rPr>
              <a:t>ya</a:t>
            </a:r>
            <a:r>
              <a:rPr lang="en-US" sz="1600" dirty="0">
                <a:latin typeface="Tahoma" charset="0"/>
              </a:rPr>
              <a:t>, </a:t>
            </a:r>
            <a:r>
              <a:rPr lang="en-US" sz="1600" dirty="0" err="1">
                <a:latin typeface="Tahoma" charset="0"/>
              </a:rPr>
              <a:t>xb</a:t>
            </a:r>
            <a:r>
              <a:rPr lang="en-US" sz="1600" dirty="0">
                <a:latin typeface="Tahoma" charset="0"/>
              </a:rPr>
              <a:t>, </a:t>
            </a:r>
            <a:r>
              <a:rPr lang="en-US" sz="1600" dirty="0" err="1">
                <a:latin typeface="Tahoma" charset="0"/>
              </a:rPr>
              <a:t>yb</a:t>
            </a:r>
            <a:r>
              <a:rPr lang="en-US" sz="1600" dirty="0">
                <a:latin typeface="Tahoma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public </a:t>
            </a:r>
            <a:r>
              <a:rPr lang="en-US" sz="1600" b="1" dirty="0" err="1">
                <a:latin typeface="Tahoma" charset="0"/>
              </a:rPr>
              <a:t>int</a:t>
            </a:r>
            <a:r>
              <a:rPr lang="en-US" sz="1600" b="1" dirty="0">
                <a:latin typeface="Tahoma" charset="0"/>
              </a:rPr>
              <a:t>  </a:t>
            </a:r>
            <a:r>
              <a:rPr lang="en-US" sz="1600" dirty="0">
                <a:latin typeface="Tahoma" charset="0"/>
              </a:rPr>
              <a:t>compare(Object a, Object b)  </a:t>
            </a:r>
            <a:r>
              <a:rPr lang="en-US" sz="1600" b="1" dirty="0">
                <a:latin typeface="Tahoma" charset="0"/>
              </a:rPr>
              <a:t>throws  </a:t>
            </a:r>
            <a:r>
              <a:rPr lang="en-US" sz="1600" dirty="0" err="1">
                <a:latin typeface="Tahoma" charset="0"/>
              </a:rPr>
              <a:t>ClassCastException</a:t>
            </a:r>
            <a:r>
              <a:rPr lang="en-US" sz="1600" dirty="0">
                <a:latin typeface="Tahoma" charset="0"/>
              </a:rPr>
              <a:t>  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   </a:t>
            </a:r>
            <a:r>
              <a:rPr lang="en-US" sz="1600" dirty="0" err="1">
                <a:latin typeface="Tahoma" charset="0"/>
              </a:rPr>
              <a:t>xa</a:t>
            </a:r>
            <a:r>
              <a:rPr lang="en-US" sz="1600" dirty="0">
                <a:latin typeface="Tahoma" charset="0"/>
              </a:rPr>
              <a:t> = ((Point2D) a).</a:t>
            </a:r>
            <a:r>
              <a:rPr lang="en-US" sz="1600" dirty="0" err="1">
                <a:latin typeface="Tahoma" charset="0"/>
              </a:rPr>
              <a:t>getX</a:t>
            </a:r>
            <a:r>
              <a:rPr lang="en-US" sz="1600" dirty="0">
                <a:latin typeface="Tahoma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   </a:t>
            </a:r>
            <a:r>
              <a:rPr lang="en-US" sz="1600" dirty="0" err="1">
                <a:latin typeface="Tahoma" charset="0"/>
              </a:rPr>
              <a:t>ya</a:t>
            </a:r>
            <a:r>
              <a:rPr lang="en-US" sz="1600" dirty="0">
                <a:latin typeface="Tahoma" charset="0"/>
              </a:rPr>
              <a:t> = ((Point2D) a).</a:t>
            </a:r>
            <a:r>
              <a:rPr lang="en-US" sz="1600" dirty="0" err="1">
                <a:latin typeface="Tahoma" charset="0"/>
              </a:rPr>
              <a:t>getY</a:t>
            </a:r>
            <a:r>
              <a:rPr lang="en-US" sz="1600" dirty="0">
                <a:latin typeface="Tahoma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   </a:t>
            </a:r>
            <a:r>
              <a:rPr lang="en-US" sz="1600" dirty="0" err="1">
                <a:latin typeface="Tahoma" charset="0"/>
              </a:rPr>
              <a:t>xb</a:t>
            </a:r>
            <a:r>
              <a:rPr lang="en-US" sz="1600" dirty="0">
                <a:latin typeface="Tahoma" charset="0"/>
              </a:rPr>
              <a:t> = ((Point2D) b).</a:t>
            </a:r>
            <a:r>
              <a:rPr lang="en-US" sz="1600" dirty="0" err="1">
                <a:latin typeface="Tahoma" charset="0"/>
              </a:rPr>
              <a:t>getX</a:t>
            </a:r>
            <a:r>
              <a:rPr lang="en-US" sz="1600" dirty="0">
                <a:latin typeface="Tahoma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   </a:t>
            </a:r>
            <a:r>
              <a:rPr lang="en-US" sz="1600" dirty="0" err="1">
                <a:latin typeface="Tahoma" charset="0"/>
              </a:rPr>
              <a:t>yb</a:t>
            </a:r>
            <a:r>
              <a:rPr lang="en-US" sz="1600" dirty="0">
                <a:latin typeface="Tahoma" charset="0"/>
              </a:rPr>
              <a:t> = ((Point2D) b).</a:t>
            </a:r>
            <a:r>
              <a:rPr lang="en-US" sz="1600" dirty="0" err="1">
                <a:latin typeface="Tahoma" charset="0"/>
              </a:rPr>
              <a:t>getY</a:t>
            </a:r>
            <a:r>
              <a:rPr lang="en-US" sz="1600" dirty="0">
                <a:latin typeface="Tahoma" charset="0"/>
              </a:rPr>
              <a:t>();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  if  </a:t>
            </a:r>
            <a:r>
              <a:rPr lang="en-US" sz="1600" dirty="0">
                <a:latin typeface="Tahoma" charset="0"/>
              </a:rPr>
              <a:t>(</a:t>
            </a:r>
            <a:r>
              <a:rPr lang="en-US" sz="1600" dirty="0" err="1">
                <a:latin typeface="Tahoma" charset="0"/>
              </a:rPr>
              <a:t>xa</a:t>
            </a:r>
            <a:r>
              <a:rPr lang="en-US" sz="1600" dirty="0">
                <a:latin typeface="Tahoma" charset="0"/>
              </a:rPr>
              <a:t> != </a:t>
            </a:r>
            <a:r>
              <a:rPr lang="en-US" sz="1600" dirty="0" err="1">
                <a:latin typeface="Tahoma" charset="0"/>
              </a:rPr>
              <a:t>xb</a:t>
            </a:r>
            <a:r>
              <a:rPr lang="en-US" sz="1600" dirty="0">
                <a:latin typeface="Tahoma" charset="0"/>
              </a:rPr>
              <a:t>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		return  </a:t>
            </a:r>
            <a:r>
              <a:rPr lang="en-US" sz="1600" dirty="0">
                <a:latin typeface="Tahoma" charset="0"/>
              </a:rPr>
              <a:t>(</a:t>
            </a:r>
            <a:r>
              <a:rPr lang="en-US" sz="1600" dirty="0" err="1">
                <a:latin typeface="Tahoma" charset="0"/>
              </a:rPr>
              <a:t>xb</a:t>
            </a:r>
            <a:r>
              <a:rPr lang="en-US" sz="1600" dirty="0">
                <a:latin typeface="Tahoma" charset="0"/>
              </a:rPr>
              <a:t> - </a:t>
            </a:r>
            <a:r>
              <a:rPr lang="en-US" sz="1600" dirty="0" err="1">
                <a:latin typeface="Tahoma" charset="0"/>
              </a:rPr>
              <a:t>xa</a:t>
            </a:r>
            <a:r>
              <a:rPr lang="en-US" sz="1600" dirty="0">
                <a:latin typeface="Tahoma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   else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		return  </a:t>
            </a:r>
            <a:r>
              <a:rPr lang="en-US" sz="1600" dirty="0">
                <a:latin typeface="Tahoma" charset="0"/>
              </a:rPr>
              <a:t>(</a:t>
            </a:r>
            <a:r>
              <a:rPr lang="en-US" sz="1600" dirty="0" err="1">
                <a:latin typeface="Tahoma" charset="0"/>
              </a:rPr>
              <a:t>yb</a:t>
            </a:r>
            <a:r>
              <a:rPr lang="en-US" sz="1600" dirty="0">
                <a:latin typeface="Tahoma" charset="0"/>
              </a:rPr>
              <a:t> - </a:t>
            </a:r>
            <a:r>
              <a:rPr lang="en-US" sz="1600" dirty="0" err="1">
                <a:latin typeface="Tahoma" charset="0"/>
              </a:rPr>
              <a:t>ya</a:t>
            </a:r>
            <a:r>
              <a:rPr lang="en-US" sz="1600" dirty="0">
                <a:latin typeface="Tahoma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}</a:t>
            </a:r>
          </a:p>
        </p:txBody>
      </p:sp>
      <p:sp>
        <p:nvSpPr>
          <p:cNvPr id="10246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00200"/>
            <a:ext cx="3810000" cy="4191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dirty="0">
                <a:latin typeface="Tahoma" charset="0"/>
              </a:rPr>
              <a:t>Point objects: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8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/** Class representing a point in the plane with integer coordinates */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public class  </a:t>
            </a:r>
            <a:r>
              <a:rPr lang="en-US" sz="1600" dirty="0">
                <a:latin typeface="Tahoma" charset="0"/>
              </a:rPr>
              <a:t>Point2D	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protected </a:t>
            </a:r>
            <a:r>
              <a:rPr lang="en-US" sz="1600" b="1" dirty="0" err="1">
                <a:latin typeface="Tahoma" charset="0"/>
              </a:rPr>
              <a:t>int</a:t>
            </a:r>
            <a:r>
              <a:rPr lang="en-US" sz="1600" b="1" dirty="0">
                <a:latin typeface="Tahoma" charset="0"/>
              </a:rPr>
              <a:t> </a:t>
            </a:r>
            <a:r>
              <a:rPr lang="en-US" sz="1600" dirty="0">
                <a:latin typeface="Tahoma" charset="0"/>
              </a:rPr>
              <a:t>xc, </a:t>
            </a:r>
            <a:r>
              <a:rPr lang="en-US" sz="1600" dirty="0" err="1">
                <a:latin typeface="Tahoma" charset="0"/>
              </a:rPr>
              <a:t>yc</a:t>
            </a:r>
            <a:r>
              <a:rPr lang="en-US" sz="1600" dirty="0">
                <a:latin typeface="Tahoma" charset="0"/>
              </a:rPr>
              <a:t>; // coordinates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public  </a:t>
            </a:r>
            <a:r>
              <a:rPr lang="en-US" sz="1600" dirty="0">
                <a:latin typeface="Tahoma" charset="0"/>
              </a:rPr>
              <a:t>Point2D(</a:t>
            </a:r>
            <a:r>
              <a:rPr lang="en-US" sz="1600" b="1" dirty="0" err="1">
                <a:latin typeface="Tahoma" charset="0"/>
              </a:rPr>
              <a:t>int</a:t>
            </a:r>
            <a:r>
              <a:rPr lang="en-US" sz="1600" b="1" dirty="0">
                <a:latin typeface="Tahoma" charset="0"/>
              </a:rPr>
              <a:t>  </a:t>
            </a:r>
            <a:r>
              <a:rPr lang="en-US" sz="1600" dirty="0">
                <a:latin typeface="Tahoma" charset="0"/>
              </a:rPr>
              <a:t>x,  </a:t>
            </a:r>
            <a:r>
              <a:rPr lang="en-US" sz="1600" b="1" dirty="0" err="1">
                <a:latin typeface="Tahoma" charset="0"/>
              </a:rPr>
              <a:t>int</a:t>
            </a:r>
            <a:r>
              <a:rPr lang="en-US" sz="1600" b="1" dirty="0">
                <a:latin typeface="Tahoma" charset="0"/>
              </a:rPr>
              <a:t>  </a:t>
            </a:r>
            <a:r>
              <a:rPr lang="en-US" sz="1600" dirty="0">
                <a:latin typeface="Tahoma" charset="0"/>
              </a:rPr>
              <a:t>y)  {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   xc = x;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   </a:t>
            </a:r>
            <a:r>
              <a:rPr lang="en-US" sz="1600" dirty="0" err="1">
                <a:latin typeface="Tahoma" charset="0"/>
              </a:rPr>
              <a:t>yc</a:t>
            </a:r>
            <a:r>
              <a:rPr lang="en-US" sz="1600" dirty="0">
                <a:latin typeface="Tahoma" charset="0"/>
              </a:rPr>
              <a:t> = y;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public </a:t>
            </a:r>
            <a:r>
              <a:rPr lang="en-US" sz="1600" b="1" dirty="0" err="1">
                <a:latin typeface="Tahoma" charset="0"/>
              </a:rPr>
              <a:t>int</a:t>
            </a:r>
            <a:r>
              <a:rPr lang="en-US" sz="1600" b="1" dirty="0">
                <a:latin typeface="Tahoma" charset="0"/>
              </a:rPr>
              <a:t>  </a:t>
            </a:r>
            <a:r>
              <a:rPr lang="en-US" sz="1600" dirty="0" err="1">
                <a:latin typeface="Tahoma" charset="0"/>
              </a:rPr>
              <a:t>getX</a:t>
            </a:r>
            <a:r>
              <a:rPr lang="en-US" sz="1600" dirty="0">
                <a:latin typeface="Tahoma" charset="0"/>
              </a:rPr>
              <a:t>()  {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		</a:t>
            </a:r>
            <a:r>
              <a:rPr lang="en-US" sz="1600" b="1" dirty="0">
                <a:latin typeface="Tahoma" charset="0"/>
              </a:rPr>
              <a:t>return  </a:t>
            </a:r>
            <a:r>
              <a:rPr lang="en-US" sz="1600" dirty="0">
                <a:latin typeface="Tahoma" charset="0"/>
              </a:rPr>
              <a:t>xc;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b="1" dirty="0">
                <a:latin typeface="Tahoma" charset="0"/>
              </a:rPr>
              <a:t>    public </a:t>
            </a:r>
            <a:r>
              <a:rPr lang="en-US" sz="1600" b="1" dirty="0" err="1">
                <a:latin typeface="Tahoma" charset="0"/>
              </a:rPr>
              <a:t>int</a:t>
            </a:r>
            <a:r>
              <a:rPr lang="en-US" sz="1600" b="1" dirty="0">
                <a:latin typeface="Tahoma" charset="0"/>
              </a:rPr>
              <a:t>  </a:t>
            </a:r>
            <a:r>
              <a:rPr lang="en-US" sz="1600" dirty="0" err="1">
                <a:latin typeface="Tahoma" charset="0"/>
              </a:rPr>
              <a:t>getY</a:t>
            </a:r>
            <a:r>
              <a:rPr lang="en-US" sz="1600" dirty="0">
                <a:latin typeface="Tahoma" charset="0"/>
              </a:rPr>
              <a:t>()  { 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		</a:t>
            </a:r>
            <a:r>
              <a:rPr lang="en-US" sz="1600" b="1" dirty="0">
                <a:latin typeface="Tahoma" charset="0"/>
              </a:rPr>
              <a:t>return  </a:t>
            </a:r>
            <a:r>
              <a:rPr lang="en-US" sz="1600" dirty="0" err="1">
                <a:latin typeface="Tahoma" charset="0"/>
              </a:rPr>
              <a:t>yc</a:t>
            </a:r>
            <a:r>
              <a:rPr lang="en-US" sz="1600" dirty="0">
                <a:latin typeface="Tahoma" charset="0"/>
              </a:rPr>
              <a:t>;	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 dirty="0">
                <a:latin typeface="Tahoma" charset="0"/>
              </a:rPr>
              <a:t>}</a:t>
            </a:r>
          </a:p>
        </p:txBody>
      </p:sp>
      <p:sp>
        <p:nvSpPr>
          <p:cNvPr id="1024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15240</TotalTime>
  <Words>2113</Words>
  <Application>Microsoft Macintosh PowerPoint</Application>
  <PresentationFormat>On-screen Show (4:3)</PresentationFormat>
  <Paragraphs>315</Paragraphs>
  <Slides>23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Symbol</vt:lpstr>
      <vt:lpstr>Tahoma</vt:lpstr>
      <vt:lpstr>Times New Roman</vt:lpstr>
      <vt:lpstr>Wingdings</vt:lpstr>
      <vt:lpstr>Blueprint</vt:lpstr>
      <vt:lpstr>Priority Queues</vt:lpstr>
      <vt:lpstr>Priority Queue ADT</vt:lpstr>
      <vt:lpstr>Example</vt:lpstr>
      <vt:lpstr>PQ In Java</vt:lpstr>
      <vt:lpstr>How to Use PQ In Java</vt:lpstr>
      <vt:lpstr>Total Order Relations</vt:lpstr>
      <vt:lpstr>Entry ADT</vt:lpstr>
      <vt:lpstr>Comparator ADT</vt:lpstr>
      <vt:lpstr>Example Comparator</vt:lpstr>
      <vt:lpstr>Example Comparator</vt:lpstr>
      <vt:lpstr>Sequence-based Priority Queue</vt:lpstr>
      <vt:lpstr>Linked List Implementation</vt:lpstr>
      <vt:lpstr>Linked List Implementation</vt:lpstr>
      <vt:lpstr>Unsorted List Implementation</vt:lpstr>
      <vt:lpstr>Unsorted List Implementation, 2</vt:lpstr>
      <vt:lpstr>Sorted List Implementation</vt:lpstr>
      <vt:lpstr>Sorted List Implementation, 2</vt:lpstr>
      <vt:lpstr>Priority Queue Sorting</vt:lpstr>
      <vt:lpstr>Selection-Sort</vt:lpstr>
      <vt:lpstr>Selection-Sort Example</vt:lpstr>
      <vt:lpstr>Insertion-Sort</vt:lpstr>
      <vt:lpstr>Insertion-Sort Example</vt:lpstr>
      <vt:lpstr>In-place Insertion-Sort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cavidan yakupoglu</cp:lastModifiedBy>
  <cp:revision>657</cp:revision>
  <cp:lastPrinted>2014-03-20T01:08:50Z</cp:lastPrinted>
  <dcterms:created xsi:type="dcterms:W3CDTF">2002-01-21T02:22:10Z</dcterms:created>
  <dcterms:modified xsi:type="dcterms:W3CDTF">2023-12-27T08:04:01Z</dcterms:modified>
</cp:coreProperties>
</file>