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73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8" r:id="rId8"/>
    <p:sldId id="266" r:id="rId9"/>
    <p:sldId id="264" r:id="rId10"/>
    <p:sldId id="261" r:id="rId11"/>
    <p:sldId id="265" r:id="rId12"/>
    <p:sldId id="267" r:id="rId13"/>
    <p:sldId id="262" r:id="rId14"/>
    <p:sldId id="273" r:id="rId15"/>
    <p:sldId id="274" r:id="rId16"/>
    <p:sldId id="275" r:id="rId17"/>
    <p:sldId id="270" r:id="rId18"/>
    <p:sldId id="271" r:id="rId19"/>
    <p:sldId id="272" r:id="rId20"/>
    <p:sldId id="263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0FC9D-B3FF-DB66-C4F8-62EDE8677F1E}" v="90" dt="2022-01-22T10:03:10.265"/>
    <p1510:client id="{93AF4637-679A-0E4E-9F3D-DD4C96C39983}" v="2" dt="2022-01-21T15:46:17.528"/>
    <p1510:client id="{C619F897-BF9E-584C-1753-A35204775D17}" v="1" dt="2022-01-23T08:47:29.767"/>
    <p1510:client id="{EDB91381-911D-234F-8B04-252CE67B79D4}" v="68" dt="2022-01-23T10:36:50.596"/>
    <p1510:client id="{F1012EFF-DD45-EE7E-A5D2-C5794C8DAE83}" v="33" dt="2022-01-22T09:13:2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en-tech-met-ed.blogspot.com/2012/09/book-spine-poetry-part-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ספרים">
            <a:extLst>
              <a:ext uri="{FF2B5EF4-FFF2-40B4-BE49-F238E27FC236}">
                <a16:creationId xmlns:a16="http://schemas.microsoft.com/office/drawing/2014/main" id="{3E59A1C9-39FE-40AE-8A10-E4237AF8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3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A606DF-BC52-2643-A859-B866BFC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af-ZA" sz="5600"/>
              <a:t>Book Recommendation System</a:t>
            </a:r>
            <a:endParaRPr lang="he-IL" sz="560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EFC0083-5086-F146-A4F9-D752603E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af-ZA" sz="800"/>
              <a:t>The system will recommend to the user 5 books that he might like</a:t>
            </a:r>
            <a:endParaRPr lang="he-IL" sz="800"/>
          </a:p>
          <a:p>
            <a:pPr algn="l"/>
            <a:r>
              <a:rPr lang="en-US" sz="800"/>
              <a:t>b</a:t>
            </a:r>
            <a:r>
              <a:rPr lang="af-ZA" sz="800"/>
              <a:t>ased on</a:t>
            </a:r>
            <a:r>
              <a:rPr lang="he-IL" sz="800"/>
              <a:t> </a:t>
            </a:r>
            <a:r>
              <a:rPr lang="af-ZA" sz="800"/>
              <a:t>a book he has already read and loved</a:t>
            </a:r>
            <a:endParaRPr lang="he-IL" sz="800"/>
          </a:p>
          <a:p>
            <a:pPr algn="l"/>
            <a:r>
              <a:rPr lang="af-ZA" sz="800"/>
              <a:t>T</a:t>
            </a:r>
            <a:r>
              <a:rPr lang="he-IL" sz="800"/>
              <a:t>al hadad-313194623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EA58A8E-194C-1844-A3AD-1DED6B030848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8524F3-578D-C147-9876-77E7F14A4313}"/>
              </a:ext>
            </a:extLst>
          </p:cNvPr>
          <p:cNvSpPr txBox="1"/>
          <p:nvPr/>
        </p:nvSpPr>
        <p:spPr>
          <a:xfrm>
            <a:off x="1931926" y="1947135"/>
            <a:ext cx="4477875" cy="21623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83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1B40906D-452D-4BB2-92DC-7B89357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3956B9D4-F2B2-4E32-8F89-300DB62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9" y="643467"/>
            <a:ext cx="10175462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82937DE-C8FD-4945-9697-86467D1B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An alternative solution based on the book summary</a:t>
            </a: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FF337-B0B8-9940-A044-30827E97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understand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order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reach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good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summary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</a:p>
          <a:p>
            <a:r>
              <a:rPr lang="he-IL" sz="2000" dirty="0" err="1">
                <a:ea typeface="+mn-lt"/>
                <a:cs typeface="+mn-lt"/>
              </a:rPr>
              <a:t>When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use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summary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weight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technical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details,In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way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quantify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compare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well</a:t>
            </a:r>
          </a:p>
          <a:p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content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most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important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our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case</a:t>
            </a:r>
          </a:p>
          <a:p>
            <a:endParaRPr lang="he-IL" sz="2000">
              <a:ea typeface="+mn-lt"/>
              <a:cs typeface="+mn-lt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lose-up of open book against blurred bookshelf background">
            <a:extLst>
              <a:ext uri="{FF2B5EF4-FFF2-40B4-BE49-F238E27FC236}">
                <a16:creationId xmlns:a16="http://schemas.microsoft.com/office/drawing/2014/main" id="{B918CBDA-89B6-453E-9752-5DB6045A9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4" r="24767" b="-3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3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350DF69-F555-ED4E-A08C-63EA1D1D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tf–idf and cosine similarity</a:t>
            </a: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64CD91-8C53-FA4B-90DD-979A5376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general</a:t>
            </a:r>
            <a:r>
              <a:rPr lang="he-IL" sz="2000" dirty="0">
                <a:ea typeface="+mn-lt"/>
                <a:cs typeface="+mn-lt"/>
              </a:rPr>
              <a:t>: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create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vectors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calculate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angle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between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vectors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5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closest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original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</a:p>
          <a:p>
            <a:r>
              <a:rPr lang="he-IL" sz="2000" dirty="0" err="1">
                <a:ea typeface="+mn-lt"/>
                <a:cs typeface="+mn-lt"/>
              </a:rPr>
              <a:t>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example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vector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for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Harry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Potter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Sorcerer's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Stone</a:t>
            </a:r>
            <a:endParaRPr lang="he-IL" sz="2000" dirty="0" err="1">
              <a:latin typeface="Calibri"/>
              <a:cs typeface="Calibri"/>
            </a:endParaRPr>
          </a:p>
          <a:p>
            <a:r>
              <a:rPr lang="he-IL" sz="2000" dirty="0">
                <a:latin typeface="Calibri"/>
                <a:cs typeface="Calibri"/>
              </a:rPr>
              <a:t>(</a:t>
            </a:r>
            <a:r>
              <a:rPr lang="he-IL" sz="2000" dirty="0" err="1">
                <a:latin typeface="Calibri"/>
                <a:cs typeface="Calibri"/>
              </a:rPr>
              <a:t>Due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to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technical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limitations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words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that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appear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in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dictionary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but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not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in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summary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will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not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appear</a:t>
            </a:r>
            <a:r>
              <a:rPr lang="he-IL" sz="2000" dirty="0">
                <a:latin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he-IL" sz="2000">
              <a:latin typeface="Calibri Light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3D0A86-5E08-497D-9E0E-63D9366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err="1">
                <a:cs typeface="Times New Roman"/>
              </a:rPr>
              <a:t>How</a:t>
            </a:r>
            <a:r>
              <a:rPr lang="he-IL">
                <a:cs typeface="Times New Roman"/>
              </a:rPr>
              <a:t> </a:t>
            </a:r>
            <a:r>
              <a:rPr lang="he-IL" err="1">
                <a:cs typeface="Times New Roman"/>
              </a:rPr>
              <a:t>tf-idf</a:t>
            </a:r>
            <a:r>
              <a:rPr lang="he-IL">
                <a:cs typeface="Times New Roman"/>
              </a:rPr>
              <a:t> </a:t>
            </a:r>
            <a:r>
              <a:rPr lang="he-IL" err="1">
                <a:cs typeface="Times New Roman"/>
              </a:rPr>
              <a:t>and</a:t>
            </a:r>
            <a:r>
              <a:rPr lang="he-IL">
                <a:cs typeface="Times New Roman"/>
              </a:rPr>
              <a:t> </a:t>
            </a:r>
            <a:r>
              <a:rPr lang="he-IL" err="1">
                <a:cs typeface="Calibri Light"/>
              </a:rPr>
              <a:t>cosine</a:t>
            </a:r>
            <a:r>
              <a:rPr lang="he-IL">
                <a:cs typeface="Calibri Light"/>
              </a:rPr>
              <a:t> </a:t>
            </a:r>
            <a:r>
              <a:rPr lang="he-IL" err="1">
                <a:cs typeface="Calibri Light"/>
              </a:rPr>
              <a:t>similarity</a:t>
            </a:r>
            <a:endParaRPr lang="he-IL" err="1">
              <a:ea typeface="+mj-lt"/>
              <a:cs typeface="+mj-lt"/>
            </a:endParaRPr>
          </a:p>
          <a:p>
            <a:r>
              <a:rPr lang="he-IL" err="1">
                <a:cs typeface="Times New Roman"/>
              </a:rPr>
              <a:t>work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758C00-656A-4D2E-B86F-3E0F45BD172C}"/>
              </a:ext>
            </a:extLst>
          </p:cNvPr>
          <p:cNvSpPr txBox="1"/>
          <p:nvPr/>
        </p:nvSpPr>
        <p:spPr>
          <a:xfrm>
            <a:off x="514815" y="2029522"/>
            <a:ext cx="11441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Term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(</a:t>
            </a:r>
            <a:r>
              <a:rPr lang="he-IL" err="1">
                <a:ea typeface="+mn-lt"/>
                <a:cs typeface="+mn-lt"/>
              </a:rPr>
              <a:t>tf</a:t>
            </a:r>
            <a:r>
              <a:rPr lang="he-IL">
                <a:ea typeface="+mn-lt"/>
                <a:cs typeface="+mn-lt"/>
              </a:rPr>
              <a:t>)-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each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text,the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ratio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number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times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appears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a </a:t>
            </a:r>
            <a:r>
              <a:rPr lang="he-IL" err="1">
                <a:ea typeface="+mn-lt"/>
                <a:cs typeface="+mn-lt"/>
              </a:rPr>
              <a:t>text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compared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total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number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that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text</a:t>
            </a:r>
            <a:endParaRPr lang="he-IL">
              <a:ea typeface="+mn-lt"/>
              <a:cs typeface="+mn-lt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</p:txBody>
      </p:sp>
      <p:pic>
        <p:nvPicPr>
          <p:cNvPr id="6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0B7A839-2E2C-4811-B274-76DF5D41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8" y="2685897"/>
            <a:ext cx="3914078" cy="127212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F2B19EC-0683-4121-AA44-876664565516}"/>
              </a:ext>
            </a:extLst>
          </p:cNvPr>
          <p:cNvSpPr txBox="1"/>
          <p:nvPr/>
        </p:nvSpPr>
        <p:spPr>
          <a:xfrm>
            <a:off x="8548032" y="24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for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example</a:t>
            </a:r>
            <a:endParaRPr lang="he-IL" err="1"/>
          </a:p>
        </p:txBody>
      </p:sp>
      <p:pic>
        <p:nvPicPr>
          <p:cNvPr id="10" name="תמונה 10">
            <a:extLst>
              <a:ext uri="{FF2B5EF4-FFF2-40B4-BE49-F238E27FC236}">
                <a16:creationId xmlns:a16="http://schemas.microsoft.com/office/drawing/2014/main" id="{07822AD9-CEF4-4686-8237-5A461A58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777" y="2756295"/>
            <a:ext cx="2743200" cy="3847070"/>
          </a:xfrm>
          <a:prstGeom prst="rect">
            <a:avLst/>
          </a:prstGeom>
        </p:spPr>
      </p:pic>
      <p:pic>
        <p:nvPicPr>
          <p:cNvPr id="7" name="תמונה 7">
            <a:extLst>
              <a:ext uri="{FF2B5EF4-FFF2-40B4-BE49-F238E27FC236}">
                <a16:creationId xmlns:a16="http://schemas.microsoft.com/office/drawing/2014/main" id="{693F200C-00E7-4171-8A5B-D297C86E4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1" y="4131278"/>
            <a:ext cx="7556809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81875F2-AFE7-4BC9-AB9C-F7B9AAC5B689}"/>
              </a:ext>
            </a:extLst>
          </p:cNvPr>
          <p:cNvSpPr txBox="1"/>
          <p:nvPr/>
        </p:nvSpPr>
        <p:spPr>
          <a:xfrm>
            <a:off x="301083" y="607741"/>
            <a:ext cx="112181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Inverse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Data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 (</a:t>
            </a:r>
            <a:r>
              <a:rPr lang="he-IL" err="1">
                <a:ea typeface="+mn-lt"/>
                <a:cs typeface="+mn-lt"/>
              </a:rPr>
              <a:t>idf</a:t>
            </a:r>
            <a:r>
              <a:rPr lang="he-IL">
                <a:ea typeface="+mn-lt"/>
                <a:cs typeface="+mn-lt"/>
              </a:rPr>
              <a:t>)-</a:t>
            </a:r>
            <a:endParaRPr lang="he-IL"/>
          </a:p>
          <a:p>
            <a:pPr algn="l"/>
            <a:r>
              <a:rPr lang="he-IL" err="1">
                <a:ea typeface="+mn-lt"/>
                <a:cs typeface="+mn-lt"/>
              </a:rPr>
              <a:t>used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calculate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weight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rare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txts</a:t>
            </a:r>
            <a:r>
              <a:rPr lang="he-IL">
                <a:ea typeface="+mn-lt"/>
                <a:cs typeface="+mn-lt"/>
              </a:rPr>
              <a:t> </a:t>
            </a:r>
            <a:endParaRPr lang="he-IL">
              <a:cs typeface="Calibri"/>
            </a:endParaRPr>
          </a:p>
          <a:p>
            <a:pPr algn="l"/>
            <a:r>
              <a:rPr lang="he-IL" err="1">
                <a:ea typeface="+mn-lt"/>
                <a:cs typeface="+mn-lt"/>
              </a:rPr>
              <a:t>Rare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get</a:t>
            </a:r>
            <a:r>
              <a:rPr lang="he-IL">
                <a:ea typeface="+mn-lt"/>
                <a:cs typeface="+mn-lt"/>
              </a:rPr>
              <a:t> a </a:t>
            </a:r>
            <a:r>
              <a:rPr lang="he-IL" err="1">
                <a:ea typeface="+mn-lt"/>
                <a:cs typeface="+mn-lt"/>
              </a:rPr>
              <a:t>higher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score</a:t>
            </a:r>
            <a:endParaRPr lang="he-IL">
              <a:ea typeface="+mn-lt"/>
              <a:cs typeface="+mn-lt"/>
            </a:endParaRPr>
          </a:p>
          <a:p>
            <a:pPr algn="l"/>
            <a:endParaRPr lang="he-IL">
              <a:ea typeface="+mn-lt"/>
              <a:cs typeface="+mn-lt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04E81794-0BD5-43FB-8069-AA5E8077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1810745"/>
            <a:ext cx="5475249" cy="1006616"/>
          </a:xfrm>
          <a:prstGeom prst="rect">
            <a:avLst/>
          </a:prstGeom>
        </p:spPr>
      </p:pic>
      <p:pic>
        <p:nvPicPr>
          <p:cNvPr id="10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8CBF240-E04C-4E71-B7C3-10213F24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3053930"/>
            <a:ext cx="3505200" cy="516596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F98EAD6B-F05D-4C23-995B-619160AB0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3779628"/>
            <a:ext cx="5800492" cy="517137"/>
          </a:xfrm>
          <a:prstGeom prst="rect">
            <a:avLst/>
          </a:prstGeom>
        </p:spPr>
      </p:pic>
      <p:pic>
        <p:nvPicPr>
          <p:cNvPr id="12" name="תמונה 12">
            <a:extLst>
              <a:ext uri="{FF2B5EF4-FFF2-40B4-BE49-F238E27FC236}">
                <a16:creationId xmlns:a16="http://schemas.microsoft.com/office/drawing/2014/main" id="{6AD5E73E-3412-4F1E-93CF-F52B5E9C1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117" y="4777031"/>
            <a:ext cx="4657492" cy="50815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996536F-191C-4E54-AF46-EFAD1CF73EB4}"/>
              </a:ext>
            </a:extLst>
          </p:cNvPr>
          <p:cNvSpPr txBox="1"/>
          <p:nvPr/>
        </p:nvSpPr>
        <p:spPr>
          <a:xfrm>
            <a:off x="301083" y="5885985"/>
            <a:ext cx="55310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dirty="0" err="1">
                <a:ea typeface="+mn-lt"/>
                <a:cs typeface="+mn-lt"/>
              </a:rPr>
              <a:t>Some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formulas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taken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from</a:t>
            </a:r>
            <a:endParaRPr lang="en-US" dirty="0" err="1"/>
          </a:p>
          <a:p>
            <a:pPr algn="l"/>
            <a:r>
              <a:rPr lang="he-IL" dirty="0">
                <a:ea typeface="+mn-lt"/>
                <a:cs typeface="+mn-lt"/>
              </a:rPr>
              <a:t>https://en.wikipedia.org/wiki/Tf-idf</a:t>
            </a:r>
            <a:endParaRPr lang="he-IL" dirty="0"/>
          </a:p>
          <a:p>
            <a:pPr algn="l"/>
            <a:endParaRPr lang="he-IL" dirty="0">
              <a:cs typeface="Calibri"/>
            </a:endParaRPr>
          </a:p>
          <a:p>
            <a:pPr algn="l"/>
            <a:endParaRPr lang="he-I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0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FD063-8D56-4AE1-A7EA-BA7E9C4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cosine similarity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1726-4C7B-4C2C-8F96-E6EC155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Cosine similarity </a:t>
            </a:r>
            <a:r>
              <a:rPr lang="en-US" sz="2000">
                <a:ea typeface="+mn-lt"/>
                <a:cs typeface="+mn-lt"/>
              </a:rPr>
              <a:t>used to calculate the angle between the word vectors,and by doing so we can find the closest vectors to the original vector</a:t>
            </a: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26D38F-66F7-46B4-9BDA-F752FE06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2" descr="תמונה שמכילה טקסט, לוחית&#10;&#10;התיאור נוצר באופן אוטומטי">
            <a:extLst>
              <a:ext uri="{FF2B5EF4-FFF2-40B4-BE49-F238E27FC236}">
                <a16:creationId xmlns:a16="http://schemas.microsoft.com/office/drawing/2014/main" id="{01044D38-3ED2-4CFB-AC90-E95B1599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52" y="643466"/>
            <a:ext cx="3370495" cy="557106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4B73039-59CE-4DA1-8E56-44C745F2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4078"/>
            <a:ext cx="10905066" cy="288984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CFDF93-AF0A-45C2-A431-F2637F83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using the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0BD844E-2044-4BA9-8FA0-8D1968BE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925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8C0F5D-AF53-48FD-81DA-A1CDEA6EF7AE}"/>
              </a:ext>
            </a:extLst>
          </p:cNvPr>
          <p:cNvSpPr txBox="1"/>
          <p:nvPr/>
        </p:nvSpPr>
        <p:spPr>
          <a:xfrm>
            <a:off x="5004676" y="476469"/>
            <a:ext cx="2743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sz="2400" err="1">
                <a:solidFill>
                  <a:srgbClr val="002060"/>
                </a:solidFill>
                <a:ea typeface="+mn-lt"/>
                <a:cs typeface="+mn-lt"/>
              </a:rPr>
              <a:t>main</a:t>
            </a:r>
            <a:r>
              <a:rPr lang="he-IL" sz="240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he-IL" sz="2400" err="1">
                <a:solidFill>
                  <a:srgbClr val="002060"/>
                </a:solidFill>
                <a:ea typeface="+mn-lt"/>
                <a:cs typeface="+mn-lt"/>
              </a:rPr>
              <a:t>steps</a:t>
            </a:r>
            <a:endParaRPr lang="he-IL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B5492E3-B7D7-43D9-9F5A-B9B52228CCA8}"/>
              </a:ext>
            </a:extLst>
          </p:cNvPr>
          <p:cNvSpPr/>
          <p:nvPr/>
        </p:nvSpPr>
        <p:spPr>
          <a:xfrm>
            <a:off x="4402739" y="2234983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he-IL" dirty="0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81E30F-172D-4F0E-A093-E2E3911C4E36}"/>
              </a:ext>
            </a:extLst>
          </p:cNvPr>
          <p:cNvSpPr/>
          <p:nvPr/>
        </p:nvSpPr>
        <p:spPr>
          <a:xfrm>
            <a:off x="4402738" y="1227739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he-IL" dirty="0" err="1">
                <a:ea typeface="+mn-lt"/>
                <a:cs typeface="+mn-lt"/>
              </a:rPr>
              <a:t>Research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question</a:t>
            </a:r>
            <a:endParaRPr lang="en-US" dirty="0" err="1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43B3122-7EB7-4DD6-803A-25F0417D766F}"/>
              </a:ext>
            </a:extLst>
          </p:cNvPr>
          <p:cNvSpPr/>
          <p:nvPr/>
        </p:nvSpPr>
        <p:spPr>
          <a:xfrm>
            <a:off x="4402738" y="3242221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Identify the necessary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cs typeface="Calibri"/>
              </a:rPr>
              <a:t> data,and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cs typeface="Calibri"/>
              </a:rPr>
              <a:t>data crawling</a:t>
            </a:r>
            <a:endParaRPr lang="en-US"/>
          </a:p>
          <a:p>
            <a:pPr algn="ctr"/>
            <a:endParaRPr lang="he-IL" dirty="0">
              <a:ea typeface="+mn-lt"/>
              <a:cs typeface="+mn-lt"/>
            </a:endParaRPr>
          </a:p>
          <a:p>
            <a:pPr algn="ctr"/>
            <a:r>
              <a:rPr lang="he-IL">
                <a:ea typeface="+mn-lt"/>
                <a:cs typeface="+mn-lt"/>
              </a:rPr>
              <a:t>Exploring data</a:t>
            </a:r>
            <a:endParaRPr lang="he-IL"/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D3F7F24E-C73A-4D23-A1E7-13AA16AD63F4}"/>
              </a:ext>
            </a:extLst>
          </p:cNvPr>
          <p:cNvSpPr/>
          <p:nvPr/>
        </p:nvSpPr>
        <p:spPr>
          <a:xfrm>
            <a:off x="4402736" y="4214427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r>
              <a:rPr lang="he-IL" err="1">
                <a:ea typeface="+mn-lt"/>
                <a:cs typeface="+mn-lt"/>
              </a:rPr>
              <a:t>Modeling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data</a:t>
            </a: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57944CE-E17E-495E-BC21-657D3550FD44}"/>
              </a:ext>
            </a:extLst>
          </p:cNvPr>
          <p:cNvSpPr/>
          <p:nvPr/>
        </p:nvSpPr>
        <p:spPr>
          <a:xfrm>
            <a:off x="4402736" y="5221668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r>
              <a:rPr lang="he-IL" err="1">
                <a:ea typeface="+mn-lt"/>
                <a:cs typeface="+mn-lt"/>
              </a:rPr>
              <a:t>Conclusions</a:t>
            </a: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541F80E-BDA6-45E7-AC43-DDC385BF7652}"/>
              </a:ext>
            </a:extLst>
          </p:cNvPr>
          <p:cNvCxnSpPr/>
          <p:nvPr/>
        </p:nvCxnSpPr>
        <p:spPr>
          <a:xfrm>
            <a:off x="5875282" y="208717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72F1E6F5-8314-463C-BC2B-978F24FD1792}"/>
              </a:ext>
            </a:extLst>
          </p:cNvPr>
          <p:cNvCxnSpPr>
            <a:cxnSpLocks/>
          </p:cNvCxnSpPr>
          <p:nvPr/>
        </p:nvCxnSpPr>
        <p:spPr>
          <a:xfrm>
            <a:off x="5875281" y="309441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26EFB36-661D-437C-B46A-29F006948BBC}"/>
              </a:ext>
            </a:extLst>
          </p:cNvPr>
          <p:cNvCxnSpPr>
            <a:cxnSpLocks/>
          </p:cNvCxnSpPr>
          <p:nvPr/>
        </p:nvCxnSpPr>
        <p:spPr>
          <a:xfrm>
            <a:off x="5875281" y="4066626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2C1B638-7484-432E-8D71-CB24DC433B24}"/>
              </a:ext>
            </a:extLst>
          </p:cNvPr>
          <p:cNvCxnSpPr>
            <a:cxnSpLocks/>
          </p:cNvCxnSpPr>
          <p:nvPr/>
        </p:nvCxnSpPr>
        <p:spPr>
          <a:xfrm>
            <a:off x="5875281" y="507386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6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1F7A26-A072-CC4E-AC64-6B778C44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ea typeface="+mj-lt"/>
                <a:cs typeface="+mj-lt"/>
              </a:rPr>
              <a:t>conclusions</a:t>
            </a:r>
            <a:endParaRPr lang="he-IL" dirty="0" err="1">
              <a:cs typeface="Calibri Ligh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EAF13E-8F3E-3042-A9D4-4F1CDC36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dirty="0" err="1">
                <a:ea typeface="+mn-lt"/>
                <a:cs typeface="+mn-lt"/>
              </a:rPr>
              <a:t>You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can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see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that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with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tf</a:t>
            </a:r>
            <a:r>
              <a:rPr lang="he-IL" dirty="0">
                <a:ea typeface="+mn-lt"/>
                <a:cs typeface="+mn-lt"/>
              </a:rPr>
              <a:t>–</a:t>
            </a:r>
            <a:r>
              <a:rPr lang="he-IL" dirty="0" err="1">
                <a:ea typeface="+mn-lt"/>
                <a:cs typeface="+mn-lt"/>
              </a:rPr>
              <a:t>idf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cosine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similarity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solve</a:t>
            </a:r>
            <a:r>
              <a:rPr lang="he-IL" dirty="0">
                <a:ea typeface="+mn-lt"/>
                <a:cs typeface="+mn-lt"/>
              </a:rPr>
              <a:t> a </a:t>
            </a:r>
            <a:r>
              <a:rPr lang="he-IL" dirty="0" err="1">
                <a:ea typeface="+mn-lt"/>
                <a:cs typeface="+mn-lt"/>
              </a:rPr>
              <a:t>lot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problems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which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appeared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when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examined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possibility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using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different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features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compare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books</a:t>
            </a:r>
            <a:r>
              <a:rPr lang="he-IL" dirty="0">
                <a:ea typeface="+mn-lt"/>
                <a:cs typeface="+mn-lt"/>
              </a:rPr>
              <a:t>.</a:t>
            </a:r>
            <a:endParaRPr lang="he-IL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he-IL" dirty="0" err="1">
                <a:ea typeface="+mn-lt"/>
                <a:cs typeface="+mn-lt"/>
              </a:rPr>
              <a:t>In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addition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this,in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current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form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give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weight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really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important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data,and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ignore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data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that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may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influence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lead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wrong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result</a:t>
            </a:r>
            <a:r>
              <a:rPr lang="he-IL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67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0D72C6-5144-DF4F-9B0C-47BB5835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/>
              <a:t>The research question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AE94F8-781D-2F4B-96CF-7FC4F744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7" indent="0">
              <a:spcBef>
                <a:spcPts val="1000"/>
              </a:spcBef>
              <a:buNone/>
            </a:pPr>
            <a:r>
              <a:rPr lang="en-US" sz="2000" dirty="0">
                <a:ea typeface="+mn-lt"/>
                <a:cs typeface="+mn-lt"/>
              </a:rPr>
              <a:t>Is it possible to compare books and quantify the similarity between them?</a:t>
            </a:r>
            <a:endParaRPr lang="en-US" dirty="0">
              <a:ea typeface="+mn-lt"/>
              <a:cs typeface="+mn-lt"/>
            </a:endParaRPr>
          </a:p>
          <a:p>
            <a:pPr marL="0" lvl="7" indent="0">
              <a:spcBef>
                <a:spcPts val="1000"/>
              </a:spcBef>
              <a:buNone/>
            </a:pPr>
            <a:r>
              <a:rPr lang="en-US" sz="2000" dirty="0">
                <a:ea typeface="+mn-lt"/>
                <a:cs typeface="+mn-lt"/>
              </a:rPr>
              <a:t>How can we achieved the most accurate results?</a:t>
            </a:r>
            <a:endParaRPr lang="en-US" dirty="0"/>
          </a:p>
          <a:p>
            <a:pPr marL="0" lvl="7" indent="0">
              <a:spcBef>
                <a:spcPts val="1000"/>
              </a:spcBef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תמונה 5" descr="תמונה שמכילה טקסט, שמים, חוץ, שלט&#10;&#10;התיאור נוצר באופן אוטומטי">
            <a:extLst>
              <a:ext uri="{FF2B5EF4-FFF2-40B4-BE49-F238E27FC236}">
                <a16:creationId xmlns:a16="http://schemas.microsoft.com/office/drawing/2014/main" id="{AAB2C7AC-DABD-4512-BF77-6AD9C866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258" r="1940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11E7C8C-4DF9-4DD8-B5A6-DD691E28BDD1}"/>
              </a:ext>
            </a:extLst>
          </p:cNvPr>
          <p:cNvSpPr txBox="1"/>
          <p:nvPr/>
        </p:nvSpPr>
        <p:spPr>
          <a:xfrm>
            <a:off x="9740688" y="6657945"/>
            <a:ext cx="245131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תמונה זו</a:t>
            </a:r>
            <a:r>
              <a:rPr lang="en-US" sz="700">
                <a:solidFill>
                  <a:srgbClr val="FFFFFF"/>
                </a:solidFill>
              </a:rPr>
              <a:t> מאת מחבר לא ידוע ניתנת ברשיון במסגרת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8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ACB7B3E-7AAA-D84D-A973-D68726BF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he-IL" dirty="0" err="1">
                <a:ea typeface="+mj-lt"/>
                <a:cs typeface="+mj-lt"/>
              </a:rPr>
              <a:t>Data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crawling</a:t>
            </a:r>
            <a:r>
              <a:rPr lang="he-IL" dirty="0">
                <a:ea typeface="+mj-lt"/>
                <a:cs typeface="+mj-lt"/>
              </a:rPr>
              <a:t>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DA82BF-B347-3946-A42E-A5ED55A3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1900" dirty="0" err="1">
                <a:ea typeface="+mn-lt"/>
                <a:cs typeface="+mn-lt"/>
              </a:rPr>
              <a:t>All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data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taken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from</a:t>
            </a:r>
            <a:r>
              <a:rPr lang="he-IL" sz="1900" dirty="0">
                <a:ea typeface="+mn-lt"/>
                <a:cs typeface="+mn-lt"/>
              </a:rPr>
              <a:t> goodreads.com</a:t>
            </a:r>
            <a:br>
              <a:rPr lang="he-IL" sz="1900" dirty="0">
                <a:ea typeface="+mn-lt"/>
                <a:cs typeface="+mn-lt"/>
              </a:rPr>
            </a:b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necessary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information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he-IL" sz="1900" dirty="0">
                <a:ea typeface="+mn-lt"/>
                <a:cs typeface="+mn-lt"/>
              </a:rPr>
              <a:t> </a:t>
            </a:r>
            <a:r>
              <a:rPr lang="he-IL" sz="1900" dirty="0" err="1">
                <a:ea typeface="+mn-lt"/>
                <a:cs typeface="+mn-lt"/>
              </a:rPr>
              <a:t>book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title,summary,book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rating,categories,date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of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publication</a:t>
            </a:r>
            <a:endParaRPr lang="he-IL" sz="1900" dirty="0">
              <a:ea typeface="+mn-lt"/>
              <a:cs typeface="+mn-lt"/>
            </a:endParaRPr>
          </a:p>
          <a:p>
            <a:r>
              <a:rPr lang="he-IL" sz="1900" dirty="0" err="1">
                <a:ea typeface="+mn-lt"/>
                <a:cs typeface="+mn-lt"/>
              </a:rPr>
              <a:t>In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project</a:t>
            </a:r>
            <a:r>
              <a:rPr lang="he-IL" sz="1900" dirty="0">
                <a:ea typeface="+mn-lt"/>
                <a:cs typeface="+mn-lt"/>
              </a:rPr>
              <a:t> I </a:t>
            </a:r>
            <a:r>
              <a:rPr lang="he-IL" sz="1900" dirty="0" err="1">
                <a:ea typeface="+mn-lt"/>
                <a:cs typeface="+mn-lt"/>
              </a:rPr>
              <a:t>used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Python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packages</a:t>
            </a:r>
            <a:r>
              <a:rPr lang="he-IL" sz="1900" dirty="0">
                <a:ea typeface="+mn-lt"/>
                <a:cs typeface="+mn-lt"/>
              </a:rPr>
              <a:t> </a:t>
            </a:r>
            <a:r>
              <a:rPr lang="he-IL" sz="1900" dirty="0" err="1">
                <a:cs typeface="Arial"/>
              </a:rPr>
              <a:t>Beautiful</a:t>
            </a:r>
            <a:r>
              <a:rPr lang="he-IL" sz="1900" dirty="0">
                <a:cs typeface="Arial"/>
              </a:rPr>
              <a:t> </a:t>
            </a:r>
            <a:r>
              <a:rPr lang="he-IL" sz="1900" dirty="0" err="1">
                <a:cs typeface="Arial"/>
              </a:rPr>
              <a:t>Soup,</a:t>
            </a:r>
            <a:r>
              <a:rPr lang="he-IL" sz="1900" dirty="0" err="1">
                <a:latin typeface="Consolas"/>
                <a:cs typeface="Arial"/>
              </a:rPr>
              <a:t>request</a:t>
            </a:r>
            <a:endParaRPr lang="he-IL" sz="1900" dirty="0" err="1">
              <a:latin typeface="Consolas"/>
              <a:ea typeface="+mn-lt"/>
              <a:cs typeface="Arial"/>
            </a:endParaRPr>
          </a:p>
          <a:p>
            <a:pPr>
              <a:buNone/>
            </a:pPr>
            <a:r>
              <a:rPr lang="he-IL" sz="1900" dirty="0" err="1">
                <a:cs typeface="Arial"/>
              </a:rPr>
              <a:t>Regular</a:t>
            </a:r>
            <a:r>
              <a:rPr lang="he-IL" sz="1900" dirty="0">
                <a:cs typeface="Arial"/>
              </a:rPr>
              <a:t> </a:t>
            </a:r>
            <a:r>
              <a:rPr lang="he-IL" sz="1900" dirty="0" err="1">
                <a:cs typeface="Arial"/>
              </a:rPr>
              <a:t>expression-re,and</a:t>
            </a:r>
            <a:r>
              <a:rPr lang="he-IL" sz="1900" dirty="0">
                <a:cs typeface="Arial"/>
              </a:rPr>
              <a:t> </a:t>
            </a:r>
            <a:r>
              <a:rPr lang="he-IL" sz="1900" dirty="0" err="1">
                <a:latin typeface="Consolas"/>
                <a:cs typeface="Arial"/>
              </a:rPr>
              <a:t>pandas</a:t>
            </a:r>
            <a:r>
              <a:rPr lang="he-IL" sz="1900" dirty="0">
                <a:latin typeface="Consolas"/>
                <a:cs typeface="Arial"/>
              </a:rPr>
              <a:t> </a:t>
            </a:r>
            <a:r>
              <a:rPr lang="he-IL" sz="1900" dirty="0" err="1">
                <a:latin typeface="Consolas"/>
                <a:cs typeface="Arial"/>
              </a:rPr>
              <a:t>for</a:t>
            </a:r>
            <a:r>
              <a:rPr lang="he-IL" sz="1900" dirty="0">
                <a:latin typeface="Consolas"/>
                <a:cs typeface="Arial"/>
              </a:rPr>
              <a:t> </a:t>
            </a:r>
            <a:r>
              <a:rPr lang="he-IL" sz="1900" dirty="0" err="1">
                <a:latin typeface="Calibri"/>
                <a:cs typeface="Calibri"/>
              </a:rPr>
              <a:t>data</a:t>
            </a:r>
            <a:r>
              <a:rPr lang="he-IL" sz="1900" dirty="0">
                <a:latin typeface="Calibri"/>
                <a:cs typeface="Calibri"/>
              </a:rPr>
              <a:t> </a:t>
            </a:r>
            <a:r>
              <a:rPr lang="he-IL" sz="1900" dirty="0" err="1">
                <a:latin typeface="Calibri"/>
                <a:cs typeface="Calibri"/>
              </a:rPr>
              <a:t>crawling</a:t>
            </a:r>
            <a:endParaRPr lang="he-IL" sz="1900" dirty="0" err="1">
              <a:ea typeface="+mn-lt"/>
              <a:cs typeface="+mn-lt"/>
            </a:endParaRPr>
          </a:p>
          <a:p>
            <a:pPr>
              <a:buNone/>
            </a:pPr>
            <a:br>
              <a:rPr lang="en-US" sz="1900" dirty="0"/>
            </a:br>
            <a:br>
              <a:rPr lang="he-IL" sz="1900" dirty="0">
                <a:ea typeface="+mn-lt"/>
                <a:cs typeface="+mn-lt"/>
              </a:rPr>
            </a:br>
            <a:endParaRPr lang="he-IL" sz="1900">
              <a:ea typeface="+mn-lt"/>
              <a:cs typeface="+mn-lt"/>
            </a:endParaRPr>
          </a:p>
          <a:p>
            <a:endParaRPr lang="he-IL" sz="1900">
              <a:cs typeface="Calibri"/>
            </a:endParaRPr>
          </a:p>
        </p:txBody>
      </p:sp>
      <p:pic>
        <p:nvPicPr>
          <p:cNvPr id="7" name="Picture 4" descr="Abstract blurred public library with bookshelves">
            <a:extLst>
              <a:ext uri="{FF2B5EF4-FFF2-40B4-BE49-F238E27FC236}">
                <a16:creationId xmlns:a16="http://schemas.microsoft.com/office/drawing/2014/main" id="{042F719C-0984-49A5-B57F-673228EEC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1" r="31946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65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4CB187-53B9-4DD4-B05D-51625BAF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" y="677152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process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has</a:t>
            </a:r>
            <a:r>
              <a:rPr lang="he-IL" sz="2000" dirty="0">
                <a:ea typeface="+mn-lt"/>
                <a:cs typeface="+mn-lt"/>
              </a:rPr>
              <a:t> 2 </a:t>
            </a:r>
            <a:r>
              <a:rPr lang="he-IL" sz="2000" dirty="0" err="1">
                <a:ea typeface="+mn-lt"/>
                <a:cs typeface="+mn-lt"/>
              </a:rPr>
              <a:t>main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stages</a:t>
            </a:r>
            <a:r>
              <a:rPr lang="he-IL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he-IL" sz="2000" dirty="0">
                <a:ea typeface="+mn-lt"/>
                <a:cs typeface="+mn-lt"/>
              </a:rPr>
              <a:t>1.Build a </a:t>
            </a:r>
            <a:r>
              <a:rPr lang="he-IL" sz="2000" dirty="0" err="1">
                <a:ea typeface="+mn-lt"/>
                <a:cs typeface="+mn-lt"/>
              </a:rPr>
              <a:t>list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contain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title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uri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goodreads.com</a:t>
            </a: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br>
              <a:rPr lang="he-IL" sz="2000" dirty="0">
                <a:ea typeface="+mn-lt"/>
                <a:cs typeface="+mn-lt"/>
              </a:rPr>
            </a:br>
            <a:r>
              <a:rPr lang="he-IL" sz="2000" dirty="0">
                <a:ea typeface="+mn-lt"/>
                <a:cs typeface="+mn-lt"/>
              </a:rPr>
              <a:t>2.Gather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relevant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information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about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book,for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each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list</a:t>
            </a: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2F6C9D5-A617-48AC-927B-DB247CA9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6" y="2122239"/>
            <a:ext cx="8055991" cy="96411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9371533-6D8F-452B-A314-E881217B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" y="4142880"/>
            <a:ext cx="11680138" cy="10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3CC5EF-9F1A-184B-8256-36357DCE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Data cleansing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C39F25-BB45-F54E-90E6-5311D41C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next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step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perform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cleansing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need,like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volume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number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series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comments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about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cover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duplication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lines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with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missing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data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yet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published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 (</a:t>
            </a:r>
            <a:r>
              <a:rPr lang="he-IL" sz="2000" dirty="0" err="1">
                <a:ea typeface="+mn-lt"/>
                <a:cs typeface="+mn-lt"/>
              </a:rPr>
              <a:t>before</a:t>
            </a:r>
            <a:r>
              <a:rPr lang="he-IL" sz="2000" dirty="0">
                <a:ea typeface="+mn-lt"/>
                <a:cs typeface="+mn-lt"/>
              </a:rPr>
              <a:t> 1564)</a:t>
            </a:r>
            <a:endParaRPr lang="he-IL" sz="2000" dirty="0">
              <a:cs typeface="Calibri"/>
            </a:endParaRPr>
          </a:p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Although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also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importance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 ,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system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point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being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irrelevant</a:t>
            </a:r>
            <a:endParaRPr lang="he-IL" sz="2000" dirty="0" err="1"/>
          </a:p>
          <a:p>
            <a:endParaRPr lang="he-IL" sz="2000">
              <a:cs typeface="Calibri"/>
            </a:endParaRPr>
          </a:p>
          <a:p>
            <a:endParaRPr lang="he-IL" sz="2000">
              <a:cs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 descr="תמונה שמכילה טקסט, מסמך&#10;&#10;התיאור נוצר באופן אוטומטי">
            <a:extLst>
              <a:ext uri="{FF2B5EF4-FFF2-40B4-BE49-F238E27FC236}">
                <a16:creationId xmlns:a16="http://schemas.microsoft.com/office/drawing/2014/main" id="{A1FD9ED8-BD89-45E4-B362-8902C96A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32A0735-55A0-E24B-8A2F-51A41A7D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he-IL" sz="3600" dirty="0" err="1">
                <a:ea typeface="+mj-lt"/>
                <a:cs typeface="+mj-lt"/>
              </a:rPr>
              <a:t>The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problems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that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were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discovered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when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we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exploring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the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DDC3A7-BF7F-9C41-987C-7957741E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2000" dirty="0">
                <a:cs typeface="Arial"/>
              </a:rPr>
              <a:t>1) </a:t>
            </a:r>
            <a:r>
              <a:rPr lang="he-IL" sz="2000" dirty="0" err="1">
                <a:ea typeface="+mn-lt"/>
                <a:cs typeface="+mn-lt"/>
              </a:rPr>
              <a:t>What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weight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given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each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?</a:t>
            </a:r>
            <a:endParaRPr lang="he-IL" sz="2000" dirty="0">
              <a:ea typeface="+mn-lt"/>
              <a:cs typeface="Arial"/>
            </a:endParaRPr>
          </a:p>
          <a:p>
            <a:r>
              <a:rPr lang="he-IL" sz="2000" dirty="0">
                <a:cs typeface="Calibri"/>
              </a:rPr>
              <a:t>2)</a:t>
            </a:r>
            <a:r>
              <a:rPr lang="he-IL" sz="2000" dirty="0" err="1">
                <a:ea typeface="+mn-lt"/>
                <a:cs typeface="+mn-lt"/>
              </a:rPr>
              <a:t>Will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use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information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achieve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high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level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accuracy</a:t>
            </a:r>
            <a:r>
              <a:rPr lang="he-IL" sz="2000" dirty="0">
                <a:ea typeface="+mn-lt"/>
                <a:cs typeface="+mn-lt"/>
              </a:rPr>
              <a:t>?</a:t>
            </a:r>
          </a:p>
          <a:p>
            <a:r>
              <a:rPr lang="he-IL" sz="2000" dirty="0">
                <a:cs typeface="Calibri"/>
              </a:rPr>
              <a:t>3)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there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range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relevant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arrive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good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match</a:t>
            </a:r>
            <a:r>
              <a:rPr lang="he-IL" sz="2000" dirty="0">
                <a:ea typeface="+mn-lt"/>
                <a:cs typeface="+mn-lt"/>
              </a:rPr>
              <a:t>?</a:t>
            </a:r>
            <a:endParaRPr lang="he-IL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5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83936A6F-8148-46BA-84B0-AB524C91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Book Recommendation System</vt:lpstr>
      <vt:lpstr>PowerPoint Presentation</vt:lpstr>
      <vt:lpstr>The research question</vt:lpstr>
      <vt:lpstr>Data crawling </vt:lpstr>
      <vt:lpstr>PowerPoint Presentation</vt:lpstr>
      <vt:lpstr>Data cleansing</vt:lpstr>
      <vt:lpstr>PowerPoint Presentation</vt:lpstr>
      <vt:lpstr>The problems that were discovered when we exploring the data</vt:lpstr>
      <vt:lpstr>PowerPoint Presentation</vt:lpstr>
      <vt:lpstr>PowerPoint Presentation</vt:lpstr>
      <vt:lpstr>PowerPoint Presentation</vt:lpstr>
      <vt:lpstr>An alternative solution based on the book summary</vt:lpstr>
      <vt:lpstr>tf–idf and cosine similarity</vt:lpstr>
      <vt:lpstr>How tf-idf and cosine similarity work</vt:lpstr>
      <vt:lpstr>PowerPoint Presentation</vt:lpstr>
      <vt:lpstr>cosine similarity</vt:lpstr>
      <vt:lpstr>PowerPoint Presentation</vt:lpstr>
      <vt:lpstr>PowerPoint Presentation</vt:lpstr>
      <vt:lpstr>Example of using the system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tal hadad</dc:creator>
  <cp:revision>115</cp:revision>
  <dcterms:created xsi:type="dcterms:W3CDTF">2022-01-11T10:12:53Z</dcterms:created>
  <dcterms:modified xsi:type="dcterms:W3CDTF">2022-01-23T10:37:39Z</dcterms:modified>
</cp:coreProperties>
</file>