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16F0A0-CB27-BD08-623E-0B6F14A14945}" v="74" dt="2021-07-25T13:27:24.476"/>
    <p1510:client id="{A08147F9-2F26-4A11-A0F6-9428A31BAD06}" v="1494" dt="2021-07-25T11:00:57.2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3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none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20-Nov-22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59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20-Nov-22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486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20-Nov-22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566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20-Nov-22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406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20-Nov-22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0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20-Nov-22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870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20-Nov-22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47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20-Nov-22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275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20-Nov-22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05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20-Nov-22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540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20-Nov-22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591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20-Nov-22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r">
              <a:defRPr sz="1600" b="1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01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2" r:id="rId6"/>
    <p:sldLayoutId id="2147483738" r:id="rId7"/>
    <p:sldLayoutId id="2147483739" r:id="rId8"/>
    <p:sldLayoutId id="2147483740" r:id="rId9"/>
    <p:sldLayoutId id="2147483741" r:id="rId10"/>
    <p:sldLayoutId id="2147483743" r:id="rId11"/>
  </p:sldLayoutIdLst>
  <p:hf sldNum="0" hdr="0" ftr="0" dt="0"/>
  <p:txStyles>
    <p:titleStyle>
      <a:lvl1pPr algn="r" defTabSz="914400" rtl="0" eaLnBrk="1" latinLnBrk="0" hangingPunct="1">
        <a:lnSpc>
          <a:spcPct val="125000"/>
        </a:lnSpc>
        <a:spcBef>
          <a:spcPct val="0"/>
        </a:spcBef>
        <a:buNone/>
        <a:defRPr sz="4000" b="1" kern="1200" spc="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2000" b="0" kern="1200" spc="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kern="1200" spc="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600" i="1" kern="1200" spc="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600" kern="1200" spc="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600" i="1" kern="1200" spc="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7235" y="758246"/>
            <a:ext cx="4658480" cy="538631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060C0F7-61A6-4E64-A77E-AFBD8112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84060" y="0"/>
            <a:ext cx="7507940" cy="7652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637874" y="2934455"/>
            <a:ext cx="3616073" cy="2840139"/>
          </a:xfrm>
        </p:spPr>
        <p:txBody>
          <a:bodyPr vert="horz" lIns="109728" tIns="109728" rIns="109728" bIns="91440" rtlCol="0" anchor="t">
            <a:noAutofit/>
          </a:bodyPr>
          <a:lstStyle/>
          <a:p>
            <a:pPr algn="r"/>
            <a:r>
              <a:rPr lang="en-US" sz="3200" spc="150" dirty="0" err="1">
                <a:ea typeface="+mn-lt"/>
                <a:cs typeface="+mn-lt"/>
              </a:rPr>
              <a:t>משחק</a:t>
            </a:r>
            <a:r>
              <a:rPr lang="en-US" sz="3200" spc="150" dirty="0">
                <a:ea typeface="+mn-lt"/>
                <a:cs typeface="+mn-lt"/>
              </a:rPr>
              <a:t> </a:t>
            </a:r>
            <a:r>
              <a:rPr lang="en-US" sz="3200" spc="150" dirty="0" err="1">
                <a:ea typeface="+mn-lt"/>
                <a:cs typeface="+mn-lt"/>
              </a:rPr>
              <a:t>טריוויה</a:t>
            </a:r>
            <a:r>
              <a:rPr lang="en-US" sz="3200" spc="150" dirty="0">
                <a:ea typeface="+mn-lt"/>
                <a:cs typeface="+mn-lt"/>
              </a:rPr>
              <a:t> </a:t>
            </a:r>
            <a:r>
              <a:rPr lang="en-US" sz="3200" spc="150" dirty="0" err="1">
                <a:ea typeface="+mn-lt"/>
                <a:cs typeface="+mn-lt"/>
              </a:rPr>
              <a:t>חוויתי</a:t>
            </a:r>
            <a:r>
              <a:rPr lang="en-US" sz="3200" spc="150" dirty="0">
                <a:ea typeface="+mn-lt"/>
                <a:cs typeface="+mn-lt"/>
              </a:rPr>
              <a:t> </a:t>
            </a:r>
            <a:endParaRPr lang="he-IL" sz="3200" dirty="0">
              <a:cs typeface="David"/>
            </a:endParaRPr>
          </a:p>
        </p:txBody>
      </p:sp>
      <p:pic>
        <p:nvPicPr>
          <p:cNvPr id="4" name="Picture 3" descr="Frågetecken på grön pastellbakgrund">
            <a:extLst>
              <a:ext uri="{FF2B5EF4-FFF2-40B4-BE49-F238E27FC236}">
                <a16:creationId xmlns:a16="http://schemas.microsoft.com/office/drawing/2014/main" id="{A507C203-3EE1-4A23-8940-73FCD38989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853" r="3" b="3"/>
          <a:stretch/>
        </p:blipFill>
        <p:spPr>
          <a:xfrm>
            <a:off x="6507841" y="1295962"/>
            <a:ext cx="3876215" cy="4266076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6" y="6144564"/>
            <a:ext cx="4656246" cy="7134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122" y="6167615"/>
            <a:ext cx="747382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624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71343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671E76A-9EC9-40DF-A721-4F762A4C4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347" y="1083406"/>
            <a:ext cx="2905125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8401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80F6C065-3937-493E-B2FF-985F13DBA0F0}"/>
              </a:ext>
            </a:extLst>
          </p:cNvPr>
          <p:cNvSpPr txBox="1"/>
          <p:nvPr/>
        </p:nvSpPr>
        <p:spPr>
          <a:xfrm>
            <a:off x="1535371" y="2702257"/>
            <a:ext cx="9935571" cy="3426158"/>
          </a:xfrm>
        </p:spPr>
        <p:txBody>
          <a:bodyPr rot="0" spcFirstLastPara="0" vertOverflow="overflow" horzOverflow="overflow" vert="horz" lIns="109728" tIns="109728" rIns="109728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r>
              <a:rPr lang="en-US" spc="150" dirty="0" err="1">
                <a:ea typeface="+mn-lt"/>
                <a:cs typeface="+mn-lt"/>
              </a:rPr>
              <a:t>על</a:t>
            </a:r>
            <a:r>
              <a:rPr lang="en-US" spc="150" dirty="0">
                <a:ea typeface="+mn-lt"/>
                <a:cs typeface="+mn-lt"/>
              </a:rPr>
              <a:t> </a:t>
            </a:r>
            <a:r>
              <a:rPr lang="en-US" spc="150" dirty="0" err="1">
                <a:ea typeface="+mn-lt"/>
                <a:cs typeface="+mn-lt"/>
              </a:rPr>
              <a:t>המשחק</a:t>
            </a:r>
            <a:r>
              <a:rPr lang="en-US" spc="150" dirty="0">
                <a:ea typeface="+mn-lt"/>
                <a:cs typeface="+mn-lt"/>
              </a:rPr>
              <a:t>:  </a:t>
            </a:r>
            <a:endParaRPr lang="he-IL" dirty="0"/>
          </a:p>
          <a:p>
            <a:r>
              <a:rPr lang="en-US" spc="150" dirty="0">
                <a:ea typeface="+mn-lt"/>
                <a:cs typeface="+mn-lt"/>
              </a:rPr>
              <a:t> </a:t>
            </a:r>
            <a:r>
              <a:rPr lang="en-US" spc="150" dirty="0" err="1">
                <a:ea typeface="+mn-lt"/>
                <a:cs typeface="+mn-lt"/>
              </a:rPr>
              <a:t>Qwhiz</a:t>
            </a:r>
            <a:r>
              <a:rPr lang="en-US" spc="150" dirty="0">
                <a:ea typeface="+mn-lt"/>
                <a:cs typeface="+mn-lt"/>
              </a:rPr>
              <a:t>    </a:t>
            </a:r>
            <a:r>
              <a:rPr lang="en-US" spc="150" dirty="0" err="1">
                <a:ea typeface="+mn-lt"/>
                <a:cs typeface="+mn-lt"/>
              </a:rPr>
              <a:t>הוא</a:t>
            </a:r>
            <a:r>
              <a:rPr lang="en-US" spc="150" dirty="0">
                <a:ea typeface="+mn-lt"/>
                <a:cs typeface="+mn-lt"/>
              </a:rPr>
              <a:t> </a:t>
            </a:r>
            <a:r>
              <a:rPr lang="en-US" spc="150" dirty="0" err="1">
                <a:ea typeface="+mn-lt"/>
                <a:cs typeface="+mn-lt"/>
              </a:rPr>
              <a:t>משחק</a:t>
            </a:r>
            <a:r>
              <a:rPr lang="en-US" spc="150" dirty="0">
                <a:ea typeface="+mn-lt"/>
                <a:cs typeface="+mn-lt"/>
              </a:rPr>
              <a:t> </a:t>
            </a:r>
            <a:r>
              <a:rPr lang="en-US" spc="150" dirty="0" err="1">
                <a:ea typeface="+mn-lt"/>
                <a:cs typeface="+mn-lt"/>
              </a:rPr>
              <a:t>טריוויה</a:t>
            </a:r>
            <a:r>
              <a:rPr lang="he-IL" spc="150" dirty="0">
                <a:ea typeface="+mn-lt"/>
                <a:cs typeface="+mn-lt"/>
              </a:rPr>
              <a:t> המהווה דריסת רגל עולם הפיתוח בצד לקוח</a:t>
            </a:r>
            <a:r>
              <a:rPr lang="en-US" spc="150" dirty="0">
                <a:ea typeface="+mn-lt"/>
                <a:cs typeface="+mn-lt"/>
              </a:rPr>
              <a:t>,</a:t>
            </a:r>
            <a:r>
              <a:rPr lang="en-US" spc="150" dirty="0" err="1">
                <a:ea typeface="+mn-lt"/>
                <a:cs typeface="+mn-lt"/>
              </a:rPr>
              <a:t>המשחק</a:t>
            </a:r>
            <a:r>
              <a:rPr lang="en-US" spc="150" dirty="0">
                <a:ea typeface="+mn-lt"/>
                <a:cs typeface="+mn-lt"/>
              </a:rPr>
              <a:t> </a:t>
            </a:r>
            <a:r>
              <a:rPr lang="en-US" spc="150" dirty="0" err="1">
                <a:ea typeface="+mn-lt"/>
                <a:cs typeface="+mn-lt"/>
              </a:rPr>
              <a:t>מאפשר</a:t>
            </a:r>
            <a:r>
              <a:rPr lang="en-US" spc="150" dirty="0">
                <a:ea typeface="+mn-lt"/>
                <a:cs typeface="+mn-lt"/>
              </a:rPr>
              <a:t> </a:t>
            </a:r>
            <a:r>
              <a:rPr lang="en-US" spc="150" dirty="0" err="1">
                <a:ea typeface="+mn-lt"/>
                <a:cs typeface="+mn-lt"/>
              </a:rPr>
              <a:t>בחירה</a:t>
            </a:r>
            <a:r>
              <a:rPr lang="en-US" spc="150" dirty="0">
                <a:ea typeface="+mn-lt"/>
                <a:cs typeface="+mn-lt"/>
              </a:rPr>
              <a:t> </a:t>
            </a:r>
            <a:r>
              <a:rPr lang="en-US" spc="150" dirty="0" err="1">
                <a:ea typeface="+mn-lt"/>
                <a:cs typeface="+mn-lt"/>
              </a:rPr>
              <a:t>של</a:t>
            </a:r>
            <a:r>
              <a:rPr lang="en-US" spc="150" dirty="0">
                <a:ea typeface="+mn-lt"/>
                <a:cs typeface="+mn-lt"/>
              </a:rPr>
              <a:t> </a:t>
            </a:r>
            <a:r>
              <a:rPr lang="en-US" spc="150" dirty="0" err="1">
                <a:ea typeface="+mn-lt"/>
                <a:cs typeface="+mn-lt"/>
              </a:rPr>
              <a:t>רמות</a:t>
            </a:r>
            <a:r>
              <a:rPr lang="en-US" spc="150" dirty="0">
                <a:ea typeface="+mn-lt"/>
                <a:cs typeface="+mn-lt"/>
              </a:rPr>
              <a:t> </a:t>
            </a:r>
            <a:r>
              <a:rPr lang="en-US" spc="150" dirty="0" err="1">
                <a:ea typeface="+mn-lt"/>
                <a:cs typeface="+mn-lt"/>
              </a:rPr>
              <a:t>קושי</a:t>
            </a:r>
            <a:r>
              <a:rPr lang="en-US" spc="150" dirty="0">
                <a:ea typeface="+mn-lt"/>
                <a:cs typeface="+mn-lt"/>
              </a:rPr>
              <a:t> </a:t>
            </a:r>
            <a:r>
              <a:rPr lang="en-US" spc="150" dirty="0" err="1">
                <a:ea typeface="+mn-lt"/>
                <a:cs typeface="+mn-lt"/>
              </a:rPr>
              <a:t>לשאלות</a:t>
            </a:r>
            <a:r>
              <a:rPr lang="en-US" spc="150" dirty="0">
                <a:ea typeface="+mn-lt"/>
                <a:cs typeface="+mn-lt"/>
              </a:rPr>
              <a:t> </a:t>
            </a:r>
            <a:r>
              <a:rPr lang="en-US" spc="150" dirty="0" err="1">
                <a:ea typeface="+mn-lt"/>
                <a:cs typeface="+mn-lt"/>
              </a:rPr>
              <a:t>ומאפשר</a:t>
            </a:r>
            <a:r>
              <a:rPr lang="en-US" spc="150" dirty="0">
                <a:ea typeface="+mn-lt"/>
                <a:cs typeface="+mn-lt"/>
              </a:rPr>
              <a:t> </a:t>
            </a:r>
            <a:r>
              <a:rPr lang="en-US" spc="150" dirty="0" err="1">
                <a:ea typeface="+mn-lt"/>
                <a:cs typeface="+mn-lt"/>
              </a:rPr>
              <a:t>למידה</a:t>
            </a:r>
            <a:r>
              <a:rPr lang="en-US" spc="150" dirty="0">
                <a:ea typeface="+mn-lt"/>
                <a:cs typeface="+mn-lt"/>
              </a:rPr>
              <a:t> </a:t>
            </a:r>
            <a:r>
              <a:rPr lang="en-US" spc="150" dirty="0" err="1">
                <a:ea typeface="+mn-lt"/>
                <a:cs typeface="+mn-lt"/>
              </a:rPr>
              <a:t>ותרגול</a:t>
            </a:r>
            <a:r>
              <a:rPr lang="en-US" spc="150" dirty="0">
                <a:ea typeface="+mn-lt"/>
                <a:cs typeface="+mn-lt"/>
              </a:rPr>
              <a:t> </a:t>
            </a:r>
            <a:r>
              <a:rPr lang="en-US" spc="150" dirty="0" err="1">
                <a:ea typeface="+mn-lt"/>
                <a:cs typeface="+mn-lt"/>
              </a:rPr>
              <a:t>של</a:t>
            </a:r>
            <a:r>
              <a:rPr lang="en-US" spc="150" dirty="0">
                <a:ea typeface="+mn-lt"/>
                <a:cs typeface="+mn-lt"/>
              </a:rPr>
              <a:t> </a:t>
            </a:r>
            <a:r>
              <a:rPr lang="en-US" spc="150" dirty="0" err="1">
                <a:ea typeface="+mn-lt"/>
                <a:cs typeface="+mn-lt"/>
              </a:rPr>
              <a:t>השפה</a:t>
            </a:r>
            <a:r>
              <a:rPr lang="en-US" spc="150" dirty="0">
                <a:ea typeface="+mn-lt"/>
                <a:cs typeface="+mn-lt"/>
              </a:rPr>
              <a:t> </a:t>
            </a:r>
            <a:r>
              <a:rPr lang="en-US" spc="150" dirty="0" err="1">
                <a:ea typeface="+mn-lt"/>
                <a:cs typeface="+mn-lt"/>
              </a:rPr>
              <a:t>האנגלית</a:t>
            </a:r>
            <a:r>
              <a:rPr lang="en-US" spc="150" dirty="0">
                <a:ea typeface="+mn-lt"/>
                <a:cs typeface="+mn-lt"/>
              </a:rPr>
              <a:t>  </a:t>
            </a:r>
            <a:r>
              <a:rPr lang="he-IL" spc="150" dirty="0" err="1">
                <a:ea typeface="+mn-lt"/>
                <a:cs typeface="+mn-lt"/>
              </a:rPr>
              <a:t>מכייון</a:t>
            </a:r>
            <a:r>
              <a:rPr lang="he-IL" spc="150" dirty="0">
                <a:ea typeface="+mn-lt"/>
                <a:cs typeface="+mn-lt"/>
              </a:rPr>
              <a:t> שהשאלות באנגלית – חלק באנגלית קלה וחלק ברמות יותר גבוהות.</a:t>
            </a:r>
            <a:endParaRPr lang="en-US" dirty="0">
              <a:cs typeface="David"/>
            </a:endParaRPr>
          </a:p>
          <a:p>
            <a:r>
              <a:rPr lang="en-US" spc="150" dirty="0" err="1">
                <a:ea typeface="+mn-lt"/>
                <a:cs typeface="+mn-lt"/>
              </a:rPr>
              <a:t>והגדלת</a:t>
            </a:r>
            <a:r>
              <a:rPr lang="en-US" spc="150" dirty="0">
                <a:ea typeface="+mn-lt"/>
                <a:cs typeface="+mn-lt"/>
              </a:rPr>
              <a:t> </a:t>
            </a:r>
            <a:r>
              <a:rPr lang="en-US" spc="150" dirty="0" err="1">
                <a:ea typeface="+mn-lt"/>
                <a:cs typeface="+mn-lt"/>
              </a:rPr>
              <a:t>הידע</a:t>
            </a:r>
            <a:r>
              <a:rPr lang="en-US" spc="150" dirty="0">
                <a:ea typeface="+mn-lt"/>
                <a:cs typeface="+mn-lt"/>
              </a:rPr>
              <a:t> </a:t>
            </a:r>
            <a:r>
              <a:rPr lang="en-US" spc="150" dirty="0" err="1">
                <a:ea typeface="+mn-lt"/>
                <a:cs typeface="+mn-lt"/>
              </a:rPr>
              <a:t>הכללי</a:t>
            </a:r>
            <a:r>
              <a:rPr lang="en-US" spc="150" dirty="0">
                <a:ea typeface="+mn-lt"/>
                <a:cs typeface="+mn-lt"/>
              </a:rPr>
              <a:t> </a:t>
            </a:r>
            <a:r>
              <a:rPr lang="en-US" spc="150" dirty="0" err="1">
                <a:ea typeface="+mn-lt"/>
                <a:cs typeface="+mn-lt"/>
              </a:rPr>
              <a:t>של</a:t>
            </a:r>
            <a:r>
              <a:rPr lang="en-US" spc="150" dirty="0">
                <a:ea typeface="+mn-lt"/>
                <a:cs typeface="+mn-lt"/>
              </a:rPr>
              <a:t> </a:t>
            </a:r>
            <a:r>
              <a:rPr lang="en-US" spc="150" dirty="0" err="1">
                <a:ea typeface="+mn-lt"/>
                <a:cs typeface="+mn-lt"/>
              </a:rPr>
              <a:t>המשתמש,קהל</a:t>
            </a:r>
            <a:r>
              <a:rPr lang="en-US" spc="150" dirty="0">
                <a:ea typeface="+mn-lt"/>
                <a:cs typeface="+mn-lt"/>
              </a:rPr>
              <a:t> </a:t>
            </a:r>
            <a:r>
              <a:rPr lang="en-US" spc="150" dirty="0" err="1">
                <a:ea typeface="+mn-lt"/>
                <a:cs typeface="+mn-lt"/>
              </a:rPr>
              <a:t>היעד</a:t>
            </a:r>
            <a:r>
              <a:rPr lang="en-US" spc="150" dirty="0">
                <a:ea typeface="+mn-lt"/>
                <a:cs typeface="+mn-lt"/>
              </a:rPr>
              <a:t> </a:t>
            </a:r>
            <a:r>
              <a:rPr lang="en-US" spc="150" dirty="0" err="1">
                <a:ea typeface="+mn-lt"/>
                <a:cs typeface="+mn-lt"/>
              </a:rPr>
              <a:t>של</a:t>
            </a:r>
            <a:r>
              <a:rPr lang="en-US" spc="150" dirty="0">
                <a:ea typeface="+mn-lt"/>
                <a:cs typeface="+mn-lt"/>
              </a:rPr>
              <a:t> </a:t>
            </a:r>
            <a:r>
              <a:rPr lang="en-US" spc="150" dirty="0" err="1">
                <a:ea typeface="+mn-lt"/>
                <a:cs typeface="+mn-lt"/>
              </a:rPr>
              <a:t>המשחק</a:t>
            </a:r>
            <a:r>
              <a:rPr lang="en-US" spc="150" dirty="0">
                <a:ea typeface="+mn-lt"/>
                <a:cs typeface="+mn-lt"/>
              </a:rPr>
              <a:t> </a:t>
            </a:r>
            <a:r>
              <a:rPr lang="en-US" spc="150" dirty="0" err="1">
                <a:ea typeface="+mn-lt"/>
                <a:cs typeface="+mn-lt"/>
              </a:rPr>
              <a:t>הוא</a:t>
            </a:r>
            <a:r>
              <a:rPr lang="en-US" spc="150" dirty="0">
                <a:ea typeface="+mn-lt"/>
                <a:cs typeface="+mn-lt"/>
              </a:rPr>
              <a:t> </a:t>
            </a:r>
            <a:r>
              <a:rPr lang="en-US" spc="150" dirty="0" err="1">
                <a:ea typeface="+mn-lt"/>
                <a:cs typeface="+mn-lt"/>
              </a:rPr>
              <a:t>ילדים</a:t>
            </a:r>
            <a:r>
              <a:rPr lang="en-US" spc="150" dirty="0">
                <a:ea typeface="+mn-lt"/>
                <a:cs typeface="+mn-lt"/>
              </a:rPr>
              <a:t> </a:t>
            </a:r>
            <a:r>
              <a:rPr lang="en-US" spc="150" dirty="0" err="1">
                <a:ea typeface="+mn-lt"/>
                <a:cs typeface="+mn-lt"/>
              </a:rPr>
              <a:t>ובוגרים</a:t>
            </a:r>
            <a:r>
              <a:rPr lang="en-US" spc="150" dirty="0">
                <a:ea typeface="+mn-lt"/>
                <a:cs typeface="+mn-lt"/>
              </a:rPr>
              <a:t> </a:t>
            </a:r>
            <a:r>
              <a:rPr lang="en-US" spc="150" dirty="0" err="1">
                <a:ea typeface="+mn-lt"/>
                <a:cs typeface="+mn-lt"/>
              </a:rPr>
              <a:t>כאחד</a:t>
            </a:r>
            <a:r>
              <a:rPr lang="en-US" spc="150" dirty="0">
                <a:ea typeface="+mn-lt"/>
                <a:cs typeface="+mn-lt"/>
              </a:rPr>
              <a:t>.</a:t>
            </a:r>
            <a:endParaRPr lang="en-US" dirty="0">
              <a:cs typeface="David"/>
            </a:endParaRPr>
          </a:p>
          <a:p>
            <a:r>
              <a:rPr lang="en-US" dirty="0" err="1">
                <a:cs typeface="David"/>
              </a:rPr>
              <a:t>סרטון</a:t>
            </a:r>
            <a:r>
              <a:rPr lang="en-US" dirty="0">
                <a:cs typeface="David"/>
              </a:rPr>
              <a:t> </a:t>
            </a:r>
            <a:r>
              <a:rPr lang="en-US" dirty="0" err="1">
                <a:cs typeface="David"/>
              </a:rPr>
              <a:t>הד</a:t>
            </a:r>
            <a:r>
              <a:rPr lang="he-IL" dirty="0">
                <a:cs typeface="David"/>
              </a:rPr>
              <a:t>גמה מצורף בתיקיה.</a:t>
            </a:r>
            <a:endParaRPr lang="en-US" dirty="0">
              <a:cs typeface="David"/>
            </a:endParaRPr>
          </a:p>
          <a:p>
            <a:pPr>
              <a:lnSpc>
                <a:spcPct val="140000"/>
              </a:lnSpc>
              <a:spcBef>
                <a:spcPts val="930"/>
              </a:spcBef>
            </a:pPr>
            <a:endParaRPr lang="en-US" dirty="0">
              <a:solidFill>
                <a:srgbClr val="000000"/>
              </a:solidFill>
              <a:cs typeface="David"/>
            </a:endParaRPr>
          </a:p>
          <a:p>
            <a:pPr rtl="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endParaRPr lang="en-US" spc="150" dirty="0">
              <a:solidFill>
                <a:schemeClr val="tx1">
                  <a:lumMod val="75000"/>
                  <a:lumOff val="25000"/>
                </a:schemeClr>
              </a:solidFill>
              <a:cs typeface="David"/>
            </a:endParaRPr>
          </a:p>
        </p:txBody>
      </p:sp>
    </p:spTree>
    <p:extLst>
      <p:ext uri="{BB962C8B-B14F-4D97-AF65-F5344CB8AC3E}">
        <p14:creationId xmlns:p14="http://schemas.microsoft.com/office/powerpoint/2010/main" val="1807163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22A1669F-66CF-48F1-A76B-5EB2866C1838}"/>
              </a:ext>
            </a:extLst>
          </p:cNvPr>
          <p:cNvSpPr txBox="1"/>
          <p:nvPr/>
        </p:nvSpPr>
        <p:spPr>
          <a:xfrm>
            <a:off x="4256183" y="134037"/>
            <a:ext cx="340421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e-IL"/>
              <a:t>תרשים זרימה ומסכים של משחק</a:t>
            </a: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5C55B07C-5F1B-4CF0-A341-68679D53594D}"/>
              </a:ext>
            </a:extLst>
          </p:cNvPr>
          <p:cNvSpPr txBox="1"/>
          <p:nvPr/>
        </p:nvSpPr>
        <p:spPr>
          <a:xfrm>
            <a:off x="1850834" y="79504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e-IL">
                <a:cs typeface="David"/>
              </a:rPr>
              <a:t> 1</a:t>
            </a:r>
            <a:endParaRPr lang="he-IL" dirty="0">
              <a:cs typeface="David"/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10BEDCB2-C6A9-4802-B0CB-169AC4DE41F8}"/>
              </a:ext>
            </a:extLst>
          </p:cNvPr>
          <p:cNvSpPr txBox="1"/>
          <p:nvPr/>
        </p:nvSpPr>
        <p:spPr>
          <a:xfrm>
            <a:off x="5281547" y="76173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e-IL"/>
              <a:t>2</a:t>
            </a: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B463F315-4E09-486D-BA32-8251D7BE977A}"/>
              </a:ext>
            </a:extLst>
          </p:cNvPr>
          <p:cNvSpPr txBox="1"/>
          <p:nvPr/>
        </p:nvSpPr>
        <p:spPr>
          <a:xfrm>
            <a:off x="8889957" y="758477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e-IL"/>
              <a:t>3</a:t>
            </a:r>
          </a:p>
        </p:txBody>
      </p:sp>
      <p:pic>
        <p:nvPicPr>
          <p:cNvPr id="11" name="תמונה 11">
            <a:extLst>
              <a:ext uri="{FF2B5EF4-FFF2-40B4-BE49-F238E27FC236}">
                <a16:creationId xmlns:a16="http://schemas.microsoft.com/office/drawing/2014/main" id="{C2CF9852-077D-4B7C-AD31-BE933CD83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4746" y="1123719"/>
            <a:ext cx="2741024" cy="5638799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55C73645-E417-42CE-BB42-2CA9BE288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549" y="1232522"/>
            <a:ext cx="2705478" cy="5553850"/>
          </a:xfrm>
          <a:prstGeom prst="rect">
            <a:avLst/>
          </a:prstGeom>
        </p:spPr>
      </p:pic>
      <p:pic>
        <p:nvPicPr>
          <p:cNvPr id="14" name="תמונה 13">
            <a:extLst>
              <a:ext uri="{FF2B5EF4-FFF2-40B4-BE49-F238E27FC236}">
                <a16:creationId xmlns:a16="http://schemas.microsoft.com/office/drawing/2014/main" id="{A9A95077-4CA5-4B27-BDEE-9EBC79F8A8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159" y="1123719"/>
            <a:ext cx="2896004" cy="563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7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955C2200-1703-4ED8-931B-55F566CAA88C}"/>
              </a:ext>
            </a:extLst>
          </p:cNvPr>
          <p:cNvSpPr txBox="1"/>
          <p:nvPr/>
        </p:nvSpPr>
        <p:spPr>
          <a:xfrm>
            <a:off x="1728592" y="70563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e-IL"/>
              <a:t>4</a:t>
            </a: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0B8FECE2-C792-491F-8AB4-66DD35FB9A70}"/>
              </a:ext>
            </a:extLst>
          </p:cNvPr>
          <p:cNvSpPr txBox="1"/>
          <p:nvPr/>
        </p:nvSpPr>
        <p:spPr>
          <a:xfrm>
            <a:off x="4982097" y="733686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e-IL"/>
              <a:t>5</a:t>
            </a: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3578D5D8-8999-47F5-8E50-99067985CEDA}"/>
              </a:ext>
            </a:extLst>
          </p:cNvPr>
          <p:cNvSpPr txBox="1"/>
          <p:nvPr/>
        </p:nvSpPr>
        <p:spPr>
          <a:xfrm>
            <a:off x="8955849" y="74086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e-IL"/>
              <a:t>6</a:t>
            </a:r>
          </a:p>
        </p:txBody>
      </p:sp>
      <p:pic>
        <p:nvPicPr>
          <p:cNvPr id="9" name="תמונה 9" descr="תמונה שמכילה טקסט, אלקטרוניקה&#10;&#10;התיאור נוצר באופן אוטומטי">
            <a:extLst>
              <a:ext uri="{FF2B5EF4-FFF2-40B4-BE49-F238E27FC236}">
                <a16:creationId xmlns:a16="http://schemas.microsoft.com/office/drawing/2014/main" id="{3F03C107-5FA1-4A81-BBDE-2255F4333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972" y="1068636"/>
            <a:ext cx="2670945" cy="5409282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B861D733-42FC-4A13-BB0F-37C94B255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96" y="937596"/>
            <a:ext cx="2629267" cy="5677692"/>
          </a:xfrm>
          <a:prstGeom prst="rect">
            <a:avLst/>
          </a:prstGeo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7937E5A9-433E-4651-A617-3D87748AAF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3478" y="1103018"/>
            <a:ext cx="2648320" cy="564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426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B72C4BDF-226E-4DB4-B5CE-2B7905814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565" y="888452"/>
            <a:ext cx="2610752" cy="5378334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C5FD7B41-40F6-4F5C-8926-70CFEB9E5C84}"/>
              </a:ext>
            </a:extLst>
          </p:cNvPr>
          <p:cNvSpPr txBox="1"/>
          <p:nvPr/>
        </p:nvSpPr>
        <p:spPr>
          <a:xfrm>
            <a:off x="1749287" y="242121"/>
            <a:ext cx="45719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7</a:t>
            </a:r>
          </a:p>
          <a:p>
            <a:endParaRPr lang="he-IL" dirty="0"/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E88EA59A-50EE-4FAC-A83C-78DD29D8A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0256" y="800988"/>
            <a:ext cx="2695951" cy="5391902"/>
          </a:xfrm>
          <a:prstGeom prst="rect">
            <a:avLst/>
          </a:prstGeom>
        </p:spPr>
      </p:pic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F2584FBA-6EE4-43DC-9021-A66300A65C61}"/>
              </a:ext>
            </a:extLst>
          </p:cNvPr>
          <p:cNvSpPr txBox="1"/>
          <p:nvPr/>
        </p:nvSpPr>
        <p:spPr>
          <a:xfrm>
            <a:off x="-459187" y="252060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dirty="0"/>
              <a:t>8</a:t>
            </a:r>
          </a:p>
        </p:txBody>
      </p:sp>
      <p:pic>
        <p:nvPicPr>
          <p:cNvPr id="16" name="תמונה 15">
            <a:extLst>
              <a:ext uri="{FF2B5EF4-FFF2-40B4-BE49-F238E27FC236}">
                <a16:creationId xmlns:a16="http://schemas.microsoft.com/office/drawing/2014/main" id="{7C9DADEA-D223-41F6-8463-A7B071A835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8065" y="767352"/>
            <a:ext cx="2867425" cy="5620534"/>
          </a:xfrm>
          <a:prstGeom prst="rect">
            <a:avLst/>
          </a:prstGeom>
        </p:spPr>
      </p:pic>
      <p:sp>
        <p:nvSpPr>
          <p:cNvPr id="20" name="תיבת טקסט 19">
            <a:extLst>
              <a:ext uri="{FF2B5EF4-FFF2-40B4-BE49-F238E27FC236}">
                <a16:creationId xmlns:a16="http://schemas.microsoft.com/office/drawing/2014/main" id="{1C472209-649E-43F9-873B-56CEFC082FC4}"/>
              </a:ext>
            </a:extLst>
          </p:cNvPr>
          <p:cNvSpPr txBox="1"/>
          <p:nvPr/>
        </p:nvSpPr>
        <p:spPr>
          <a:xfrm>
            <a:off x="2313123" y="298126"/>
            <a:ext cx="63252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832592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A9123031-4E95-4387-88C1-55EFC85B03B5}"/>
              </a:ext>
            </a:extLst>
          </p:cNvPr>
          <p:cNvSpPr txBox="1"/>
          <p:nvPr/>
        </p:nvSpPr>
        <p:spPr>
          <a:xfrm>
            <a:off x="1535371" y="1044054"/>
            <a:ext cx="10013709" cy="1030360"/>
          </a:xfrm>
        </p:spPr>
        <p:txBody>
          <a:bodyPr rot="0" spcFirstLastPara="0" vertOverflow="overflow" horzOverflow="overflow" vert="horz" lIns="109728" tIns="109728" rIns="109728" bIns="9144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l" rtl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spc="150">
                <a:solidFill>
                  <a:schemeClr val="bg1"/>
                </a:solidFill>
                <a:latin typeface="+mj-lt"/>
                <a:ea typeface="+mj-ea"/>
                <a:cs typeface="+mj-cs"/>
              </a:rPr>
              <a:t>מחלקות המשחק: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0B14B55E-7CC4-4B4F-9B49-2C8E75E96807}"/>
              </a:ext>
            </a:extLst>
          </p:cNvPr>
          <p:cNvSpPr txBox="1"/>
          <p:nvPr/>
        </p:nvSpPr>
        <p:spPr>
          <a:xfrm>
            <a:off x="1535371" y="2702257"/>
            <a:ext cx="9935571" cy="3426158"/>
          </a:xfrm>
        </p:spPr>
        <p:txBody>
          <a:bodyPr rot="0" spcFirstLastPara="0" vertOverflow="overflow" horzOverflow="overflow" vert="horz" lIns="109728" tIns="109728" rIns="109728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z="1050" b="1" i="1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MainActivity-</a:t>
            </a:r>
            <a:r>
              <a:rPr lang="en-US" sz="1050" i="1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המחלקה</a:t>
            </a:r>
            <a:r>
              <a:rPr lang="en-US" sz="1050" i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050" i="1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הראשית,אחראית</a:t>
            </a:r>
            <a:r>
              <a:rPr lang="en-US" sz="1050" i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050" i="1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על</a:t>
            </a:r>
            <a:r>
              <a:rPr lang="en-US" sz="1050" i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050" i="1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התחלת</a:t>
            </a:r>
            <a:r>
              <a:rPr lang="en-US" sz="1050" i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050" i="1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המשחק</a:t>
            </a:r>
            <a:r>
              <a:rPr lang="en-US" sz="1050" i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050" i="1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ובודקת</a:t>
            </a:r>
            <a:r>
              <a:rPr lang="en-US" sz="1050" i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050" i="1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האם</a:t>
            </a:r>
            <a:r>
              <a:rPr lang="en-US" sz="1050" i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050" i="1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משתמש</a:t>
            </a:r>
            <a:r>
              <a:rPr lang="en-US" sz="1050" i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050" i="1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נרשם</a:t>
            </a:r>
            <a:r>
              <a:rPr lang="en-US" sz="1050" i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050" i="1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בעבר</a:t>
            </a:r>
            <a:endParaRPr lang="en-US" sz="1050" i="1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z="1050" b="1" i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050" b="1" i="1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EndGameActivity-</a:t>
            </a:r>
            <a:r>
              <a:rPr lang="en-US" sz="1050" i="1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מציגת</a:t>
            </a:r>
            <a:r>
              <a:rPr lang="en-US" sz="1050" i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050" i="1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את</a:t>
            </a:r>
            <a:r>
              <a:rPr lang="en-US" sz="1050" i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050" i="1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התוצאות</a:t>
            </a:r>
            <a:r>
              <a:rPr lang="en-US" sz="1050" i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050" i="1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בסיום</a:t>
            </a:r>
            <a:r>
              <a:rPr lang="en-US" sz="1050" i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050" i="1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המשחק</a:t>
            </a:r>
            <a:r>
              <a:rPr lang="en-US" sz="1050" i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e-IL" sz="1050" i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כסיכום קטן לשחקן, ולאחר לחיצה על סיום מעבירה למסך התוצאות של המשתמש </a:t>
            </a:r>
            <a:endParaRPr lang="en-US" sz="1050" i="1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z="1050" b="1" i="1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GameOptionsActivity</a:t>
            </a:r>
            <a:r>
              <a:rPr lang="en-US" sz="1050" b="1" i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he-IL" sz="1050" b="1" i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e-IL" sz="1050" i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מסך שני של </a:t>
            </a:r>
            <a:r>
              <a:rPr lang="he-IL" sz="1050" i="1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המשחק,בו</a:t>
            </a:r>
            <a:r>
              <a:rPr lang="he-IL" sz="1050" i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השחקן בוחר קטגוריה מהקטגוריות המוצעות </a:t>
            </a:r>
            <a:r>
              <a:rPr lang="he-IL" sz="1050" i="1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לו,ובוחר</a:t>
            </a:r>
            <a:r>
              <a:rPr lang="he-IL" sz="1050" i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רמת קושי</a:t>
            </a:r>
            <a:endParaRPr lang="en-US" sz="1050" i="1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z="1050" b="1" i="1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InGameActivity</a:t>
            </a:r>
            <a:r>
              <a:rPr lang="he-IL" sz="1050" b="1" i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e-IL" sz="1050" i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המחלקה הראשית של </a:t>
            </a:r>
            <a:r>
              <a:rPr lang="he-IL" sz="1050" i="1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המהמשחק</a:t>
            </a:r>
            <a:r>
              <a:rPr lang="he-IL" sz="1050" i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בו נמצא כל הקוד האחראי על ניהול ומהלך המשחק.- </a:t>
            </a:r>
            <a:endParaRPr lang="en-US" sz="1050" i="1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z="1050" b="1" i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050" b="1" i="1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QuestionObject</a:t>
            </a:r>
            <a:r>
              <a:rPr lang="en-US" sz="1050" b="1" i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he-IL" sz="1050" i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מחלקה </a:t>
            </a:r>
            <a:r>
              <a:rPr lang="he-IL" sz="1050" i="1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המצייגת</a:t>
            </a:r>
            <a:r>
              <a:rPr lang="he-IL" sz="1050" i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את </a:t>
            </a:r>
            <a:r>
              <a:rPr lang="he-IL" sz="1050" i="1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אוביקט</a:t>
            </a:r>
            <a:r>
              <a:rPr lang="he-IL" sz="1050" i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השאלה לפיו במהלך המשחק מתנהלים בשיתוף פעולה עם השאלות</a:t>
            </a:r>
            <a:r>
              <a:rPr lang="en-US" sz="1050" i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e-IL" sz="1050" i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והתשובות, בחירת שאלה ההבאה</a:t>
            </a:r>
            <a:br>
              <a:rPr lang="en-US" sz="1050" i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he-IL" sz="1050" i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בדיקה אם יש שאלות הבאות, בדיקה עם שאלה נכונה מול בסיס הנתונים קבצי ה</a:t>
            </a:r>
            <a:r>
              <a:rPr lang="en-US" sz="1050" i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json-</a:t>
            </a:r>
          </a:p>
          <a:p>
            <a:pPr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he-IL" sz="1050" b="1" i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מסך המציג את </a:t>
            </a:r>
            <a:r>
              <a:rPr lang="he-IL" sz="1050" b="1" i="1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התוצואות</a:t>
            </a:r>
            <a:r>
              <a:rPr lang="he-IL" sz="1050" b="1" i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וסיכום תוצאות המשחקים עד עכשיו, ומציין זמן ניקוד קטגוריה</a:t>
            </a:r>
            <a:r>
              <a:rPr lang="en-US" sz="1050" b="1" i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050" b="1" i="1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ScoreActivity</a:t>
            </a:r>
            <a:r>
              <a:rPr lang="en-US" sz="1050" b="1" i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endParaRPr lang="en-US" sz="1050" i="1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z="1050" b="1" i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score</a:t>
            </a:r>
            <a:r>
              <a:rPr lang="he-IL" sz="1050" b="1" i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he-IL" sz="1050" b="1" i="1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אויבקט</a:t>
            </a:r>
            <a:r>
              <a:rPr lang="he-IL" sz="1050" b="1" i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של תוצאה יחידה של השחקן</a:t>
            </a:r>
            <a:endParaRPr lang="en-US" sz="1050" i="1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z="1050" b="1" i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050" b="1" i="1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ScoresAdapter</a:t>
            </a:r>
            <a:r>
              <a:rPr lang="he-IL" sz="1050" b="1" i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המחלקה המתאמת, מחברת ומציגה את נתוני התוצאות על גבי המסך </a:t>
            </a:r>
            <a:r>
              <a:rPr lang="he-IL" sz="1050" b="1" i="1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וה</a:t>
            </a:r>
            <a:r>
              <a:rPr lang="en-US" sz="1050" b="1" i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RECYCLER VIEW</a:t>
            </a:r>
            <a:endParaRPr lang="en-US" sz="1050" i="1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z="1050" b="1" i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050" b="1" i="1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SignUpActivity-</a:t>
            </a:r>
            <a:r>
              <a:rPr lang="en-US" sz="1050" i="1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הרשמת</a:t>
            </a:r>
            <a:r>
              <a:rPr lang="en-US" sz="1050" i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050" i="1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המשתמש</a:t>
            </a:r>
            <a:r>
              <a:rPr lang="en-US" sz="1050" i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050" i="1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בכניסה</a:t>
            </a:r>
            <a:r>
              <a:rPr lang="en-US" sz="1050" i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050" i="1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הראשונית</a:t>
            </a:r>
            <a:r>
              <a:rPr lang="en-US" sz="1050" i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</a:t>
            </a:r>
            <a:r>
              <a:rPr lang="he-IL" sz="1050" i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מסך חד פעמי של שמופיע במידה וזה כניסה ראשונה למחשק בו המשתמש מכניס את שמו</a:t>
            </a:r>
            <a:endParaRPr lang="en-US" sz="1050" i="1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z="1050" b="1" i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050" b="1" i="1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SplashActivity</a:t>
            </a:r>
            <a:r>
              <a:rPr lang="en-US" sz="1050" b="1" i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he-IL" sz="1050" b="1" i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מסך ראשוני שעולה על לפי ה-</a:t>
            </a:r>
            <a:r>
              <a:rPr lang="en-US" sz="1050" b="1" i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MAIN</a:t>
            </a:r>
            <a:r>
              <a:rPr lang="he-IL" sz="1050" b="1" i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050" b="1" i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e-IL" sz="1050" b="1" i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מעין כניסה מרעננת וכיפית של כמה שניות עם אנימציה קלילה לחוויה נעימה ולא נחיתה "קשה" ישירות למסך המשחק</a:t>
            </a:r>
            <a:endParaRPr lang="en-US" sz="1050" i="1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461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2D820EF9-6C02-437D-B859-C563D6F200FF}"/>
              </a:ext>
            </a:extLst>
          </p:cNvPr>
          <p:cNvSpPr txBox="1"/>
          <p:nvPr/>
        </p:nvSpPr>
        <p:spPr>
          <a:xfrm>
            <a:off x="1535371" y="2702257"/>
            <a:ext cx="9935571" cy="3426158"/>
          </a:xfrm>
        </p:spPr>
        <p:txBody>
          <a:bodyPr rot="0" spcFirstLastPara="0" vertOverflow="overflow" horzOverflow="overflow" vert="horz" lIns="109728" tIns="109728" rIns="109728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rtl="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ספריות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חיצוניות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rtl="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Com.airbnb.lottie.LottieAnimationView-אנימציות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ומעברים</a:t>
            </a:r>
            <a:endParaRPr lang="en-US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rtl="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e-IL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ספרייה נוספת שעובדת עם קבצי </a:t>
            </a:r>
            <a:r>
              <a:rPr lang="he-IL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ג'סון</a:t>
            </a:r>
            <a:r>
              <a:rPr lang="he-IL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בעיקר לשם המרת מערך התוצאות ושמירתם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gson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he-IL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rtl="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Com.fasterxml.jackson.databind.ObjectMapper-קריאה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וכתיבה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של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json</a:t>
            </a:r>
          </a:p>
          <a:p>
            <a:pPr rtl="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Com.github.clans.fab.FloatingActionButton-אחראית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על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כפתורים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של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תפריט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צף</a:t>
            </a:r>
            <a:endParaRPr lang="en-US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rtl="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Com.github.clans.fab.FloatingActionMenu-תפריט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צף</a:t>
            </a:r>
            <a:endParaRPr lang="en-US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rtl="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endParaRPr lang="en-US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rtl="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endParaRPr lang="en-US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rtl="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endParaRPr lang="en-US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935738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Shoji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Custom 7">
      <a:majorFont>
        <a:latin typeface="David"/>
        <a:ea typeface=""/>
        <a:cs typeface=""/>
      </a:majorFont>
      <a:minorFont>
        <a:latin typeface="David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337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Corbel</vt:lpstr>
      <vt:lpstr>David</vt:lpstr>
      <vt:lpstr>ShojiVTI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/>
  <cp:lastModifiedBy>Tal Hadad</cp:lastModifiedBy>
  <cp:revision>202</cp:revision>
  <dcterms:created xsi:type="dcterms:W3CDTF">2021-07-25T07:15:03Z</dcterms:created>
  <dcterms:modified xsi:type="dcterms:W3CDTF">2022-11-20T18:07:02Z</dcterms:modified>
</cp:coreProperties>
</file>