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70" r:id="rId8"/>
    <p:sldId id="271" r:id="rId9"/>
    <p:sldId id="283" r:id="rId10"/>
    <p:sldId id="274" r:id="rId11"/>
    <p:sldId id="275" r:id="rId12"/>
    <p:sldId id="277" r:id="rId13"/>
    <p:sldId id="280" r:id="rId14"/>
    <p:sldId id="281" r:id="rId15"/>
    <p:sldId id="282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" userId="b3bc4b4e29711c66" providerId="LiveId" clId="{8B3A76CF-6241-4E04-9FFA-88F909EC6144}"/>
    <pc:docChg chg="undo custSel modSld">
      <pc:chgData name="Luca" userId="b3bc4b4e29711c66" providerId="LiveId" clId="{8B3A76CF-6241-4E04-9FFA-88F909EC6144}" dt="2023-08-29T15:09:57.636" v="657" actId="14100"/>
      <pc:docMkLst>
        <pc:docMk/>
      </pc:docMkLst>
      <pc:sldChg chg="modTransition modAnim">
        <pc:chgData name="Luca" userId="b3bc4b4e29711c66" providerId="LiveId" clId="{8B3A76CF-6241-4E04-9FFA-88F909EC6144}" dt="2023-08-29T15:06:23.361" v="562"/>
        <pc:sldMkLst>
          <pc:docMk/>
          <pc:sldMk cId="888952461" sldId="256"/>
        </pc:sldMkLst>
      </pc:sldChg>
      <pc:sldChg chg="modTransition modAnim">
        <pc:chgData name="Luca" userId="b3bc4b4e29711c66" providerId="LiveId" clId="{8B3A76CF-6241-4E04-9FFA-88F909EC6144}" dt="2023-08-29T15:05:51.897" v="558"/>
        <pc:sldMkLst>
          <pc:docMk/>
          <pc:sldMk cId="4220483031" sldId="257"/>
        </pc:sldMkLst>
      </pc:sldChg>
      <pc:sldChg chg="modSp mod modTransition modAnim">
        <pc:chgData name="Luca" userId="b3bc4b4e29711c66" providerId="LiveId" clId="{8B3A76CF-6241-4E04-9FFA-88F909EC6144}" dt="2023-08-29T15:07:00.874" v="568"/>
        <pc:sldMkLst>
          <pc:docMk/>
          <pc:sldMk cId="1625808735" sldId="258"/>
        </pc:sldMkLst>
        <pc:spChg chg="mod">
          <ac:chgData name="Luca" userId="b3bc4b4e29711c66" providerId="LiveId" clId="{8B3A76CF-6241-4E04-9FFA-88F909EC6144}" dt="2023-08-29T14:31:37.960" v="245" actId="6549"/>
          <ac:spMkLst>
            <pc:docMk/>
            <pc:sldMk cId="1625808735" sldId="258"/>
            <ac:spMk id="3" creationId="{B60FCE12-C69E-45E2-9F77-A4DF2D835BBF}"/>
          </ac:spMkLst>
        </pc:spChg>
        <pc:spChg chg="mod">
          <ac:chgData name="Luca" userId="b3bc4b4e29711c66" providerId="LiveId" clId="{8B3A76CF-6241-4E04-9FFA-88F909EC6144}" dt="2023-08-27T16:23:09.872" v="3" actId="20577"/>
          <ac:spMkLst>
            <pc:docMk/>
            <pc:sldMk cId="1625808735" sldId="258"/>
            <ac:spMk id="4" creationId="{E0B88A7E-7C52-023B-BE88-A2BF19AB34B9}"/>
          </ac:spMkLst>
        </pc:spChg>
      </pc:sldChg>
      <pc:sldChg chg="modTransition modAnim">
        <pc:chgData name="Luca" userId="b3bc4b4e29711c66" providerId="LiveId" clId="{8B3A76CF-6241-4E04-9FFA-88F909EC6144}" dt="2023-08-29T15:07:08.688" v="569"/>
        <pc:sldMkLst>
          <pc:docMk/>
          <pc:sldMk cId="369466262" sldId="259"/>
        </pc:sldMkLst>
      </pc:sldChg>
      <pc:sldChg chg="modTransition modAnim">
        <pc:chgData name="Luca" userId="b3bc4b4e29711c66" providerId="LiveId" clId="{8B3A76CF-6241-4E04-9FFA-88F909EC6144}" dt="2023-08-29T15:07:21.403" v="575"/>
        <pc:sldMkLst>
          <pc:docMk/>
          <pc:sldMk cId="2045459540" sldId="260"/>
        </pc:sldMkLst>
      </pc:sldChg>
      <pc:sldChg chg="modTransition modAnim">
        <pc:chgData name="Luca" userId="b3bc4b4e29711c66" providerId="LiveId" clId="{8B3A76CF-6241-4E04-9FFA-88F909EC6144}" dt="2023-08-29T15:07:31.406" v="581"/>
        <pc:sldMkLst>
          <pc:docMk/>
          <pc:sldMk cId="3365374594" sldId="268"/>
        </pc:sldMkLst>
      </pc:sldChg>
      <pc:sldChg chg="modTransition modAnim">
        <pc:chgData name="Luca" userId="b3bc4b4e29711c66" providerId="LiveId" clId="{8B3A76CF-6241-4E04-9FFA-88F909EC6144}" dt="2023-08-29T15:07:45.903" v="590"/>
        <pc:sldMkLst>
          <pc:docMk/>
          <pc:sldMk cId="264973070" sldId="270"/>
        </pc:sldMkLst>
      </pc:sldChg>
      <pc:sldChg chg="addSp delSp modSp mod modTransition modAnim">
        <pc:chgData name="Luca" userId="b3bc4b4e29711c66" providerId="LiveId" clId="{8B3A76CF-6241-4E04-9FFA-88F909EC6144}" dt="2023-08-29T15:07:58.284" v="596"/>
        <pc:sldMkLst>
          <pc:docMk/>
          <pc:sldMk cId="2402409569" sldId="271"/>
        </pc:sldMkLst>
        <pc:spChg chg="mod">
          <ac:chgData name="Luca" userId="b3bc4b4e29711c66" providerId="LiveId" clId="{8B3A76CF-6241-4E04-9FFA-88F909EC6144}" dt="2023-08-29T14:17:00.396" v="223" actId="20577"/>
          <ac:spMkLst>
            <pc:docMk/>
            <pc:sldMk cId="2402409569" sldId="271"/>
            <ac:spMk id="3" creationId="{EC8C8288-B190-2F82-BE6F-099F770C2B39}"/>
          </ac:spMkLst>
        </pc:spChg>
        <pc:picChg chg="add mod">
          <ac:chgData name="Luca" userId="b3bc4b4e29711c66" providerId="LiveId" clId="{8B3A76CF-6241-4E04-9FFA-88F909EC6144}" dt="2023-08-29T14:10:43.329" v="104" actId="14100"/>
          <ac:picMkLst>
            <pc:docMk/>
            <pc:sldMk cId="2402409569" sldId="271"/>
            <ac:picMk id="6" creationId="{D6C38D76-BD3E-BD32-47E4-CF227F81831A}"/>
          </ac:picMkLst>
        </pc:picChg>
        <pc:picChg chg="del">
          <ac:chgData name="Luca" userId="b3bc4b4e29711c66" providerId="LiveId" clId="{8B3A76CF-6241-4E04-9FFA-88F909EC6144}" dt="2023-08-29T14:10:34.455" v="100" actId="478"/>
          <ac:picMkLst>
            <pc:docMk/>
            <pc:sldMk cId="2402409569" sldId="271"/>
            <ac:picMk id="10" creationId="{2699A07E-A06D-2C1A-8EA7-2FF04A9C99B4}"/>
          </ac:picMkLst>
        </pc:picChg>
      </pc:sldChg>
      <pc:sldChg chg="modSp mod modTransition modAnim">
        <pc:chgData name="Luca" userId="b3bc4b4e29711c66" providerId="LiveId" clId="{8B3A76CF-6241-4E04-9FFA-88F909EC6144}" dt="2023-08-29T15:09:57.636" v="657" actId="14100"/>
        <pc:sldMkLst>
          <pc:docMk/>
          <pc:sldMk cId="1532334184" sldId="272"/>
        </pc:sldMkLst>
        <pc:spChg chg="mod">
          <ac:chgData name="Luca" userId="b3bc4b4e29711c66" providerId="LiveId" clId="{8B3A76CF-6241-4E04-9FFA-88F909EC6144}" dt="2023-08-29T15:09:57.636" v="657" actId="14100"/>
          <ac:spMkLst>
            <pc:docMk/>
            <pc:sldMk cId="1532334184" sldId="272"/>
            <ac:spMk id="3" creationId="{DC2918B1-EA28-24DC-EF87-5B51EB9FCDDE}"/>
          </ac:spMkLst>
        </pc:spChg>
      </pc:sldChg>
      <pc:sldChg chg="modTransition modAnim">
        <pc:chgData name="Luca" userId="b3bc4b4e29711c66" providerId="LiveId" clId="{8B3A76CF-6241-4E04-9FFA-88F909EC6144}" dt="2023-08-29T15:08:20.945" v="606"/>
        <pc:sldMkLst>
          <pc:docMk/>
          <pc:sldMk cId="2226094189" sldId="274"/>
        </pc:sldMkLst>
      </pc:sldChg>
      <pc:sldChg chg="modTransition modAnim">
        <pc:chgData name="Luca" userId="b3bc4b4e29711c66" providerId="LiveId" clId="{8B3A76CF-6241-4E04-9FFA-88F909EC6144}" dt="2023-08-29T15:08:44.943" v="619"/>
        <pc:sldMkLst>
          <pc:docMk/>
          <pc:sldMk cId="1425620579" sldId="275"/>
        </pc:sldMkLst>
      </pc:sldChg>
      <pc:sldChg chg="modTransition modAnim">
        <pc:chgData name="Luca" userId="b3bc4b4e29711c66" providerId="LiveId" clId="{8B3A76CF-6241-4E04-9FFA-88F909EC6144}" dt="2023-08-29T15:09:05.189" v="629"/>
        <pc:sldMkLst>
          <pc:docMk/>
          <pc:sldMk cId="211681531" sldId="277"/>
        </pc:sldMkLst>
      </pc:sldChg>
      <pc:sldChg chg="modTransition modAnim">
        <pc:chgData name="Luca" userId="b3bc4b4e29711c66" providerId="LiveId" clId="{8B3A76CF-6241-4E04-9FFA-88F909EC6144}" dt="2023-08-29T15:09:15.199" v="635"/>
        <pc:sldMkLst>
          <pc:docMk/>
          <pc:sldMk cId="2795566218" sldId="280"/>
        </pc:sldMkLst>
      </pc:sldChg>
      <pc:sldChg chg="modTransition modAnim">
        <pc:chgData name="Luca" userId="b3bc4b4e29711c66" providerId="LiveId" clId="{8B3A76CF-6241-4E04-9FFA-88F909EC6144}" dt="2023-08-29T15:09:27.706" v="644"/>
        <pc:sldMkLst>
          <pc:docMk/>
          <pc:sldMk cId="393896908" sldId="281"/>
        </pc:sldMkLst>
      </pc:sldChg>
      <pc:sldChg chg="addSp delSp modSp mod modTransition modAnim">
        <pc:chgData name="Luca" userId="b3bc4b4e29711c66" providerId="LiveId" clId="{8B3A76CF-6241-4E04-9FFA-88F909EC6144}" dt="2023-08-29T15:09:49.808" v="655"/>
        <pc:sldMkLst>
          <pc:docMk/>
          <pc:sldMk cId="209924312" sldId="282"/>
        </pc:sldMkLst>
        <pc:spChg chg="mod">
          <ac:chgData name="Luca" userId="b3bc4b4e29711c66" providerId="LiveId" clId="{8B3A76CF-6241-4E04-9FFA-88F909EC6144}" dt="2023-08-29T14:04:29.651" v="76" actId="20577"/>
          <ac:spMkLst>
            <pc:docMk/>
            <pc:sldMk cId="209924312" sldId="282"/>
            <ac:spMk id="3" creationId="{C74FF10F-BCCD-563D-5F34-3DFE67FC0335}"/>
          </ac:spMkLst>
        </pc:spChg>
        <pc:spChg chg="mod">
          <ac:chgData name="Luca" userId="b3bc4b4e29711c66" providerId="LiveId" clId="{8B3A76CF-6241-4E04-9FFA-88F909EC6144}" dt="2023-08-29T14:43:38.297" v="380" actId="1076"/>
          <ac:spMkLst>
            <pc:docMk/>
            <pc:sldMk cId="209924312" sldId="282"/>
            <ac:spMk id="6" creationId="{709DD94D-660F-471E-7E30-5193E0715164}"/>
          </ac:spMkLst>
        </pc:spChg>
        <pc:picChg chg="mod">
          <ac:chgData name="Luca" userId="b3bc4b4e29711c66" providerId="LiveId" clId="{8B3A76CF-6241-4E04-9FFA-88F909EC6144}" dt="2023-08-29T14:33:39.505" v="263" actId="1076"/>
          <ac:picMkLst>
            <pc:docMk/>
            <pc:sldMk cId="209924312" sldId="282"/>
            <ac:picMk id="4" creationId="{923135F6-83A2-4C81-DBA8-1D76B9C67A1C}"/>
          </ac:picMkLst>
        </pc:picChg>
        <pc:picChg chg="del">
          <ac:chgData name="Luca" userId="b3bc4b4e29711c66" providerId="LiveId" clId="{8B3A76CF-6241-4E04-9FFA-88F909EC6144}" dt="2023-08-29T14:25:55.133" v="227" actId="478"/>
          <ac:picMkLst>
            <pc:docMk/>
            <pc:sldMk cId="209924312" sldId="282"/>
            <ac:picMk id="5" creationId="{EC809129-D3E2-3FCA-805D-E3222C7856FD}"/>
          </ac:picMkLst>
        </pc:picChg>
        <pc:picChg chg="add mod modCrop">
          <ac:chgData name="Luca" userId="b3bc4b4e29711c66" providerId="LiveId" clId="{8B3A76CF-6241-4E04-9FFA-88F909EC6144}" dt="2023-08-29T14:33:41.235" v="264" actId="1076"/>
          <ac:picMkLst>
            <pc:docMk/>
            <pc:sldMk cId="209924312" sldId="282"/>
            <ac:picMk id="7" creationId="{377D45AA-D09B-C46E-AE7B-6183FBC15C4F}"/>
          </ac:picMkLst>
        </pc:picChg>
        <pc:picChg chg="del mod">
          <ac:chgData name="Luca" userId="b3bc4b4e29711c66" providerId="LiveId" clId="{8B3A76CF-6241-4E04-9FFA-88F909EC6144}" dt="2023-08-29T14:32:10.620" v="249" actId="478"/>
          <ac:picMkLst>
            <pc:docMk/>
            <pc:sldMk cId="209924312" sldId="282"/>
            <ac:picMk id="8" creationId="{A3730606-BA19-7CB8-2BC0-AB1236AE25D5}"/>
          </ac:picMkLst>
        </pc:picChg>
        <pc:picChg chg="add mod">
          <ac:chgData name="Luca" userId="b3bc4b4e29711c66" providerId="LiveId" clId="{8B3A76CF-6241-4E04-9FFA-88F909EC6144}" dt="2023-08-29T14:40:26.919" v="282" actId="1076"/>
          <ac:picMkLst>
            <pc:docMk/>
            <pc:sldMk cId="209924312" sldId="282"/>
            <ac:picMk id="10" creationId="{32B0C82E-21DF-5FC4-6E78-C712D0998736}"/>
          </ac:picMkLst>
        </pc:picChg>
        <pc:picChg chg="add mod">
          <ac:chgData name="Luca" userId="b3bc4b4e29711c66" providerId="LiveId" clId="{8B3A76CF-6241-4E04-9FFA-88F909EC6144}" dt="2023-08-29T14:40:25.670" v="281" actId="1076"/>
          <ac:picMkLst>
            <pc:docMk/>
            <pc:sldMk cId="209924312" sldId="282"/>
            <ac:picMk id="12" creationId="{6EDA840F-A208-436B-9C68-764C2B22B9ED}"/>
          </ac:picMkLst>
        </pc:picChg>
      </pc:sldChg>
      <pc:sldChg chg="addSp delSp modSp mod modTransition modAnim">
        <pc:chgData name="Luca" userId="b3bc4b4e29711c66" providerId="LiveId" clId="{8B3A76CF-6241-4E04-9FFA-88F909EC6144}" dt="2023-08-29T15:08:13.637" v="605"/>
        <pc:sldMkLst>
          <pc:docMk/>
          <pc:sldMk cId="3479284032" sldId="283"/>
        </pc:sldMkLst>
        <pc:spChg chg="mod">
          <ac:chgData name="Luca" userId="b3bc4b4e29711c66" providerId="LiveId" clId="{8B3A76CF-6241-4E04-9FFA-88F909EC6144}" dt="2023-08-29T14:16:22.152" v="204" actId="20577"/>
          <ac:spMkLst>
            <pc:docMk/>
            <pc:sldMk cId="3479284032" sldId="283"/>
            <ac:spMk id="13" creationId="{EA5818FD-B590-505B-E304-513DD7BE2A63}"/>
          </ac:spMkLst>
        </pc:spChg>
        <pc:picChg chg="del">
          <ac:chgData name="Luca" userId="b3bc4b4e29711c66" providerId="LiveId" clId="{8B3A76CF-6241-4E04-9FFA-88F909EC6144}" dt="2023-08-29T14:08:45.075" v="84" actId="478"/>
          <ac:picMkLst>
            <pc:docMk/>
            <pc:sldMk cId="3479284032" sldId="283"/>
            <ac:picMk id="3" creationId="{E8971B4B-8101-391E-C185-7E33F852E7AA}"/>
          </ac:picMkLst>
        </pc:picChg>
        <pc:picChg chg="add mod">
          <ac:chgData name="Luca" userId="b3bc4b4e29711c66" providerId="LiveId" clId="{8B3A76CF-6241-4E04-9FFA-88F909EC6144}" dt="2023-08-29T14:07:42.228" v="81" actId="1076"/>
          <ac:picMkLst>
            <pc:docMk/>
            <pc:sldMk cId="3479284032" sldId="283"/>
            <ac:picMk id="6" creationId="{72B44030-66D5-5450-5FDF-4CA593FC4DB9}"/>
          </ac:picMkLst>
        </pc:picChg>
        <pc:picChg chg="del">
          <ac:chgData name="Luca" userId="b3bc4b4e29711c66" providerId="LiveId" clId="{8B3A76CF-6241-4E04-9FFA-88F909EC6144}" dt="2023-08-29T14:07:35.430" v="79" actId="478"/>
          <ac:picMkLst>
            <pc:docMk/>
            <pc:sldMk cId="3479284032" sldId="283"/>
            <ac:picMk id="7" creationId="{37DC3CD6-B332-42AF-4EE0-9A6F3C6C91D7}"/>
          </ac:picMkLst>
        </pc:picChg>
        <pc:picChg chg="add mod">
          <ac:chgData name="Luca" userId="b3bc4b4e29711c66" providerId="LiveId" clId="{8B3A76CF-6241-4E04-9FFA-88F909EC6144}" dt="2023-08-29T14:09:32.454" v="97" actId="14100"/>
          <ac:picMkLst>
            <pc:docMk/>
            <pc:sldMk cId="3479284032" sldId="283"/>
            <ac:picMk id="9" creationId="{5A9B5754-9E15-F0AD-EB27-F6FF4B258ACF}"/>
          </ac:picMkLst>
        </pc:picChg>
      </pc:sldChg>
    </pc:docChg>
  </pc:docChgLst>
  <pc:docChgLst>
    <pc:chgData name="Luca Settimo" userId="b3bc4b4e29711c66" providerId="LiveId" clId="{8B3A76CF-6241-4E04-9FFA-88F909EC6144}"/>
    <pc:docChg chg="custSel modSld">
      <pc:chgData name="Luca Settimo" userId="b3bc4b4e29711c66" providerId="LiveId" clId="{8B3A76CF-6241-4E04-9FFA-88F909EC6144}" dt="2023-08-29T16:08:17.738" v="19" actId="1076"/>
      <pc:docMkLst>
        <pc:docMk/>
      </pc:docMkLst>
      <pc:sldChg chg="modSp mod">
        <pc:chgData name="Luca Settimo" userId="b3bc4b4e29711c66" providerId="LiveId" clId="{8B3A76CF-6241-4E04-9FFA-88F909EC6144}" dt="2023-08-29T16:07:30.936" v="12" actId="1076"/>
        <pc:sldMkLst>
          <pc:docMk/>
          <pc:sldMk cId="211681531" sldId="277"/>
        </pc:sldMkLst>
        <pc:spChg chg="mod">
          <ac:chgData name="Luca Settimo" userId="b3bc4b4e29711c66" providerId="LiveId" clId="{8B3A76CF-6241-4E04-9FFA-88F909EC6144}" dt="2023-08-29T16:07:18.690" v="10" actId="403"/>
          <ac:spMkLst>
            <pc:docMk/>
            <pc:sldMk cId="211681531" sldId="277"/>
            <ac:spMk id="17" creationId="{CD6200A2-5F6A-0593-8658-A6DE1B206667}"/>
          </ac:spMkLst>
        </pc:spChg>
        <pc:picChg chg="mod">
          <ac:chgData name="Luca Settimo" userId="b3bc4b4e29711c66" providerId="LiveId" clId="{8B3A76CF-6241-4E04-9FFA-88F909EC6144}" dt="2023-08-29T16:07:30.936" v="12" actId="1076"/>
          <ac:picMkLst>
            <pc:docMk/>
            <pc:sldMk cId="211681531" sldId="277"/>
            <ac:picMk id="19" creationId="{C7260C7F-201A-6E84-07E4-EBEB2657C41A}"/>
          </ac:picMkLst>
        </pc:picChg>
      </pc:sldChg>
      <pc:sldChg chg="modSp mod">
        <pc:chgData name="Luca Settimo" userId="b3bc4b4e29711c66" providerId="LiveId" clId="{8B3A76CF-6241-4E04-9FFA-88F909EC6144}" dt="2023-08-29T16:06:34.285" v="0" actId="1076"/>
        <pc:sldMkLst>
          <pc:docMk/>
          <pc:sldMk cId="209924312" sldId="282"/>
        </pc:sldMkLst>
        <pc:spChg chg="mod">
          <ac:chgData name="Luca Settimo" userId="b3bc4b4e29711c66" providerId="LiveId" clId="{8B3A76CF-6241-4E04-9FFA-88F909EC6144}" dt="2023-08-29T16:06:34.285" v="0" actId="1076"/>
          <ac:spMkLst>
            <pc:docMk/>
            <pc:sldMk cId="209924312" sldId="282"/>
            <ac:spMk id="6" creationId="{709DD94D-660F-471E-7E30-5193E0715164}"/>
          </ac:spMkLst>
        </pc:spChg>
      </pc:sldChg>
      <pc:sldChg chg="modSp mod">
        <pc:chgData name="Luca Settimo" userId="b3bc4b4e29711c66" providerId="LiveId" clId="{8B3A76CF-6241-4E04-9FFA-88F909EC6144}" dt="2023-08-29T16:08:17.738" v="19" actId="1076"/>
        <pc:sldMkLst>
          <pc:docMk/>
          <pc:sldMk cId="3479284032" sldId="283"/>
        </pc:sldMkLst>
        <pc:picChg chg="mod">
          <ac:chgData name="Luca Settimo" userId="b3bc4b4e29711c66" providerId="LiveId" clId="{8B3A76CF-6241-4E04-9FFA-88F909EC6144}" dt="2023-08-29T16:08:17.738" v="19" actId="1076"/>
          <ac:picMkLst>
            <pc:docMk/>
            <pc:sldMk cId="3479284032" sldId="283"/>
            <ac:picMk id="6" creationId="{72B44030-66D5-5450-5FDF-4CA593FC4D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DDE2-094B-4A8A-902D-D2B07695403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469C1F0-B254-4A9A-AE9D-3BB470FD18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07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DDE2-094B-4A8A-902D-D2B07695403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69C1F0-B254-4A9A-AE9D-3BB470FD18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2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DDE2-094B-4A8A-902D-D2B07695403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69C1F0-B254-4A9A-AE9D-3BB470FD1896}" type="slidenum">
              <a:rPr lang="en-GB" smtClean="0"/>
              <a:t>‹N›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9696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DDE2-094B-4A8A-902D-D2B07695403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69C1F0-B254-4A9A-AE9D-3BB470FD18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189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DDE2-094B-4A8A-902D-D2B07695403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69C1F0-B254-4A9A-AE9D-3BB470FD1896}" type="slidenum">
              <a:rPr lang="en-GB" smtClean="0"/>
              <a:t>‹N›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898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DDE2-094B-4A8A-902D-D2B07695403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69C1F0-B254-4A9A-AE9D-3BB470FD18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320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DDE2-094B-4A8A-902D-D2B07695403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1F0-B254-4A9A-AE9D-3BB470FD18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864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DDE2-094B-4A8A-902D-D2B07695403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1F0-B254-4A9A-AE9D-3BB470FD18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60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DDE2-094B-4A8A-902D-D2B07695403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1F0-B254-4A9A-AE9D-3BB470FD18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57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DDE2-094B-4A8A-902D-D2B07695403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69C1F0-B254-4A9A-AE9D-3BB470FD18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81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DDE2-094B-4A8A-902D-D2B07695403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69C1F0-B254-4A9A-AE9D-3BB470FD18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4793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DDE2-094B-4A8A-902D-D2B07695403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69C1F0-B254-4A9A-AE9D-3BB470FD18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7653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DDE2-094B-4A8A-902D-D2B07695403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1F0-B254-4A9A-AE9D-3BB470FD18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50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DDE2-094B-4A8A-902D-D2B07695403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1F0-B254-4A9A-AE9D-3BB470FD18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55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DDE2-094B-4A8A-902D-D2B07695403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1F0-B254-4A9A-AE9D-3BB470FD18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472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DDE2-094B-4A8A-902D-D2B07695403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69C1F0-B254-4A9A-AE9D-3BB470FD18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60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9DDE2-094B-4A8A-902D-D2B07695403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469C1F0-B254-4A9A-AE9D-3BB470FD18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92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lexlenail.me/NN-SV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rasunroy/natural-images" TargetMode="External"/><Relationship Id="rId2" Type="http://schemas.openxmlformats.org/officeDocument/2006/relationships/hyperlink" Target="https://huggingface.co/datasets/wider_face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2074F880-0FDE-D35A-8C14-41572F0C1515}"/>
              </a:ext>
            </a:extLst>
          </p:cNvPr>
          <p:cNvSpPr txBox="1">
            <a:spLocks/>
          </p:cNvSpPr>
          <p:nvPr/>
        </p:nvSpPr>
        <p:spPr>
          <a:xfrm>
            <a:off x="1553678" y="596311"/>
            <a:ext cx="10178322" cy="9850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b="1" dirty="0"/>
              <a:t>Face Detection</a:t>
            </a:r>
            <a:endParaRPr lang="en-GB" b="1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E21317E-9EDC-F9E6-AE9A-9057EB71180C}"/>
              </a:ext>
            </a:extLst>
          </p:cNvPr>
          <p:cNvSpPr txBox="1">
            <a:spLocks/>
          </p:cNvSpPr>
          <p:nvPr/>
        </p:nvSpPr>
        <p:spPr>
          <a:xfrm>
            <a:off x="1553678" y="1767983"/>
            <a:ext cx="10178322" cy="7717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4000" dirty="0"/>
              <a:t>Sung &amp; Poggio and Viola &amp; Jones</a:t>
            </a:r>
          </a:p>
          <a:p>
            <a:endParaRPr lang="it-IT" sz="240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AB73BEED-60D3-D71D-7CCD-A78097D8DF4A}"/>
              </a:ext>
            </a:extLst>
          </p:cNvPr>
          <p:cNvSpPr txBox="1">
            <a:spLocks/>
          </p:cNvSpPr>
          <p:nvPr/>
        </p:nvSpPr>
        <p:spPr>
          <a:xfrm>
            <a:off x="1687905" y="2792494"/>
            <a:ext cx="10178322" cy="444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400" dirty="0"/>
              <a:t>Luca Settimo – 872778 and Tommaso Talamo – 875496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8EF36655-27C4-A0D1-839D-657CEC5DA513}"/>
              </a:ext>
            </a:extLst>
          </p:cNvPr>
          <p:cNvSpPr txBox="1">
            <a:spLocks/>
          </p:cNvSpPr>
          <p:nvPr/>
        </p:nvSpPr>
        <p:spPr>
          <a:xfrm>
            <a:off x="5921387" y="3423761"/>
            <a:ext cx="1553203" cy="444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400" dirty="0"/>
              <a:t>26/08/2023</a:t>
            </a:r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pic>
        <p:nvPicPr>
          <p:cNvPr id="13" name="Picture 6" descr="University Ca' Foscari Venezia | Bestr">
            <a:extLst>
              <a:ext uri="{FF2B5EF4-FFF2-40B4-BE49-F238E27FC236}">
                <a16:creationId xmlns:a16="http://schemas.microsoft.com/office/drawing/2014/main" id="{C785B47B-C39E-DB5B-3CF0-94FC9B973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65" y="4318546"/>
            <a:ext cx="5216492" cy="194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9524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2819DE-6E50-2735-AD89-BC28A1C2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4505"/>
          </a:xfrm>
        </p:spPr>
        <p:txBody>
          <a:bodyPr/>
          <a:lstStyle/>
          <a:p>
            <a:pPr algn="ctr"/>
            <a:r>
              <a:rPr lang="it-IT" b="1" dirty="0"/>
              <a:t>Viola and Jones</a:t>
            </a:r>
            <a:endParaRPr lang="en-GB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4FF10F-BCCD-563D-5F34-3DFE67FC0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104" y="1540187"/>
            <a:ext cx="8915400" cy="4248054"/>
          </a:xfrm>
        </p:spPr>
        <p:txBody>
          <a:bodyPr>
            <a:normAutofit/>
          </a:bodyPr>
          <a:lstStyle/>
          <a:p>
            <a:r>
              <a:rPr lang="it-IT" sz="2000" b="1" dirty="0"/>
              <a:t>Steps</a:t>
            </a:r>
            <a:r>
              <a:rPr lang="it-IT" sz="2000" dirty="0"/>
              <a:t> </a:t>
            </a:r>
            <a:r>
              <a:rPr lang="it-IT" sz="2000" dirty="0" err="1"/>
              <a:t>folllowed</a:t>
            </a:r>
            <a:r>
              <a:rPr lang="it-IT" sz="2000" dirty="0"/>
              <a:t> for the </a:t>
            </a:r>
            <a:r>
              <a:rPr lang="it-IT" sz="2000" dirty="0" err="1"/>
              <a:t>implementation</a:t>
            </a:r>
            <a:r>
              <a:rPr lang="it-IT" sz="2000" dirty="0"/>
              <a:t> of the models: [3]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dirty="0" err="1"/>
              <a:t>Pre</a:t>
            </a:r>
            <a:r>
              <a:rPr lang="it-IT" sz="1800" dirty="0"/>
              <a:t>-processing of the images</a:t>
            </a:r>
          </a:p>
          <a:p>
            <a:pPr lvl="2"/>
            <a:r>
              <a:rPr lang="it-IT" sz="1600" dirty="0" err="1"/>
              <a:t>implemented</a:t>
            </a:r>
            <a:r>
              <a:rPr lang="it-IT" sz="1600" dirty="0"/>
              <a:t> by </a:t>
            </a:r>
            <a:r>
              <a:rPr lang="it-IT" sz="1600" dirty="0" err="1"/>
              <a:t>using</a:t>
            </a:r>
            <a:r>
              <a:rPr lang="it-IT" sz="1600" dirty="0"/>
              <a:t> the cv2 </a:t>
            </a:r>
            <a:r>
              <a:rPr lang="it-IT" sz="1600" dirty="0" err="1"/>
              <a:t>module</a:t>
            </a:r>
            <a:endParaRPr lang="it-IT" sz="1600" b="1" i="1" dirty="0"/>
          </a:p>
          <a:p>
            <a:pPr lvl="2"/>
            <a:r>
              <a:rPr lang="it-IT" sz="1600" dirty="0" err="1"/>
              <a:t>Resizing</a:t>
            </a:r>
            <a:r>
              <a:rPr lang="it-IT" sz="1600" i="1" dirty="0"/>
              <a:t> </a:t>
            </a:r>
            <a:r>
              <a:rPr lang="it-IT" sz="1600" dirty="0"/>
              <a:t>to 24x24,  </a:t>
            </a:r>
            <a:r>
              <a:rPr lang="it-IT" sz="1600" dirty="0" err="1"/>
              <a:t>Masking</a:t>
            </a:r>
            <a:r>
              <a:rPr lang="it-IT" sz="1600" dirty="0"/>
              <a:t>, </a:t>
            </a:r>
            <a:r>
              <a:rPr lang="it-IT" sz="1600" dirty="0" err="1"/>
              <a:t>Illumination</a:t>
            </a:r>
            <a:r>
              <a:rPr lang="it-IT" sz="1600" dirty="0"/>
              <a:t> </a:t>
            </a:r>
            <a:r>
              <a:rPr lang="it-IT" sz="1600" dirty="0" err="1"/>
              <a:t>gradient</a:t>
            </a:r>
            <a:r>
              <a:rPr lang="it-IT" sz="1600" dirty="0"/>
              <a:t> </a:t>
            </a:r>
            <a:r>
              <a:rPr lang="it-IT" sz="1600" dirty="0" err="1"/>
              <a:t>correction</a:t>
            </a:r>
            <a:r>
              <a:rPr lang="it-IT" sz="1600" dirty="0"/>
              <a:t>, </a:t>
            </a:r>
            <a:r>
              <a:rPr lang="it-IT" sz="1600" dirty="0" err="1"/>
              <a:t>Histogram</a:t>
            </a:r>
            <a:r>
              <a:rPr lang="it-IT" sz="1600" dirty="0"/>
              <a:t> </a:t>
            </a:r>
            <a:r>
              <a:rPr lang="it-IT" sz="1600" dirty="0" err="1"/>
              <a:t>equalization</a:t>
            </a:r>
            <a:endParaRPr lang="it-IT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dirty="0" err="1"/>
              <a:t>Calculation</a:t>
            </a:r>
            <a:r>
              <a:rPr lang="it-IT" sz="1800" dirty="0"/>
              <a:t> of the </a:t>
            </a:r>
            <a:r>
              <a:rPr lang="it-IT" sz="1800" dirty="0" err="1"/>
              <a:t>integral</a:t>
            </a:r>
            <a:r>
              <a:rPr lang="it-IT" sz="1800" dirty="0"/>
              <a:t>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dirty="0"/>
              <a:t>Application of </a:t>
            </a:r>
            <a:r>
              <a:rPr lang="it-IT" sz="1800" dirty="0" err="1"/>
              <a:t>boosting</a:t>
            </a:r>
            <a:r>
              <a:rPr lang="it-IT" sz="1800" dirty="0"/>
              <a:t> for </a:t>
            </a:r>
            <a:r>
              <a:rPr lang="it-IT" sz="1800" dirty="0" err="1"/>
              <a:t>evaluating</a:t>
            </a:r>
            <a:r>
              <a:rPr lang="it-IT" sz="1800" dirty="0"/>
              <a:t> the features and </a:t>
            </a:r>
            <a:r>
              <a:rPr lang="it-IT" sz="1800" dirty="0" err="1"/>
              <a:t>finding</a:t>
            </a:r>
            <a:r>
              <a:rPr lang="it-IT" sz="1800" dirty="0"/>
              <a:t> a strong </a:t>
            </a:r>
            <a:r>
              <a:rPr lang="it-IT" sz="1800" dirty="0" err="1"/>
              <a:t>classifier</a:t>
            </a:r>
            <a:endParaRPr lang="it-IT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dirty="0" err="1"/>
              <a:t>Attentional</a:t>
            </a:r>
            <a:r>
              <a:rPr lang="it-IT" sz="1800" dirty="0"/>
              <a:t> </a:t>
            </a:r>
            <a:r>
              <a:rPr lang="it-IT" sz="1800" dirty="0" err="1"/>
              <a:t>Cascade</a:t>
            </a:r>
            <a:r>
              <a:rPr lang="it-IT" sz="1800" dirty="0"/>
              <a:t> for </a:t>
            </a:r>
            <a:r>
              <a:rPr lang="it-IT" sz="1800" dirty="0" err="1"/>
              <a:t>rejecting</a:t>
            </a:r>
            <a:r>
              <a:rPr lang="it-IT" sz="1800" dirty="0"/>
              <a:t> the non-</a:t>
            </a:r>
            <a:r>
              <a:rPr lang="it-IT" sz="1800" dirty="0" err="1"/>
              <a:t>faces</a:t>
            </a:r>
            <a:r>
              <a:rPr lang="it-IT" sz="1800" dirty="0"/>
              <a:t> in a </a:t>
            </a:r>
            <a:r>
              <a:rPr lang="it-IT" sz="1800" dirty="0" err="1"/>
              <a:t>faster</a:t>
            </a:r>
            <a:r>
              <a:rPr lang="it-IT" sz="1800" dirty="0"/>
              <a:t> 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dirty="0"/>
              <a:t>Non-Maxima </a:t>
            </a:r>
            <a:r>
              <a:rPr lang="it-IT" sz="1800" dirty="0" err="1"/>
              <a:t>Suppression</a:t>
            </a:r>
            <a:r>
              <a:rPr lang="it-IT" sz="1800" dirty="0"/>
              <a:t> (NMS) for </a:t>
            </a:r>
            <a:r>
              <a:rPr lang="it-IT" sz="1800" dirty="0" err="1"/>
              <a:t>estimating</a:t>
            </a:r>
            <a:r>
              <a:rPr lang="it-IT" sz="1800" dirty="0"/>
              <a:t> the </a:t>
            </a:r>
            <a:r>
              <a:rPr lang="it-IT" sz="1800" dirty="0" err="1"/>
              <a:t>overlapping</a:t>
            </a:r>
            <a:r>
              <a:rPr lang="it-IT" sz="1800" dirty="0"/>
              <a:t> </a:t>
            </a:r>
            <a:r>
              <a:rPr lang="it-IT" sz="1800" dirty="0" err="1"/>
              <a:t>bounding</a:t>
            </a:r>
            <a:r>
              <a:rPr lang="it-IT" sz="1800" dirty="0"/>
              <a:t> boxes</a:t>
            </a:r>
          </a:p>
        </p:txBody>
      </p:sp>
    </p:spTree>
    <p:extLst>
      <p:ext uri="{BB962C8B-B14F-4D97-AF65-F5344CB8AC3E}">
        <p14:creationId xmlns:p14="http://schemas.microsoft.com/office/powerpoint/2010/main" val="222609418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FE7519-75F0-5163-958C-2A3DF5098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8290"/>
          </a:xfrm>
        </p:spPr>
        <p:txBody>
          <a:bodyPr>
            <a:normAutofit/>
          </a:bodyPr>
          <a:lstStyle/>
          <a:p>
            <a:pPr algn="ctr"/>
            <a:r>
              <a:rPr lang="it-IT" b="1" dirty="0"/>
              <a:t>Viola and Jones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8C8288-B190-2F82-BE6F-099F770C2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1078" y="2095080"/>
            <a:ext cx="5417845" cy="2308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b="1" i="1" dirty="0" err="1"/>
              <a:t>Haar</a:t>
            </a:r>
            <a:r>
              <a:rPr lang="it-IT" sz="1600" b="1" i="1" dirty="0"/>
              <a:t> Features</a:t>
            </a:r>
            <a:r>
              <a:rPr lang="it-IT" sz="1600" dirty="0"/>
              <a:t>: [3]</a:t>
            </a:r>
          </a:p>
          <a:p>
            <a:r>
              <a:rPr lang="it-IT" sz="1600" dirty="0"/>
              <a:t>For </a:t>
            </a:r>
            <a:r>
              <a:rPr lang="it-IT" sz="1600" dirty="0" err="1"/>
              <a:t>each</a:t>
            </a:r>
            <a:r>
              <a:rPr lang="it-IT" sz="1600" dirty="0"/>
              <a:t> image </a:t>
            </a:r>
            <a:r>
              <a:rPr lang="it-IT" sz="1600" dirty="0" err="1"/>
              <a:t>we</a:t>
            </a:r>
            <a:r>
              <a:rPr lang="it-IT" sz="1600" dirty="0"/>
              <a:t> </a:t>
            </a:r>
            <a:r>
              <a:rPr lang="it-IT" sz="1600" dirty="0" err="1"/>
              <a:t>find</a:t>
            </a:r>
            <a:r>
              <a:rPr lang="it-IT" sz="1600" dirty="0"/>
              <a:t> </a:t>
            </a:r>
            <a:r>
              <a:rPr lang="it-IT" sz="1600" dirty="0" err="1"/>
              <a:t>every</a:t>
            </a:r>
            <a:r>
              <a:rPr lang="it-IT" sz="1600" dirty="0"/>
              <a:t> </a:t>
            </a:r>
            <a:r>
              <a:rPr lang="it-IT" sz="1600" dirty="0" err="1"/>
              <a:t>possible</a:t>
            </a:r>
            <a:r>
              <a:rPr lang="it-IT" sz="1600" dirty="0"/>
              <a:t> </a:t>
            </a:r>
            <a:r>
              <a:rPr lang="it-IT" sz="1600" dirty="0" err="1"/>
              <a:t>combination</a:t>
            </a:r>
            <a:r>
              <a:rPr lang="it-IT" sz="1600" dirty="0"/>
              <a:t> of </a:t>
            </a:r>
            <a:r>
              <a:rPr lang="it-IT" sz="1600" dirty="0" err="1"/>
              <a:t>rectangle</a:t>
            </a:r>
            <a:r>
              <a:rPr lang="it-IT" sz="1600" dirty="0"/>
              <a:t> </a:t>
            </a:r>
            <a:r>
              <a:rPr lang="it-IT" sz="1600" dirty="0" err="1"/>
              <a:t>regions</a:t>
            </a:r>
            <a:endParaRPr lang="it-IT" sz="1600" dirty="0"/>
          </a:p>
          <a:p>
            <a:r>
              <a:rPr lang="it-IT" sz="1600" dirty="0" err="1"/>
              <a:t>Each</a:t>
            </a:r>
            <a:r>
              <a:rPr lang="it-IT" sz="1600" dirty="0"/>
              <a:t> </a:t>
            </a:r>
            <a:r>
              <a:rPr lang="it-IT" sz="1600" dirty="0" err="1"/>
              <a:t>rectangle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represented</a:t>
            </a:r>
            <a:r>
              <a:rPr lang="it-IT" sz="1600" dirty="0"/>
              <a:t> </a:t>
            </a:r>
            <a:r>
              <a:rPr lang="it-IT" sz="1600" dirty="0" err="1"/>
              <a:t>as</a:t>
            </a:r>
            <a:r>
              <a:rPr lang="it-IT" sz="1600" dirty="0"/>
              <a:t> a </a:t>
            </a:r>
            <a:r>
              <a:rPr lang="it-IT" sz="1600" dirty="0" err="1"/>
              <a:t>dictionary</a:t>
            </a:r>
            <a:r>
              <a:rPr lang="it-IT" sz="1600" dirty="0"/>
              <a:t> with </a:t>
            </a:r>
            <a:r>
              <a:rPr lang="it-IT" sz="1600" dirty="0" err="1"/>
              <a:t>paremeters</a:t>
            </a:r>
            <a:r>
              <a:rPr lang="it-IT" sz="16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x,  y, width, height</a:t>
            </a:r>
          </a:p>
          <a:p>
            <a:r>
              <a:rPr lang="en-US" sz="1600" dirty="0"/>
              <a:t>∑ (pixels in white area) – ∑ (pixels in black area)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3259305E-41F9-B6EC-BCD3-0D90F77C7628}"/>
              </a:ext>
            </a:extLst>
          </p:cNvPr>
          <p:cNvSpPr txBox="1">
            <a:spLocks/>
          </p:cNvSpPr>
          <p:nvPr/>
        </p:nvSpPr>
        <p:spPr>
          <a:xfrm>
            <a:off x="2671079" y="1500553"/>
            <a:ext cx="8833532" cy="484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2400" b="1" i="1" dirty="0" err="1">
                <a:latin typeface="+mn-lt"/>
              </a:rPr>
              <a:t>Haar</a:t>
            </a:r>
            <a:r>
              <a:rPr lang="it-IT" sz="2400" b="1" i="1" dirty="0">
                <a:latin typeface="+mn-lt"/>
              </a:rPr>
              <a:t> features and Integral Images</a:t>
            </a:r>
            <a:endParaRPr lang="en-GB" sz="2400" b="1" i="1" dirty="0">
              <a:latin typeface="+mn-lt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A2AE8DF-B786-E035-8C07-AB1FC749C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346" y="2063261"/>
            <a:ext cx="2423604" cy="2227226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3B8924-D4B9-D684-1E0B-F4B01127ACEF}"/>
              </a:ext>
            </a:extLst>
          </p:cNvPr>
          <p:cNvSpPr txBox="1">
            <a:spLocks/>
          </p:cNvSpPr>
          <p:nvPr/>
        </p:nvSpPr>
        <p:spPr>
          <a:xfrm>
            <a:off x="2671078" y="4705866"/>
            <a:ext cx="5417845" cy="1952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i="1" dirty="0"/>
              <a:t>Integral image</a:t>
            </a:r>
            <a:r>
              <a:rPr lang="en-US" sz="1600" dirty="0"/>
              <a:t>: [3]</a:t>
            </a:r>
          </a:p>
          <a:p>
            <a:r>
              <a:rPr lang="en-US" sz="1600" dirty="0"/>
              <a:t>The value at each pixel (</a:t>
            </a:r>
            <a:r>
              <a:rPr lang="en-US" sz="1600" dirty="0" err="1"/>
              <a:t>x,y</a:t>
            </a:r>
            <a:r>
              <a:rPr lang="en-US" sz="1600" dirty="0"/>
              <a:t>) is the sum of the pixel values above and to the left of (</a:t>
            </a:r>
            <a:r>
              <a:rPr lang="en-US" sz="1600" dirty="0" err="1"/>
              <a:t>x,y</a:t>
            </a:r>
            <a:r>
              <a:rPr lang="en-US" sz="1600" dirty="0"/>
              <a:t>)</a:t>
            </a:r>
          </a:p>
          <a:p>
            <a:r>
              <a:rPr lang="en-US" sz="1600" dirty="0"/>
              <a:t>With A, B, C, D values of the integral images’ corner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Sum = A – B – C + D</a:t>
            </a:r>
          </a:p>
          <a:p>
            <a:endParaRPr lang="en-US" sz="1600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C9564B9-8F91-9039-A7E7-4F59D1F4C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685" y="4403323"/>
            <a:ext cx="2990926" cy="211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2057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FE7519-75F0-5163-958C-2A3DF5098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8290"/>
          </a:xfrm>
        </p:spPr>
        <p:txBody>
          <a:bodyPr>
            <a:normAutofit/>
          </a:bodyPr>
          <a:lstStyle/>
          <a:p>
            <a:pPr algn="ctr"/>
            <a:r>
              <a:rPr lang="it-IT" b="1" dirty="0"/>
              <a:t>Viola and Jones</a:t>
            </a:r>
            <a:endParaRPr lang="en-GB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3259305E-41F9-B6EC-BCD3-0D90F77C7628}"/>
              </a:ext>
            </a:extLst>
          </p:cNvPr>
          <p:cNvSpPr txBox="1">
            <a:spLocks/>
          </p:cNvSpPr>
          <p:nvPr/>
        </p:nvSpPr>
        <p:spPr>
          <a:xfrm>
            <a:off x="2671079" y="1500553"/>
            <a:ext cx="8833532" cy="484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2400" b="1" i="1" dirty="0" err="1">
                <a:latin typeface="+mn-lt"/>
              </a:rPr>
              <a:t>Boosting</a:t>
            </a:r>
            <a:r>
              <a:rPr lang="it-IT" sz="2400" b="1" i="1" dirty="0">
                <a:latin typeface="+mn-lt"/>
              </a:rPr>
              <a:t> </a:t>
            </a:r>
            <a:r>
              <a:rPr lang="it-IT" sz="2400" dirty="0">
                <a:latin typeface="+mn-lt"/>
              </a:rPr>
              <a:t>[3]</a:t>
            </a:r>
            <a:endParaRPr lang="en-GB" sz="2400" dirty="0">
              <a:latin typeface="+mn-lt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552056E-4D25-FD17-9D57-268CA303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773" y="2258741"/>
            <a:ext cx="4460603" cy="4390633"/>
          </a:xfrm>
          <a:prstGeom prst="rect">
            <a:avLst/>
          </a:prstGeom>
        </p:spPr>
      </p:pic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EA5818FD-B590-505B-E304-513DD7BE2A63}"/>
              </a:ext>
            </a:extLst>
          </p:cNvPr>
          <p:cNvSpPr txBox="1">
            <a:spLocks/>
          </p:cNvSpPr>
          <p:nvPr/>
        </p:nvSpPr>
        <p:spPr>
          <a:xfrm>
            <a:off x="2592925" y="2258742"/>
            <a:ext cx="4697695" cy="2180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err="1"/>
              <a:t>We</a:t>
            </a:r>
            <a:r>
              <a:rPr lang="it-IT" sz="1600" dirty="0"/>
              <a:t> </a:t>
            </a:r>
            <a:r>
              <a:rPr lang="it-IT" sz="1600" dirty="0" err="1"/>
              <a:t>have</a:t>
            </a:r>
            <a:r>
              <a:rPr lang="it-IT" sz="1600" dirty="0"/>
              <a:t> </a:t>
            </a:r>
            <a:r>
              <a:rPr lang="it-IT" sz="1600" dirty="0" err="1"/>
              <a:t>rejected</a:t>
            </a:r>
            <a:r>
              <a:rPr lang="it-IT" sz="1600" dirty="0"/>
              <a:t> the </a:t>
            </a:r>
            <a:r>
              <a:rPr lang="it-IT" sz="1600" dirty="0" err="1"/>
              <a:t>usage</a:t>
            </a:r>
            <a:r>
              <a:rPr lang="it-IT" sz="1600" dirty="0"/>
              <a:t> of </a:t>
            </a:r>
            <a:r>
              <a:rPr lang="it-IT" sz="1600" dirty="0" err="1"/>
              <a:t>ADABoost</a:t>
            </a:r>
            <a:r>
              <a:rPr lang="it-IT" sz="1600" dirty="0"/>
              <a:t> </a:t>
            </a:r>
          </a:p>
          <a:p>
            <a:r>
              <a:rPr lang="it-IT" sz="1600" dirty="0"/>
              <a:t>For </a:t>
            </a:r>
            <a:r>
              <a:rPr lang="it-IT" sz="1600" dirty="0" err="1"/>
              <a:t>each</a:t>
            </a:r>
            <a:r>
              <a:rPr lang="it-IT" sz="1600" dirty="0"/>
              <a:t> strong </a:t>
            </a:r>
            <a:r>
              <a:rPr lang="it-IT" sz="1600" dirty="0" err="1"/>
              <a:t>classifier</a:t>
            </a:r>
            <a:r>
              <a:rPr lang="it-IT" sz="1600" dirty="0"/>
              <a:t>: </a:t>
            </a:r>
            <a:r>
              <a:rPr lang="it-IT" sz="1400" dirty="0" err="1"/>
              <a:t>values</a:t>
            </a:r>
            <a:r>
              <a:rPr lang="it-IT" sz="1400" dirty="0"/>
              <a:t> of alpha and the </a:t>
            </a:r>
            <a:r>
              <a:rPr lang="it-IT" sz="1400" dirty="0" err="1"/>
              <a:t>weak</a:t>
            </a:r>
            <a:r>
              <a:rPr lang="it-IT" sz="1400" dirty="0"/>
              <a:t> </a:t>
            </a:r>
            <a:r>
              <a:rPr lang="it-IT" sz="1400" dirty="0" err="1"/>
              <a:t>classifier</a:t>
            </a:r>
            <a:r>
              <a:rPr lang="it-IT" sz="1400" dirty="0"/>
              <a:t> </a:t>
            </a:r>
            <a:r>
              <a:rPr lang="it-IT" sz="1400" dirty="0" err="1"/>
              <a:t>objects</a:t>
            </a:r>
            <a:endParaRPr lang="it-IT" sz="1400" dirty="0"/>
          </a:p>
          <a:p>
            <a:r>
              <a:rPr lang="it-IT" sz="1600" dirty="0" err="1"/>
              <a:t>Each</a:t>
            </a:r>
            <a:r>
              <a:rPr lang="it-IT" sz="1600" dirty="0"/>
              <a:t> </a:t>
            </a:r>
            <a:r>
              <a:rPr lang="it-IT" sz="1600" dirty="0" err="1"/>
              <a:t>weak</a:t>
            </a:r>
            <a:r>
              <a:rPr lang="it-IT" sz="1600" dirty="0"/>
              <a:t> </a:t>
            </a:r>
            <a:r>
              <a:rPr lang="it-IT" sz="1600" dirty="0" err="1"/>
              <a:t>classifier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represented</a:t>
            </a:r>
            <a:r>
              <a:rPr lang="it-IT" sz="1600" dirty="0"/>
              <a:t> </a:t>
            </a:r>
            <a:r>
              <a:rPr lang="it-IT" sz="1600" dirty="0" err="1"/>
              <a:t>as</a:t>
            </a:r>
            <a:r>
              <a:rPr lang="it-IT" sz="1600" dirty="0"/>
              <a:t> a </a:t>
            </a:r>
            <a:r>
              <a:rPr lang="it-IT" sz="1600" dirty="0" err="1"/>
              <a:t>dictionary</a:t>
            </a:r>
            <a:r>
              <a:rPr lang="it-IT" sz="1600" dirty="0"/>
              <a:t> </a:t>
            </a:r>
            <a:r>
              <a:rPr lang="it-IT" sz="1600" dirty="0" err="1"/>
              <a:t>object</a:t>
            </a:r>
            <a:r>
              <a:rPr lang="it-IT" sz="1600" dirty="0"/>
              <a:t> with </a:t>
            </a:r>
            <a:r>
              <a:rPr lang="it-IT" sz="1600" dirty="0" err="1"/>
              <a:t>parameters</a:t>
            </a:r>
            <a:r>
              <a:rPr lang="it-IT" sz="16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Lists of positive and negative </a:t>
            </a:r>
            <a:r>
              <a:rPr lang="it-IT" sz="1400" dirty="0" err="1"/>
              <a:t>regions</a:t>
            </a:r>
            <a:r>
              <a:rPr lang="it-IT" sz="1400" dirty="0"/>
              <a:t>, </a:t>
            </a:r>
            <a:r>
              <a:rPr lang="it-IT" sz="1400" dirty="0" err="1"/>
              <a:t>Threshold</a:t>
            </a:r>
            <a:r>
              <a:rPr lang="it-IT" sz="1400" dirty="0"/>
              <a:t> and </a:t>
            </a:r>
            <a:r>
              <a:rPr lang="it-IT" sz="1400" dirty="0" err="1"/>
              <a:t>Polarity</a:t>
            </a:r>
            <a:endParaRPr lang="it-IT" sz="1400" dirty="0"/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CD6200A2-5F6A-0593-8658-A6DE1B206667}"/>
              </a:ext>
            </a:extLst>
          </p:cNvPr>
          <p:cNvSpPr txBox="1">
            <a:spLocks/>
          </p:cNvSpPr>
          <p:nvPr/>
        </p:nvSpPr>
        <p:spPr>
          <a:xfrm>
            <a:off x="2671079" y="5878041"/>
            <a:ext cx="4619541" cy="7713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700" dirty="0"/>
              <a:t>The </a:t>
            </a:r>
            <a:r>
              <a:rPr lang="it-IT" sz="1700" dirty="0" err="1"/>
              <a:t>polarity</a:t>
            </a:r>
            <a:r>
              <a:rPr lang="it-IT" sz="1700" dirty="0"/>
              <a:t> (</a:t>
            </a:r>
            <a:r>
              <a:rPr lang="it-IT" sz="1700" dirty="0" err="1"/>
              <a:t>parity</a:t>
            </a:r>
            <a:r>
              <a:rPr lang="it-IT" sz="1700" dirty="0"/>
              <a:t>) can be 1 or -1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dirty="0"/>
              <a:t>In case of -1 the </a:t>
            </a:r>
            <a:r>
              <a:rPr lang="it-IT" sz="1500" dirty="0" err="1"/>
              <a:t>inequality</a:t>
            </a:r>
            <a:r>
              <a:rPr lang="it-IT" sz="1500" dirty="0"/>
              <a:t> </a:t>
            </a:r>
            <a:r>
              <a:rPr lang="it-IT" sz="1500" dirty="0" err="1"/>
              <a:t>sign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reversed</a:t>
            </a:r>
            <a:endParaRPr lang="it-IT" sz="1500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C7260C7F-201A-6E84-07E4-EBEB2657C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711" y="4454057"/>
            <a:ext cx="3648122" cy="121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153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3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FE7519-75F0-5163-958C-2A3DF5098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8290"/>
          </a:xfrm>
        </p:spPr>
        <p:txBody>
          <a:bodyPr>
            <a:normAutofit/>
          </a:bodyPr>
          <a:lstStyle/>
          <a:p>
            <a:pPr algn="ctr"/>
            <a:r>
              <a:rPr lang="it-IT" b="1" dirty="0"/>
              <a:t>Viola and Jones</a:t>
            </a:r>
            <a:endParaRPr lang="en-GB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3259305E-41F9-B6EC-BCD3-0D90F77C7628}"/>
              </a:ext>
            </a:extLst>
          </p:cNvPr>
          <p:cNvSpPr txBox="1">
            <a:spLocks/>
          </p:cNvSpPr>
          <p:nvPr/>
        </p:nvSpPr>
        <p:spPr>
          <a:xfrm>
            <a:off x="2671079" y="1500553"/>
            <a:ext cx="8833532" cy="484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2400" b="1" i="1" dirty="0" err="1">
                <a:latin typeface="+mn-lt"/>
              </a:rPr>
              <a:t>Attentional</a:t>
            </a:r>
            <a:r>
              <a:rPr lang="it-IT" sz="2400" b="1" i="1" dirty="0">
                <a:latin typeface="+mn-lt"/>
              </a:rPr>
              <a:t> </a:t>
            </a:r>
            <a:r>
              <a:rPr lang="it-IT" sz="2400" b="1" i="1" dirty="0" err="1">
                <a:latin typeface="+mn-lt"/>
              </a:rPr>
              <a:t>Cascade</a:t>
            </a:r>
            <a:endParaRPr lang="en-GB" sz="2400" b="1" i="1" dirty="0">
              <a:latin typeface="+mn-lt"/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EA5818FD-B590-505B-E304-513DD7BE2A63}"/>
              </a:ext>
            </a:extLst>
          </p:cNvPr>
          <p:cNvSpPr txBox="1">
            <a:spLocks/>
          </p:cNvSpPr>
          <p:nvPr/>
        </p:nvSpPr>
        <p:spPr>
          <a:xfrm>
            <a:off x="2671079" y="2258740"/>
            <a:ext cx="8833532" cy="1975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err="1"/>
              <a:t>We</a:t>
            </a:r>
            <a:r>
              <a:rPr lang="it-IT" sz="1600" dirty="0"/>
              <a:t> </a:t>
            </a:r>
            <a:r>
              <a:rPr lang="it-IT" sz="1600" dirty="0" err="1"/>
              <a:t>have</a:t>
            </a:r>
            <a:r>
              <a:rPr lang="it-IT" sz="1600" dirty="0"/>
              <a:t> </a:t>
            </a:r>
            <a:r>
              <a:rPr lang="it-IT" sz="1600" dirty="0" err="1"/>
              <a:t>built</a:t>
            </a:r>
            <a:r>
              <a:rPr lang="it-IT" sz="1600" dirty="0"/>
              <a:t> a </a:t>
            </a:r>
            <a:r>
              <a:rPr lang="it-IT" sz="1600" dirty="0" err="1"/>
              <a:t>classification</a:t>
            </a:r>
            <a:r>
              <a:rPr lang="it-IT" sz="1600" dirty="0"/>
              <a:t> in </a:t>
            </a:r>
            <a:r>
              <a:rPr lang="it-IT" sz="1600" dirty="0" err="1"/>
              <a:t>which</a:t>
            </a:r>
            <a:r>
              <a:rPr lang="it-IT" sz="1600" dirty="0"/>
              <a:t> </a:t>
            </a:r>
            <a:r>
              <a:rPr lang="it-IT" sz="1600" dirty="0" err="1"/>
              <a:t>we</a:t>
            </a:r>
            <a:r>
              <a:rPr lang="it-IT" sz="1600" dirty="0"/>
              <a:t> </a:t>
            </a:r>
            <a:r>
              <a:rPr lang="it-IT" sz="1600" dirty="0" err="1"/>
              <a:t>have</a:t>
            </a:r>
            <a:r>
              <a:rPr lang="it-IT" sz="1600" dirty="0"/>
              <a:t> a </a:t>
            </a:r>
            <a:r>
              <a:rPr lang="it-IT" sz="1600" dirty="0" err="1"/>
              <a:t>series</a:t>
            </a:r>
            <a:r>
              <a:rPr lang="it-IT" sz="1600" dirty="0"/>
              <a:t> of strong </a:t>
            </a:r>
            <a:r>
              <a:rPr lang="it-IT" sz="1600" dirty="0" err="1"/>
              <a:t>classifiers</a:t>
            </a:r>
            <a:r>
              <a:rPr lang="it-IT" sz="1600" dirty="0"/>
              <a:t> </a:t>
            </a:r>
            <a:r>
              <a:rPr lang="it-IT" sz="1600" dirty="0" err="1"/>
              <a:t>which</a:t>
            </a:r>
            <a:r>
              <a:rPr lang="it-IT" sz="1600" dirty="0"/>
              <a:t> </a:t>
            </a:r>
            <a:r>
              <a:rPr lang="it-IT" sz="1600" dirty="0" err="1"/>
              <a:t>rejects</a:t>
            </a:r>
            <a:r>
              <a:rPr lang="it-IT" sz="1600" dirty="0"/>
              <a:t> </a:t>
            </a:r>
            <a:r>
              <a:rPr lang="it-IT" sz="1600" dirty="0" err="1"/>
              <a:t>immediately</a:t>
            </a:r>
            <a:r>
              <a:rPr lang="it-IT" sz="1600" dirty="0"/>
              <a:t> the non-</a:t>
            </a:r>
            <a:r>
              <a:rPr lang="it-IT" sz="1600" dirty="0" err="1"/>
              <a:t>faces</a:t>
            </a:r>
            <a:r>
              <a:rPr lang="it-IT" sz="1600" dirty="0"/>
              <a:t> and </a:t>
            </a:r>
            <a:r>
              <a:rPr lang="it-IT" sz="1600" dirty="0" err="1"/>
              <a:t>corrects</a:t>
            </a:r>
            <a:r>
              <a:rPr lang="it-IT" sz="1600" dirty="0"/>
              <a:t> the false </a:t>
            </a:r>
            <a:r>
              <a:rPr lang="it-IT" sz="1600" dirty="0" err="1"/>
              <a:t>positives</a:t>
            </a:r>
            <a:endParaRPr lang="it-IT" sz="1600" dirty="0"/>
          </a:p>
          <a:p>
            <a:r>
              <a:rPr lang="en-US" sz="1600" dirty="0"/>
              <a:t>We give to the model an input list of t values and the training phase will run the whole training set on the first value and then the others t values on the false positives</a:t>
            </a:r>
            <a:endParaRPr lang="en-US" dirty="0"/>
          </a:p>
          <a:p>
            <a:r>
              <a:rPr lang="en-US" sz="1600" dirty="0"/>
              <a:t>Application of the Non-Maxima Suppression (NMS) for the overlapping bounding boxes predicted by the model on a big image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F91618D-6771-DAE0-804C-87F69A4E4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079" y="4508281"/>
            <a:ext cx="8833532" cy="185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6621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FE7519-75F0-5163-958C-2A3DF5098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8290"/>
          </a:xfrm>
        </p:spPr>
        <p:txBody>
          <a:bodyPr>
            <a:normAutofit/>
          </a:bodyPr>
          <a:lstStyle/>
          <a:p>
            <a:pPr algn="ctr"/>
            <a:r>
              <a:rPr lang="it-IT" b="1" dirty="0"/>
              <a:t>Viola and Jones</a:t>
            </a:r>
            <a:endParaRPr lang="en-GB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3259305E-41F9-B6EC-BCD3-0D90F77C7628}"/>
              </a:ext>
            </a:extLst>
          </p:cNvPr>
          <p:cNvSpPr txBox="1">
            <a:spLocks/>
          </p:cNvSpPr>
          <p:nvPr/>
        </p:nvSpPr>
        <p:spPr>
          <a:xfrm>
            <a:off x="2671079" y="1500553"/>
            <a:ext cx="8833532" cy="484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2400" b="1" i="1" dirty="0" err="1">
                <a:latin typeface="+mn-lt"/>
              </a:rPr>
              <a:t>Results</a:t>
            </a:r>
            <a:r>
              <a:rPr lang="it-IT" sz="2400" b="1" i="1" dirty="0">
                <a:latin typeface="+mn-lt"/>
              </a:rPr>
              <a:t> </a:t>
            </a:r>
            <a:r>
              <a:rPr lang="it-IT" sz="2400" dirty="0">
                <a:latin typeface="+mn-lt"/>
              </a:rPr>
              <a:t>[4]</a:t>
            </a:r>
            <a:endParaRPr lang="en-GB" sz="2400" dirty="0">
              <a:latin typeface="+mn-lt"/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EA5818FD-B590-505B-E304-513DD7BE2A63}"/>
              </a:ext>
            </a:extLst>
          </p:cNvPr>
          <p:cNvSpPr txBox="1">
            <a:spLocks/>
          </p:cNvSpPr>
          <p:nvPr/>
        </p:nvSpPr>
        <p:spPr>
          <a:xfrm>
            <a:off x="2671079" y="2063261"/>
            <a:ext cx="4182482" cy="31212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Results with: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Steps = [1, 3, 5] and steps = [1, 5, 10]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Training set composed by 1000 rows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Test set composed by 8500 rows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We also show the running time during the various step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With 5000 rows of training set and steps equal to [1, 5, 10]: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Train accuracy: 0.81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Test accuracy: 0.7032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5268F89-5663-1DA2-4B5B-EAD7C0EA8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079" y="5252090"/>
            <a:ext cx="8636103" cy="12977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030FBEE-CED1-F016-7844-03683C85C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561" y="2195792"/>
            <a:ext cx="4453621" cy="276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690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2819DE-6E50-2735-AD89-BC28A1C2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4505"/>
          </a:xfrm>
        </p:spPr>
        <p:txBody>
          <a:bodyPr/>
          <a:lstStyle/>
          <a:p>
            <a:pPr algn="ctr"/>
            <a:r>
              <a:rPr lang="it-IT" b="1" dirty="0" err="1"/>
              <a:t>Comparation</a:t>
            </a:r>
            <a:r>
              <a:rPr lang="it-IT" b="1" dirty="0"/>
              <a:t> of the </a:t>
            </a:r>
            <a:r>
              <a:rPr lang="it-IT" b="1" dirty="0" err="1"/>
              <a:t>two</a:t>
            </a:r>
            <a:r>
              <a:rPr lang="it-IT" b="1" dirty="0"/>
              <a:t> models </a:t>
            </a:r>
            <a:r>
              <a:rPr lang="it-IT" dirty="0"/>
              <a:t>[4]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4FF10F-BCCD-563D-5F34-3DFE67FC0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104" y="1540187"/>
            <a:ext cx="8718995" cy="1274034"/>
          </a:xfrm>
        </p:spPr>
        <p:txBody>
          <a:bodyPr>
            <a:normAutofit/>
          </a:bodyPr>
          <a:lstStyle/>
          <a:p>
            <a:r>
              <a:rPr lang="it-IT" sz="1400" dirty="0"/>
              <a:t>On training </a:t>
            </a:r>
            <a:r>
              <a:rPr lang="it-IT" sz="1400" dirty="0" err="1"/>
              <a:t>phase</a:t>
            </a:r>
            <a:r>
              <a:rPr lang="it-IT" sz="1400" dirty="0"/>
              <a:t>, with </a:t>
            </a:r>
            <a:r>
              <a:rPr lang="it-IT" sz="1400" dirty="0" err="1"/>
              <a:t>less</a:t>
            </a:r>
            <a:r>
              <a:rPr lang="it-IT" sz="1400" dirty="0"/>
              <a:t> </a:t>
            </a:r>
            <a:r>
              <a:rPr lang="it-IT" sz="1400" dirty="0" err="1"/>
              <a:t>rows</a:t>
            </a:r>
            <a:r>
              <a:rPr lang="it-IT" sz="1400" dirty="0"/>
              <a:t> in the training set,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a </a:t>
            </a:r>
            <a:r>
              <a:rPr lang="it-IT" sz="1400" dirty="0" err="1"/>
              <a:t>longer</a:t>
            </a:r>
            <a:r>
              <a:rPr lang="it-IT" sz="1400" dirty="0"/>
              <a:t> </a:t>
            </a:r>
            <a:r>
              <a:rPr lang="it-IT" sz="1400" dirty="0" err="1"/>
              <a:t>execution</a:t>
            </a:r>
            <a:r>
              <a:rPr lang="it-IT" sz="1400" dirty="0"/>
              <a:t> time on Viola and Jones</a:t>
            </a:r>
          </a:p>
          <a:p>
            <a:r>
              <a:rPr lang="it-IT" sz="1400" dirty="0"/>
              <a:t>On the test </a:t>
            </a:r>
            <a:r>
              <a:rPr lang="it-IT" sz="1400" dirty="0" err="1"/>
              <a:t>phase</a:t>
            </a:r>
            <a:r>
              <a:rPr lang="it-IT" sz="1400" dirty="0"/>
              <a:t> Viola and Jones model </a:t>
            </a:r>
            <a:r>
              <a:rPr lang="it-IT" sz="1400" dirty="0" err="1"/>
              <a:t>is</a:t>
            </a:r>
            <a:r>
              <a:rPr lang="it-IT" sz="1400" dirty="0"/>
              <a:t> way </a:t>
            </a:r>
            <a:r>
              <a:rPr lang="it-IT" sz="1400" dirty="0" err="1"/>
              <a:t>faster</a:t>
            </a:r>
            <a:r>
              <a:rPr lang="it-IT" sz="1400" dirty="0"/>
              <a:t> </a:t>
            </a:r>
            <a:r>
              <a:rPr lang="it-IT" sz="1400" dirty="0" err="1"/>
              <a:t>than</a:t>
            </a:r>
            <a:r>
              <a:rPr lang="it-IT" sz="1400" dirty="0"/>
              <a:t> Sung and Poggio</a:t>
            </a:r>
          </a:p>
          <a:p>
            <a:r>
              <a:rPr lang="en-US" sz="1400" dirty="0"/>
              <a:t>The lines in the training set of viola and jones are much less and therefore the accuracy suffers</a:t>
            </a:r>
            <a:endParaRPr lang="it-IT" sz="1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23135F6-83A2-4C81-DBA8-1D76B9C67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799" y="4077751"/>
            <a:ext cx="6010402" cy="903150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709DD94D-660F-471E-7E30-5193E0715164}"/>
              </a:ext>
            </a:extLst>
          </p:cNvPr>
          <p:cNvSpPr txBox="1">
            <a:spLocks/>
          </p:cNvSpPr>
          <p:nvPr/>
        </p:nvSpPr>
        <p:spPr>
          <a:xfrm>
            <a:off x="2636104" y="5282391"/>
            <a:ext cx="6268199" cy="134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Both models have too few non-face images in the training set: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Small number of windows that are labeled as non-faces on training set</a:t>
            </a:r>
          </a:p>
          <a:p>
            <a:r>
              <a:rPr lang="en-US" sz="1400" dirty="0"/>
              <a:t>Normal image with sliding windows and NMS: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Too many bounding boxes, especially on Viola &amp; Jones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77D45AA-D09B-C46E-AE7B-6183FBC15C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956"/>
          <a:stretch/>
        </p:blipFill>
        <p:spPr>
          <a:xfrm>
            <a:off x="3090799" y="2876561"/>
            <a:ext cx="6010402" cy="110260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2B0C82E-21DF-5FC4-6E78-C712D0998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778" y="4936824"/>
            <a:ext cx="2416034" cy="176396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EDA840F-A208-436B-9C68-764C2B22B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2777" y="2876561"/>
            <a:ext cx="2416035" cy="182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431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AE24EE-06D5-1747-909D-16CE6A6A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7613"/>
          </a:xfrm>
        </p:spPr>
        <p:txBody>
          <a:bodyPr/>
          <a:lstStyle/>
          <a:p>
            <a:pPr algn="ctr"/>
            <a:r>
              <a:rPr lang="it-IT" b="1" dirty="0" err="1"/>
              <a:t>References</a:t>
            </a:r>
            <a:endParaRPr lang="en-GB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2918B1-EA28-24DC-EF87-5B51EB9FC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2738848"/>
          </a:xfrm>
        </p:spPr>
        <p:txBody>
          <a:bodyPr/>
          <a:lstStyle/>
          <a:p>
            <a:r>
              <a:rPr lang="it-IT" dirty="0"/>
              <a:t>[1] </a:t>
            </a:r>
            <a:r>
              <a:rPr lang="en-GB" dirty="0"/>
              <a:t>Sung, Kah-kay &amp; </a:t>
            </a:r>
            <a:r>
              <a:rPr lang="en-GB" dirty="0" err="1"/>
              <a:t>Poggio</a:t>
            </a:r>
            <a:r>
              <a:rPr lang="en-GB" dirty="0"/>
              <a:t>, Tomaso. (1996). Learning A Distribution-Based Face Model For Human Face Detection. 10.1109/NNSP.1995.514914. </a:t>
            </a:r>
            <a:endParaRPr lang="it-IT" dirty="0"/>
          </a:p>
          <a:p>
            <a:r>
              <a:rPr lang="it-IT" dirty="0"/>
              <a:t>[2] </a:t>
            </a:r>
            <a:r>
              <a:rPr lang="en-GB" b="0" i="0" dirty="0">
                <a:solidFill>
                  <a:srgbClr val="212529"/>
                </a:solidFill>
                <a:effectLst/>
              </a:rPr>
              <a:t>NN-SVG - </a:t>
            </a:r>
            <a:r>
              <a:rPr lang="en-GB" b="0" i="0" dirty="0">
                <a:solidFill>
                  <a:srgbClr val="212529"/>
                </a:solidFill>
                <a:effectLst/>
                <a:hlinkClick r:id="rId2"/>
              </a:rPr>
              <a:t>https://alexlenail.me/NN-SVG/</a:t>
            </a:r>
            <a:endParaRPr lang="en-GB" dirty="0">
              <a:solidFill>
                <a:srgbClr val="212529"/>
              </a:solidFill>
            </a:endParaRPr>
          </a:p>
          <a:p>
            <a:r>
              <a:rPr lang="en-GB" b="0" i="0" dirty="0">
                <a:solidFill>
                  <a:srgbClr val="212529"/>
                </a:solidFill>
                <a:effectLst/>
              </a:rPr>
              <a:t>[3] Viola, Paul &amp; Jones, Michael. (2001). Rapid Object Detection using a Boosted Cascade of Simple Features. IEEE Conf </a:t>
            </a:r>
            <a:r>
              <a:rPr lang="en-GB" b="0" i="0" dirty="0" err="1">
                <a:solidFill>
                  <a:srgbClr val="212529"/>
                </a:solidFill>
                <a:effectLst/>
              </a:rPr>
              <a:t>Comput</a:t>
            </a:r>
            <a:r>
              <a:rPr lang="en-GB" b="0" i="0" dirty="0">
                <a:solidFill>
                  <a:srgbClr val="212529"/>
                </a:solidFill>
                <a:effectLst/>
              </a:rPr>
              <a:t> Vis Pattern </a:t>
            </a:r>
            <a:r>
              <a:rPr lang="en-GB" b="0" i="0" dirty="0" err="1">
                <a:solidFill>
                  <a:srgbClr val="212529"/>
                </a:solidFill>
                <a:effectLst/>
              </a:rPr>
              <a:t>Recognit</a:t>
            </a:r>
            <a:r>
              <a:rPr lang="en-GB" b="0" i="0" dirty="0">
                <a:solidFill>
                  <a:srgbClr val="212529"/>
                </a:solidFill>
                <a:effectLst/>
              </a:rPr>
              <a:t>. 1. I-511. 10.1109/CVPR.2001.990517.</a:t>
            </a:r>
          </a:p>
          <a:p>
            <a:r>
              <a:rPr lang="en-GB" dirty="0">
                <a:solidFill>
                  <a:srgbClr val="212529"/>
                </a:solidFill>
              </a:rPr>
              <a:t>[4] Luca Settimo (872778), Tommaso </a:t>
            </a:r>
            <a:r>
              <a:rPr lang="en-GB" dirty="0" err="1">
                <a:solidFill>
                  <a:srgbClr val="212529"/>
                </a:solidFill>
              </a:rPr>
              <a:t>Talamo</a:t>
            </a:r>
            <a:r>
              <a:rPr lang="en-GB" dirty="0">
                <a:solidFill>
                  <a:srgbClr val="212529"/>
                </a:solidFill>
              </a:rPr>
              <a:t> (</a:t>
            </a:r>
            <a:r>
              <a:rPr lang="it-IT" sz="1800" dirty="0"/>
              <a:t>875496), Face </a:t>
            </a:r>
            <a:r>
              <a:rPr lang="it-IT" sz="1800" dirty="0" err="1"/>
              <a:t>Detection</a:t>
            </a:r>
            <a:r>
              <a:rPr lang="it-IT" sz="1800" dirty="0"/>
              <a:t> project</a:t>
            </a:r>
            <a:endParaRPr lang="en-GB" b="0" i="0" dirty="0">
              <a:solidFill>
                <a:srgbClr val="2125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233418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FD8AF525-B3D1-04FA-D4E7-926D5455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2962"/>
          </a:xfrm>
        </p:spPr>
        <p:txBody>
          <a:bodyPr/>
          <a:lstStyle/>
          <a:p>
            <a:pPr algn="ctr"/>
            <a:r>
              <a:rPr lang="it-IT" b="1" dirty="0"/>
              <a:t>Datasets</a:t>
            </a:r>
            <a:endParaRPr lang="en-GB" b="1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8786AA5-6147-A890-7DE3-905F0C444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40638"/>
            <a:ext cx="7725534" cy="1988362"/>
          </a:xfrm>
        </p:spPr>
        <p:txBody>
          <a:bodyPr>
            <a:normAutofit/>
          </a:bodyPr>
          <a:lstStyle/>
          <a:p>
            <a:r>
              <a:rPr lang="it-IT" sz="2000" b="1" i="1" dirty="0"/>
              <a:t>Wider_face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Face </a:t>
            </a:r>
            <a:r>
              <a:rPr lang="en-GB" dirty="0"/>
              <a:t>detection</a:t>
            </a:r>
            <a:r>
              <a:rPr lang="it-IT" dirty="0"/>
              <a:t> benchmark dataset from </a:t>
            </a:r>
            <a:r>
              <a:rPr lang="it-IT" dirty="0" err="1"/>
              <a:t>Hugging</a:t>
            </a:r>
            <a:r>
              <a:rPr lang="it-IT" dirty="0"/>
              <a:t> 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32.203 images with 393.703 </a:t>
            </a:r>
            <a:r>
              <a:rPr lang="it-IT" dirty="0" err="1"/>
              <a:t>labeled</a:t>
            </a:r>
            <a:r>
              <a:rPr lang="it-IT" dirty="0"/>
              <a:t> </a:t>
            </a:r>
            <a:r>
              <a:rPr lang="it-IT" dirty="0" err="1"/>
              <a:t>faces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Each</a:t>
            </a:r>
            <a:r>
              <a:rPr lang="it-IT" dirty="0"/>
              <a:t>  </a:t>
            </a:r>
            <a:r>
              <a:rPr lang="it-IT" dirty="0" err="1"/>
              <a:t>row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bbox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hlinkClick r:id="rId2"/>
              </a:rPr>
              <a:t>https://huggingface.co/datasets/wider_face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9" name="Segnaposto contenuto 6">
            <a:extLst>
              <a:ext uri="{FF2B5EF4-FFF2-40B4-BE49-F238E27FC236}">
                <a16:creationId xmlns:a16="http://schemas.microsoft.com/office/drawing/2014/main" id="{1C3D3420-6366-CA64-FC7C-041EB61E583F}"/>
              </a:ext>
            </a:extLst>
          </p:cNvPr>
          <p:cNvSpPr txBox="1">
            <a:spLocks/>
          </p:cNvSpPr>
          <p:nvPr/>
        </p:nvSpPr>
        <p:spPr>
          <a:xfrm>
            <a:off x="2592925" y="3871982"/>
            <a:ext cx="7808026" cy="1898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/>
              <a:t>Natural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An image dataset of 6899 images from 8 classes from </a:t>
            </a:r>
            <a:r>
              <a:rPr lang="it-IT" dirty="0" err="1"/>
              <a:t>Kaggle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Airplane, Car, </a:t>
            </a:r>
            <a:r>
              <a:rPr lang="it-IT" dirty="0" err="1"/>
              <a:t>Cat</a:t>
            </a:r>
            <a:r>
              <a:rPr lang="it-IT" dirty="0"/>
              <a:t>, Dog, Flower, </a:t>
            </a:r>
            <a:r>
              <a:rPr lang="it-IT" dirty="0" err="1"/>
              <a:t>Fruit</a:t>
            </a:r>
            <a:r>
              <a:rPr lang="it-IT" dirty="0"/>
              <a:t>, </a:t>
            </a:r>
            <a:r>
              <a:rPr lang="it-IT" dirty="0" err="1"/>
              <a:t>Motorbike</a:t>
            </a:r>
            <a:r>
              <a:rPr lang="it-IT" dirty="0"/>
              <a:t>, </a:t>
            </a:r>
            <a:r>
              <a:rPr lang="it-IT" dirty="0" err="1"/>
              <a:t>Person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kept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the images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humans</a:t>
            </a:r>
            <a:r>
              <a:rPr lang="it-IT" dirty="0"/>
              <a:t> for non-</a:t>
            </a:r>
            <a:r>
              <a:rPr lang="it-IT" dirty="0" err="1"/>
              <a:t>faces</a:t>
            </a:r>
            <a:r>
              <a:rPr lang="it-IT" dirty="0"/>
              <a:t>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hlinkClick r:id="rId3"/>
              </a:rPr>
              <a:t>https://www.kaggle.com/datasets/prasunroy/natural-images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pic>
        <p:nvPicPr>
          <p:cNvPr id="1034" name="Picture 10" descr="Brand assets - Hugging Face">
            <a:extLst>
              <a:ext uri="{FF2B5EF4-FFF2-40B4-BE49-F238E27FC236}">
                <a16:creationId xmlns:a16="http://schemas.microsoft.com/office/drawing/2014/main" id="{F8D8E72A-D318-05FE-46A1-571FEF05B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950" y="2100450"/>
            <a:ext cx="988153" cy="98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magine 9" descr="Immagine che contiene Elementi grafici, simbolo, schermata, Blu elettrico&#10;&#10;Descrizione generata automaticamente">
            <a:extLst>
              <a:ext uri="{FF2B5EF4-FFF2-40B4-BE49-F238E27FC236}">
                <a16:creationId xmlns:a16="http://schemas.microsoft.com/office/drawing/2014/main" id="{C4722DA1-AC4D-0754-2F29-88863C70EC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389" b="95556" l="10000" r="90000">
                        <a14:foregroundMark x1="35000" y1="7778" x2="35000" y2="6389"/>
                        <a14:foregroundMark x1="59167" y1="90556" x2="73611" y2="94444"/>
                        <a14:foregroundMark x1="73611" y1="94444" x2="69444" y2="93056"/>
                        <a14:backgroundMark x1="33611" y1="99167" x2="32500" y2="96389"/>
                        <a14:backgroundMark x1="32778" y1="96667" x2="33056" y2="96389"/>
                        <a14:backgroundMark x1="34444" y1="97222" x2="38611" y2="96389"/>
                        <a14:backgroundMark x1="28889" y1="96389" x2="28889" y2="96389"/>
                        <a14:backgroundMark x1="28611" y1="96389" x2="28611" y2="96389"/>
                        <a14:backgroundMark x1="26111" y1="96389" x2="28611" y2="96389"/>
                        <a14:backgroundMark x1="38611" y1="97222" x2="24722" y2="95556"/>
                        <a14:backgroundMark x1="24722" y1="95556" x2="22222" y2="94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466"/>
          <a:stretch/>
        </p:blipFill>
        <p:spPr>
          <a:xfrm>
            <a:off x="10452659" y="4326997"/>
            <a:ext cx="936443" cy="104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8303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EAB9AD-FC0F-B104-82EF-FF7639AB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2962"/>
          </a:xfrm>
        </p:spPr>
        <p:txBody>
          <a:bodyPr/>
          <a:lstStyle/>
          <a:p>
            <a:pPr algn="ctr"/>
            <a:r>
              <a:rPr lang="it-IT" b="1" dirty="0"/>
              <a:t>Training set and Test set</a:t>
            </a:r>
            <a:endParaRPr lang="en-GB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0FCE12-C69E-45E2-9F77-A4DF2D835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52356"/>
            <a:ext cx="8915400" cy="1953288"/>
          </a:xfrm>
        </p:spPr>
        <p:txBody>
          <a:bodyPr>
            <a:normAutofit/>
          </a:bodyPr>
          <a:lstStyle/>
          <a:p>
            <a:r>
              <a:rPr lang="it-IT" b="1" i="1" dirty="0"/>
              <a:t>Sung and Poggio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Training set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4000 face image and </a:t>
            </a:r>
            <a:r>
              <a:rPr lang="it-IT" dirty="0" err="1"/>
              <a:t>about</a:t>
            </a:r>
            <a:r>
              <a:rPr lang="it-IT" dirty="0"/>
              <a:t> 43.000 non-face images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Test set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500 face image and </a:t>
            </a:r>
            <a:r>
              <a:rPr lang="it-IT" dirty="0" err="1"/>
              <a:t>about</a:t>
            </a:r>
            <a:r>
              <a:rPr lang="it-IT" dirty="0"/>
              <a:t> 15.500 non-face images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E0B88A7E-7C52-023B-BE88-A2BF19AB34B9}"/>
              </a:ext>
            </a:extLst>
          </p:cNvPr>
          <p:cNvSpPr txBox="1">
            <a:spLocks/>
          </p:cNvSpPr>
          <p:nvPr/>
        </p:nvSpPr>
        <p:spPr>
          <a:xfrm>
            <a:off x="2589212" y="4566808"/>
            <a:ext cx="8915400" cy="195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/>
              <a:t>Viola and Jones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Training set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5000 or 1000 </a:t>
            </a:r>
            <a:r>
              <a:rPr lang="it-IT" dirty="0" err="1"/>
              <a:t>rows</a:t>
            </a:r>
            <a:r>
              <a:rPr lang="it-IT" dirty="0"/>
              <a:t> </a:t>
            </a:r>
            <a:r>
              <a:rPr lang="it-IT" dirty="0" err="1"/>
              <a:t>taken</a:t>
            </a:r>
            <a:r>
              <a:rPr lang="it-IT" dirty="0"/>
              <a:t> from 3500 face images and </a:t>
            </a:r>
            <a:r>
              <a:rPr lang="it-IT" dirty="0" err="1"/>
              <a:t>about</a:t>
            </a:r>
            <a:r>
              <a:rPr lang="it-IT" dirty="0"/>
              <a:t> 30.000 non-face images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Test set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500 face image and </a:t>
            </a:r>
            <a:r>
              <a:rPr lang="it-IT" dirty="0" err="1"/>
              <a:t>about</a:t>
            </a:r>
            <a:r>
              <a:rPr lang="it-IT" dirty="0"/>
              <a:t> 8000 non-face images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933E1FAB-A20D-70DA-9B30-473E16B548CD}"/>
              </a:ext>
            </a:extLst>
          </p:cNvPr>
          <p:cNvSpPr txBox="1">
            <a:spLocks/>
          </p:cNvSpPr>
          <p:nvPr/>
        </p:nvSpPr>
        <p:spPr>
          <a:xfrm>
            <a:off x="2589212" y="1502810"/>
            <a:ext cx="8915400" cy="692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it-IT" sz="1600" i="1" dirty="0"/>
              <a:t>Face</a:t>
            </a:r>
            <a:r>
              <a:rPr lang="it-IT" sz="1600" dirty="0"/>
              <a:t> </a:t>
            </a:r>
            <a:r>
              <a:rPr lang="it-IT" sz="1600" i="1" dirty="0"/>
              <a:t>images</a:t>
            </a:r>
            <a:r>
              <a:rPr lang="it-IT" sz="1600" dirty="0"/>
              <a:t> </a:t>
            </a:r>
            <a:r>
              <a:rPr lang="it-IT" sz="1600" dirty="0" err="1"/>
              <a:t>extracted</a:t>
            </a:r>
            <a:r>
              <a:rPr lang="it-IT" sz="1600" dirty="0"/>
              <a:t> by </a:t>
            </a:r>
            <a:r>
              <a:rPr lang="it-IT" sz="1600" dirty="0" err="1"/>
              <a:t>using</a:t>
            </a:r>
            <a:r>
              <a:rPr lang="it-IT" sz="1600" dirty="0"/>
              <a:t> </a:t>
            </a:r>
            <a:r>
              <a:rPr lang="it-IT" sz="1600" dirty="0" err="1"/>
              <a:t>bbox</a:t>
            </a:r>
            <a:r>
              <a:rPr lang="it-IT" sz="1600" dirty="0"/>
              <a:t> </a:t>
            </a:r>
            <a:r>
              <a:rPr lang="it-IT" sz="1600" dirty="0" err="1"/>
              <a:t>coordinates</a:t>
            </a:r>
            <a:r>
              <a:rPr lang="it-IT" sz="1600" dirty="0"/>
              <a:t> on image of </a:t>
            </a:r>
            <a:r>
              <a:rPr lang="it-IT" sz="1600" dirty="0" err="1"/>
              <a:t>wider_face</a:t>
            </a:r>
            <a:endParaRPr lang="it-IT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it-IT" sz="1600" i="1" dirty="0"/>
              <a:t>Non-face</a:t>
            </a:r>
            <a:r>
              <a:rPr lang="it-IT" sz="1600" dirty="0"/>
              <a:t> </a:t>
            </a:r>
            <a:r>
              <a:rPr lang="it-IT" sz="1600" i="1" dirty="0"/>
              <a:t>images</a:t>
            </a:r>
            <a:r>
              <a:rPr lang="it-IT" sz="1600" dirty="0"/>
              <a:t> are </a:t>
            </a:r>
            <a:r>
              <a:rPr lang="it-IT" sz="1600" dirty="0" err="1"/>
              <a:t>extracted</a:t>
            </a:r>
            <a:r>
              <a:rPr lang="it-IT" sz="1600" dirty="0"/>
              <a:t> </a:t>
            </a:r>
            <a:r>
              <a:rPr lang="it-IT" sz="1600" dirty="0" err="1"/>
              <a:t>randomly</a:t>
            </a:r>
            <a:r>
              <a:rPr lang="it-IT" sz="1600" dirty="0"/>
              <a:t> from Natural Image with sliding windows</a:t>
            </a:r>
          </a:p>
        </p:txBody>
      </p:sp>
    </p:spTree>
    <p:extLst>
      <p:ext uri="{BB962C8B-B14F-4D97-AF65-F5344CB8AC3E}">
        <p14:creationId xmlns:p14="http://schemas.microsoft.com/office/powerpoint/2010/main" val="162580873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2819DE-6E50-2735-AD89-BC28A1C2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4505"/>
          </a:xfrm>
        </p:spPr>
        <p:txBody>
          <a:bodyPr/>
          <a:lstStyle/>
          <a:p>
            <a:pPr algn="ctr"/>
            <a:r>
              <a:rPr lang="it-IT" b="1" dirty="0"/>
              <a:t>Sung and Poggio</a:t>
            </a:r>
            <a:endParaRPr lang="en-GB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4FF10F-BCCD-563D-5F34-3DFE67FC0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104" y="1540187"/>
            <a:ext cx="8915400" cy="4017233"/>
          </a:xfrm>
        </p:spPr>
        <p:txBody>
          <a:bodyPr>
            <a:normAutofit/>
          </a:bodyPr>
          <a:lstStyle/>
          <a:p>
            <a:r>
              <a:rPr lang="it-IT" sz="2000" b="1" dirty="0"/>
              <a:t>Steps</a:t>
            </a:r>
            <a:r>
              <a:rPr lang="it-IT" sz="2000" dirty="0"/>
              <a:t> </a:t>
            </a:r>
            <a:r>
              <a:rPr lang="it-IT" sz="2000" dirty="0" err="1"/>
              <a:t>folllowed</a:t>
            </a:r>
            <a:r>
              <a:rPr lang="it-IT" sz="2000" dirty="0"/>
              <a:t> for the </a:t>
            </a:r>
            <a:r>
              <a:rPr lang="it-IT" sz="2000" dirty="0" err="1"/>
              <a:t>implementation</a:t>
            </a:r>
            <a:r>
              <a:rPr lang="it-IT" sz="2000" dirty="0"/>
              <a:t> of the models: [1]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dirty="0" err="1"/>
              <a:t>Pre</a:t>
            </a:r>
            <a:r>
              <a:rPr lang="it-IT" sz="1800" dirty="0"/>
              <a:t>-processing of the images</a:t>
            </a:r>
          </a:p>
          <a:p>
            <a:pPr lvl="2"/>
            <a:r>
              <a:rPr lang="it-IT" sz="1600" dirty="0" err="1"/>
              <a:t>implemented</a:t>
            </a:r>
            <a:r>
              <a:rPr lang="it-IT" sz="1600" dirty="0"/>
              <a:t> by </a:t>
            </a:r>
            <a:r>
              <a:rPr lang="it-IT" sz="1600" dirty="0" err="1"/>
              <a:t>using</a:t>
            </a:r>
            <a:r>
              <a:rPr lang="it-IT" sz="1600" dirty="0"/>
              <a:t> the cv2 </a:t>
            </a:r>
            <a:r>
              <a:rPr lang="it-IT" sz="1600" dirty="0" err="1"/>
              <a:t>module</a:t>
            </a:r>
            <a:endParaRPr lang="it-IT" sz="1600" b="1" i="1" dirty="0"/>
          </a:p>
          <a:p>
            <a:pPr lvl="2"/>
            <a:r>
              <a:rPr lang="it-IT" sz="1600" dirty="0" err="1"/>
              <a:t>Resizing</a:t>
            </a:r>
            <a:r>
              <a:rPr lang="it-IT" sz="1600" i="1" dirty="0"/>
              <a:t> </a:t>
            </a:r>
            <a:r>
              <a:rPr lang="it-IT" sz="1600" dirty="0"/>
              <a:t>to 19x19,  </a:t>
            </a:r>
            <a:r>
              <a:rPr lang="it-IT" sz="1600" dirty="0" err="1"/>
              <a:t>Masking</a:t>
            </a:r>
            <a:r>
              <a:rPr lang="it-IT" sz="1600" dirty="0"/>
              <a:t>, </a:t>
            </a:r>
            <a:r>
              <a:rPr lang="it-IT" sz="1600" dirty="0" err="1"/>
              <a:t>Illumination</a:t>
            </a:r>
            <a:r>
              <a:rPr lang="it-IT" sz="1600" dirty="0"/>
              <a:t> </a:t>
            </a:r>
            <a:r>
              <a:rPr lang="it-IT" sz="1600" dirty="0" err="1"/>
              <a:t>gradient</a:t>
            </a:r>
            <a:r>
              <a:rPr lang="it-IT" sz="1600" dirty="0"/>
              <a:t> </a:t>
            </a:r>
            <a:r>
              <a:rPr lang="it-IT" sz="1600" dirty="0" err="1"/>
              <a:t>correction</a:t>
            </a:r>
            <a:r>
              <a:rPr lang="it-IT" sz="1600" dirty="0"/>
              <a:t>, </a:t>
            </a:r>
            <a:r>
              <a:rPr lang="it-IT" sz="1600" dirty="0" err="1"/>
              <a:t>Histogram</a:t>
            </a:r>
            <a:r>
              <a:rPr lang="it-IT" sz="1600" dirty="0"/>
              <a:t> </a:t>
            </a:r>
            <a:r>
              <a:rPr lang="it-IT" sz="1600" dirty="0" err="1"/>
              <a:t>equalization</a:t>
            </a:r>
            <a:endParaRPr lang="it-IT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dirty="0"/>
              <a:t>Clustering of the training data with K-Means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dirty="0" err="1"/>
              <a:t>Computation</a:t>
            </a:r>
            <a:r>
              <a:rPr lang="it-IT" sz="1800" dirty="0"/>
              <a:t> of the </a:t>
            </a:r>
            <a:r>
              <a:rPr lang="it-IT" sz="1800" dirty="0" err="1"/>
              <a:t>distances</a:t>
            </a:r>
            <a:r>
              <a:rPr lang="it-IT" sz="1800" dirty="0"/>
              <a:t> to the testing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dirty="0" err="1"/>
              <a:t>Creation</a:t>
            </a:r>
            <a:r>
              <a:rPr lang="it-IT" sz="1800" dirty="0"/>
              <a:t> of a </a:t>
            </a:r>
            <a:r>
              <a:rPr lang="it-IT" sz="1800" dirty="0" err="1"/>
              <a:t>Neural</a:t>
            </a:r>
            <a:r>
              <a:rPr lang="it-IT" sz="1800" dirty="0"/>
              <a:t> Network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dirty="0"/>
              <a:t>Application of the training </a:t>
            </a:r>
            <a:r>
              <a:rPr lang="it-IT" sz="1800" dirty="0" err="1"/>
              <a:t>phase</a:t>
            </a:r>
            <a:r>
              <a:rPr lang="it-IT" sz="18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dirty="0" err="1"/>
              <a:t>Obtaining</a:t>
            </a:r>
            <a:r>
              <a:rPr lang="it-IT" sz="1800" dirty="0"/>
              <a:t> the </a:t>
            </a:r>
            <a:r>
              <a:rPr lang="it-IT" sz="1800" dirty="0" err="1"/>
              <a:t>model’s</a:t>
            </a:r>
            <a:r>
              <a:rPr lang="it-IT" sz="1800" dirty="0"/>
              <a:t> </a:t>
            </a:r>
            <a:r>
              <a:rPr lang="it-IT" sz="1800" dirty="0" err="1"/>
              <a:t>predictions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694662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FE7519-75F0-5163-958C-2A3DF5098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8290"/>
          </a:xfrm>
        </p:spPr>
        <p:txBody>
          <a:bodyPr>
            <a:normAutofit/>
          </a:bodyPr>
          <a:lstStyle/>
          <a:p>
            <a:pPr algn="ctr"/>
            <a:r>
              <a:rPr lang="it-IT" b="1" dirty="0"/>
              <a:t>Sung and Poggio</a:t>
            </a:r>
            <a:endParaRPr lang="en-GB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2F60EE52-1381-ABFA-C148-C4CE17E7C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186726" cy="3978031"/>
          </a:xfrm>
        </p:spPr>
        <p:txBody>
          <a:bodyPr>
            <a:normAutofit/>
          </a:bodyPr>
          <a:lstStyle/>
          <a:p>
            <a:r>
              <a:rPr lang="it-IT" b="1" dirty="0" err="1"/>
              <a:t>Separating</a:t>
            </a:r>
            <a:r>
              <a:rPr lang="it-IT" dirty="0"/>
              <a:t> the </a:t>
            </a:r>
            <a:r>
              <a:rPr lang="it-IT" b="1" i="1" dirty="0"/>
              <a:t>face</a:t>
            </a:r>
            <a:r>
              <a:rPr lang="it-IT" dirty="0"/>
              <a:t> patterns to the </a:t>
            </a:r>
            <a:r>
              <a:rPr lang="it-IT" b="1" i="1" dirty="0"/>
              <a:t>non-</a:t>
            </a:r>
            <a:r>
              <a:rPr lang="it-IT" b="1" i="1" dirty="0" err="1"/>
              <a:t>faces</a:t>
            </a:r>
            <a:r>
              <a:rPr lang="it-IT" dirty="0"/>
              <a:t> patterns of training set and </a:t>
            </a:r>
            <a:r>
              <a:rPr lang="it-IT" dirty="0" err="1"/>
              <a:t>grouping</a:t>
            </a:r>
            <a:r>
              <a:rPr lang="it-IT" dirty="0"/>
              <a:t> </a:t>
            </a:r>
            <a:r>
              <a:rPr lang="it-IT" dirty="0" err="1"/>
              <a:t>them</a:t>
            </a:r>
            <a:endParaRPr lang="it-IT" dirty="0"/>
          </a:p>
          <a:p>
            <a:r>
              <a:rPr lang="it-IT" dirty="0" err="1"/>
              <a:t>Applying</a:t>
            </a:r>
            <a:r>
              <a:rPr lang="it-IT" dirty="0"/>
              <a:t> </a:t>
            </a:r>
            <a:r>
              <a:rPr lang="it-IT" b="1" dirty="0"/>
              <a:t>K-Means</a:t>
            </a:r>
            <a:r>
              <a:rPr lang="it-IT" dirty="0"/>
              <a:t> to </a:t>
            </a:r>
            <a:r>
              <a:rPr lang="it-IT" dirty="0" err="1"/>
              <a:t>both</a:t>
            </a:r>
            <a:r>
              <a:rPr lang="it-IT" dirty="0"/>
              <a:t> the </a:t>
            </a:r>
            <a:r>
              <a:rPr lang="it-IT" dirty="0" err="1"/>
              <a:t>ensmbles</a:t>
            </a:r>
            <a:r>
              <a:rPr lang="it-IT" dirty="0"/>
              <a:t> with </a:t>
            </a:r>
            <a:r>
              <a:rPr lang="it-IT" b="1" i="1" dirty="0"/>
              <a:t>k=6</a:t>
            </a:r>
          </a:p>
          <a:p>
            <a:r>
              <a:rPr lang="it-IT" dirty="0" err="1"/>
              <a:t>Modeling</a:t>
            </a:r>
            <a:r>
              <a:rPr lang="it-IT" dirty="0"/>
              <a:t> the clusters </a:t>
            </a:r>
            <a:r>
              <a:rPr lang="it-IT" dirty="0" err="1"/>
              <a:t>as</a:t>
            </a:r>
            <a:r>
              <a:rPr lang="it-IT" dirty="0"/>
              <a:t> a multi-</a:t>
            </a:r>
            <a:r>
              <a:rPr lang="it-IT" dirty="0" err="1"/>
              <a:t>dimensional</a:t>
            </a:r>
            <a:r>
              <a:rPr lang="it-IT" dirty="0"/>
              <a:t> </a:t>
            </a:r>
            <a:r>
              <a:rPr lang="it-IT" b="1" i="1" dirty="0" err="1"/>
              <a:t>gaussian</a:t>
            </a:r>
            <a:r>
              <a:rPr lang="it-IT" dirty="0"/>
              <a:t> with a </a:t>
            </a:r>
            <a:r>
              <a:rPr lang="it-IT" dirty="0" err="1"/>
              <a:t>centroid</a:t>
            </a:r>
            <a:r>
              <a:rPr lang="it-IT" dirty="0"/>
              <a:t> and a </a:t>
            </a:r>
            <a:r>
              <a:rPr lang="it-IT" dirty="0" err="1"/>
              <a:t>covariance</a:t>
            </a:r>
            <a:r>
              <a:rPr lang="it-IT" dirty="0"/>
              <a:t> </a:t>
            </a:r>
            <a:r>
              <a:rPr lang="it-IT" dirty="0" err="1"/>
              <a:t>matrix</a:t>
            </a:r>
            <a:endParaRPr lang="it-IT" dirty="0"/>
          </a:p>
          <a:p>
            <a:r>
              <a:rPr lang="it-IT" dirty="0" err="1"/>
              <a:t>Approximating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covariance</a:t>
            </a:r>
            <a:r>
              <a:rPr lang="it-IT" dirty="0"/>
              <a:t> </a:t>
            </a:r>
            <a:r>
              <a:rPr lang="it-IT" dirty="0" err="1"/>
              <a:t>matrices</a:t>
            </a:r>
            <a:r>
              <a:rPr lang="it-IT" dirty="0"/>
              <a:t> with a </a:t>
            </a:r>
            <a:r>
              <a:rPr lang="it-IT" b="1" i="1" dirty="0" err="1"/>
              <a:t>subspace</a:t>
            </a:r>
            <a:r>
              <a:rPr lang="it-IT" dirty="0"/>
              <a:t> by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eigenvectors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3259305E-41F9-B6EC-BCD3-0D90F77C7628}"/>
              </a:ext>
            </a:extLst>
          </p:cNvPr>
          <p:cNvSpPr txBox="1">
            <a:spLocks/>
          </p:cNvSpPr>
          <p:nvPr/>
        </p:nvSpPr>
        <p:spPr>
          <a:xfrm>
            <a:off x="2671079" y="1500553"/>
            <a:ext cx="8833532" cy="484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2400" b="1" i="1" dirty="0">
                <a:latin typeface="+mn-lt"/>
              </a:rPr>
              <a:t>Clustering with K-Means</a:t>
            </a:r>
            <a:r>
              <a:rPr lang="it-IT" sz="2400" i="1" dirty="0">
                <a:latin typeface="+mn-lt"/>
              </a:rPr>
              <a:t> </a:t>
            </a:r>
            <a:r>
              <a:rPr lang="it-IT" sz="2400" dirty="0">
                <a:latin typeface="+mn-lt"/>
              </a:rPr>
              <a:t>[1]</a:t>
            </a:r>
            <a:endParaRPr lang="en-GB" sz="2400" dirty="0">
              <a:latin typeface="+mn-lt"/>
            </a:endParaRPr>
          </a:p>
        </p:txBody>
      </p:sp>
      <p:pic>
        <p:nvPicPr>
          <p:cNvPr id="2050" name="Picture 2" descr="4: Face and nonface clusters used by Sung and Poggio [36]. Their method...  | Download Scientific Diagram">
            <a:extLst>
              <a:ext uri="{FF2B5EF4-FFF2-40B4-BE49-F238E27FC236}">
                <a16:creationId xmlns:a16="http://schemas.microsoft.com/office/drawing/2014/main" id="{74095D16-4A24-3045-A7F8-F26757C7B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323" y="2566674"/>
            <a:ext cx="4533288" cy="311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45954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FE7519-75F0-5163-958C-2A3DF5098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8290"/>
          </a:xfrm>
        </p:spPr>
        <p:txBody>
          <a:bodyPr>
            <a:normAutofit/>
          </a:bodyPr>
          <a:lstStyle/>
          <a:p>
            <a:pPr algn="ctr"/>
            <a:r>
              <a:rPr lang="it-IT" b="1" dirty="0"/>
              <a:t>Sung and Poggio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8C8288-B190-2F82-BE6F-099F770C2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1079" y="2095081"/>
            <a:ext cx="4620675" cy="3617966"/>
          </a:xfrm>
        </p:spPr>
        <p:txBody>
          <a:bodyPr>
            <a:normAutofit lnSpcReduction="10000"/>
          </a:bodyPr>
          <a:lstStyle/>
          <a:p>
            <a:r>
              <a:rPr lang="it-IT" b="1" dirty="0"/>
              <a:t>Two </a:t>
            </a:r>
            <a:r>
              <a:rPr lang="it-IT" b="1" dirty="0" err="1"/>
              <a:t>distance</a:t>
            </a:r>
            <a:r>
              <a:rPr lang="it-IT" b="1" dirty="0"/>
              <a:t> </a:t>
            </a:r>
            <a:r>
              <a:rPr lang="it-IT" b="1" dirty="0" err="1"/>
              <a:t>metrics</a:t>
            </a:r>
            <a:r>
              <a:rPr lang="it-IT" b="1" dirty="0"/>
              <a:t> </a:t>
            </a:r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the test image: [1]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b="1" i="1" dirty="0"/>
              <a:t>D1</a:t>
            </a:r>
            <a:r>
              <a:rPr lang="it-IT" dirty="0"/>
              <a:t>: </a:t>
            </a:r>
            <a:r>
              <a:rPr lang="en-GB" dirty="0" err="1"/>
              <a:t>Mahalanobis</a:t>
            </a:r>
            <a:r>
              <a:rPr lang="en-GB" dirty="0"/>
              <a:t> distance of the projected sample to cluster </a:t>
            </a:r>
            <a:r>
              <a:rPr lang="en-GB" dirty="0" err="1"/>
              <a:t>centers</a:t>
            </a:r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b="1" i="1" dirty="0"/>
              <a:t>D2</a:t>
            </a:r>
            <a:r>
              <a:rPr lang="it-IT" dirty="0"/>
              <a:t>: </a:t>
            </a:r>
            <a:r>
              <a:rPr lang="en-GB" dirty="0"/>
              <a:t>distance of the sample to the subspace</a:t>
            </a:r>
          </a:p>
          <a:p>
            <a:r>
              <a:rPr lang="en-GB" dirty="0"/>
              <a:t>These 24 measurements for each test image represents its </a:t>
            </a:r>
            <a:r>
              <a:rPr lang="en-GB" b="1" dirty="0"/>
              <a:t>feature vector</a:t>
            </a:r>
          </a:p>
          <a:p>
            <a:r>
              <a:rPr lang="en-GB" dirty="0"/>
              <a:t>The feature vectors and the labels will represent the new training set and the new test set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3259305E-41F9-B6EC-BCD3-0D90F77C7628}"/>
              </a:ext>
            </a:extLst>
          </p:cNvPr>
          <p:cNvSpPr txBox="1">
            <a:spLocks/>
          </p:cNvSpPr>
          <p:nvPr/>
        </p:nvSpPr>
        <p:spPr>
          <a:xfrm>
            <a:off x="2671079" y="1500553"/>
            <a:ext cx="8833532" cy="484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2400" b="1" i="1" dirty="0" err="1">
                <a:latin typeface="+mn-lt"/>
              </a:rPr>
              <a:t>Computation</a:t>
            </a:r>
            <a:r>
              <a:rPr lang="it-IT" sz="2400" b="1" i="1" dirty="0">
                <a:latin typeface="+mn-lt"/>
              </a:rPr>
              <a:t> of the </a:t>
            </a:r>
            <a:r>
              <a:rPr lang="it-IT" sz="2400" b="1" i="1" dirty="0" err="1">
                <a:latin typeface="+mn-lt"/>
              </a:rPr>
              <a:t>distances</a:t>
            </a:r>
            <a:endParaRPr lang="en-GB" sz="2400" b="1" i="1" dirty="0">
              <a:latin typeface="+mn-lt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09A20F5-D9AA-D478-04AE-B0F39A1A7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388" y="2599139"/>
            <a:ext cx="44672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7459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FE7519-75F0-5163-958C-2A3DF5098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8290"/>
          </a:xfrm>
        </p:spPr>
        <p:txBody>
          <a:bodyPr>
            <a:normAutofit/>
          </a:bodyPr>
          <a:lstStyle/>
          <a:p>
            <a:pPr algn="ctr"/>
            <a:r>
              <a:rPr lang="it-IT" b="1" dirty="0"/>
              <a:t>Sung and Poggio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8C8288-B190-2F82-BE6F-099F770C2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1078" y="2095080"/>
            <a:ext cx="5417845" cy="4516735"/>
          </a:xfrm>
        </p:spPr>
        <p:txBody>
          <a:bodyPr/>
          <a:lstStyle/>
          <a:p>
            <a:r>
              <a:rPr lang="it-IT" sz="1600" dirty="0"/>
              <a:t>The network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trained</a:t>
            </a:r>
            <a:r>
              <a:rPr lang="it-IT" sz="1600" dirty="0"/>
              <a:t> for a </a:t>
            </a:r>
            <a:r>
              <a:rPr lang="it-IT" sz="1600" dirty="0" err="1"/>
              <a:t>binary</a:t>
            </a:r>
            <a:r>
              <a:rPr lang="it-IT" sz="1600" dirty="0"/>
              <a:t> </a:t>
            </a:r>
            <a:r>
              <a:rPr lang="it-IT" sz="1600" dirty="0" err="1"/>
              <a:t>classification</a:t>
            </a:r>
            <a:r>
              <a:rPr lang="it-IT" sz="1600" dirty="0"/>
              <a:t> </a:t>
            </a:r>
            <a:r>
              <a:rPr lang="it-IT" sz="1600" dirty="0" err="1"/>
              <a:t>problem</a:t>
            </a:r>
            <a:r>
              <a:rPr lang="it-IT" sz="1600" dirty="0"/>
              <a:t> (face or non-face) [1] [4]</a:t>
            </a:r>
          </a:p>
          <a:p>
            <a:r>
              <a:rPr lang="en-GB" sz="1600" dirty="0"/>
              <a:t>The neural network is composed with: [4]</a:t>
            </a:r>
          </a:p>
          <a:p>
            <a:pPr lvl="1"/>
            <a:r>
              <a:rPr lang="en-GB" sz="1200" dirty="0"/>
              <a:t>24 input units</a:t>
            </a:r>
          </a:p>
          <a:p>
            <a:pPr lvl="1"/>
            <a:r>
              <a:rPr lang="en-GB" sz="1200" dirty="0"/>
              <a:t>24 hidden units</a:t>
            </a:r>
          </a:p>
          <a:p>
            <a:pPr lvl="1"/>
            <a:r>
              <a:rPr lang="en-GB" sz="1200" dirty="0"/>
              <a:t>1 output unit</a:t>
            </a:r>
          </a:p>
          <a:p>
            <a:r>
              <a:rPr lang="en-GB" sz="1600" dirty="0"/>
              <a:t>The forward step of our network applies: [4]</a:t>
            </a:r>
          </a:p>
          <a:p>
            <a:pPr lvl="1"/>
            <a:r>
              <a:rPr lang="en-GB" sz="1200" dirty="0"/>
              <a:t>Linear transformation of the data: y = x * A^T + b</a:t>
            </a:r>
          </a:p>
          <a:p>
            <a:pPr lvl="1"/>
            <a:r>
              <a:rPr lang="en-GB" sz="1200" dirty="0"/>
              <a:t>Rectified Linear Units (</a:t>
            </a:r>
            <a:r>
              <a:rPr lang="en-GB" sz="1200" dirty="0" err="1"/>
              <a:t>ReLU</a:t>
            </a:r>
            <a:r>
              <a:rPr lang="en-GB" sz="1200" dirty="0"/>
              <a:t>) activation function</a:t>
            </a:r>
          </a:p>
          <a:p>
            <a:pPr lvl="1"/>
            <a:r>
              <a:rPr lang="en-GB" sz="1200" dirty="0"/>
              <a:t>Linear transformation of the data: y = x * A^T + b</a:t>
            </a:r>
          </a:p>
          <a:p>
            <a:pPr lvl="1"/>
            <a:r>
              <a:rPr lang="en-GB" sz="1200" dirty="0"/>
              <a:t>Sigmoid activation function</a:t>
            </a:r>
          </a:p>
          <a:p>
            <a:r>
              <a:rPr lang="en-GB" sz="1600" dirty="0"/>
              <a:t>Back-propagation steps with 250 epochs</a:t>
            </a:r>
          </a:p>
          <a:p>
            <a:r>
              <a:rPr lang="en-GB" sz="1600" dirty="0"/>
              <a:t>Learning rate and weight decay equal to 1e-5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3259305E-41F9-B6EC-BCD3-0D90F77C7628}"/>
              </a:ext>
            </a:extLst>
          </p:cNvPr>
          <p:cNvSpPr txBox="1">
            <a:spLocks/>
          </p:cNvSpPr>
          <p:nvPr/>
        </p:nvSpPr>
        <p:spPr>
          <a:xfrm>
            <a:off x="2671079" y="1500553"/>
            <a:ext cx="8833532" cy="484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2400" b="1" i="1" dirty="0" err="1">
                <a:latin typeface="+mn-lt"/>
              </a:rPr>
              <a:t>Neural</a:t>
            </a:r>
            <a:r>
              <a:rPr lang="it-IT" sz="2400" b="1" i="1" dirty="0">
                <a:latin typeface="+mn-lt"/>
              </a:rPr>
              <a:t> Network of the model</a:t>
            </a:r>
            <a:endParaRPr lang="en-GB" sz="2400" b="1" i="1" dirty="0">
              <a:latin typeface="+mn-lt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65E5DD4-E34E-E1B9-CB39-A2466BE41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148" y="2063261"/>
            <a:ext cx="1637990" cy="3806093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1187E00F-9F74-B5B9-58D9-635D0770F1E4}"/>
              </a:ext>
            </a:extLst>
          </p:cNvPr>
          <p:cNvSpPr txBox="1">
            <a:spLocks/>
          </p:cNvSpPr>
          <p:nvPr/>
        </p:nvSpPr>
        <p:spPr>
          <a:xfrm>
            <a:off x="8405289" y="5924061"/>
            <a:ext cx="2621707" cy="309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1200" dirty="0" err="1">
                <a:latin typeface="+mn-lt"/>
              </a:rPr>
              <a:t>Draw</a:t>
            </a:r>
            <a:r>
              <a:rPr lang="it-IT" sz="1200" dirty="0">
                <a:latin typeface="+mn-lt"/>
              </a:rPr>
              <a:t> of the </a:t>
            </a:r>
            <a:r>
              <a:rPr lang="it-IT" sz="1200" dirty="0" err="1">
                <a:latin typeface="+mn-lt"/>
              </a:rPr>
              <a:t>neural</a:t>
            </a:r>
            <a:r>
              <a:rPr lang="it-IT" sz="1200" dirty="0">
                <a:latin typeface="+mn-lt"/>
              </a:rPr>
              <a:t> network [2]</a:t>
            </a:r>
            <a:endParaRPr lang="en-GB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97307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FE7519-75F0-5163-958C-2A3DF5098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8290"/>
          </a:xfrm>
        </p:spPr>
        <p:txBody>
          <a:bodyPr>
            <a:normAutofit/>
          </a:bodyPr>
          <a:lstStyle/>
          <a:p>
            <a:pPr algn="ctr"/>
            <a:r>
              <a:rPr lang="it-IT" b="1" dirty="0"/>
              <a:t>Sung and Poggio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8C8288-B190-2F82-BE6F-099F770C2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1079" y="2095081"/>
            <a:ext cx="8230700" cy="758295"/>
          </a:xfrm>
        </p:spPr>
        <p:txBody>
          <a:bodyPr>
            <a:normAutofit/>
          </a:bodyPr>
          <a:lstStyle/>
          <a:p>
            <a:r>
              <a:rPr lang="it-IT" sz="1600" dirty="0"/>
              <a:t>Training the model on a training set of 47.000 </a:t>
            </a:r>
            <a:r>
              <a:rPr lang="it-IT" sz="1600" dirty="0" err="1"/>
              <a:t>rows</a:t>
            </a:r>
            <a:endParaRPr lang="it-IT" sz="1600" dirty="0"/>
          </a:p>
          <a:p>
            <a:r>
              <a:rPr lang="en-GB" sz="1600" dirty="0"/>
              <a:t>Checking the loss value by changing the learning rate and the weight decay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3259305E-41F9-B6EC-BCD3-0D90F77C7628}"/>
              </a:ext>
            </a:extLst>
          </p:cNvPr>
          <p:cNvSpPr txBox="1">
            <a:spLocks/>
          </p:cNvSpPr>
          <p:nvPr/>
        </p:nvSpPr>
        <p:spPr>
          <a:xfrm>
            <a:off x="2671079" y="1500553"/>
            <a:ext cx="8833532" cy="484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2400" b="1" i="1" dirty="0" err="1">
                <a:latin typeface="+mn-lt"/>
              </a:rPr>
              <a:t>Results</a:t>
            </a:r>
            <a:r>
              <a:rPr lang="it-IT" sz="2400" b="1" i="1" dirty="0">
                <a:latin typeface="+mn-lt"/>
              </a:rPr>
              <a:t> – </a:t>
            </a:r>
            <a:r>
              <a:rPr lang="it-IT" sz="2400" b="1" i="1" dirty="0" err="1">
                <a:latin typeface="+mn-lt"/>
              </a:rPr>
              <a:t>Changing</a:t>
            </a:r>
            <a:r>
              <a:rPr lang="it-IT" sz="2400" b="1" i="1" dirty="0">
                <a:latin typeface="+mn-lt"/>
              </a:rPr>
              <a:t> learning rate and weight </a:t>
            </a:r>
            <a:r>
              <a:rPr lang="it-IT" sz="2400" b="1" i="1" dirty="0" err="1">
                <a:latin typeface="+mn-lt"/>
              </a:rPr>
              <a:t>decay</a:t>
            </a:r>
            <a:r>
              <a:rPr lang="it-IT" sz="2400" b="1" i="1" dirty="0">
                <a:latin typeface="+mn-lt"/>
              </a:rPr>
              <a:t> </a:t>
            </a:r>
            <a:r>
              <a:rPr lang="it-IT" sz="2400" dirty="0">
                <a:latin typeface="+mn-lt"/>
              </a:rPr>
              <a:t>[4]</a:t>
            </a:r>
            <a:endParaRPr lang="en-GB" sz="2400" dirty="0">
              <a:latin typeface="+mn-lt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6C38D76-BD3E-BD32-47E4-CF227F818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412" y="2963349"/>
            <a:ext cx="5877305" cy="367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0956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FE7519-75F0-5163-958C-2A3DF5098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8290"/>
          </a:xfrm>
        </p:spPr>
        <p:txBody>
          <a:bodyPr>
            <a:normAutofit/>
          </a:bodyPr>
          <a:lstStyle/>
          <a:p>
            <a:pPr algn="ctr"/>
            <a:r>
              <a:rPr lang="it-IT" b="1" dirty="0"/>
              <a:t>Sung and Poggio</a:t>
            </a:r>
            <a:endParaRPr lang="en-GB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3259305E-41F9-B6EC-BCD3-0D90F77C7628}"/>
              </a:ext>
            </a:extLst>
          </p:cNvPr>
          <p:cNvSpPr txBox="1">
            <a:spLocks/>
          </p:cNvSpPr>
          <p:nvPr/>
        </p:nvSpPr>
        <p:spPr>
          <a:xfrm>
            <a:off x="2414618" y="1499009"/>
            <a:ext cx="9214172" cy="484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2400" b="1" i="1" dirty="0" err="1">
                <a:latin typeface="+mn-lt"/>
              </a:rPr>
              <a:t>Results</a:t>
            </a:r>
            <a:r>
              <a:rPr lang="it-IT" sz="2400" b="1" i="1" dirty="0">
                <a:latin typeface="+mn-lt"/>
              </a:rPr>
              <a:t> – </a:t>
            </a:r>
            <a:r>
              <a:rPr lang="it-IT" sz="2400" b="1" i="1" dirty="0" err="1">
                <a:latin typeface="+mn-lt"/>
              </a:rPr>
              <a:t>Relationship</a:t>
            </a:r>
            <a:r>
              <a:rPr lang="it-IT" sz="2400" b="1" i="1" dirty="0">
                <a:latin typeface="+mn-lt"/>
              </a:rPr>
              <a:t> </a:t>
            </a:r>
            <a:r>
              <a:rPr lang="it-IT" sz="2400" b="1" i="1" dirty="0" err="1">
                <a:latin typeface="+mn-lt"/>
              </a:rPr>
              <a:t>between</a:t>
            </a:r>
            <a:r>
              <a:rPr lang="it-IT" sz="2400" b="1" i="1" dirty="0">
                <a:latin typeface="+mn-lt"/>
              </a:rPr>
              <a:t> </a:t>
            </a:r>
            <a:r>
              <a:rPr lang="it-IT" sz="2400" b="1" i="1" dirty="0" err="1">
                <a:latin typeface="+mn-lt"/>
              </a:rPr>
              <a:t>epochs</a:t>
            </a:r>
            <a:r>
              <a:rPr lang="it-IT" sz="2400" b="1" i="1" dirty="0">
                <a:latin typeface="+mn-lt"/>
              </a:rPr>
              <a:t> and </a:t>
            </a:r>
            <a:r>
              <a:rPr lang="it-IT" sz="2400" b="1" i="1" dirty="0" err="1">
                <a:latin typeface="+mn-lt"/>
              </a:rPr>
              <a:t>accuracies</a:t>
            </a:r>
            <a:r>
              <a:rPr lang="it-IT" sz="2400" b="1" i="1" dirty="0">
                <a:latin typeface="+mn-lt"/>
              </a:rPr>
              <a:t> </a:t>
            </a:r>
            <a:r>
              <a:rPr lang="it-IT" sz="2400" dirty="0">
                <a:latin typeface="+mn-lt"/>
              </a:rPr>
              <a:t>[4]</a:t>
            </a:r>
            <a:endParaRPr lang="en-GB" sz="2400" dirty="0">
              <a:latin typeface="+mn-lt"/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EA5818FD-B590-505B-E304-513DD7BE2A63}"/>
              </a:ext>
            </a:extLst>
          </p:cNvPr>
          <p:cNvSpPr txBox="1">
            <a:spLocks/>
          </p:cNvSpPr>
          <p:nvPr/>
        </p:nvSpPr>
        <p:spPr>
          <a:xfrm>
            <a:off x="2671079" y="2063261"/>
            <a:ext cx="4182482" cy="2328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Results with: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Epochs = [10, 50, 100, 200, 250]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Training set composed by 47.000 rows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Test set composed by 16.000 rows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For the implementation of the plots and the table we have maintained the same training set and test set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2B44030-66D5-5450-5FDF-4CA593FC4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918" y="4557759"/>
            <a:ext cx="7986794" cy="206235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A9B5754-9E15-F0AD-EB27-F6FF4B258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68" y="1983564"/>
            <a:ext cx="3991944" cy="249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8403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3" grpId="0"/>
    </p:bldLst>
  </p:timing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</TotalTime>
  <Words>1227</Words>
  <Application>Microsoft Office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Courier New</vt:lpstr>
      <vt:lpstr>Wingdings</vt:lpstr>
      <vt:lpstr>Wingdings 3</vt:lpstr>
      <vt:lpstr>Filo</vt:lpstr>
      <vt:lpstr>Presentazione standard di PowerPoint</vt:lpstr>
      <vt:lpstr>Datasets</vt:lpstr>
      <vt:lpstr>Training set and Test set</vt:lpstr>
      <vt:lpstr>Sung and Poggio</vt:lpstr>
      <vt:lpstr>Sung and Poggio</vt:lpstr>
      <vt:lpstr>Sung and Poggio</vt:lpstr>
      <vt:lpstr>Sung and Poggio</vt:lpstr>
      <vt:lpstr>Sung and Poggio</vt:lpstr>
      <vt:lpstr>Sung and Poggio</vt:lpstr>
      <vt:lpstr>Viola and Jones</vt:lpstr>
      <vt:lpstr>Viola and Jones</vt:lpstr>
      <vt:lpstr>Viola and Jones</vt:lpstr>
      <vt:lpstr>Viola and Jones</vt:lpstr>
      <vt:lpstr>Viola and Jones</vt:lpstr>
      <vt:lpstr>Comparation of the two models [4]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SETTIMO LUCA</dc:creator>
  <cp:lastModifiedBy>TALAMO TOMMASO</cp:lastModifiedBy>
  <cp:revision>32</cp:revision>
  <dcterms:created xsi:type="dcterms:W3CDTF">2023-08-26T14:26:09Z</dcterms:created>
  <dcterms:modified xsi:type="dcterms:W3CDTF">2023-09-04T09:52:54Z</dcterms:modified>
</cp:coreProperties>
</file>