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oppi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-bold.fntdata"/><Relationship Id="rId6" Type="http://schemas.openxmlformats.org/officeDocument/2006/relationships/slide" Target="slides/slide1.xml"/><Relationship Id="rId18" Type="http://schemas.openxmlformats.org/officeDocument/2006/relationships/font" Target="fonts/Poppi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7bd980b68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g337bd980b68_0_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7bd980b68_2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37bd980b68_2_10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7e989e1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37e989e1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7e989e1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337e989e1c5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7bd980b68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37bd980b68_0_1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7bd980b68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37bd980b68_0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7bd980b6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37bd980b68_2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7bd980b6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337bd980b68_2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7bd980b68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37bd980b68_2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7bd980b68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37bd980b68_2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7bd980b68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37bd980b68_2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7bd980b68_2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37bd980b68_2_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7237520" y="-72333"/>
            <a:ext cx="1906544" cy="5216002"/>
            <a:chOff x="0" y="-38100"/>
            <a:chExt cx="1004237" cy="2747433"/>
          </a:xfrm>
        </p:grpSpPr>
        <p:sp>
          <p:nvSpPr>
            <p:cNvPr id="55" name="Google Shape;55;p13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56" name="Google Shape;56;p13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" name="Google Shape;57;p13"/>
          <p:cNvSpPr/>
          <p:nvPr/>
        </p:nvSpPr>
        <p:spPr>
          <a:xfrm>
            <a:off x="6847804" y="2182035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8" name="Google Shape;58;p13"/>
          <p:cNvSpPr txBox="1"/>
          <p:nvPr/>
        </p:nvSpPr>
        <p:spPr>
          <a:xfrm>
            <a:off x="448225" y="992550"/>
            <a:ext cx="588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800">
                <a:solidFill>
                  <a:srgbClr val="3C6CA8"/>
                </a:solidFill>
              </a:rPr>
              <a:t>INSY6112</a:t>
            </a:r>
            <a:endParaRPr b="1" sz="3000">
              <a:solidFill>
                <a:srgbClr val="3C6CA8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C6CA8"/>
                </a:solidFill>
              </a:rPr>
              <a:t>INFORMATION SYSTEMS 1B </a:t>
            </a:r>
            <a:endParaRPr b="1" sz="3000">
              <a:solidFill>
                <a:srgbClr val="3C6CA8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368847" y="2571750"/>
            <a:ext cx="29394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Talia Dhanampal</a:t>
            </a:r>
            <a:endParaRPr b="1" sz="25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606675" y="352075"/>
            <a:ext cx="70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Types of Databases: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818025" y="1278350"/>
            <a:ext cx="57702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800"/>
              <a:buFont typeface="Poppins"/>
              <a:buAutoNum type="arabicPeriod"/>
            </a:pPr>
            <a:r>
              <a:rPr b="1" lang="en-GB" sz="18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Relational Databases.</a:t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800"/>
              <a:buFont typeface="Poppins"/>
              <a:buAutoNum type="arabicPeriod"/>
            </a:pPr>
            <a:r>
              <a:rPr b="1" lang="en-GB" sz="18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NoSQL Databases.</a:t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800"/>
              <a:buFont typeface="Poppins"/>
              <a:buAutoNum type="arabicPeriod"/>
            </a:pPr>
            <a:r>
              <a:rPr b="1" lang="en-GB" sz="18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Graph Databases.</a:t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800"/>
              <a:buFont typeface="Poppins"/>
              <a:buAutoNum type="arabicPeriod"/>
            </a:pPr>
            <a:r>
              <a:rPr b="1" lang="en-GB" sz="18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Object-Oriented Databases.</a:t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800"/>
              <a:buFont typeface="Poppins"/>
              <a:buAutoNum type="arabicPeriod"/>
            </a:pPr>
            <a:r>
              <a:rPr b="1" lang="en-GB" sz="18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Cloud Databases.</a:t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1" name="Google Shape;141;p22"/>
          <p:cNvGrpSpPr/>
          <p:nvPr/>
        </p:nvGrpSpPr>
        <p:grpSpPr>
          <a:xfrm>
            <a:off x="7237445" y="-36258"/>
            <a:ext cx="1906544" cy="5216002"/>
            <a:chOff x="0" y="-38100"/>
            <a:chExt cx="1004237" cy="2747433"/>
          </a:xfrm>
        </p:grpSpPr>
        <p:sp>
          <p:nvSpPr>
            <p:cNvPr id="142" name="Google Shape;142;p22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43" name="Google Shape;143;p22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22"/>
          <p:cNvSpPr/>
          <p:nvPr/>
        </p:nvSpPr>
        <p:spPr>
          <a:xfrm>
            <a:off x="6849354" y="2182035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606675" y="352075"/>
            <a:ext cx="7022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818025" y="1278350"/>
            <a:ext cx="5770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0733786569</a:t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1" name="Google Shape;151;p23"/>
          <p:cNvGrpSpPr/>
          <p:nvPr/>
        </p:nvGrpSpPr>
        <p:grpSpPr>
          <a:xfrm>
            <a:off x="7237445" y="-36258"/>
            <a:ext cx="1906544" cy="5216002"/>
            <a:chOff x="0" y="-38100"/>
            <a:chExt cx="1004237" cy="2747433"/>
          </a:xfrm>
        </p:grpSpPr>
        <p:sp>
          <p:nvSpPr>
            <p:cNvPr id="152" name="Google Shape;152;p23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53" name="Google Shape;153;p23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4" name="Google Shape;154;p23"/>
          <p:cNvSpPr/>
          <p:nvPr/>
        </p:nvSpPr>
        <p:spPr>
          <a:xfrm>
            <a:off x="6849354" y="2182035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606675" y="352075"/>
            <a:ext cx="70221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0" name="Google Shape;160;p24"/>
          <p:cNvGrpSpPr/>
          <p:nvPr/>
        </p:nvGrpSpPr>
        <p:grpSpPr>
          <a:xfrm>
            <a:off x="7237445" y="-36258"/>
            <a:ext cx="1906544" cy="5216002"/>
            <a:chOff x="0" y="-38100"/>
            <a:chExt cx="1004237" cy="2747433"/>
          </a:xfrm>
        </p:grpSpPr>
        <p:sp>
          <p:nvSpPr>
            <p:cNvPr id="161" name="Google Shape;161;p24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162" name="Google Shape;162;p24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4"/>
          <p:cNvSpPr/>
          <p:nvPr/>
        </p:nvSpPr>
        <p:spPr>
          <a:xfrm>
            <a:off x="6849354" y="2182035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7237520" y="-72333"/>
            <a:ext cx="1906544" cy="5216002"/>
            <a:chOff x="0" y="-38100"/>
            <a:chExt cx="1004237" cy="2747433"/>
          </a:xfrm>
        </p:grpSpPr>
        <p:sp>
          <p:nvSpPr>
            <p:cNvPr id="65" name="Google Shape;65;p14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  <p:sp>
          <p:nvSpPr>
            <p:cNvPr id="66" name="Google Shape;66;p14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" name="Google Shape;67;p14"/>
          <p:cNvSpPr txBox="1"/>
          <p:nvPr/>
        </p:nvSpPr>
        <p:spPr>
          <a:xfrm>
            <a:off x="881252" y="1994560"/>
            <a:ext cx="5353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2500"/>
              <a:buFont typeface="Poppins"/>
              <a:buChar char="-"/>
            </a:pPr>
            <a:r>
              <a:rPr b="1" lang="en-GB" sz="25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Arc </a:t>
            </a:r>
            <a:r>
              <a:rPr b="1" lang="en-GB" sz="25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access?</a:t>
            </a:r>
            <a:endParaRPr b="1" sz="25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2500"/>
              <a:buFont typeface="Poppins"/>
              <a:buChar char="-"/>
            </a:pPr>
            <a:r>
              <a:rPr b="1" lang="en-GB" sz="25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Student materials access?</a:t>
            </a:r>
            <a:endParaRPr b="1" sz="25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6847804" y="2182035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 rot="5400000">
            <a:off x="3815817" y="372875"/>
            <a:ext cx="1906200" cy="9821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5400" lIns="25400" spcFirstLastPara="1" rIns="25400" wrap="square" tIns="25400">
            <a:noAutofit/>
          </a:bodyPr>
          <a:lstStyle/>
          <a:p>
            <a:pPr indent="0" lvl="0" marL="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62200" y="597775"/>
            <a:ext cx="747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Data</a:t>
            </a:r>
            <a:endParaRPr b="1" sz="18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5"/>
          <p:cNvSpPr/>
          <p:nvPr/>
        </p:nvSpPr>
        <p:spPr>
          <a:xfrm rot="5400000">
            <a:off x="4379212" y="3940763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76" name="Google Shape;76;p15"/>
          <p:cNvSpPr txBox="1"/>
          <p:nvPr/>
        </p:nvSpPr>
        <p:spPr>
          <a:xfrm>
            <a:off x="762200" y="1286725"/>
            <a:ext cx="74700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Data is a collection of raw facts, figures, or symbols that have not yet been processed into a meaningful form. 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It can take various forms.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 u="sng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Data is everywhere.</a:t>
            </a:r>
            <a:endParaRPr b="1" u="sng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We’re going to learn how relational databases and  NoSQL databases work.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Example 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-1115805" y="-36258"/>
            <a:ext cx="1906544" cy="5216002"/>
            <a:chOff x="0" y="-38100"/>
            <a:chExt cx="1004237" cy="2747433"/>
          </a:xfrm>
        </p:grpSpPr>
        <p:sp>
          <p:nvSpPr>
            <p:cNvPr id="82" name="Google Shape;82;p16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</p:sp>
        <p:sp>
          <p:nvSpPr>
            <p:cNvPr id="83" name="Google Shape;83;p16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rgbClr val="C27BA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16"/>
          <p:cNvSpPr txBox="1"/>
          <p:nvPr/>
        </p:nvSpPr>
        <p:spPr>
          <a:xfrm>
            <a:off x="1684049" y="307250"/>
            <a:ext cx="6715200" cy="32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Database Management System (DBMS)</a:t>
            </a:r>
            <a:endParaRPr b="1" sz="30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A database is an organised collection of structured information, or data, typically stored electronically in a computer system.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A Database Management System (DBMS) is software that enables users to store, retrieve, define, and manage data within a database.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Components of a DBMS.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384429" y="2182035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17"/>
          <p:cNvGrpSpPr/>
          <p:nvPr/>
        </p:nvGrpSpPr>
        <p:grpSpPr>
          <a:xfrm>
            <a:off x="-1115805" y="-36258"/>
            <a:ext cx="1906544" cy="5216002"/>
            <a:chOff x="0" y="-38100"/>
            <a:chExt cx="1004237" cy="2747433"/>
          </a:xfrm>
        </p:grpSpPr>
        <p:sp>
          <p:nvSpPr>
            <p:cNvPr id="91" name="Google Shape;91;p17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27BA0"/>
            </a:solidFill>
            <a:ln>
              <a:noFill/>
            </a:ln>
          </p:spPr>
        </p:sp>
        <p:sp>
          <p:nvSpPr>
            <p:cNvPr id="92" name="Google Shape;92;p17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rgbClr val="C27BA0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7"/>
          <p:cNvSpPr txBox="1"/>
          <p:nvPr/>
        </p:nvSpPr>
        <p:spPr>
          <a:xfrm>
            <a:off x="1669600" y="324450"/>
            <a:ext cx="7022100" cy="40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Database Management System (DBMS)</a:t>
            </a:r>
            <a:endParaRPr b="1" sz="30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Components of a DBMS: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Hardware: The physical devices where the database resides.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Software: The DBMS itself and related applications.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Data: The information stored in the database.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People: Users, database administrators, and developers.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Procedures: Rules and guidelines for managing the database.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Functions of a DBMS: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Data Storage, Retrieval, and Update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Data Integrity &amp; Security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400"/>
              <a:buFont typeface="Poppins"/>
              <a:buChar char="-"/>
            </a:pPr>
            <a:r>
              <a:rPr b="1" lang="en-GB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Concurrency Control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84429" y="2182035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18"/>
          <p:cNvGrpSpPr/>
          <p:nvPr/>
        </p:nvGrpSpPr>
        <p:grpSpPr>
          <a:xfrm>
            <a:off x="-1115805" y="-36258"/>
            <a:ext cx="1906544" cy="5216002"/>
            <a:chOff x="0" y="-38100"/>
            <a:chExt cx="1004237" cy="2747433"/>
          </a:xfrm>
        </p:grpSpPr>
        <p:sp>
          <p:nvSpPr>
            <p:cNvPr id="100" name="Google Shape;100;p18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</p:sp>
        <p:sp>
          <p:nvSpPr>
            <p:cNvPr id="101" name="Google Shape;101;p18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18"/>
          <p:cNvSpPr txBox="1"/>
          <p:nvPr/>
        </p:nvSpPr>
        <p:spPr>
          <a:xfrm>
            <a:off x="1669600" y="324450"/>
            <a:ext cx="702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Categorising Database Management Systems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" name="Google Shape;103;p18"/>
          <p:cNvSpPr/>
          <p:nvPr/>
        </p:nvSpPr>
        <p:spPr>
          <a:xfrm>
            <a:off x="384429" y="2182035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4" name="Google Shape;104;p18"/>
          <p:cNvSpPr txBox="1"/>
          <p:nvPr/>
        </p:nvSpPr>
        <p:spPr>
          <a:xfrm>
            <a:off x="1739175" y="1524650"/>
            <a:ext cx="6823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AutoNum type="arabicPeriod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By Data Model: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Relational Databases (RDBMS)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NoSQL Databases: Non-relational, optimized for unstructured or semi-structured data.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Hierarchical Databases.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Network Databases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AutoNum type="arabicPeriod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By Number of Users: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Single-user databases: Designed for one user at a time.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Multi-user databases.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AD1DC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9"/>
          <p:cNvGrpSpPr/>
          <p:nvPr/>
        </p:nvGrpSpPr>
        <p:grpSpPr>
          <a:xfrm>
            <a:off x="-1115805" y="-36258"/>
            <a:ext cx="1906544" cy="5216002"/>
            <a:chOff x="0" y="-38100"/>
            <a:chExt cx="1004237" cy="2747433"/>
          </a:xfrm>
        </p:grpSpPr>
        <p:sp>
          <p:nvSpPr>
            <p:cNvPr id="110" name="Google Shape;110;p19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D966"/>
            </a:solidFill>
            <a:ln>
              <a:noFill/>
            </a:ln>
          </p:spPr>
        </p:sp>
        <p:sp>
          <p:nvSpPr>
            <p:cNvPr id="111" name="Google Shape;111;p19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2" name="Google Shape;112;p19"/>
          <p:cNvSpPr txBox="1"/>
          <p:nvPr/>
        </p:nvSpPr>
        <p:spPr>
          <a:xfrm>
            <a:off x="1669600" y="324450"/>
            <a:ext cx="7022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Categorising Database Management Systems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384429" y="2182035"/>
            <a:ext cx="779431" cy="779431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19"/>
          <p:cNvSpPr txBox="1"/>
          <p:nvPr/>
        </p:nvSpPr>
        <p:spPr>
          <a:xfrm>
            <a:off x="1739175" y="1524650"/>
            <a:ext cx="4959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3.    </a:t>
            </a: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By Distribution: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Centralised Database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Distributed Database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4.    By Function: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Transactional Databases.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Analytical Databases.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Example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20"/>
          <p:cNvGrpSpPr/>
          <p:nvPr/>
        </p:nvGrpSpPr>
        <p:grpSpPr>
          <a:xfrm rot="-1816429">
            <a:off x="-756935" y="1522793"/>
            <a:ext cx="1906551" cy="5216021"/>
            <a:chOff x="0" y="-38100"/>
            <a:chExt cx="1004237" cy="2747433"/>
          </a:xfrm>
        </p:grpSpPr>
        <p:sp>
          <p:nvSpPr>
            <p:cNvPr id="120" name="Google Shape;120;p20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</p:sp>
        <p:sp>
          <p:nvSpPr>
            <p:cNvPr id="121" name="Google Shape;121;p20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20"/>
          <p:cNvSpPr txBox="1"/>
          <p:nvPr/>
        </p:nvSpPr>
        <p:spPr>
          <a:xfrm>
            <a:off x="606675" y="352075"/>
            <a:ext cx="70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Levels of Data Abstraction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3" name="Google Shape;123;p20"/>
          <p:cNvSpPr/>
          <p:nvPr/>
        </p:nvSpPr>
        <p:spPr>
          <a:xfrm rot="-1940363">
            <a:off x="644152" y="3306083"/>
            <a:ext cx="779528" cy="779528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20"/>
          <p:cNvSpPr txBox="1"/>
          <p:nvPr/>
        </p:nvSpPr>
        <p:spPr>
          <a:xfrm>
            <a:off x="1918625" y="1278350"/>
            <a:ext cx="66141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-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Data abstraction is the reduction of a particular body of data to a simplified representation of the whole.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-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It helps manage complexity by breaking down how data is viewed at different levels: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Physical Level (Lowest level).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Logical Level.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View Level (Highest level).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hese levels ensure that end-users only interact with relevant data while the system handles storage complexity.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6B8A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21"/>
          <p:cNvGrpSpPr/>
          <p:nvPr/>
        </p:nvGrpSpPr>
        <p:grpSpPr>
          <a:xfrm rot="-1816429">
            <a:off x="-756935" y="1522793"/>
            <a:ext cx="1906551" cy="5216021"/>
            <a:chOff x="0" y="-38100"/>
            <a:chExt cx="1004237" cy="2747433"/>
          </a:xfrm>
        </p:grpSpPr>
        <p:sp>
          <p:nvSpPr>
            <p:cNvPr id="130" name="Google Shape;130;p21"/>
            <p:cNvSpPr/>
            <p:nvPr/>
          </p:nvSpPr>
          <p:spPr>
            <a:xfrm>
              <a:off x="0" y="0"/>
              <a:ext cx="1004237" cy="2709333"/>
            </a:xfrm>
            <a:custGeom>
              <a:rect b="b" l="l" r="r" t="t"/>
              <a:pathLst>
                <a:path extrusionOk="0"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A9999"/>
            </a:solidFill>
            <a:ln>
              <a:noFill/>
            </a:ln>
          </p:spPr>
        </p:sp>
        <p:sp>
          <p:nvSpPr>
            <p:cNvPr id="131" name="Google Shape;131;p21"/>
            <p:cNvSpPr txBox="1"/>
            <p:nvPr/>
          </p:nvSpPr>
          <p:spPr>
            <a:xfrm>
              <a:off x="0" y="-38100"/>
              <a:ext cx="1004100" cy="2747400"/>
            </a:xfrm>
            <a:prstGeom prst="rect">
              <a:avLst/>
            </a:prstGeom>
            <a:solidFill>
              <a:srgbClr val="EA9999"/>
            </a:solidFill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5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2" name="Google Shape;132;p21"/>
          <p:cNvSpPr txBox="1"/>
          <p:nvPr/>
        </p:nvSpPr>
        <p:spPr>
          <a:xfrm>
            <a:off x="606675" y="352075"/>
            <a:ext cx="702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Levels of Data Abstraction</a:t>
            </a:r>
            <a:endParaRPr b="1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1"/>
          <p:cNvSpPr/>
          <p:nvPr/>
        </p:nvSpPr>
        <p:spPr>
          <a:xfrm rot="-1940363">
            <a:off x="644152" y="3306083"/>
            <a:ext cx="779528" cy="779528"/>
          </a:xfrm>
          <a:custGeom>
            <a:rect b="b" l="l" r="r" t="t"/>
            <a:pathLst>
              <a:path extrusionOk="0"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21"/>
          <p:cNvSpPr txBox="1"/>
          <p:nvPr/>
        </p:nvSpPr>
        <p:spPr>
          <a:xfrm>
            <a:off x="1918625" y="1278350"/>
            <a:ext cx="6614100" cy="24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Imagine a restaurant as a database system: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Physical Level: This is like the kitchen, where ingredients are stored and food is prepared. 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Logical Level: This is like the restaurant menu. It shows different dishes (data models</a:t>
            </a: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) .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3C6CA8"/>
              </a:buClr>
              <a:buSzPts val="1600"/>
              <a:buFont typeface="Poppins"/>
              <a:buChar char="●"/>
            </a:pP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View Level: Thi</a:t>
            </a: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s is like ordering food at your table </a:t>
            </a: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without</a:t>
            </a: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 watching </a:t>
            </a: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the</a:t>
            </a:r>
            <a:r>
              <a:rPr b="1" lang="en-GB" sz="1600">
                <a:solidFill>
                  <a:srgbClr val="3C6CA8"/>
                </a:solidFill>
                <a:latin typeface="Poppins"/>
                <a:ea typeface="Poppins"/>
                <a:cs typeface="Poppins"/>
                <a:sym typeface="Poppins"/>
              </a:rPr>
              <a:t> development process. </a:t>
            </a:r>
            <a:endParaRPr b="1" sz="1600">
              <a:solidFill>
                <a:srgbClr val="3C6CA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