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Poppi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Poppins-boldItalic.fntdata"/><Relationship Id="rId9"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823eb2a5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33823eb2a54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3" name="Shape 53"/>
        <p:cNvGrpSpPr/>
        <p:nvPr/>
      </p:nvGrpSpPr>
      <p:grpSpPr>
        <a:xfrm>
          <a:off x="0" y="0"/>
          <a:ext cx="0" cy="0"/>
          <a:chOff x="0" y="0"/>
          <a:chExt cx="0" cy="0"/>
        </a:xfrm>
      </p:grpSpPr>
      <p:sp>
        <p:nvSpPr>
          <p:cNvPr id="54" name="Google Shape;54;p13"/>
          <p:cNvSpPr txBox="1"/>
          <p:nvPr/>
        </p:nvSpPr>
        <p:spPr>
          <a:xfrm rot="5400000">
            <a:off x="3815817" y="576200"/>
            <a:ext cx="1906200" cy="9821400"/>
          </a:xfrm>
          <a:prstGeom prst="rect">
            <a:avLst/>
          </a:prstGeom>
          <a:solidFill>
            <a:schemeClr val="lt2"/>
          </a:solidFill>
          <a:ln>
            <a:noFill/>
          </a:ln>
        </p:spPr>
        <p:txBody>
          <a:bodyPr anchorCtr="0" anchor="ctr" bIns="25400" lIns="25400" spcFirstLastPara="1" rIns="25400" wrap="square" tIns="25400">
            <a:noAutofit/>
          </a:bodyPr>
          <a:lstStyle/>
          <a:p>
            <a:pPr indent="0" lvl="0" marL="0" marR="0" rtl="0" algn="ctr">
              <a:lnSpc>
                <a:spcPct val="155555"/>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55" name="Google Shape;55;p13"/>
          <p:cNvSpPr/>
          <p:nvPr/>
        </p:nvSpPr>
        <p:spPr>
          <a:xfrm rot="5400000">
            <a:off x="4379212" y="4144088"/>
            <a:ext cx="779431" cy="779431"/>
          </a:xfrm>
          <a:custGeom>
            <a:rect b="b" l="l" r="r" t="t"/>
            <a:pathLst>
              <a:path extrusionOk="0" h="1558861" w="1558861">
                <a:moveTo>
                  <a:pt x="0" y="0"/>
                </a:moveTo>
                <a:lnTo>
                  <a:pt x="1558861" y="0"/>
                </a:lnTo>
                <a:lnTo>
                  <a:pt x="1558861" y="1558862"/>
                </a:lnTo>
                <a:lnTo>
                  <a:pt x="0" y="1558862"/>
                </a:lnTo>
                <a:lnTo>
                  <a:pt x="0" y="0"/>
                </a:lnTo>
                <a:close/>
              </a:path>
            </a:pathLst>
          </a:custGeom>
          <a:blipFill rotWithShape="1">
            <a:blip r:embed="rId3">
              <a:alphaModFix/>
            </a:blip>
            <a:stretch>
              <a:fillRect b="0" l="0" r="0" t="0"/>
            </a:stretch>
          </a:blipFill>
          <a:ln>
            <a:noFill/>
          </a:ln>
        </p:spPr>
      </p:sp>
      <p:sp>
        <p:nvSpPr>
          <p:cNvPr id="56" name="Google Shape;56;p13"/>
          <p:cNvSpPr txBox="1"/>
          <p:nvPr/>
        </p:nvSpPr>
        <p:spPr>
          <a:xfrm>
            <a:off x="837000" y="317950"/>
            <a:ext cx="7470000" cy="3694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GB" sz="1800">
                <a:solidFill>
                  <a:srgbClr val="3C6CA8"/>
                </a:solidFill>
                <a:latin typeface="Poppins"/>
                <a:ea typeface="Poppins"/>
                <a:cs typeface="Poppins"/>
                <a:sym typeface="Poppins"/>
              </a:rPr>
              <a:t>Activity:</a:t>
            </a:r>
            <a:endParaRPr b="1" sz="1800">
              <a:solidFill>
                <a:srgbClr val="3C6CA8"/>
              </a:solidFill>
              <a:latin typeface="Poppins"/>
              <a:ea typeface="Poppins"/>
              <a:cs typeface="Poppins"/>
              <a:sym typeface="Poppins"/>
            </a:endParaRPr>
          </a:p>
          <a:p>
            <a:pPr indent="0" lvl="0" marL="0" rtl="0" algn="l">
              <a:spcBef>
                <a:spcPts val="0"/>
              </a:spcBef>
              <a:spcAft>
                <a:spcPts val="0"/>
              </a:spcAft>
              <a:buNone/>
            </a:pPr>
            <a:r>
              <a:t/>
            </a:r>
            <a:endParaRPr b="1">
              <a:solidFill>
                <a:srgbClr val="3C6CA8"/>
              </a:solidFill>
              <a:latin typeface="Poppins"/>
              <a:ea typeface="Poppins"/>
              <a:cs typeface="Poppins"/>
              <a:sym typeface="Poppins"/>
            </a:endParaRPr>
          </a:p>
          <a:p>
            <a:pPr indent="0" lvl="0" marL="0" rtl="0" algn="l">
              <a:spcBef>
                <a:spcPts val="0"/>
              </a:spcBef>
              <a:spcAft>
                <a:spcPts val="0"/>
              </a:spcAft>
              <a:buNone/>
            </a:pPr>
            <a:r>
              <a:rPr b="1" lang="en-GB" sz="1300">
                <a:solidFill>
                  <a:srgbClr val="3C6CA8"/>
                </a:solidFill>
                <a:latin typeface="Poppins"/>
                <a:ea typeface="Poppins"/>
                <a:cs typeface="Poppins"/>
                <a:sym typeface="Poppins"/>
              </a:rPr>
              <a:t>The university is looking to develop an online movie rental system that allows customers to browse and rent movies, track their rental history, and make payments for rented movies. The system will also allow the admin to manage movies, customers, and rental transactions.</a:t>
            </a:r>
            <a:endParaRPr b="1" sz="1300">
              <a:solidFill>
                <a:srgbClr val="3C6CA8"/>
              </a:solidFill>
              <a:latin typeface="Poppins"/>
              <a:ea typeface="Poppins"/>
              <a:cs typeface="Poppins"/>
              <a:sym typeface="Poppins"/>
            </a:endParaRPr>
          </a:p>
          <a:p>
            <a:pPr indent="0" lvl="0" marL="0" rtl="0" algn="l">
              <a:spcBef>
                <a:spcPts val="0"/>
              </a:spcBef>
              <a:spcAft>
                <a:spcPts val="0"/>
              </a:spcAft>
              <a:buNone/>
            </a:pPr>
            <a:r>
              <a:t/>
            </a:r>
            <a:endParaRPr b="1" sz="1300">
              <a:solidFill>
                <a:srgbClr val="3C6CA8"/>
              </a:solidFill>
              <a:latin typeface="Poppins"/>
              <a:ea typeface="Poppins"/>
              <a:cs typeface="Poppins"/>
              <a:sym typeface="Poppins"/>
            </a:endParaRPr>
          </a:p>
          <a:p>
            <a:pPr indent="0" lvl="0" marL="0" rtl="0" algn="l">
              <a:spcBef>
                <a:spcPts val="0"/>
              </a:spcBef>
              <a:spcAft>
                <a:spcPts val="0"/>
              </a:spcAft>
              <a:buNone/>
            </a:pPr>
            <a:r>
              <a:rPr b="1" lang="en-GB" sz="1300">
                <a:solidFill>
                  <a:srgbClr val="3C6CA8"/>
                </a:solidFill>
                <a:latin typeface="Poppins"/>
                <a:ea typeface="Poppins"/>
                <a:cs typeface="Poppins"/>
                <a:sym typeface="Poppins"/>
              </a:rPr>
              <a:t>Business Rules:</a:t>
            </a:r>
            <a:endParaRPr b="1" sz="1300">
              <a:solidFill>
                <a:srgbClr val="3C6CA8"/>
              </a:solidFill>
              <a:latin typeface="Poppins"/>
              <a:ea typeface="Poppins"/>
              <a:cs typeface="Poppins"/>
              <a:sym typeface="Poppins"/>
            </a:endParaRPr>
          </a:p>
          <a:p>
            <a:pPr indent="-311150" lvl="0" marL="457200" rtl="0" algn="l">
              <a:spcBef>
                <a:spcPts val="0"/>
              </a:spcBef>
              <a:spcAft>
                <a:spcPts val="0"/>
              </a:spcAft>
              <a:buClr>
                <a:srgbClr val="3C6CA8"/>
              </a:buClr>
              <a:buSzPts val="1300"/>
              <a:buFont typeface="Poppins"/>
              <a:buChar char="●"/>
            </a:pPr>
            <a:r>
              <a:rPr b="1" lang="en-GB" sz="1300">
                <a:solidFill>
                  <a:srgbClr val="3C6CA8"/>
                </a:solidFill>
                <a:latin typeface="Poppins"/>
                <a:ea typeface="Poppins"/>
                <a:cs typeface="Poppins"/>
                <a:sym typeface="Poppins"/>
              </a:rPr>
              <a:t>A Customer can place multiple Rentals, but each Rental is linked to only one Customer.</a:t>
            </a:r>
            <a:endParaRPr b="1" sz="1300">
              <a:solidFill>
                <a:srgbClr val="3C6CA8"/>
              </a:solidFill>
              <a:latin typeface="Poppins"/>
              <a:ea typeface="Poppins"/>
              <a:cs typeface="Poppins"/>
              <a:sym typeface="Poppins"/>
            </a:endParaRPr>
          </a:p>
          <a:p>
            <a:pPr indent="-311150" lvl="0" marL="457200" rtl="0" algn="l">
              <a:spcBef>
                <a:spcPts val="0"/>
              </a:spcBef>
              <a:spcAft>
                <a:spcPts val="0"/>
              </a:spcAft>
              <a:buClr>
                <a:srgbClr val="3C6CA8"/>
              </a:buClr>
              <a:buSzPts val="1300"/>
              <a:buFont typeface="Poppins"/>
              <a:buChar char="●"/>
            </a:pPr>
            <a:r>
              <a:rPr b="1" lang="en-GB" sz="1300">
                <a:solidFill>
                  <a:srgbClr val="3C6CA8"/>
                </a:solidFill>
                <a:latin typeface="Poppins"/>
                <a:ea typeface="Poppins"/>
                <a:cs typeface="Poppins"/>
                <a:sym typeface="Poppins"/>
              </a:rPr>
              <a:t>A Rental can consist of multiple </a:t>
            </a:r>
            <a:r>
              <a:rPr b="1" lang="en-GB" sz="1300">
                <a:solidFill>
                  <a:srgbClr val="3C6CA8"/>
                </a:solidFill>
                <a:latin typeface="Poppins"/>
                <a:ea typeface="Poppins"/>
                <a:cs typeface="Poppins"/>
                <a:sym typeface="Poppins"/>
              </a:rPr>
              <a:t>Rental Items</a:t>
            </a:r>
            <a:r>
              <a:rPr b="1" lang="en-GB" sz="1300">
                <a:solidFill>
                  <a:srgbClr val="3C6CA8"/>
                </a:solidFill>
                <a:latin typeface="Poppins"/>
                <a:ea typeface="Poppins"/>
                <a:cs typeface="Poppins"/>
                <a:sym typeface="Poppins"/>
              </a:rPr>
              <a:t>, and each </a:t>
            </a:r>
            <a:r>
              <a:rPr b="1" lang="en-GB" sz="1300">
                <a:solidFill>
                  <a:srgbClr val="3C6CA8"/>
                </a:solidFill>
                <a:latin typeface="Poppins"/>
                <a:ea typeface="Poppins"/>
                <a:cs typeface="Poppins"/>
                <a:sym typeface="Poppins"/>
              </a:rPr>
              <a:t>Rental Item</a:t>
            </a:r>
            <a:r>
              <a:rPr b="1" lang="en-GB" sz="1300">
                <a:solidFill>
                  <a:srgbClr val="3C6CA8"/>
                </a:solidFill>
                <a:latin typeface="Poppins"/>
                <a:ea typeface="Poppins"/>
                <a:cs typeface="Poppins"/>
                <a:sym typeface="Poppins"/>
              </a:rPr>
              <a:t> references a specific Movie.</a:t>
            </a:r>
            <a:endParaRPr b="1" sz="1300">
              <a:solidFill>
                <a:srgbClr val="3C6CA8"/>
              </a:solidFill>
              <a:latin typeface="Poppins"/>
              <a:ea typeface="Poppins"/>
              <a:cs typeface="Poppins"/>
              <a:sym typeface="Poppins"/>
            </a:endParaRPr>
          </a:p>
          <a:p>
            <a:pPr indent="-311150" lvl="0" marL="457200" rtl="0" algn="l">
              <a:spcBef>
                <a:spcPts val="0"/>
              </a:spcBef>
              <a:spcAft>
                <a:spcPts val="0"/>
              </a:spcAft>
              <a:buClr>
                <a:srgbClr val="3C6CA8"/>
              </a:buClr>
              <a:buSzPts val="1300"/>
              <a:buFont typeface="Poppins"/>
              <a:buChar char="●"/>
            </a:pPr>
            <a:r>
              <a:rPr b="1" lang="en-GB" sz="1300">
                <a:solidFill>
                  <a:srgbClr val="3C6CA8"/>
                </a:solidFill>
                <a:latin typeface="Poppins"/>
                <a:ea typeface="Poppins"/>
                <a:cs typeface="Poppins"/>
                <a:sym typeface="Poppins"/>
              </a:rPr>
              <a:t>A Movie can appear in multiple </a:t>
            </a:r>
            <a:r>
              <a:rPr b="1" lang="en-GB" sz="1300">
                <a:solidFill>
                  <a:srgbClr val="3C6CA8"/>
                </a:solidFill>
                <a:latin typeface="Poppins"/>
                <a:ea typeface="Poppins"/>
                <a:cs typeface="Poppins"/>
                <a:sym typeface="Poppins"/>
              </a:rPr>
              <a:t>Rental Items</a:t>
            </a:r>
            <a:r>
              <a:rPr b="1" lang="en-GB" sz="1300">
                <a:solidFill>
                  <a:srgbClr val="3C6CA8"/>
                </a:solidFill>
                <a:latin typeface="Poppins"/>
                <a:ea typeface="Poppins"/>
                <a:cs typeface="Poppins"/>
                <a:sym typeface="Poppins"/>
              </a:rPr>
              <a:t> (for different customers and rentals).</a:t>
            </a:r>
            <a:endParaRPr b="1" sz="1300">
              <a:solidFill>
                <a:srgbClr val="3C6CA8"/>
              </a:solidFill>
              <a:latin typeface="Poppins"/>
              <a:ea typeface="Poppins"/>
              <a:cs typeface="Poppins"/>
              <a:sym typeface="Poppins"/>
            </a:endParaRPr>
          </a:p>
          <a:p>
            <a:pPr indent="-311150" lvl="0" marL="457200" rtl="0" algn="l">
              <a:spcBef>
                <a:spcPts val="0"/>
              </a:spcBef>
              <a:spcAft>
                <a:spcPts val="0"/>
              </a:spcAft>
              <a:buClr>
                <a:srgbClr val="3C6CA8"/>
              </a:buClr>
              <a:buSzPts val="1300"/>
              <a:buFont typeface="Poppins"/>
              <a:buChar char="●"/>
            </a:pPr>
            <a:r>
              <a:rPr b="1" lang="en-GB" sz="1300">
                <a:solidFill>
                  <a:srgbClr val="3C6CA8"/>
                </a:solidFill>
                <a:latin typeface="Poppins"/>
                <a:ea typeface="Poppins"/>
                <a:cs typeface="Poppins"/>
                <a:sym typeface="Poppins"/>
              </a:rPr>
              <a:t>A Rental will have a total amount calculated based on the price of the rented movies and the quantity of movies rented.</a:t>
            </a:r>
            <a:endParaRPr b="1" sz="1300">
              <a:solidFill>
                <a:srgbClr val="3C6CA8"/>
              </a:solidFill>
              <a:latin typeface="Poppins"/>
              <a:ea typeface="Poppins"/>
              <a:cs typeface="Poppins"/>
              <a:sym typeface="Poppins"/>
            </a:endParaRPr>
          </a:p>
          <a:p>
            <a:pPr indent="-311150" lvl="0" marL="457200" rtl="0" algn="l">
              <a:spcBef>
                <a:spcPts val="0"/>
              </a:spcBef>
              <a:spcAft>
                <a:spcPts val="0"/>
              </a:spcAft>
              <a:buClr>
                <a:srgbClr val="3C6CA8"/>
              </a:buClr>
              <a:buSzPts val="1300"/>
              <a:buFont typeface="Poppins"/>
              <a:buChar char="●"/>
            </a:pPr>
            <a:r>
              <a:rPr b="1" lang="en-GB" sz="1300">
                <a:solidFill>
                  <a:srgbClr val="3C6CA8"/>
                </a:solidFill>
                <a:latin typeface="Poppins"/>
                <a:ea typeface="Poppins"/>
                <a:cs typeface="Poppins"/>
                <a:sym typeface="Poppins"/>
              </a:rPr>
              <a:t>A Payment is associated with a Rental, and the total payment amount must match the rental total amount.</a:t>
            </a:r>
            <a:endParaRPr b="1" sz="1300">
              <a:solidFill>
                <a:srgbClr val="3C6CA8"/>
              </a:solidFill>
              <a:latin typeface="Poppins"/>
              <a:ea typeface="Poppins"/>
              <a:cs typeface="Poppins"/>
              <a:sym typeface="Poppins"/>
            </a:endParaRPr>
          </a:p>
          <a:p>
            <a:pPr indent="-311150" lvl="0" marL="457200" rtl="0" algn="l">
              <a:spcBef>
                <a:spcPts val="0"/>
              </a:spcBef>
              <a:spcAft>
                <a:spcPts val="0"/>
              </a:spcAft>
              <a:buClr>
                <a:srgbClr val="3C6CA8"/>
              </a:buClr>
              <a:buSzPts val="1300"/>
              <a:buFont typeface="Poppins"/>
              <a:buChar char="●"/>
            </a:pPr>
            <a:r>
              <a:rPr b="1" lang="en-GB" sz="1300">
                <a:solidFill>
                  <a:srgbClr val="3C6CA8"/>
                </a:solidFill>
                <a:latin typeface="Poppins"/>
                <a:ea typeface="Poppins"/>
                <a:cs typeface="Poppins"/>
                <a:sym typeface="Poppins"/>
              </a:rPr>
              <a:t>A Customer can have multiple Payments for the same or different rentals.</a:t>
            </a:r>
            <a:endParaRPr b="1" sz="1300">
              <a:solidFill>
                <a:srgbClr val="3C6CA8"/>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