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gtB7aZPKfSclNljYAf7+N6Vzdg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C735A4-1543-409F-B369-1F7FCFC09D0D}">
  <a:tblStyle styleId="{CCC735A4-1543-409F-B369-1F7FCFC09D0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Talia Cunningham</a:t>
            </a:r>
            <a:endParaRPr/>
          </a:p>
          <a:p>
            <a:pPr indent="0" lvl="0" marL="0" rtl="0" algn="l">
              <a:lnSpc>
                <a:spcPct val="70000"/>
              </a:lnSpc>
              <a:spcBef>
                <a:spcPts val="1000"/>
              </a:spcBef>
              <a:spcAft>
                <a:spcPts val="0"/>
              </a:spcAft>
              <a:buSzPts val="1850"/>
              <a:buNone/>
            </a:pPr>
            <a:r>
              <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2" name="Google Shape;212;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DevSecOps pipeline is an efficient method of providing software that is secure and of high quality.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457200" lvl="0" marL="0" rtl="0" algn="l">
              <a:lnSpc>
                <a:spcPct val="90000"/>
              </a:lnSpc>
              <a:spcBef>
                <a:spcPts val="500"/>
              </a:spcBef>
              <a:spcAft>
                <a:spcPts val="0"/>
              </a:spcAft>
              <a:buNone/>
            </a:pPr>
            <a:r>
              <a:rPr lang="en-US" sz="2300"/>
              <a:t>Tools:</a:t>
            </a:r>
            <a:endParaRPr sz="2300"/>
          </a:p>
          <a:p>
            <a:pPr indent="-215900" lvl="1" marL="685800" rtl="0" algn="l">
              <a:lnSpc>
                <a:spcPct val="90000"/>
              </a:lnSpc>
              <a:spcBef>
                <a:spcPts val="500"/>
              </a:spcBef>
              <a:spcAft>
                <a:spcPts val="0"/>
              </a:spcAft>
              <a:buSzPts val="1800"/>
              <a:buChar char="•"/>
            </a:pPr>
            <a:r>
              <a:rPr lang="en-US"/>
              <a:t>SAST</a:t>
            </a:r>
            <a:endParaRPr/>
          </a:p>
          <a:p>
            <a:pPr indent="-215900" lvl="1" marL="685800" rtl="0" algn="l">
              <a:lnSpc>
                <a:spcPct val="90000"/>
              </a:lnSpc>
              <a:spcBef>
                <a:spcPts val="500"/>
              </a:spcBef>
              <a:spcAft>
                <a:spcPts val="0"/>
              </a:spcAft>
              <a:buSzPts val="1800"/>
              <a:buChar char="•"/>
            </a:pPr>
            <a:r>
              <a:rPr lang="en-US"/>
              <a:t>DAST</a:t>
            </a:r>
            <a:endParaRPr/>
          </a:p>
          <a:p>
            <a:pPr indent="-215900" lvl="1" marL="685800" rtl="0" algn="l">
              <a:lnSpc>
                <a:spcPct val="90000"/>
              </a:lnSpc>
              <a:spcBef>
                <a:spcPts val="500"/>
              </a:spcBef>
              <a:spcAft>
                <a:spcPts val="0"/>
              </a:spcAft>
              <a:buSzPts val="1800"/>
              <a:buChar char="•"/>
            </a:pPr>
            <a:r>
              <a:rPr lang="en-US"/>
              <a:t>IAST</a:t>
            </a:r>
            <a:endParaRPr/>
          </a:p>
          <a:p>
            <a:pPr indent="-215900" lvl="1" marL="685800" rtl="0" algn="l">
              <a:lnSpc>
                <a:spcPct val="90000"/>
              </a:lnSpc>
              <a:spcBef>
                <a:spcPts val="500"/>
              </a:spcBef>
              <a:spcAft>
                <a:spcPts val="0"/>
              </a:spcAft>
              <a:buSzPts val="1800"/>
              <a:buChar char="•"/>
            </a:pPr>
            <a:r>
              <a:rPr lang="en-US"/>
              <a:t>SCA</a:t>
            </a:r>
            <a:endParaRPr/>
          </a:p>
        </p:txBody>
      </p:sp>
      <p:pic>
        <p:nvPicPr>
          <p:cNvPr descr="Green Pace logo" id="213" name="Google Shape;213;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9" name="Google Shape;219;p11"/>
          <p:cNvSpPr txBox="1"/>
          <p:nvPr>
            <p:ph idx="1" type="body"/>
          </p:nvPr>
        </p:nvSpPr>
        <p:spPr>
          <a:xfrm>
            <a:off x="701275" y="2215350"/>
            <a:ext cx="10804800" cy="400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Acting</a:t>
            </a:r>
            <a:r>
              <a:rPr lang="en-US" sz="2000"/>
              <a:t> now </a:t>
            </a:r>
            <a:endParaRPr sz="2000"/>
          </a:p>
          <a:p>
            <a:pPr indent="-355600" lvl="0" marL="457200" rtl="0" algn="l">
              <a:lnSpc>
                <a:spcPct val="90000"/>
              </a:lnSpc>
              <a:spcBef>
                <a:spcPts val="0"/>
              </a:spcBef>
              <a:spcAft>
                <a:spcPts val="0"/>
              </a:spcAft>
              <a:buSzPts val="2000"/>
              <a:buChar char="•"/>
            </a:pPr>
            <a:r>
              <a:rPr lang="en-US" sz="2000"/>
              <a:t>Prevents threats</a:t>
            </a:r>
            <a:endParaRPr sz="2000"/>
          </a:p>
          <a:p>
            <a:pPr indent="-355600" lvl="0" marL="457200" rtl="0" algn="l">
              <a:lnSpc>
                <a:spcPct val="90000"/>
              </a:lnSpc>
              <a:spcBef>
                <a:spcPts val="0"/>
              </a:spcBef>
              <a:spcAft>
                <a:spcPts val="0"/>
              </a:spcAft>
              <a:buSzPts val="2000"/>
              <a:buChar char="•"/>
            </a:pPr>
            <a:r>
              <a:rPr lang="en-US" sz="2000"/>
              <a:t>Saves Money</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lang="en-US" sz="2000"/>
              <a:t>Waiting</a:t>
            </a:r>
            <a:endParaRPr sz="2000"/>
          </a:p>
          <a:p>
            <a:pPr indent="-342900" lvl="0" marL="457200" rtl="0" algn="l">
              <a:lnSpc>
                <a:spcPct val="90000"/>
              </a:lnSpc>
              <a:spcBef>
                <a:spcPts val="0"/>
              </a:spcBef>
              <a:spcAft>
                <a:spcPts val="0"/>
              </a:spcAft>
              <a:buSzPts val="1800"/>
              <a:buChar char="•"/>
            </a:pPr>
            <a:r>
              <a:rPr lang="en-US"/>
              <a:t>Financial costs</a:t>
            </a:r>
            <a:endParaRPr/>
          </a:p>
          <a:p>
            <a:pPr indent="-342900" lvl="0" marL="457200" rtl="0" algn="l">
              <a:lnSpc>
                <a:spcPct val="90000"/>
              </a:lnSpc>
              <a:spcBef>
                <a:spcPts val="0"/>
              </a:spcBef>
              <a:spcAft>
                <a:spcPts val="0"/>
              </a:spcAft>
              <a:buSzPts val="1800"/>
              <a:buChar char="•"/>
            </a:pPr>
            <a:r>
              <a:rPr lang="en-US"/>
              <a:t>Harm to data</a:t>
            </a:r>
            <a:endParaRPr/>
          </a:p>
          <a:p>
            <a:pPr indent="-342900" lvl="0" marL="457200" rtl="0" algn="l">
              <a:lnSpc>
                <a:spcPct val="90000"/>
              </a:lnSpc>
              <a:spcBef>
                <a:spcPts val="0"/>
              </a:spcBef>
              <a:spcAft>
                <a:spcPts val="0"/>
              </a:spcAft>
              <a:buSzPts val="1800"/>
              <a:buChar char="•"/>
            </a:pPr>
            <a:r>
              <a:rPr lang="en-US"/>
              <a:t>ruins trust with clients</a:t>
            </a:r>
            <a:endParaRPr/>
          </a:p>
        </p:txBody>
      </p:sp>
      <p:pic>
        <p:nvPicPr>
          <p:cNvPr descr="Green Pace logo" id="220" name="Google Shape;220;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6" name="Google Shape;226;p1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Enable Multi-Factor Authentication</a:t>
            </a:r>
            <a:endParaRPr/>
          </a:p>
          <a:p>
            <a:pPr indent="0" lvl="0" marL="0" rtl="0" algn="l">
              <a:lnSpc>
                <a:spcPct val="90000"/>
              </a:lnSpc>
              <a:spcBef>
                <a:spcPts val="0"/>
              </a:spcBef>
              <a:spcAft>
                <a:spcPts val="0"/>
              </a:spcAft>
              <a:buNone/>
            </a:pPr>
            <a:r>
              <a:t/>
            </a:r>
            <a:endParaRPr/>
          </a:p>
          <a:p>
            <a:pPr indent="-228600" lvl="2" marL="1143000" rtl="0" algn="l">
              <a:lnSpc>
                <a:spcPct val="90000"/>
              </a:lnSpc>
              <a:spcBef>
                <a:spcPts val="0"/>
              </a:spcBef>
              <a:spcAft>
                <a:spcPts val="0"/>
              </a:spcAft>
              <a:buSzPts val="1800"/>
              <a:buChar char="•"/>
            </a:pPr>
            <a:r>
              <a:rPr lang="en-US"/>
              <a:t>Keep Software Updated</a:t>
            </a:r>
            <a:endParaRPr/>
          </a:p>
          <a:p>
            <a:pPr indent="0" lvl="0" marL="0" rtl="0" algn="l">
              <a:lnSpc>
                <a:spcPct val="90000"/>
              </a:lnSpc>
              <a:spcBef>
                <a:spcPts val="0"/>
              </a:spcBef>
              <a:spcAft>
                <a:spcPts val="0"/>
              </a:spcAft>
              <a:buNone/>
            </a:pPr>
            <a:r>
              <a:t/>
            </a:r>
            <a:endParaRPr/>
          </a:p>
          <a:p>
            <a:pPr indent="-228600" lvl="2" marL="1143000" rtl="0" algn="l">
              <a:lnSpc>
                <a:spcPct val="90000"/>
              </a:lnSpc>
              <a:spcBef>
                <a:spcPts val="0"/>
              </a:spcBef>
              <a:spcAft>
                <a:spcPts val="0"/>
              </a:spcAft>
              <a:buSzPts val="1800"/>
              <a:buChar char="•"/>
            </a:pPr>
            <a:r>
              <a:rPr lang="en-US"/>
              <a:t>Regularly Back Up Data</a:t>
            </a:r>
            <a:endParaRPr/>
          </a:p>
        </p:txBody>
      </p:sp>
      <p:pic>
        <p:nvPicPr>
          <p:cNvPr descr="Green Pace logo" id="227" name="Google Shape;227;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3" name="Google Shape;233;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a:t>At Green Pace, transforming DevOps into DevSecOps requires adopting coding standards, implementing defense in depth, considering potential attack motives, and maintaining a "no one is safe" attitude towards security throughout development.</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4" name="Google Shape;234;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40" name="Google Shape;240;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None/>
            </a:pPr>
            <a:r>
              <a:rPr lang="en-US" sz="2000"/>
              <a:t>Hubbard, B. (2023, August 3). Defining your it network security perimeter. IT Management Software. https://blog.invgate.com/defining-your-it-security-perimeter#:~:text=In%20short%2C%20a%20network%20perimeter,the%20hands%20of%20malicious%20actors%2C</a:t>
            </a:r>
            <a:endParaRPr sz="2000"/>
          </a:p>
          <a:p>
            <a:pPr indent="0" lvl="0" marL="0" rtl="0" algn="l">
              <a:lnSpc>
                <a:spcPct val="70000"/>
              </a:lnSpc>
              <a:spcBef>
                <a:spcPts val="0"/>
              </a:spcBef>
              <a:spcAft>
                <a:spcPts val="0"/>
              </a:spcAft>
              <a:buNone/>
            </a:pPr>
            <a:r>
              <a:t/>
            </a:r>
            <a:endParaRPr sz="2000"/>
          </a:p>
          <a:p>
            <a:pPr indent="0" lvl="0" marL="0" rtl="0" algn="l">
              <a:lnSpc>
                <a:spcPct val="70000"/>
              </a:lnSpc>
              <a:spcBef>
                <a:spcPts val="0"/>
              </a:spcBef>
              <a:spcAft>
                <a:spcPts val="0"/>
              </a:spcAft>
              <a:buNone/>
            </a:pPr>
            <a:r>
              <a:t/>
            </a:r>
            <a:endParaRPr sz="2000"/>
          </a:p>
          <a:p>
            <a:pPr indent="0" lvl="0" marL="0" rtl="0" algn="l">
              <a:lnSpc>
                <a:spcPct val="70000"/>
              </a:lnSpc>
              <a:spcBef>
                <a:spcPts val="0"/>
              </a:spcBef>
              <a:spcAft>
                <a:spcPts val="0"/>
              </a:spcAft>
              <a:buNone/>
            </a:pPr>
            <a:r>
              <a:t/>
            </a:r>
            <a:endParaRPr sz="2000"/>
          </a:p>
          <a:p>
            <a:pPr indent="0" lvl="0" marL="0" rtl="0" algn="l">
              <a:lnSpc>
                <a:spcPct val="70000"/>
              </a:lnSpc>
              <a:spcBef>
                <a:spcPts val="0"/>
              </a:spcBef>
              <a:spcAft>
                <a:spcPts val="0"/>
              </a:spcAft>
              <a:buNone/>
            </a:pPr>
            <a:r>
              <a:rPr lang="en-US" sz="2000"/>
              <a:t>SQL injection prevention cheat sheet¶. SQL Injection Prevention - OWASP Cheat Sheet Series. (n.d.). https://cheatsheetseries.owasp.org/cheatsheets/SQL_Injection_Prevention_Cheat_Sheet.html</a:t>
            </a:r>
            <a:endParaRPr sz="2000"/>
          </a:p>
          <a:p>
            <a:pPr indent="0" lvl="0" marL="0" rtl="0" algn="l">
              <a:lnSpc>
                <a:spcPct val="70000"/>
              </a:lnSpc>
              <a:spcBef>
                <a:spcPts val="0"/>
              </a:spcBef>
              <a:spcAft>
                <a:spcPts val="0"/>
              </a:spcAft>
              <a:buNone/>
            </a:pPr>
            <a:r>
              <a:t/>
            </a:r>
            <a:endParaRPr sz="2000"/>
          </a:p>
          <a:p>
            <a:pPr indent="0" lvl="0" marL="0" rtl="0" algn="l">
              <a:lnSpc>
                <a:spcPct val="70000"/>
              </a:lnSpc>
              <a:spcBef>
                <a:spcPts val="0"/>
              </a:spcBef>
              <a:spcAft>
                <a:spcPts val="0"/>
              </a:spcAft>
              <a:buNone/>
            </a:pPr>
            <a:r>
              <a:t/>
            </a:r>
            <a:endParaRPr sz="2000"/>
          </a:p>
          <a:p>
            <a:pPr indent="0" lvl="0" marL="0" rtl="0" algn="l">
              <a:lnSpc>
                <a:spcPct val="70000"/>
              </a:lnSpc>
              <a:spcBef>
                <a:spcPts val="0"/>
              </a:spcBef>
              <a:spcAft>
                <a:spcPts val="0"/>
              </a:spcAft>
              <a:buNone/>
            </a:pPr>
            <a:r>
              <a:t/>
            </a:r>
            <a:endParaRPr sz="2000"/>
          </a:p>
          <a:p>
            <a:pPr indent="0" lvl="0" marL="0" rtl="0" algn="l">
              <a:lnSpc>
                <a:spcPct val="70000"/>
              </a:lnSpc>
              <a:spcBef>
                <a:spcPts val="0"/>
              </a:spcBef>
              <a:spcAft>
                <a:spcPts val="0"/>
              </a:spcAft>
              <a:buNone/>
            </a:pPr>
            <a:r>
              <a:rPr lang="en-US" sz="2000"/>
              <a:t>Why do hackers hack?. Privacy Compliance Hub. (2023, February 4). https://www.privacycompliancehub.com/gdpr-resources/why-do-hackers-hack/#:~:text=Mostly%20for%20the%20money,they%20analysed%20were%20financially%20motivated.</a:t>
            </a:r>
            <a:endParaRPr sz="2000"/>
          </a:p>
        </p:txBody>
      </p:sp>
      <p:pic>
        <p:nvPicPr>
          <p:cNvPr descr="Green Pace logo" id="241" name="Google Shape;241;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996000" y="2256350"/>
            <a:ext cx="4510200" cy="3962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Defense against depth(DiD)</a:t>
            </a:r>
            <a:endParaRPr/>
          </a:p>
          <a:p>
            <a:pPr indent="-342900" lvl="0" marL="457200" rtl="0" algn="l">
              <a:lnSpc>
                <a:spcPct val="90000"/>
              </a:lnSpc>
              <a:spcBef>
                <a:spcPts val="0"/>
              </a:spcBef>
              <a:spcAft>
                <a:spcPts val="0"/>
              </a:spcAft>
              <a:buSzPts val="1800"/>
              <a:buChar char="•"/>
            </a:pPr>
            <a:r>
              <a:rPr lang="en-US"/>
              <a:t>Physical Security</a:t>
            </a:r>
            <a:endParaRPr/>
          </a:p>
          <a:p>
            <a:pPr indent="-342900" lvl="0" marL="457200" rtl="0" algn="l">
              <a:lnSpc>
                <a:spcPct val="90000"/>
              </a:lnSpc>
              <a:spcBef>
                <a:spcPts val="0"/>
              </a:spcBef>
              <a:spcAft>
                <a:spcPts val="0"/>
              </a:spcAft>
              <a:buSzPts val="1800"/>
              <a:buChar char="•"/>
            </a:pPr>
            <a:r>
              <a:rPr lang="en-US"/>
              <a:t>Cloud Security</a:t>
            </a:r>
            <a:endParaRPr/>
          </a:p>
          <a:p>
            <a:pPr indent="-342900" lvl="0" marL="457200" rtl="0" algn="l">
              <a:lnSpc>
                <a:spcPct val="90000"/>
              </a:lnSpc>
              <a:spcBef>
                <a:spcPts val="0"/>
              </a:spcBef>
              <a:spcAft>
                <a:spcPts val="0"/>
              </a:spcAft>
              <a:buSzPts val="1800"/>
              <a:buChar char="•"/>
            </a:pPr>
            <a:r>
              <a:rPr lang="en-US"/>
              <a:t>Perimeter Security</a:t>
            </a:r>
            <a:endParaRPr/>
          </a:p>
          <a:p>
            <a:pPr indent="-342900" lvl="0" marL="457200" rtl="0" algn="l">
              <a:lnSpc>
                <a:spcPct val="90000"/>
              </a:lnSpc>
              <a:spcBef>
                <a:spcPts val="0"/>
              </a:spcBef>
              <a:spcAft>
                <a:spcPts val="0"/>
              </a:spcAft>
              <a:buSzPts val="1800"/>
              <a:buChar char="•"/>
            </a:pPr>
            <a:r>
              <a:rPr lang="en-US"/>
              <a:t>Network Security</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76501" y="1952174"/>
            <a:ext cx="6919500" cy="4071550"/>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72650" y="7949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0" name="Google Shape;160;p4"/>
          <p:cNvGraphicFramePr/>
          <p:nvPr/>
        </p:nvGraphicFramePr>
        <p:xfrm>
          <a:off x="1957675" y="2087975"/>
          <a:ext cx="3000000" cy="3000000"/>
        </p:xfrm>
        <a:graphic>
          <a:graphicData uri="http://schemas.openxmlformats.org/drawingml/2006/table">
            <a:tbl>
              <a:tblPr firstCol="1" firstRow="1">
                <a:noFill/>
                <a:tableStyleId>{CCC735A4-1543-409F-B369-1F7FCFC09D0D}</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0000"/>
                          </a:solidFill>
                        </a:rPr>
                        <a:t>Likely</a:t>
                      </a:r>
                      <a:endParaRPr sz="1400" u="none" cap="none" strike="noStrike">
                        <a:solidFill>
                          <a:srgbClr val="FF0000"/>
                        </a:solidFill>
                      </a:endParaRPr>
                    </a:p>
                    <a:p>
                      <a:pPr indent="0" lvl="0" marL="0" marR="0" rtl="0" algn="ctr">
                        <a:lnSpc>
                          <a:spcPct val="100000"/>
                        </a:lnSpc>
                        <a:spcBef>
                          <a:spcPts val="0"/>
                        </a:spcBef>
                        <a:spcAft>
                          <a:spcPts val="0"/>
                        </a:spcAft>
                        <a:buClr>
                          <a:srgbClr val="000000"/>
                        </a:buClr>
                        <a:buSzPts val="3600"/>
                        <a:buFont typeface="Arial"/>
                        <a:buNone/>
                      </a:pPr>
                      <a:r>
                        <a:rPr lang="en-US" sz="2500">
                          <a:solidFill>
                            <a:srgbClr val="FF0000"/>
                          </a:solidFill>
                        </a:rPr>
                        <a:t>IDS-000-J</a:t>
                      </a:r>
                      <a:endParaRPr sz="2500">
                        <a:solidFill>
                          <a:srgbClr val="FF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0000"/>
                          </a:solidFill>
                        </a:rPr>
                        <a:t>Priority</a:t>
                      </a:r>
                      <a:endParaRPr sz="1400" u="none" cap="none" strike="noStrike">
                        <a:solidFill>
                          <a:srgbClr val="FF0000"/>
                        </a:solidFill>
                      </a:endParaRPr>
                    </a:p>
                    <a:p>
                      <a:pPr indent="0" lvl="0" marL="0" marR="0" rtl="0" algn="ctr">
                        <a:lnSpc>
                          <a:spcPct val="100000"/>
                        </a:lnSpc>
                        <a:spcBef>
                          <a:spcPts val="0"/>
                        </a:spcBef>
                        <a:spcAft>
                          <a:spcPts val="0"/>
                        </a:spcAft>
                        <a:buClr>
                          <a:srgbClr val="000000"/>
                        </a:buClr>
                        <a:buSzPts val="3600"/>
                        <a:buFont typeface="Arial"/>
                        <a:buNone/>
                      </a:pPr>
                      <a:r>
                        <a:rPr lang="en-US" sz="2500">
                          <a:solidFill>
                            <a:srgbClr val="FF0000"/>
                          </a:solidFill>
                        </a:rPr>
                        <a:t>IDS-000-J = P18</a:t>
                      </a:r>
                      <a:endParaRPr sz="2500">
                        <a:solidFill>
                          <a:srgbClr val="FF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0000"/>
                          </a:solidFill>
                        </a:rPr>
                        <a:t>Low priority</a:t>
                      </a:r>
                      <a:endParaRPr sz="2500">
                        <a:solidFill>
                          <a:srgbClr val="FF0000"/>
                        </a:solidFill>
                      </a:endParaRPr>
                    </a:p>
                    <a:p>
                      <a:pPr indent="0" lvl="0" marL="0" marR="0" rtl="0" algn="ctr">
                        <a:lnSpc>
                          <a:spcPct val="100000"/>
                        </a:lnSpc>
                        <a:spcBef>
                          <a:spcPts val="0"/>
                        </a:spcBef>
                        <a:spcAft>
                          <a:spcPts val="0"/>
                        </a:spcAft>
                        <a:buClr>
                          <a:srgbClr val="000000"/>
                        </a:buClr>
                        <a:buSzPts val="3600"/>
                        <a:buFont typeface="Arial"/>
                        <a:buNone/>
                      </a:pPr>
                      <a:r>
                        <a:rPr lang="en-US" sz="2500">
                          <a:solidFill>
                            <a:srgbClr val="FF0000"/>
                          </a:solidFill>
                        </a:rPr>
                        <a:t>DCL-003-C = P1</a:t>
                      </a:r>
                      <a:endParaRPr sz="2500">
                        <a:solidFill>
                          <a:srgbClr val="FF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0000"/>
                          </a:solidFill>
                        </a:rPr>
                        <a:t>Unlikely</a:t>
                      </a:r>
                      <a:endParaRPr sz="1400" u="none" cap="none" strike="noStrike">
                        <a:solidFill>
                          <a:srgbClr val="FF0000"/>
                        </a:solidFill>
                      </a:endParaRPr>
                    </a:p>
                    <a:p>
                      <a:pPr indent="0" lvl="0" marL="0" marR="0" rtl="0" algn="ctr">
                        <a:lnSpc>
                          <a:spcPct val="100000"/>
                        </a:lnSpc>
                        <a:spcBef>
                          <a:spcPts val="0"/>
                        </a:spcBef>
                        <a:spcAft>
                          <a:spcPts val="0"/>
                        </a:spcAft>
                        <a:buClr>
                          <a:srgbClr val="000000"/>
                        </a:buClr>
                        <a:buSzPts val="3600"/>
                        <a:buFont typeface="Arial"/>
                        <a:buNone/>
                      </a:pPr>
                      <a:r>
                        <a:rPr lang="en-US" sz="2500">
                          <a:solidFill>
                            <a:srgbClr val="FF0000"/>
                          </a:solidFill>
                        </a:rPr>
                        <a:t>DCL-003-C</a:t>
                      </a:r>
                      <a:endParaRPr sz="2500">
                        <a:solidFill>
                          <a:srgbClr val="FF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1" name="Google Shape;161;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7" name="Google Shape;167;p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AutoNum type="arabicPeriod"/>
            </a:pPr>
            <a:r>
              <a:rPr lang="en-US"/>
              <a:t>Validate Input Data</a:t>
            </a:r>
            <a:endParaRPr/>
          </a:p>
          <a:p>
            <a:pPr indent="-203200" lvl="0" marL="228600" rtl="0" algn="l">
              <a:lnSpc>
                <a:spcPct val="90000"/>
              </a:lnSpc>
              <a:spcBef>
                <a:spcPts val="0"/>
              </a:spcBef>
              <a:spcAft>
                <a:spcPts val="0"/>
              </a:spcAft>
              <a:buSzPts val="1800"/>
              <a:buAutoNum type="arabicPeriod"/>
            </a:pPr>
            <a:r>
              <a:rPr lang="en-US"/>
              <a:t>Heed Compiler Warnings</a:t>
            </a:r>
            <a:endParaRPr/>
          </a:p>
          <a:p>
            <a:pPr indent="-203200" lvl="0" marL="228600" rtl="0" algn="l">
              <a:lnSpc>
                <a:spcPct val="90000"/>
              </a:lnSpc>
              <a:spcBef>
                <a:spcPts val="0"/>
              </a:spcBef>
              <a:spcAft>
                <a:spcPts val="0"/>
              </a:spcAft>
              <a:buSzPts val="1800"/>
              <a:buAutoNum type="arabicPeriod"/>
            </a:pPr>
            <a:r>
              <a:rPr lang="en-US"/>
              <a:t>Architect and Design for Security Policies</a:t>
            </a:r>
            <a:endParaRPr/>
          </a:p>
          <a:p>
            <a:pPr indent="-203200" lvl="0" marL="228600" rtl="0" algn="l">
              <a:lnSpc>
                <a:spcPct val="90000"/>
              </a:lnSpc>
              <a:spcBef>
                <a:spcPts val="0"/>
              </a:spcBef>
              <a:spcAft>
                <a:spcPts val="0"/>
              </a:spcAft>
              <a:buSzPts val="1800"/>
              <a:buAutoNum type="arabicPeriod"/>
            </a:pPr>
            <a:r>
              <a:rPr lang="en-US"/>
              <a:t>Keep It simple</a:t>
            </a:r>
            <a:endParaRPr/>
          </a:p>
          <a:p>
            <a:pPr indent="-203200" lvl="0" marL="228600" rtl="0" algn="l">
              <a:lnSpc>
                <a:spcPct val="90000"/>
              </a:lnSpc>
              <a:spcBef>
                <a:spcPts val="0"/>
              </a:spcBef>
              <a:spcAft>
                <a:spcPts val="0"/>
              </a:spcAft>
              <a:buSzPts val="1800"/>
              <a:buAutoNum type="arabicPeriod"/>
            </a:pPr>
            <a:r>
              <a:rPr lang="en-US"/>
              <a:t>Default Deny</a:t>
            </a:r>
            <a:endParaRPr/>
          </a:p>
          <a:p>
            <a:pPr indent="-203200" lvl="0" marL="228600" rtl="0" algn="l">
              <a:lnSpc>
                <a:spcPct val="90000"/>
              </a:lnSpc>
              <a:spcBef>
                <a:spcPts val="0"/>
              </a:spcBef>
              <a:spcAft>
                <a:spcPts val="0"/>
              </a:spcAft>
              <a:buSzPts val="1800"/>
              <a:buAutoNum type="arabicPeriod"/>
            </a:pPr>
            <a:r>
              <a:rPr lang="en-US"/>
              <a:t>Adhere to the Principle of Least Privilege  </a:t>
            </a:r>
            <a:endParaRPr/>
          </a:p>
          <a:p>
            <a:pPr indent="-203200" lvl="0" marL="228600" rtl="0" algn="l">
              <a:lnSpc>
                <a:spcPct val="90000"/>
              </a:lnSpc>
              <a:spcBef>
                <a:spcPts val="0"/>
              </a:spcBef>
              <a:spcAft>
                <a:spcPts val="0"/>
              </a:spcAft>
              <a:buSzPts val="1800"/>
              <a:buAutoNum type="arabicPeriod"/>
            </a:pPr>
            <a:r>
              <a:rPr lang="en-US"/>
              <a:t>Sanitize Data Sent to Other Systems  </a:t>
            </a:r>
            <a:endParaRPr/>
          </a:p>
          <a:p>
            <a:pPr indent="-203200" lvl="0" marL="228600" rtl="0" algn="l">
              <a:lnSpc>
                <a:spcPct val="90000"/>
              </a:lnSpc>
              <a:spcBef>
                <a:spcPts val="0"/>
              </a:spcBef>
              <a:spcAft>
                <a:spcPts val="0"/>
              </a:spcAft>
              <a:buSzPts val="1800"/>
              <a:buAutoNum type="arabicPeriod"/>
            </a:pPr>
            <a:r>
              <a:rPr lang="en-US"/>
              <a:t>Practice Defense in Depth   </a:t>
            </a:r>
            <a:endParaRPr/>
          </a:p>
          <a:p>
            <a:pPr indent="-203200" lvl="0" marL="228600" rtl="0" algn="l">
              <a:lnSpc>
                <a:spcPct val="90000"/>
              </a:lnSpc>
              <a:spcBef>
                <a:spcPts val="0"/>
              </a:spcBef>
              <a:spcAft>
                <a:spcPts val="0"/>
              </a:spcAft>
              <a:buSzPts val="1800"/>
              <a:buAutoNum type="arabicPeriod"/>
            </a:pPr>
            <a:r>
              <a:rPr lang="en-US"/>
              <a:t>Use Effective Quality Assurance Techniques  </a:t>
            </a:r>
            <a:endParaRPr/>
          </a:p>
          <a:p>
            <a:pPr indent="-203200" lvl="0" marL="228600" rtl="0" algn="l">
              <a:lnSpc>
                <a:spcPct val="90000"/>
              </a:lnSpc>
              <a:spcBef>
                <a:spcPts val="0"/>
              </a:spcBef>
              <a:spcAft>
                <a:spcPts val="0"/>
              </a:spcAft>
              <a:buSzPts val="1800"/>
              <a:buAutoNum type="arabicPeriod"/>
            </a:pPr>
            <a:r>
              <a:rPr lang="en-US"/>
              <a:t>Adopt a Secure Coding Standard  </a:t>
            </a:r>
            <a:endParaRPr/>
          </a:p>
        </p:txBody>
      </p:sp>
      <p:pic>
        <p:nvPicPr>
          <p:cNvPr descr="Green Pace logo" id="168" name="Google Shape;168;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4" name="Google Shape;174;p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Implement abstract data types using opaque types</a:t>
            </a:r>
            <a:endParaRPr sz="2000"/>
          </a:p>
          <a:p>
            <a:pPr indent="-228600" lvl="0" marL="228600" rtl="0" algn="l">
              <a:lnSpc>
                <a:spcPct val="90000"/>
              </a:lnSpc>
              <a:spcBef>
                <a:spcPts val="0"/>
              </a:spcBef>
              <a:spcAft>
                <a:spcPts val="0"/>
              </a:spcAft>
              <a:buSzPts val="2000"/>
              <a:buChar char="•"/>
            </a:pPr>
            <a:r>
              <a:rPr lang="en-US" sz="2000"/>
              <a:t>Ensure that integer conversions do not result in lost or misinterpreted data</a:t>
            </a:r>
            <a:endParaRPr sz="2000"/>
          </a:p>
          <a:p>
            <a:pPr indent="-228600" lvl="0" marL="228600" rtl="0" algn="l">
              <a:lnSpc>
                <a:spcPct val="90000"/>
              </a:lnSpc>
              <a:spcBef>
                <a:spcPts val="0"/>
              </a:spcBef>
              <a:spcAft>
                <a:spcPts val="0"/>
              </a:spcAft>
              <a:buSzPts val="2000"/>
              <a:buChar char="•"/>
            </a:pPr>
            <a:r>
              <a:rPr lang="en-US" sz="2000"/>
              <a:t>Do not pass a non-null-terminated character sequence to a library function that expects a string</a:t>
            </a:r>
            <a:endParaRPr sz="2000"/>
          </a:p>
          <a:p>
            <a:pPr indent="-228600" lvl="0" marL="228600" rtl="0" algn="l">
              <a:lnSpc>
                <a:spcPct val="90000"/>
              </a:lnSpc>
              <a:spcBef>
                <a:spcPts val="0"/>
              </a:spcBef>
              <a:spcAft>
                <a:spcPts val="0"/>
              </a:spcAft>
              <a:buSzPts val="2000"/>
              <a:buChar char="•"/>
            </a:pPr>
            <a:r>
              <a:rPr lang="en-US" sz="2000"/>
              <a:t>Prevent SQL injection</a:t>
            </a:r>
            <a:endParaRPr sz="2000"/>
          </a:p>
          <a:p>
            <a:pPr indent="-228600" lvl="0" marL="228600" rtl="0" algn="l">
              <a:lnSpc>
                <a:spcPct val="90000"/>
              </a:lnSpc>
              <a:spcBef>
                <a:spcPts val="0"/>
              </a:spcBef>
              <a:spcAft>
                <a:spcPts val="0"/>
              </a:spcAft>
              <a:buSzPts val="2000"/>
              <a:buChar char="•"/>
            </a:pPr>
            <a:r>
              <a:rPr lang="en-US" sz="2000"/>
              <a:t>Do not access freed memory</a:t>
            </a:r>
            <a:endParaRPr sz="2000"/>
          </a:p>
          <a:p>
            <a:pPr indent="-228600" lvl="0" marL="228600" rtl="0" algn="l">
              <a:lnSpc>
                <a:spcPct val="90000"/>
              </a:lnSpc>
              <a:spcBef>
                <a:spcPts val="0"/>
              </a:spcBef>
              <a:spcAft>
                <a:spcPts val="0"/>
              </a:spcAft>
              <a:buSzPts val="2000"/>
              <a:buChar char="•"/>
            </a:pPr>
            <a:r>
              <a:rPr lang="en-US" sz="2000"/>
              <a:t>Use a static assertion to test the value of a constant expression</a:t>
            </a:r>
            <a:endParaRPr sz="2000"/>
          </a:p>
          <a:p>
            <a:pPr indent="-228600" lvl="0" marL="228600" rtl="0" algn="l">
              <a:lnSpc>
                <a:spcPct val="90000"/>
              </a:lnSpc>
              <a:spcBef>
                <a:spcPts val="0"/>
              </a:spcBef>
              <a:spcAft>
                <a:spcPts val="0"/>
              </a:spcAft>
              <a:buSzPts val="2000"/>
              <a:buChar char="•"/>
            </a:pPr>
            <a:r>
              <a:rPr lang="en-US" sz="2000"/>
              <a:t>Honor exception specifications</a:t>
            </a:r>
            <a:endParaRPr sz="2000"/>
          </a:p>
          <a:p>
            <a:pPr indent="-228600" lvl="0" marL="228600" rtl="0" algn="l">
              <a:lnSpc>
                <a:spcPct val="90000"/>
              </a:lnSpc>
              <a:spcBef>
                <a:spcPts val="0"/>
              </a:spcBef>
              <a:spcAft>
                <a:spcPts val="0"/>
              </a:spcAft>
              <a:buSzPts val="2000"/>
              <a:buChar char="•"/>
            </a:pPr>
            <a:r>
              <a:rPr lang="en-US" sz="2000"/>
              <a:t>Use parentheses for precedence of operation</a:t>
            </a:r>
            <a:endParaRPr sz="2000"/>
          </a:p>
          <a:p>
            <a:pPr indent="-228600" lvl="0" marL="228600" rtl="0" algn="l">
              <a:lnSpc>
                <a:spcPct val="90000"/>
              </a:lnSpc>
              <a:spcBef>
                <a:spcPts val="0"/>
              </a:spcBef>
              <a:spcAft>
                <a:spcPts val="0"/>
              </a:spcAft>
              <a:buSzPts val="2000"/>
              <a:buChar char="•"/>
            </a:pPr>
            <a:r>
              <a:rPr lang="en-US" sz="2000"/>
              <a:t>Do not use std::rand() for generating pseudorandom numbers</a:t>
            </a:r>
            <a:endParaRPr sz="2000"/>
          </a:p>
          <a:p>
            <a:pPr indent="-228600" lvl="0" marL="228600" rtl="0" algn="l">
              <a:lnSpc>
                <a:spcPct val="90000"/>
              </a:lnSpc>
              <a:spcBef>
                <a:spcPts val="0"/>
              </a:spcBef>
              <a:spcAft>
                <a:spcPts val="0"/>
              </a:spcAft>
              <a:buSzPts val="2000"/>
              <a:buChar char="•"/>
            </a:pPr>
            <a:r>
              <a:rPr lang="en-US" sz="2000"/>
              <a:t>Range check element access</a:t>
            </a:r>
            <a:endParaRPr sz="2000"/>
          </a:p>
        </p:txBody>
      </p:sp>
      <p:pic>
        <p:nvPicPr>
          <p:cNvPr descr="Green Pace logo" id="175" name="Google Shape;175;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1" name="Google Shape;181;p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Encryption in rest - Ensure that data is protected when on a disk.</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Encryption at flight - Ensure that data is protected while being transmitted</a:t>
            </a:r>
            <a:r>
              <a:rPr lang="en-US" sz="2000"/>
              <a:t>.</a:t>
            </a:r>
            <a:r>
              <a:rPr lang="en-US" sz="2000"/>
              <a:t>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Encryption in use - Ensure that sensitive data is protected at all stages.</a:t>
            </a:r>
            <a:endParaRPr/>
          </a:p>
        </p:txBody>
      </p:sp>
      <p:pic>
        <p:nvPicPr>
          <p:cNvPr descr="Green Pace logo" id="182" name="Google Shape;182;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8" name="Google Shape;188;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Authentication - is the process of verifying that the correct individual is gaining access to the system. </a:t>
            </a:r>
            <a:endParaRPr sz="2400"/>
          </a:p>
          <a:p>
            <a:pPr indent="0" lvl="0" marL="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SzPts val="2400"/>
              <a:buChar char="•"/>
            </a:pPr>
            <a:r>
              <a:rPr lang="en-US" sz="2400"/>
              <a:t>Authorization - pertains to the rights and privileges granted to a user who has been authenticated.</a:t>
            </a:r>
            <a:endParaRPr sz="2400"/>
          </a:p>
          <a:p>
            <a:pPr indent="0" lvl="0" marL="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SzPts val="2400"/>
              <a:buChar char="•"/>
            </a:pPr>
            <a:r>
              <a:rPr lang="en-US" sz="2400"/>
              <a:t>Accounting - involves keeping track of various activities and documenting them for purposes of ensuring compliance and security.</a:t>
            </a:r>
            <a:endParaRPr sz="2400"/>
          </a:p>
        </p:txBody>
      </p:sp>
      <p:pic>
        <p:nvPicPr>
          <p:cNvPr descr="Green Pace logo" id="189" name="Google Shape;189;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pic>
        <p:nvPicPr>
          <p:cNvPr descr="Green Pace logo" id="195" name="Google Shape;195;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96" name="Google Shape;196;g9504e29505_0_0"/>
          <p:cNvPicPr preferRelativeResize="0"/>
          <p:nvPr/>
        </p:nvPicPr>
        <p:blipFill>
          <a:blip r:embed="rId4">
            <a:alphaModFix/>
          </a:blip>
          <a:stretch>
            <a:fillRect/>
          </a:stretch>
        </p:blipFill>
        <p:spPr>
          <a:xfrm>
            <a:off x="152400" y="2477375"/>
            <a:ext cx="5943600" cy="2476500"/>
          </a:xfrm>
          <a:prstGeom prst="rect">
            <a:avLst/>
          </a:prstGeom>
          <a:noFill/>
          <a:ln>
            <a:noFill/>
          </a:ln>
        </p:spPr>
      </p:pic>
      <p:sp>
        <p:nvSpPr>
          <p:cNvPr id="197" name="Google Shape;197;g9504e29505_0_0"/>
          <p:cNvSpPr txBox="1"/>
          <p:nvPr/>
        </p:nvSpPr>
        <p:spPr>
          <a:xfrm>
            <a:off x="2552400" y="4953875"/>
            <a:ext cx="11436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Century Gothic"/>
                <a:ea typeface="Century Gothic"/>
                <a:cs typeface="Century Gothic"/>
                <a:sym typeface="Century Gothic"/>
              </a:rPr>
              <a:t>Figure 1</a:t>
            </a:r>
            <a:endParaRPr>
              <a:solidFill>
                <a:schemeClr val="lt1"/>
              </a:solidFill>
              <a:latin typeface="Century Gothic"/>
              <a:ea typeface="Century Gothic"/>
              <a:cs typeface="Century Gothic"/>
              <a:sym typeface="Century Gothic"/>
            </a:endParaRPr>
          </a:p>
        </p:txBody>
      </p:sp>
      <p:pic>
        <p:nvPicPr>
          <p:cNvPr id="198" name="Google Shape;198;g9504e29505_0_0"/>
          <p:cNvPicPr preferRelativeResize="0"/>
          <p:nvPr/>
        </p:nvPicPr>
        <p:blipFill>
          <a:blip r:embed="rId5">
            <a:alphaModFix/>
          </a:blip>
          <a:stretch>
            <a:fillRect/>
          </a:stretch>
        </p:blipFill>
        <p:spPr>
          <a:xfrm>
            <a:off x="6248400" y="2209773"/>
            <a:ext cx="5163689" cy="3078353"/>
          </a:xfrm>
          <a:prstGeom prst="rect">
            <a:avLst/>
          </a:prstGeom>
          <a:noFill/>
          <a:ln>
            <a:noFill/>
          </a:ln>
        </p:spPr>
      </p:pic>
      <p:sp>
        <p:nvSpPr>
          <p:cNvPr id="199" name="Google Shape;199;g9504e29505_0_0"/>
          <p:cNvSpPr txBox="1"/>
          <p:nvPr/>
        </p:nvSpPr>
        <p:spPr>
          <a:xfrm>
            <a:off x="8258450" y="5288125"/>
            <a:ext cx="11436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Century Gothic"/>
                <a:ea typeface="Century Gothic"/>
                <a:cs typeface="Century Gothic"/>
                <a:sym typeface="Century Gothic"/>
              </a:rPr>
              <a:t>Figure 2</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5" name="Google Shape;205;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6" name="Google Shape;206;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