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7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100" d="100"/>
          <a:sy n="100" d="100"/>
        </p:scale>
        <p:origin x="95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778834-1BAA-46A0-971A-6DBADEA13C7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442975-467E-40BE-B24B-5468C1433540}">
      <dgm:prSet/>
      <dgm:spPr/>
      <dgm:t>
        <a:bodyPr/>
        <a:lstStyle/>
        <a:p>
          <a:pPr>
            <a:lnSpc>
              <a:spcPct val="100000"/>
            </a:lnSpc>
          </a:pPr>
          <a:r>
            <a:rPr lang="en-US" b="0" i="0"/>
            <a:t>Invest in Pink Cab company: Pink Cab shows a consistent profit trend and is gaining popularity, making it a favorable investment option.</a:t>
          </a:r>
          <a:endParaRPr lang="en-US"/>
        </a:p>
      </dgm:t>
    </dgm:pt>
    <dgm:pt modelId="{C6BDD5C1-3936-44CB-9973-FDA12FF4FA6C}" type="parTrans" cxnId="{5C8FA9FB-4027-47C3-82E2-061B7D5DB8FD}">
      <dgm:prSet/>
      <dgm:spPr/>
      <dgm:t>
        <a:bodyPr/>
        <a:lstStyle/>
        <a:p>
          <a:endParaRPr lang="en-US"/>
        </a:p>
      </dgm:t>
    </dgm:pt>
    <dgm:pt modelId="{033BAF4D-7E01-4F54-BCAA-74824BDF0804}" type="sibTrans" cxnId="{5C8FA9FB-4027-47C3-82E2-061B7D5DB8FD}">
      <dgm:prSet/>
      <dgm:spPr/>
      <dgm:t>
        <a:bodyPr/>
        <a:lstStyle/>
        <a:p>
          <a:endParaRPr lang="en-US"/>
        </a:p>
      </dgm:t>
    </dgm:pt>
    <dgm:pt modelId="{B88ABDB3-241B-4C92-BB7E-9521EFFFE13A}">
      <dgm:prSet/>
      <dgm:spPr/>
      <dgm:t>
        <a:bodyPr/>
        <a:lstStyle/>
        <a:p>
          <a:pPr>
            <a:lnSpc>
              <a:spcPct val="100000"/>
            </a:lnSpc>
          </a:pPr>
          <a:r>
            <a:rPr lang="en-US" b="0" i="0"/>
            <a:t>Prioritize card-paying customers: Customers who pay by card tend to spend more on cab rides, so targeting this group can lead to increased revenue.</a:t>
          </a:r>
          <a:endParaRPr lang="en-US"/>
        </a:p>
      </dgm:t>
    </dgm:pt>
    <dgm:pt modelId="{19D6C18D-54D5-455A-A651-78404C2BC0D0}" type="parTrans" cxnId="{7CE59B57-6D15-4EBB-8DC6-2F483AEEA1B5}">
      <dgm:prSet/>
      <dgm:spPr/>
      <dgm:t>
        <a:bodyPr/>
        <a:lstStyle/>
        <a:p>
          <a:endParaRPr lang="en-US"/>
        </a:p>
      </dgm:t>
    </dgm:pt>
    <dgm:pt modelId="{96FA4641-09E8-4FDE-B7B0-6074C496B373}" type="sibTrans" cxnId="{7CE59B57-6D15-4EBB-8DC6-2F483AEEA1B5}">
      <dgm:prSet/>
      <dgm:spPr/>
      <dgm:t>
        <a:bodyPr/>
        <a:lstStyle/>
        <a:p>
          <a:endParaRPr lang="en-US"/>
        </a:p>
      </dgm:t>
    </dgm:pt>
    <dgm:pt modelId="{614895FF-44BE-4445-95BE-007FF21CD42A}">
      <dgm:prSet/>
      <dgm:spPr/>
      <dgm:t>
        <a:bodyPr/>
        <a:lstStyle/>
        <a:p>
          <a:pPr>
            <a:lnSpc>
              <a:spcPct val="100000"/>
            </a:lnSpc>
          </a:pPr>
          <a:r>
            <a:rPr lang="en-US" b="0" i="0"/>
            <a:t>Target the 20-40 age group: This age group is the most frequent users of cab services, making them a valuable target market.</a:t>
          </a:r>
          <a:endParaRPr lang="en-US"/>
        </a:p>
      </dgm:t>
    </dgm:pt>
    <dgm:pt modelId="{4B39BEC4-18A7-41C6-B4BC-7EB4A5C18EF9}" type="parTrans" cxnId="{01FE322E-893F-4BDB-90EF-E65A6FE2F34C}">
      <dgm:prSet/>
      <dgm:spPr/>
      <dgm:t>
        <a:bodyPr/>
        <a:lstStyle/>
        <a:p>
          <a:endParaRPr lang="en-US"/>
        </a:p>
      </dgm:t>
    </dgm:pt>
    <dgm:pt modelId="{65F21D59-8683-40D8-BF8C-0068EEE27AB3}" type="sibTrans" cxnId="{01FE322E-893F-4BDB-90EF-E65A6FE2F34C}">
      <dgm:prSet/>
      <dgm:spPr/>
      <dgm:t>
        <a:bodyPr/>
        <a:lstStyle/>
        <a:p>
          <a:endParaRPr lang="en-US"/>
        </a:p>
      </dgm:t>
    </dgm:pt>
    <dgm:pt modelId="{E62D5BB5-08BC-4358-BE55-FC39B728437E}">
      <dgm:prSet/>
      <dgm:spPr/>
      <dgm:t>
        <a:bodyPr/>
        <a:lstStyle/>
        <a:p>
          <a:pPr>
            <a:lnSpc>
              <a:spcPct val="100000"/>
            </a:lnSpc>
          </a:pPr>
          <a:r>
            <a:rPr lang="en-US" b="0" i="0"/>
            <a:t>Focus on profitable cities: Concentrate efforts in highly profitable cities like New York, Dallas, and Silicon Valley, where the demand for cab services is high.</a:t>
          </a:r>
          <a:endParaRPr lang="en-US"/>
        </a:p>
      </dgm:t>
    </dgm:pt>
    <dgm:pt modelId="{74A53F7F-A38E-47BD-84C0-D7D751071F6A}" type="parTrans" cxnId="{60957621-7EB4-418A-88F8-E66B8CDD2836}">
      <dgm:prSet/>
      <dgm:spPr/>
      <dgm:t>
        <a:bodyPr/>
        <a:lstStyle/>
        <a:p>
          <a:endParaRPr lang="en-US"/>
        </a:p>
      </dgm:t>
    </dgm:pt>
    <dgm:pt modelId="{653E379B-3958-4CA8-B081-022723C8E66E}" type="sibTrans" cxnId="{60957621-7EB4-418A-88F8-E66B8CDD2836}">
      <dgm:prSet/>
      <dgm:spPr/>
      <dgm:t>
        <a:bodyPr/>
        <a:lstStyle/>
        <a:p>
          <a:endParaRPr lang="en-US"/>
        </a:p>
      </dgm:t>
    </dgm:pt>
    <dgm:pt modelId="{701EACB3-4CA5-44DF-9FA5-486E1D3CE507}">
      <dgm:prSet/>
      <dgm:spPr/>
      <dgm:t>
        <a:bodyPr/>
        <a:lstStyle/>
        <a:p>
          <a:pPr>
            <a:lnSpc>
              <a:spcPct val="100000"/>
            </a:lnSpc>
          </a:pPr>
          <a:r>
            <a:rPr lang="en-US" b="0" i="0"/>
            <a:t>Consider expanding to other potentially profitable cities: Explore opportunities for expansion into cities that exhibit high potential for profitability in the cab industry.</a:t>
          </a:r>
          <a:endParaRPr lang="en-US"/>
        </a:p>
      </dgm:t>
    </dgm:pt>
    <dgm:pt modelId="{372457EB-D2E6-418A-B550-94FC82FA743E}" type="parTrans" cxnId="{61B1F198-9E63-4B53-B629-44AEA0DC64A9}">
      <dgm:prSet/>
      <dgm:spPr/>
      <dgm:t>
        <a:bodyPr/>
        <a:lstStyle/>
        <a:p>
          <a:endParaRPr lang="en-US"/>
        </a:p>
      </dgm:t>
    </dgm:pt>
    <dgm:pt modelId="{D6FD9BDB-E287-4BCE-B8DB-2081B11D4D4B}" type="sibTrans" cxnId="{61B1F198-9E63-4B53-B629-44AEA0DC64A9}">
      <dgm:prSet/>
      <dgm:spPr/>
      <dgm:t>
        <a:bodyPr/>
        <a:lstStyle/>
        <a:p>
          <a:endParaRPr lang="en-US"/>
        </a:p>
      </dgm:t>
    </dgm:pt>
    <dgm:pt modelId="{B1426EFF-0FA9-4F6F-A3FB-249D26D010CE}" type="pres">
      <dgm:prSet presAssocID="{57778834-1BAA-46A0-971A-6DBADEA13C7E}" presName="root" presStyleCnt="0">
        <dgm:presLayoutVars>
          <dgm:dir/>
          <dgm:resizeHandles val="exact"/>
        </dgm:presLayoutVars>
      </dgm:prSet>
      <dgm:spPr/>
    </dgm:pt>
    <dgm:pt modelId="{FAE6B0D5-FEBC-42D2-9F7B-E98EE6423A4D}" type="pres">
      <dgm:prSet presAssocID="{C4442975-467E-40BE-B24B-5468C1433540}" presName="compNode" presStyleCnt="0"/>
      <dgm:spPr/>
    </dgm:pt>
    <dgm:pt modelId="{780E53BF-5DDF-4BF9-A0EB-1FD14A7DFAF5}" type="pres">
      <dgm:prSet presAssocID="{C4442975-467E-40BE-B24B-5468C143354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C9B48D38-C56A-4634-851B-48CADC99DAB2}" type="pres">
      <dgm:prSet presAssocID="{C4442975-467E-40BE-B24B-5468C1433540}" presName="spaceRect" presStyleCnt="0"/>
      <dgm:spPr/>
    </dgm:pt>
    <dgm:pt modelId="{320AFB67-F2C8-4037-92A6-AA34AA1F2044}" type="pres">
      <dgm:prSet presAssocID="{C4442975-467E-40BE-B24B-5468C1433540}" presName="textRect" presStyleLbl="revTx" presStyleIdx="0" presStyleCnt="5">
        <dgm:presLayoutVars>
          <dgm:chMax val="1"/>
          <dgm:chPref val="1"/>
        </dgm:presLayoutVars>
      </dgm:prSet>
      <dgm:spPr/>
    </dgm:pt>
    <dgm:pt modelId="{669BB855-2307-4F5A-857D-C463BF47887D}" type="pres">
      <dgm:prSet presAssocID="{033BAF4D-7E01-4F54-BCAA-74824BDF0804}" presName="sibTrans" presStyleCnt="0"/>
      <dgm:spPr/>
    </dgm:pt>
    <dgm:pt modelId="{1B440AFE-81CA-42D3-9AFE-6B519A1AA3E8}" type="pres">
      <dgm:prSet presAssocID="{B88ABDB3-241B-4C92-BB7E-9521EFFFE13A}" presName="compNode" presStyleCnt="0"/>
      <dgm:spPr/>
    </dgm:pt>
    <dgm:pt modelId="{A62DB13F-234F-4206-A142-397984EC91FF}" type="pres">
      <dgm:prSet presAssocID="{B88ABDB3-241B-4C92-BB7E-9521EFFFE13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6AE0701B-A680-43B0-9F3F-4D565D969DD1}" type="pres">
      <dgm:prSet presAssocID="{B88ABDB3-241B-4C92-BB7E-9521EFFFE13A}" presName="spaceRect" presStyleCnt="0"/>
      <dgm:spPr/>
    </dgm:pt>
    <dgm:pt modelId="{706259DB-6707-413B-9F59-00DC50FB971C}" type="pres">
      <dgm:prSet presAssocID="{B88ABDB3-241B-4C92-BB7E-9521EFFFE13A}" presName="textRect" presStyleLbl="revTx" presStyleIdx="1" presStyleCnt="5">
        <dgm:presLayoutVars>
          <dgm:chMax val="1"/>
          <dgm:chPref val="1"/>
        </dgm:presLayoutVars>
      </dgm:prSet>
      <dgm:spPr/>
    </dgm:pt>
    <dgm:pt modelId="{21D44A1C-D8C6-486B-9077-50195EAE6D44}" type="pres">
      <dgm:prSet presAssocID="{96FA4641-09E8-4FDE-B7B0-6074C496B373}" presName="sibTrans" presStyleCnt="0"/>
      <dgm:spPr/>
    </dgm:pt>
    <dgm:pt modelId="{501D120A-528E-4210-B0E3-FB2E619C0E7C}" type="pres">
      <dgm:prSet presAssocID="{614895FF-44BE-4445-95BE-007FF21CD42A}" presName="compNode" presStyleCnt="0"/>
      <dgm:spPr/>
    </dgm:pt>
    <dgm:pt modelId="{2DC897AA-49B2-4F3C-A0E6-348C7BF4FA90}" type="pres">
      <dgm:prSet presAssocID="{614895FF-44BE-4445-95BE-007FF21CD42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
        </a:ext>
      </dgm:extLst>
    </dgm:pt>
    <dgm:pt modelId="{BB13994A-CF09-41EE-AE3F-9E479FAAAA0E}" type="pres">
      <dgm:prSet presAssocID="{614895FF-44BE-4445-95BE-007FF21CD42A}" presName="spaceRect" presStyleCnt="0"/>
      <dgm:spPr/>
    </dgm:pt>
    <dgm:pt modelId="{EEF07BCA-4C1B-4A64-AF18-EA73AC91B989}" type="pres">
      <dgm:prSet presAssocID="{614895FF-44BE-4445-95BE-007FF21CD42A}" presName="textRect" presStyleLbl="revTx" presStyleIdx="2" presStyleCnt="5">
        <dgm:presLayoutVars>
          <dgm:chMax val="1"/>
          <dgm:chPref val="1"/>
        </dgm:presLayoutVars>
      </dgm:prSet>
      <dgm:spPr/>
    </dgm:pt>
    <dgm:pt modelId="{57B9DC9B-04C9-49D5-A04B-3F76849D04C2}" type="pres">
      <dgm:prSet presAssocID="{65F21D59-8683-40D8-BF8C-0068EEE27AB3}" presName="sibTrans" presStyleCnt="0"/>
      <dgm:spPr/>
    </dgm:pt>
    <dgm:pt modelId="{D886F372-F449-4807-9179-1BC5FD66D832}" type="pres">
      <dgm:prSet presAssocID="{E62D5BB5-08BC-4358-BE55-FC39B728437E}" presName="compNode" presStyleCnt="0"/>
      <dgm:spPr/>
    </dgm:pt>
    <dgm:pt modelId="{6EA57074-7C2F-4C5F-BE8B-135BE3420448}" type="pres">
      <dgm:prSet presAssocID="{E62D5BB5-08BC-4358-BE55-FC39B728437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lectric Car"/>
        </a:ext>
      </dgm:extLst>
    </dgm:pt>
    <dgm:pt modelId="{68AEA8FF-2437-4E4F-8172-F29CC0C77A80}" type="pres">
      <dgm:prSet presAssocID="{E62D5BB5-08BC-4358-BE55-FC39B728437E}" presName="spaceRect" presStyleCnt="0"/>
      <dgm:spPr/>
    </dgm:pt>
    <dgm:pt modelId="{A3685319-3FCE-4544-93F7-90D6B23A3E3B}" type="pres">
      <dgm:prSet presAssocID="{E62D5BB5-08BC-4358-BE55-FC39B728437E}" presName="textRect" presStyleLbl="revTx" presStyleIdx="3" presStyleCnt="5">
        <dgm:presLayoutVars>
          <dgm:chMax val="1"/>
          <dgm:chPref val="1"/>
        </dgm:presLayoutVars>
      </dgm:prSet>
      <dgm:spPr/>
    </dgm:pt>
    <dgm:pt modelId="{39B98BA2-DEF7-41F7-A04A-2DAAB603AB74}" type="pres">
      <dgm:prSet presAssocID="{653E379B-3958-4CA8-B081-022723C8E66E}" presName="sibTrans" presStyleCnt="0"/>
      <dgm:spPr/>
    </dgm:pt>
    <dgm:pt modelId="{92C1E7D7-219B-4F39-AACC-BA0A207016B0}" type="pres">
      <dgm:prSet presAssocID="{701EACB3-4CA5-44DF-9FA5-486E1D3CE507}" presName="compNode" presStyleCnt="0"/>
      <dgm:spPr/>
    </dgm:pt>
    <dgm:pt modelId="{AFC97DF7-78FB-40E7-8A2D-513380EE3B34}" type="pres">
      <dgm:prSet presAssocID="{701EACB3-4CA5-44DF-9FA5-486E1D3CE50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ain"/>
        </a:ext>
      </dgm:extLst>
    </dgm:pt>
    <dgm:pt modelId="{1EB049EE-033F-4039-BB2C-48AA128967C8}" type="pres">
      <dgm:prSet presAssocID="{701EACB3-4CA5-44DF-9FA5-486E1D3CE507}" presName="spaceRect" presStyleCnt="0"/>
      <dgm:spPr/>
    </dgm:pt>
    <dgm:pt modelId="{C83624CB-B3B9-4117-975A-4EF28507C3E7}" type="pres">
      <dgm:prSet presAssocID="{701EACB3-4CA5-44DF-9FA5-486E1D3CE507}" presName="textRect" presStyleLbl="revTx" presStyleIdx="4" presStyleCnt="5">
        <dgm:presLayoutVars>
          <dgm:chMax val="1"/>
          <dgm:chPref val="1"/>
        </dgm:presLayoutVars>
      </dgm:prSet>
      <dgm:spPr/>
    </dgm:pt>
  </dgm:ptLst>
  <dgm:cxnLst>
    <dgm:cxn modelId="{F2D5F81B-02E0-4387-98F5-B40FA152412A}" type="presOf" srcId="{C4442975-467E-40BE-B24B-5468C1433540}" destId="{320AFB67-F2C8-4037-92A6-AA34AA1F2044}" srcOrd="0" destOrd="0" presId="urn:microsoft.com/office/officeart/2018/2/layout/IconLabelList"/>
    <dgm:cxn modelId="{60957621-7EB4-418A-88F8-E66B8CDD2836}" srcId="{57778834-1BAA-46A0-971A-6DBADEA13C7E}" destId="{E62D5BB5-08BC-4358-BE55-FC39B728437E}" srcOrd="3" destOrd="0" parTransId="{74A53F7F-A38E-47BD-84C0-D7D751071F6A}" sibTransId="{653E379B-3958-4CA8-B081-022723C8E66E}"/>
    <dgm:cxn modelId="{0C5A722B-0D0D-4FB7-9DDD-93423792A0F5}" type="presOf" srcId="{57778834-1BAA-46A0-971A-6DBADEA13C7E}" destId="{B1426EFF-0FA9-4F6F-A3FB-249D26D010CE}" srcOrd="0" destOrd="0" presId="urn:microsoft.com/office/officeart/2018/2/layout/IconLabelList"/>
    <dgm:cxn modelId="{01FE322E-893F-4BDB-90EF-E65A6FE2F34C}" srcId="{57778834-1BAA-46A0-971A-6DBADEA13C7E}" destId="{614895FF-44BE-4445-95BE-007FF21CD42A}" srcOrd="2" destOrd="0" parTransId="{4B39BEC4-18A7-41C6-B4BC-7EB4A5C18EF9}" sibTransId="{65F21D59-8683-40D8-BF8C-0068EEE27AB3}"/>
    <dgm:cxn modelId="{7CE59B57-6D15-4EBB-8DC6-2F483AEEA1B5}" srcId="{57778834-1BAA-46A0-971A-6DBADEA13C7E}" destId="{B88ABDB3-241B-4C92-BB7E-9521EFFFE13A}" srcOrd="1" destOrd="0" parTransId="{19D6C18D-54D5-455A-A651-78404C2BC0D0}" sibTransId="{96FA4641-09E8-4FDE-B7B0-6074C496B373}"/>
    <dgm:cxn modelId="{61B1F198-9E63-4B53-B629-44AEA0DC64A9}" srcId="{57778834-1BAA-46A0-971A-6DBADEA13C7E}" destId="{701EACB3-4CA5-44DF-9FA5-486E1D3CE507}" srcOrd="4" destOrd="0" parTransId="{372457EB-D2E6-418A-B550-94FC82FA743E}" sibTransId="{D6FD9BDB-E287-4BCE-B8DB-2081B11D4D4B}"/>
    <dgm:cxn modelId="{C72850AC-9811-48BB-880A-63C29FD1543B}" type="presOf" srcId="{701EACB3-4CA5-44DF-9FA5-486E1D3CE507}" destId="{C83624CB-B3B9-4117-975A-4EF28507C3E7}" srcOrd="0" destOrd="0" presId="urn:microsoft.com/office/officeart/2018/2/layout/IconLabelList"/>
    <dgm:cxn modelId="{7691A0B1-46F4-475F-9B0D-2DDA7BA8D755}" type="presOf" srcId="{614895FF-44BE-4445-95BE-007FF21CD42A}" destId="{EEF07BCA-4C1B-4A64-AF18-EA73AC91B989}" srcOrd="0" destOrd="0" presId="urn:microsoft.com/office/officeart/2018/2/layout/IconLabelList"/>
    <dgm:cxn modelId="{FDFD60BB-681A-41B2-B1CB-96BE67054602}" type="presOf" srcId="{E62D5BB5-08BC-4358-BE55-FC39B728437E}" destId="{A3685319-3FCE-4544-93F7-90D6B23A3E3B}" srcOrd="0" destOrd="0" presId="urn:microsoft.com/office/officeart/2018/2/layout/IconLabelList"/>
    <dgm:cxn modelId="{0F4FD0F0-6D69-4725-9490-47C4EAEC6D24}" type="presOf" srcId="{B88ABDB3-241B-4C92-BB7E-9521EFFFE13A}" destId="{706259DB-6707-413B-9F59-00DC50FB971C}" srcOrd="0" destOrd="0" presId="urn:microsoft.com/office/officeart/2018/2/layout/IconLabelList"/>
    <dgm:cxn modelId="{5C8FA9FB-4027-47C3-82E2-061B7D5DB8FD}" srcId="{57778834-1BAA-46A0-971A-6DBADEA13C7E}" destId="{C4442975-467E-40BE-B24B-5468C1433540}" srcOrd="0" destOrd="0" parTransId="{C6BDD5C1-3936-44CB-9973-FDA12FF4FA6C}" sibTransId="{033BAF4D-7E01-4F54-BCAA-74824BDF0804}"/>
    <dgm:cxn modelId="{FB340F25-A5BE-48B3-82C7-C54F43F866A5}" type="presParOf" srcId="{B1426EFF-0FA9-4F6F-A3FB-249D26D010CE}" destId="{FAE6B0D5-FEBC-42D2-9F7B-E98EE6423A4D}" srcOrd="0" destOrd="0" presId="urn:microsoft.com/office/officeart/2018/2/layout/IconLabelList"/>
    <dgm:cxn modelId="{51F8E697-F6CE-45B4-A213-BFFF595AD97E}" type="presParOf" srcId="{FAE6B0D5-FEBC-42D2-9F7B-E98EE6423A4D}" destId="{780E53BF-5DDF-4BF9-A0EB-1FD14A7DFAF5}" srcOrd="0" destOrd="0" presId="urn:microsoft.com/office/officeart/2018/2/layout/IconLabelList"/>
    <dgm:cxn modelId="{52E47B8D-77A2-4F62-8582-2DFCE8BA5FE8}" type="presParOf" srcId="{FAE6B0D5-FEBC-42D2-9F7B-E98EE6423A4D}" destId="{C9B48D38-C56A-4634-851B-48CADC99DAB2}" srcOrd="1" destOrd="0" presId="urn:microsoft.com/office/officeart/2018/2/layout/IconLabelList"/>
    <dgm:cxn modelId="{854C7DF9-618C-4542-BEE3-6FC20191F3E0}" type="presParOf" srcId="{FAE6B0D5-FEBC-42D2-9F7B-E98EE6423A4D}" destId="{320AFB67-F2C8-4037-92A6-AA34AA1F2044}" srcOrd="2" destOrd="0" presId="urn:microsoft.com/office/officeart/2018/2/layout/IconLabelList"/>
    <dgm:cxn modelId="{5ACA8C30-0868-44C6-AA5A-5044A7AA1EA0}" type="presParOf" srcId="{B1426EFF-0FA9-4F6F-A3FB-249D26D010CE}" destId="{669BB855-2307-4F5A-857D-C463BF47887D}" srcOrd="1" destOrd="0" presId="urn:microsoft.com/office/officeart/2018/2/layout/IconLabelList"/>
    <dgm:cxn modelId="{1BD53546-0E95-407A-A1F4-2CD407F338A3}" type="presParOf" srcId="{B1426EFF-0FA9-4F6F-A3FB-249D26D010CE}" destId="{1B440AFE-81CA-42D3-9AFE-6B519A1AA3E8}" srcOrd="2" destOrd="0" presId="urn:microsoft.com/office/officeart/2018/2/layout/IconLabelList"/>
    <dgm:cxn modelId="{A51C216F-478F-41D7-8FBB-52839397225C}" type="presParOf" srcId="{1B440AFE-81CA-42D3-9AFE-6B519A1AA3E8}" destId="{A62DB13F-234F-4206-A142-397984EC91FF}" srcOrd="0" destOrd="0" presId="urn:microsoft.com/office/officeart/2018/2/layout/IconLabelList"/>
    <dgm:cxn modelId="{F7FBFF91-4A25-40DA-A6E8-FF2468618E17}" type="presParOf" srcId="{1B440AFE-81CA-42D3-9AFE-6B519A1AA3E8}" destId="{6AE0701B-A680-43B0-9F3F-4D565D969DD1}" srcOrd="1" destOrd="0" presId="urn:microsoft.com/office/officeart/2018/2/layout/IconLabelList"/>
    <dgm:cxn modelId="{E2AE2B97-EFE8-4028-A097-D6AB4714BFA9}" type="presParOf" srcId="{1B440AFE-81CA-42D3-9AFE-6B519A1AA3E8}" destId="{706259DB-6707-413B-9F59-00DC50FB971C}" srcOrd="2" destOrd="0" presId="urn:microsoft.com/office/officeart/2018/2/layout/IconLabelList"/>
    <dgm:cxn modelId="{6B0D3FDD-E30B-4C8A-8673-00E2EBF551FE}" type="presParOf" srcId="{B1426EFF-0FA9-4F6F-A3FB-249D26D010CE}" destId="{21D44A1C-D8C6-486B-9077-50195EAE6D44}" srcOrd="3" destOrd="0" presId="urn:microsoft.com/office/officeart/2018/2/layout/IconLabelList"/>
    <dgm:cxn modelId="{158DCFF6-75D0-44CA-A337-AE383C1F6B4D}" type="presParOf" srcId="{B1426EFF-0FA9-4F6F-A3FB-249D26D010CE}" destId="{501D120A-528E-4210-B0E3-FB2E619C0E7C}" srcOrd="4" destOrd="0" presId="urn:microsoft.com/office/officeart/2018/2/layout/IconLabelList"/>
    <dgm:cxn modelId="{3B52F316-E7D8-4E32-9C8D-FA718C141CCB}" type="presParOf" srcId="{501D120A-528E-4210-B0E3-FB2E619C0E7C}" destId="{2DC897AA-49B2-4F3C-A0E6-348C7BF4FA90}" srcOrd="0" destOrd="0" presId="urn:microsoft.com/office/officeart/2018/2/layout/IconLabelList"/>
    <dgm:cxn modelId="{17B29CBA-25E4-4C97-839D-68BAD8A4C881}" type="presParOf" srcId="{501D120A-528E-4210-B0E3-FB2E619C0E7C}" destId="{BB13994A-CF09-41EE-AE3F-9E479FAAAA0E}" srcOrd="1" destOrd="0" presId="urn:microsoft.com/office/officeart/2018/2/layout/IconLabelList"/>
    <dgm:cxn modelId="{F10BEE34-419A-4309-9A96-5F04E3CA79EF}" type="presParOf" srcId="{501D120A-528E-4210-B0E3-FB2E619C0E7C}" destId="{EEF07BCA-4C1B-4A64-AF18-EA73AC91B989}" srcOrd="2" destOrd="0" presId="urn:microsoft.com/office/officeart/2018/2/layout/IconLabelList"/>
    <dgm:cxn modelId="{5BA289C0-3EAA-4288-A59E-461991A9AF04}" type="presParOf" srcId="{B1426EFF-0FA9-4F6F-A3FB-249D26D010CE}" destId="{57B9DC9B-04C9-49D5-A04B-3F76849D04C2}" srcOrd="5" destOrd="0" presId="urn:microsoft.com/office/officeart/2018/2/layout/IconLabelList"/>
    <dgm:cxn modelId="{8EA35B8D-4083-42AB-8499-62B4D796345E}" type="presParOf" srcId="{B1426EFF-0FA9-4F6F-A3FB-249D26D010CE}" destId="{D886F372-F449-4807-9179-1BC5FD66D832}" srcOrd="6" destOrd="0" presId="urn:microsoft.com/office/officeart/2018/2/layout/IconLabelList"/>
    <dgm:cxn modelId="{28972E16-DB46-41DF-8A16-99A50964C649}" type="presParOf" srcId="{D886F372-F449-4807-9179-1BC5FD66D832}" destId="{6EA57074-7C2F-4C5F-BE8B-135BE3420448}" srcOrd="0" destOrd="0" presId="urn:microsoft.com/office/officeart/2018/2/layout/IconLabelList"/>
    <dgm:cxn modelId="{9C7C5F6A-C94C-4D2E-AFF4-B27F92155D77}" type="presParOf" srcId="{D886F372-F449-4807-9179-1BC5FD66D832}" destId="{68AEA8FF-2437-4E4F-8172-F29CC0C77A80}" srcOrd="1" destOrd="0" presId="urn:microsoft.com/office/officeart/2018/2/layout/IconLabelList"/>
    <dgm:cxn modelId="{6B775B55-F86F-497A-9315-EB0EB1277FE7}" type="presParOf" srcId="{D886F372-F449-4807-9179-1BC5FD66D832}" destId="{A3685319-3FCE-4544-93F7-90D6B23A3E3B}" srcOrd="2" destOrd="0" presId="urn:microsoft.com/office/officeart/2018/2/layout/IconLabelList"/>
    <dgm:cxn modelId="{7EDE77F2-149A-4848-8C80-BB7CC2C736A7}" type="presParOf" srcId="{B1426EFF-0FA9-4F6F-A3FB-249D26D010CE}" destId="{39B98BA2-DEF7-41F7-A04A-2DAAB603AB74}" srcOrd="7" destOrd="0" presId="urn:microsoft.com/office/officeart/2018/2/layout/IconLabelList"/>
    <dgm:cxn modelId="{1F54DAA0-B926-48A7-BDC8-7D0A4A4EF443}" type="presParOf" srcId="{B1426EFF-0FA9-4F6F-A3FB-249D26D010CE}" destId="{92C1E7D7-219B-4F39-AACC-BA0A207016B0}" srcOrd="8" destOrd="0" presId="urn:microsoft.com/office/officeart/2018/2/layout/IconLabelList"/>
    <dgm:cxn modelId="{43A65269-7E09-459C-904D-E0D9E4FC4815}" type="presParOf" srcId="{92C1E7D7-219B-4F39-AACC-BA0A207016B0}" destId="{AFC97DF7-78FB-40E7-8A2D-513380EE3B34}" srcOrd="0" destOrd="0" presId="urn:microsoft.com/office/officeart/2018/2/layout/IconLabelList"/>
    <dgm:cxn modelId="{897ED1C5-41B6-4173-8C32-2C86F33FF1FC}" type="presParOf" srcId="{92C1E7D7-219B-4F39-AACC-BA0A207016B0}" destId="{1EB049EE-033F-4039-BB2C-48AA128967C8}" srcOrd="1" destOrd="0" presId="urn:microsoft.com/office/officeart/2018/2/layout/IconLabelList"/>
    <dgm:cxn modelId="{98A3DB21-AB82-421B-9C0E-214A24C9F43E}" type="presParOf" srcId="{92C1E7D7-219B-4F39-AACC-BA0A207016B0}" destId="{C83624CB-B3B9-4117-975A-4EF28507C3E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E53BF-5DDF-4BF9-A0EB-1FD14A7DFAF5}">
      <dsp:nvSpPr>
        <dsp:cNvPr id="0" name=""/>
        <dsp:cNvSpPr/>
      </dsp:nvSpPr>
      <dsp:spPr>
        <a:xfrm>
          <a:off x="622800" y="109698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0AFB67-F2C8-4037-92A6-AA34AA1F2044}">
      <dsp:nvSpPr>
        <dsp:cNvPr id="0" name=""/>
        <dsp:cNvSpPr/>
      </dsp:nvSpPr>
      <dsp:spPr>
        <a:xfrm>
          <a:off x="127800" y="2231063"/>
          <a:ext cx="18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Invest in Pink Cab company: Pink Cab shows a consistent profit trend and is gaining popularity, making it a favorable investment option.</a:t>
          </a:r>
          <a:endParaRPr lang="en-US" sz="1100" kern="1200"/>
        </a:p>
      </dsp:txBody>
      <dsp:txXfrm>
        <a:off x="127800" y="2231063"/>
        <a:ext cx="1800000" cy="1024497"/>
      </dsp:txXfrm>
    </dsp:sp>
    <dsp:sp modelId="{A62DB13F-234F-4206-A142-397984EC91FF}">
      <dsp:nvSpPr>
        <dsp:cNvPr id="0" name=""/>
        <dsp:cNvSpPr/>
      </dsp:nvSpPr>
      <dsp:spPr>
        <a:xfrm>
          <a:off x="2737800" y="1096983"/>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6259DB-6707-413B-9F59-00DC50FB971C}">
      <dsp:nvSpPr>
        <dsp:cNvPr id="0" name=""/>
        <dsp:cNvSpPr/>
      </dsp:nvSpPr>
      <dsp:spPr>
        <a:xfrm>
          <a:off x="2242800" y="2231063"/>
          <a:ext cx="18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Prioritize card-paying customers: Customers who pay by card tend to spend more on cab rides, so targeting this group can lead to increased revenue.</a:t>
          </a:r>
          <a:endParaRPr lang="en-US" sz="1100" kern="1200"/>
        </a:p>
      </dsp:txBody>
      <dsp:txXfrm>
        <a:off x="2242800" y="2231063"/>
        <a:ext cx="1800000" cy="1024497"/>
      </dsp:txXfrm>
    </dsp:sp>
    <dsp:sp modelId="{2DC897AA-49B2-4F3C-A0E6-348C7BF4FA90}">
      <dsp:nvSpPr>
        <dsp:cNvPr id="0" name=""/>
        <dsp:cNvSpPr/>
      </dsp:nvSpPr>
      <dsp:spPr>
        <a:xfrm>
          <a:off x="4852800" y="1096983"/>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F07BCA-4C1B-4A64-AF18-EA73AC91B989}">
      <dsp:nvSpPr>
        <dsp:cNvPr id="0" name=""/>
        <dsp:cNvSpPr/>
      </dsp:nvSpPr>
      <dsp:spPr>
        <a:xfrm>
          <a:off x="4357800" y="2231063"/>
          <a:ext cx="18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Target the 20-40 age group: This age group is the most frequent users of cab services, making them a valuable target market.</a:t>
          </a:r>
          <a:endParaRPr lang="en-US" sz="1100" kern="1200"/>
        </a:p>
      </dsp:txBody>
      <dsp:txXfrm>
        <a:off x="4357800" y="2231063"/>
        <a:ext cx="1800000" cy="1024497"/>
      </dsp:txXfrm>
    </dsp:sp>
    <dsp:sp modelId="{6EA57074-7C2F-4C5F-BE8B-135BE3420448}">
      <dsp:nvSpPr>
        <dsp:cNvPr id="0" name=""/>
        <dsp:cNvSpPr/>
      </dsp:nvSpPr>
      <dsp:spPr>
        <a:xfrm>
          <a:off x="6967800" y="1096983"/>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685319-3FCE-4544-93F7-90D6B23A3E3B}">
      <dsp:nvSpPr>
        <dsp:cNvPr id="0" name=""/>
        <dsp:cNvSpPr/>
      </dsp:nvSpPr>
      <dsp:spPr>
        <a:xfrm>
          <a:off x="6472800" y="2231063"/>
          <a:ext cx="18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Focus on profitable cities: Concentrate efforts in highly profitable cities like New York, Dallas, and Silicon Valley, where the demand for cab services is high.</a:t>
          </a:r>
          <a:endParaRPr lang="en-US" sz="1100" kern="1200"/>
        </a:p>
      </dsp:txBody>
      <dsp:txXfrm>
        <a:off x="6472800" y="2231063"/>
        <a:ext cx="1800000" cy="1024497"/>
      </dsp:txXfrm>
    </dsp:sp>
    <dsp:sp modelId="{AFC97DF7-78FB-40E7-8A2D-513380EE3B34}">
      <dsp:nvSpPr>
        <dsp:cNvPr id="0" name=""/>
        <dsp:cNvSpPr/>
      </dsp:nvSpPr>
      <dsp:spPr>
        <a:xfrm>
          <a:off x="9082800" y="1096983"/>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3624CB-B3B9-4117-975A-4EF28507C3E7}">
      <dsp:nvSpPr>
        <dsp:cNvPr id="0" name=""/>
        <dsp:cNvSpPr/>
      </dsp:nvSpPr>
      <dsp:spPr>
        <a:xfrm>
          <a:off x="8587800" y="2231063"/>
          <a:ext cx="18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Consider expanding to other potentially profitable cities: Explore opportunities for expansion into cities that exhibit high potential for profitability in the cab industry.</a:t>
          </a:r>
          <a:endParaRPr lang="en-US" sz="1100" kern="1200"/>
        </a:p>
      </dsp:txBody>
      <dsp:txXfrm>
        <a:off x="8587800" y="2231063"/>
        <a:ext cx="1800000" cy="102449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Taxi and Cab Investment Analysis</a:t>
            </a:r>
          </a:p>
          <a:p>
            <a:endParaRPr lang="en-US" sz="4000" dirty="0"/>
          </a:p>
          <a:p>
            <a:r>
              <a:rPr lang="en-US" sz="2800" b="1" dirty="0"/>
              <a:t>May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1" name="Rectangle 51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BB9A10-165D-36C1-DD0E-7CF459B3A2F9}"/>
              </a:ext>
            </a:extLst>
          </p:cNvPr>
          <p:cNvSpPr>
            <a:spLocks noGrp="1"/>
          </p:cNvSpPr>
          <p:nvPr>
            <p:ph idx="1"/>
          </p:nvPr>
        </p:nvSpPr>
        <p:spPr>
          <a:xfrm>
            <a:off x="630936" y="2807208"/>
            <a:ext cx="3429000" cy="3410712"/>
          </a:xfrm>
        </p:spPr>
        <p:txBody>
          <a:bodyPr anchor="t">
            <a:normAutofit/>
          </a:bodyPr>
          <a:lstStyle/>
          <a:p>
            <a:r>
              <a:rPr lang="en-US" sz="1900" b="0" i="0">
                <a:effectLst/>
                <a:latin typeface="var(--jp-content-font-family)"/>
              </a:rPr>
              <a:t>Here, we can see that, despite the fact that the Yellow Cab Company's profit is larger overall, the trend is negative. The Pink Company, in contrast, has more consistent seasonality with the highest profits in November, December, and January.</a:t>
            </a:r>
          </a:p>
          <a:p>
            <a:br>
              <a:rPr lang="en-US" sz="1900" b="0" i="0">
                <a:effectLst/>
                <a:latin typeface="-apple-system"/>
              </a:rPr>
            </a:br>
            <a:endParaRPr lang="en-US" sz="1900"/>
          </a:p>
        </p:txBody>
      </p:sp>
      <p:pic>
        <p:nvPicPr>
          <p:cNvPr id="5122" name="Picture 2">
            <a:extLst>
              <a:ext uri="{FF2B5EF4-FFF2-40B4-BE49-F238E27FC236}">
                <a16:creationId xmlns:a16="http://schemas.microsoft.com/office/drawing/2014/main" id="{E0B9C1CD-80AB-AF15-1F61-BE340D7B9C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69550"/>
            <a:ext cx="6903720" cy="491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03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6EC16-78F3-1520-908E-65E306D5365F}"/>
              </a:ext>
            </a:extLst>
          </p:cNvPr>
          <p:cNvSpPr>
            <a:spLocks noGrp="1"/>
          </p:cNvSpPr>
          <p:nvPr>
            <p:ph type="title"/>
          </p:nvPr>
        </p:nvSpPr>
        <p:spPr>
          <a:xfrm>
            <a:off x="6739128" y="638089"/>
            <a:ext cx="4818888" cy="1476801"/>
          </a:xfrm>
        </p:spPr>
        <p:txBody>
          <a:bodyPr anchor="b">
            <a:normAutofit/>
          </a:bodyPr>
          <a:lstStyle/>
          <a:p>
            <a:r>
              <a:rPr lang="en-US" sz="5000" b="1" i="0">
                <a:effectLst/>
                <a:latin typeface="-apple-system"/>
              </a:rPr>
              <a:t>Hypothesis</a:t>
            </a:r>
            <a:br>
              <a:rPr lang="en-US" sz="5000" b="1" i="0">
                <a:effectLst/>
                <a:latin typeface="-apple-system"/>
              </a:rPr>
            </a:br>
            <a:endParaRPr lang="en-US" sz="5000"/>
          </a:p>
        </p:txBody>
      </p:sp>
      <p:pic>
        <p:nvPicPr>
          <p:cNvPr id="7" name="Graphic 6" descr="Taxi">
            <a:extLst>
              <a:ext uri="{FF2B5EF4-FFF2-40B4-BE49-F238E27FC236}">
                <a16:creationId xmlns:a16="http://schemas.microsoft.com/office/drawing/2014/main" id="{634E0E3E-0981-820E-551B-581D4B8E33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936" y="699516"/>
            <a:ext cx="5458968" cy="5458968"/>
          </a:xfrm>
          <a:prstGeom prst="rect">
            <a:avLst/>
          </a:prstGeom>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C0996-F8AC-5317-6527-59D3AE677C67}"/>
              </a:ext>
            </a:extLst>
          </p:cNvPr>
          <p:cNvSpPr>
            <a:spLocks noGrp="1"/>
          </p:cNvSpPr>
          <p:nvPr>
            <p:ph idx="1"/>
          </p:nvPr>
        </p:nvSpPr>
        <p:spPr>
          <a:xfrm>
            <a:off x="6739128" y="2664886"/>
            <a:ext cx="4818888" cy="3550789"/>
          </a:xfrm>
        </p:spPr>
        <p:txBody>
          <a:bodyPr anchor="t">
            <a:normAutofit/>
          </a:bodyPr>
          <a:lstStyle/>
          <a:p>
            <a:pPr>
              <a:buFont typeface="+mj-lt"/>
              <a:buAutoNum type="arabicPeriod"/>
            </a:pPr>
            <a:r>
              <a:rPr lang="en-US" sz="1400" b="0" i="0" dirty="0">
                <a:effectLst/>
                <a:latin typeface="-apple-system"/>
              </a:rPr>
              <a:t>Does the Yellow Cab company have more customers than the Pink Cab company?</a:t>
            </a:r>
          </a:p>
          <a:p>
            <a:pPr>
              <a:buFont typeface="+mj-lt"/>
              <a:buAutoNum type="arabicPeriod"/>
            </a:pPr>
            <a:r>
              <a:rPr lang="en-US" sz="1400" b="0" i="0" dirty="0">
                <a:effectLst/>
                <a:latin typeface="-apple-system"/>
              </a:rPr>
              <a:t>Does the Pink Cab company have a more consistent profit trend than the Yellow Cab company?</a:t>
            </a:r>
          </a:p>
          <a:p>
            <a:pPr>
              <a:buFont typeface="+mj-lt"/>
              <a:buAutoNum type="arabicPeriod"/>
            </a:pPr>
            <a:r>
              <a:rPr lang="en-US" sz="1400" b="0" i="0" dirty="0">
                <a:effectLst/>
                <a:latin typeface="-apple-system"/>
              </a:rPr>
              <a:t>Do customers who pay by card tend to spend more on cab rides than those who pay in cash?</a:t>
            </a:r>
          </a:p>
          <a:p>
            <a:pPr>
              <a:buFont typeface="+mj-lt"/>
              <a:buAutoNum type="arabicPeriod"/>
            </a:pPr>
            <a:r>
              <a:rPr lang="en-US" sz="1400" b="0" i="0" dirty="0">
                <a:effectLst/>
                <a:latin typeface="-apple-system"/>
              </a:rPr>
              <a:t>Are there any specific attributes that are common among high-spending customers?</a:t>
            </a:r>
          </a:p>
          <a:p>
            <a:pPr>
              <a:buFont typeface="+mj-lt"/>
              <a:buAutoNum type="arabicPeriod"/>
            </a:pPr>
            <a:r>
              <a:rPr lang="en-US" sz="1400" b="0" i="0" dirty="0">
                <a:effectLst/>
                <a:latin typeface="-apple-system"/>
              </a:rPr>
              <a:t>Is there a correlation between the distance travelled and the amount spent on cab rides?</a:t>
            </a:r>
          </a:p>
          <a:p>
            <a:pPr>
              <a:buFont typeface="+mj-lt"/>
              <a:buAutoNum type="arabicPeriod"/>
            </a:pPr>
            <a:r>
              <a:rPr lang="en-US" sz="1400" b="0" i="0" dirty="0">
                <a:effectLst/>
                <a:latin typeface="-apple-system"/>
              </a:rPr>
              <a:t>Is there a correlation between the age of the customer and the distance travelled on cab rides?</a:t>
            </a:r>
          </a:p>
          <a:p>
            <a:pPr>
              <a:buFont typeface="+mj-lt"/>
              <a:buAutoNum type="arabicPeriod"/>
            </a:pPr>
            <a:r>
              <a:rPr lang="en-US" sz="1400" b="0" i="0" dirty="0">
                <a:effectLst/>
                <a:latin typeface="-apple-system"/>
              </a:rPr>
              <a:t>Is there a correlation between the time of month and the number of cab rides taken by customers?</a:t>
            </a:r>
          </a:p>
          <a:p>
            <a:endParaRPr lang="en-US" sz="1400" dirty="0"/>
          </a:p>
        </p:txBody>
      </p:sp>
    </p:spTree>
    <p:extLst>
      <p:ext uri="{BB962C8B-B14F-4D97-AF65-F5344CB8AC3E}">
        <p14:creationId xmlns:p14="http://schemas.microsoft.com/office/powerpoint/2010/main" val="2109478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A taxi cab sign">
            <a:extLst>
              <a:ext uri="{FF2B5EF4-FFF2-40B4-BE49-F238E27FC236}">
                <a16:creationId xmlns:a16="http://schemas.microsoft.com/office/drawing/2014/main" id="{753CE864-EC75-65D4-A0F5-C103F6D43641}"/>
              </a:ext>
            </a:extLst>
          </p:cNvPr>
          <p:cNvPicPr>
            <a:picLocks noChangeAspect="1"/>
          </p:cNvPicPr>
          <p:nvPr/>
        </p:nvPicPr>
        <p:blipFill rotWithShape="1">
          <a:blip r:embed="rId2"/>
          <a:srcRect l="2204" r="26655"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8" name="Freeform: Shape 1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CBB59D-E2FD-A3CD-8FF1-02886A07574C}"/>
              </a:ext>
            </a:extLst>
          </p:cNvPr>
          <p:cNvSpPr>
            <a:spLocks noGrp="1"/>
          </p:cNvSpPr>
          <p:nvPr>
            <p:ph type="title"/>
          </p:nvPr>
        </p:nvSpPr>
        <p:spPr>
          <a:xfrm>
            <a:off x="374904" y="856488"/>
            <a:ext cx="4992624" cy="1243584"/>
          </a:xfrm>
        </p:spPr>
        <p:txBody>
          <a:bodyPr anchor="ctr">
            <a:normAutofit/>
          </a:bodyPr>
          <a:lstStyle/>
          <a:p>
            <a:r>
              <a:rPr lang="en-US" sz="3400" dirty="0"/>
              <a:t>EDA Summary</a:t>
            </a:r>
          </a:p>
        </p:txBody>
      </p:sp>
      <p:sp>
        <p:nvSpPr>
          <p:cNvPr id="15" name="Rectangle 14">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896D625-FF24-2CEC-A922-837504C7DAC3}"/>
              </a:ext>
            </a:extLst>
          </p:cNvPr>
          <p:cNvSpPr>
            <a:spLocks noGrp="1"/>
          </p:cNvSpPr>
          <p:nvPr>
            <p:ph idx="1"/>
          </p:nvPr>
        </p:nvSpPr>
        <p:spPr>
          <a:xfrm>
            <a:off x="374904" y="2522949"/>
            <a:ext cx="5065776" cy="3402363"/>
          </a:xfrm>
        </p:spPr>
        <p:txBody>
          <a:bodyPr anchor="t">
            <a:normAutofit/>
          </a:bodyPr>
          <a:lstStyle/>
          <a:p>
            <a:pPr marL="0" indent="0">
              <a:buNone/>
            </a:pPr>
            <a:r>
              <a:rPr lang="en-US" sz="1600" b="0" i="0" dirty="0">
                <a:effectLst/>
                <a:latin typeface="-apple-system"/>
              </a:rPr>
              <a:t>Our analysis showed that the Yellow Cab company had more customers than the Pink Cab company. The Pink Cab company had a more consistent profit trend than the Yellow Cab company, with the highest profits in November, December, and January. Customers who paid by card tended to spend more on cab rides than those who paid in cash. There were no specific attributes that were common among high-spending customers. There was a positive correlation between the distance travelled and the amount spent on cab rides. There was no significant correlation between the age of the customer and the distance travelled on cab rides. There was a positive correlation between the time of the month and the number of cab rides taken by customers as during month end there were slight less customers in Yellow Cab.</a:t>
            </a:r>
            <a:endParaRPr lang="en-US" sz="1600" dirty="0"/>
          </a:p>
        </p:txBody>
      </p:sp>
    </p:spTree>
    <p:extLst>
      <p:ext uri="{BB962C8B-B14F-4D97-AF65-F5344CB8AC3E}">
        <p14:creationId xmlns:p14="http://schemas.microsoft.com/office/powerpoint/2010/main" val="451807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756FA-B2C7-C795-E67B-34A06BCAEECC}"/>
              </a:ext>
            </a:extLst>
          </p:cNvPr>
          <p:cNvSpPr>
            <a:spLocks noGrp="1"/>
          </p:cNvSpPr>
          <p:nvPr>
            <p:ph type="title"/>
          </p:nvPr>
        </p:nvSpPr>
        <p:spPr>
          <a:xfrm>
            <a:off x="838200" y="557188"/>
            <a:ext cx="10515600" cy="1133499"/>
          </a:xfrm>
        </p:spPr>
        <p:txBody>
          <a:bodyPr>
            <a:normAutofit/>
          </a:bodyPr>
          <a:lstStyle/>
          <a:p>
            <a:pPr algn="ctr"/>
            <a:r>
              <a:rPr lang="en-US" sz="5200" b="1" i="0" dirty="0">
                <a:effectLst/>
                <a:latin typeface="-apple-system"/>
              </a:rPr>
              <a:t>Recommendations:</a:t>
            </a:r>
            <a:endParaRPr lang="en-US" sz="5200" dirty="0"/>
          </a:p>
        </p:txBody>
      </p:sp>
      <p:graphicFrame>
        <p:nvGraphicFramePr>
          <p:cNvPr id="5" name="Content Placeholder 2">
            <a:extLst>
              <a:ext uri="{FF2B5EF4-FFF2-40B4-BE49-F238E27FC236}">
                <a16:creationId xmlns:a16="http://schemas.microsoft.com/office/drawing/2014/main" id="{B3293C59-8C4C-BC41-795A-E75E677845D2}"/>
              </a:ext>
            </a:extLst>
          </p:cNvPr>
          <p:cNvGraphicFramePr>
            <a:graphicFrameLocks noGrp="1"/>
          </p:cNvGraphicFramePr>
          <p:nvPr>
            <p:ph idx="1"/>
            <p:extLst>
              <p:ext uri="{D42A27DB-BD31-4B8C-83A1-F6EECF244321}">
                <p14:modId xmlns:p14="http://schemas.microsoft.com/office/powerpoint/2010/main" val="35208223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126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F18143-F93E-FDC5-77F6-676797544420}"/>
              </a:ext>
            </a:extLst>
          </p:cNvPr>
          <p:cNvSpPr>
            <a:spLocks noGrp="1"/>
          </p:cNvSpPr>
          <p:nvPr>
            <p:ph type="title"/>
          </p:nvPr>
        </p:nvSpPr>
        <p:spPr>
          <a:xfrm>
            <a:off x="838200" y="365125"/>
            <a:ext cx="10515600" cy="1325563"/>
          </a:xfrm>
        </p:spPr>
        <p:txBody>
          <a:bodyPr>
            <a:normAutofit/>
          </a:bodyPr>
          <a:lstStyle/>
          <a:p>
            <a:r>
              <a:rPr lang="en-US" sz="5400"/>
              <a:t>Executive Summary</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CAF46F-8FAF-29A7-02C9-A548832661DB}"/>
              </a:ext>
            </a:extLst>
          </p:cNvPr>
          <p:cNvSpPr>
            <a:spLocks noGrp="1"/>
          </p:cNvSpPr>
          <p:nvPr>
            <p:ph idx="1"/>
          </p:nvPr>
        </p:nvSpPr>
        <p:spPr>
          <a:xfrm>
            <a:off x="838200" y="1929384"/>
            <a:ext cx="10515600" cy="4251960"/>
          </a:xfrm>
        </p:spPr>
        <p:txBody>
          <a:bodyPr>
            <a:normAutofit/>
          </a:bodyPr>
          <a:lstStyle/>
          <a:p>
            <a:r>
              <a:rPr lang="en-US" sz="2200" dirty="0"/>
              <a:t>This investment proposal focuses on conducting exploratory data analysis (EDA) and data mining in the cab and taxi industry to assist the private corporation XYZ in making informed investment decisions. The objective is to analyze data from significant American cities to identify trends and insights that can guide strategic investments. The project involves exploring various datasets, merging them, and transforming the features. The ultimate goal is to provide actionable insights and a visual presentation to the executive team and stakeholders of XYZ, enabling them to make well-informed decisions regarding investments in the expanding taxi and cab sector.</a:t>
            </a:r>
          </a:p>
        </p:txBody>
      </p:sp>
    </p:spTree>
    <p:extLst>
      <p:ext uri="{BB962C8B-B14F-4D97-AF65-F5344CB8AC3E}">
        <p14:creationId xmlns:p14="http://schemas.microsoft.com/office/powerpoint/2010/main" val="338304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8D2E8-9947-B93B-E85C-9B13C69B27E0}"/>
              </a:ext>
            </a:extLst>
          </p:cNvPr>
          <p:cNvSpPr>
            <a:spLocks noGrp="1"/>
          </p:cNvSpPr>
          <p:nvPr>
            <p:ph type="title"/>
          </p:nvPr>
        </p:nvSpPr>
        <p:spPr>
          <a:xfrm>
            <a:off x="838200" y="365125"/>
            <a:ext cx="10515600" cy="1325563"/>
          </a:xfrm>
        </p:spPr>
        <p:txBody>
          <a:bodyPr>
            <a:normAutofit/>
          </a:bodyPr>
          <a:lstStyle/>
          <a:p>
            <a:r>
              <a:rPr lang="en-US" sz="5400"/>
              <a:t>Problem Statement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9C83B0-D3CD-6C4F-0BAF-CD9CFD05C0E3}"/>
              </a:ext>
            </a:extLst>
          </p:cNvPr>
          <p:cNvSpPr>
            <a:spLocks noGrp="1"/>
          </p:cNvSpPr>
          <p:nvPr>
            <p:ph idx="1"/>
          </p:nvPr>
        </p:nvSpPr>
        <p:spPr>
          <a:xfrm>
            <a:off x="838200" y="1929384"/>
            <a:ext cx="10515600" cy="4251960"/>
          </a:xfrm>
        </p:spPr>
        <p:txBody>
          <a:bodyPr>
            <a:normAutofit/>
          </a:bodyPr>
          <a:lstStyle/>
          <a:p>
            <a:r>
              <a:rPr lang="en-US" sz="2200" dirty="0"/>
              <a:t>The private corporation XYZ seeks to invest in the rapidly growing taxi and cab sector. To ensure informed investment decisions, they require a comprehensive exploratory data analysis and data mining of significant American cities. The key challenge is to identify trends and insights from the available datasets that will guide strategic investments. The company aims to understand various factors such as the cost of trips, distance traveled, customer demographics, payment preferences, and city characteristics. The desired outcome is actionable insights and a visual presentation that will aid XYZ's executive team and stakeholders in selecting the most promising investment opportunities in the cab and taxi industry.</a:t>
            </a:r>
          </a:p>
        </p:txBody>
      </p:sp>
    </p:spTree>
    <p:extLst>
      <p:ext uri="{BB962C8B-B14F-4D97-AF65-F5344CB8AC3E}">
        <p14:creationId xmlns:p14="http://schemas.microsoft.com/office/powerpoint/2010/main" val="305897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42A7A-F1E4-2DDE-5DD0-19CEEFAFDEA8}"/>
              </a:ext>
            </a:extLst>
          </p:cNvPr>
          <p:cNvSpPr>
            <a:spLocks noGrp="1"/>
          </p:cNvSpPr>
          <p:nvPr>
            <p:ph type="title"/>
          </p:nvPr>
        </p:nvSpPr>
        <p:spPr>
          <a:xfrm>
            <a:off x="838200" y="365125"/>
            <a:ext cx="10515600" cy="1325563"/>
          </a:xfrm>
        </p:spPr>
        <p:txBody>
          <a:bodyPr>
            <a:normAutofit/>
          </a:bodyPr>
          <a:lstStyle/>
          <a:p>
            <a:r>
              <a:rPr lang="en-US" sz="5400"/>
              <a:t>Approach</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5CD4ADC8-BF9F-57DD-CF09-32D083A6DA01}"/>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US" sz="1900" b="0" i="0" dirty="0">
                <a:effectLst/>
                <a:latin typeface="Söhne"/>
              </a:rPr>
              <a:t>Conduct Exploratory Data Analysis (EDA): Analyze available datasets from significant American cities in the cab and taxi industry.</a:t>
            </a:r>
          </a:p>
          <a:p>
            <a:pPr>
              <a:buFont typeface="Arial" panose="020B0604020202020204" pitchFamily="34" charset="0"/>
              <a:buChar char="•"/>
            </a:pPr>
            <a:r>
              <a:rPr lang="en-US" sz="1900" b="0" i="0" dirty="0">
                <a:effectLst/>
                <a:latin typeface="Söhne"/>
              </a:rPr>
              <a:t>Data Mining: Identify trends and insights by extracting valuable information from the datasets.</a:t>
            </a:r>
          </a:p>
          <a:p>
            <a:pPr>
              <a:buFont typeface="Arial" panose="020B0604020202020204" pitchFamily="34" charset="0"/>
              <a:buChar char="•"/>
            </a:pPr>
            <a:r>
              <a:rPr lang="en-US" sz="1900" b="0" i="0" dirty="0">
                <a:effectLst/>
                <a:latin typeface="Söhne"/>
              </a:rPr>
              <a:t>Merge and Transform Features: Combine relevant datasets and transform features to enhance analysis and create a comprehensive view.</a:t>
            </a:r>
          </a:p>
          <a:p>
            <a:pPr>
              <a:buFont typeface="Arial" panose="020B0604020202020204" pitchFamily="34" charset="0"/>
              <a:buChar char="•"/>
            </a:pPr>
            <a:r>
              <a:rPr lang="en-US" sz="1900" b="0" i="0" dirty="0">
                <a:effectLst/>
                <a:latin typeface="Söhne"/>
              </a:rPr>
              <a:t>Identify Key Factors: Analyze factors such as trip costs, distance traveled, customer demographics, payment preferences, and city characteristics.</a:t>
            </a:r>
          </a:p>
          <a:p>
            <a:pPr>
              <a:buFont typeface="Arial" panose="020B0604020202020204" pitchFamily="34" charset="0"/>
              <a:buChar char="•"/>
            </a:pPr>
            <a:r>
              <a:rPr lang="en-US" sz="1900" b="0" i="0" dirty="0">
                <a:effectLst/>
                <a:latin typeface="Söhne"/>
              </a:rPr>
              <a:t>Generate Actionable Insights: Derive meaningful insights that can guide strategic investments in the expanding taxi and cab sector.</a:t>
            </a:r>
          </a:p>
          <a:p>
            <a:pPr>
              <a:buFont typeface="Arial" panose="020B0604020202020204" pitchFamily="34" charset="0"/>
              <a:buChar char="•"/>
            </a:pPr>
            <a:r>
              <a:rPr lang="en-US" sz="1900" b="0" i="0" dirty="0">
                <a:effectLst/>
                <a:latin typeface="Söhne"/>
              </a:rPr>
              <a:t>Create Visual Presentation: Present the findings and insights in a visually appealing and informative manner.</a:t>
            </a:r>
          </a:p>
          <a:p>
            <a:pPr>
              <a:buFont typeface="Arial" panose="020B0604020202020204" pitchFamily="34" charset="0"/>
              <a:buChar char="•"/>
            </a:pPr>
            <a:r>
              <a:rPr lang="en-US" sz="1900" b="0" i="0" dirty="0">
                <a:effectLst/>
                <a:latin typeface="Söhne"/>
              </a:rPr>
              <a:t>Enable Informed Decision-Making: Empower XYZ's executive team and stakeholders to make well-informed investment decisions based on the provided insights.</a:t>
            </a:r>
          </a:p>
          <a:p>
            <a:endParaRPr lang="en-US" sz="1900" dirty="0"/>
          </a:p>
        </p:txBody>
      </p:sp>
    </p:spTree>
    <p:extLst>
      <p:ext uri="{BB962C8B-B14F-4D97-AF65-F5344CB8AC3E}">
        <p14:creationId xmlns:p14="http://schemas.microsoft.com/office/powerpoint/2010/main" val="86872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3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1D446B32-B985-3955-CEB9-21E63A03B2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30936" y="754106"/>
            <a:ext cx="5458968" cy="5349788"/>
          </a:xfrm>
          <a:prstGeom prst="rect">
            <a:avLst/>
          </a:prstGeom>
          <a:noFill/>
          <a:extLst>
            <a:ext uri="{909E8E84-426E-40DD-AFC4-6F175D3DCCD1}">
              <a14:hiddenFill xmlns:a14="http://schemas.microsoft.com/office/drawing/2010/main">
                <a:solidFill>
                  <a:srgbClr val="FFFFFF"/>
                </a:solidFill>
              </a14:hiddenFill>
            </a:ext>
          </a:extLst>
        </p:spPr>
      </p:pic>
      <p:sp>
        <p:nvSpPr>
          <p:cNvPr id="104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0A780E-5D02-A9D3-B4AD-D8A6F3F43DCA}"/>
              </a:ext>
            </a:extLst>
          </p:cNvPr>
          <p:cNvSpPr>
            <a:spLocks noGrp="1"/>
          </p:cNvSpPr>
          <p:nvPr>
            <p:ph idx="1"/>
          </p:nvPr>
        </p:nvSpPr>
        <p:spPr>
          <a:xfrm>
            <a:off x="6739128" y="2664886"/>
            <a:ext cx="4818888" cy="3550789"/>
          </a:xfrm>
        </p:spPr>
        <p:txBody>
          <a:bodyPr anchor="t">
            <a:normAutofit/>
          </a:bodyPr>
          <a:lstStyle/>
          <a:p>
            <a:pPr>
              <a:buFont typeface="+mj-lt"/>
              <a:buAutoNum type="arabicPeriod"/>
            </a:pPr>
            <a:r>
              <a:rPr lang="en-US" sz="1200" b="0" i="0" dirty="0">
                <a:effectLst/>
                <a:latin typeface="-apple-system"/>
              </a:rPr>
              <a:t>People prefer to pay more by cards.</a:t>
            </a:r>
          </a:p>
          <a:p>
            <a:pPr>
              <a:buFont typeface="+mj-lt"/>
              <a:buAutoNum type="arabicPeriod"/>
            </a:pPr>
            <a:r>
              <a:rPr lang="en-US" sz="1200" b="0" i="0" dirty="0">
                <a:effectLst/>
                <a:latin typeface="-apple-system"/>
              </a:rPr>
              <a:t>Yellow Taxi is more popular and preferable by customers.</a:t>
            </a:r>
          </a:p>
          <a:p>
            <a:pPr>
              <a:buFont typeface="+mj-lt"/>
              <a:buAutoNum type="arabicPeriod"/>
            </a:pPr>
            <a:r>
              <a:rPr lang="en-US" sz="1200" b="0" i="0" dirty="0">
                <a:effectLst/>
                <a:latin typeface="-apple-system"/>
              </a:rPr>
              <a:t>New York, Chicago, Los Angeles, and Washington has most number of users of Cabs</a:t>
            </a:r>
          </a:p>
          <a:p>
            <a:pPr>
              <a:buFont typeface="+mj-lt"/>
              <a:buAutoNum type="arabicPeriod"/>
            </a:pPr>
            <a:r>
              <a:rPr lang="en-US" sz="1200" b="0" i="0" dirty="0">
                <a:effectLst/>
                <a:latin typeface="-apple-system"/>
              </a:rPr>
              <a:t>We have more male customers than females, however; the difference is not a lot</a:t>
            </a:r>
          </a:p>
          <a:p>
            <a:pPr>
              <a:buFont typeface="+mj-lt"/>
              <a:buAutoNum type="arabicPeriod"/>
            </a:pPr>
            <a:r>
              <a:rPr lang="en-US" sz="1200" b="0" i="0" dirty="0" err="1">
                <a:effectLst/>
                <a:latin typeface="-apple-system"/>
              </a:rPr>
              <a:t>Agr</a:t>
            </a:r>
            <a:r>
              <a:rPr lang="en-US" sz="1200" b="0" i="0" dirty="0">
                <a:effectLst/>
                <a:latin typeface="-apple-system"/>
              </a:rPr>
              <a:t> 20-40 has the most number of Cab users.</a:t>
            </a:r>
          </a:p>
          <a:p>
            <a:pPr>
              <a:buFont typeface="+mj-lt"/>
              <a:buAutoNum type="arabicPeriod"/>
            </a:pPr>
            <a:r>
              <a:rPr lang="en-US" sz="1200" b="0" i="0" dirty="0">
                <a:effectLst/>
                <a:latin typeface="-apple-system"/>
              </a:rPr>
              <a:t>High income customer do not prefer cabs probably they have their own cars and drivers.</a:t>
            </a:r>
          </a:p>
          <a:p>
            <a:pPr>
              <a:buFont typeface="+mj-lt"/>
              <a:buAutoNum type="arabicPeriod"/>
            </a:pPr>
            <a:r>
              <a:rPr lang="en-US" sz="1200" b="0" i="0" dirty="0">
                <a:effectLst/>
                <a:latin typeface="-apple-system"/>
              </a:rPr>
              <a:t>We can also see that during winters more people prefer cabs.</a:t>
            </a:r>
          </a:p>
          <a:p>
            <a:pPr>
              <a:buFont typeface="+mj-lt"/>
              <a:buAutoNum type="arabicPeriod"/>
            </a:pPr>
            <a:r>
              <a:rPr lang="en-US" sz="1200" b="0" i="0" dirty="0">
                <a:effectLst/>
                <a:latin typeface="-apple-system"/>
              </a:rPr>
              <a:t>More Cabs are booking during weekend.</a:t>
            </a:r>
          </a:p>
          <a:p>
            <a:pPr>
              <a:buFont typeface="+mj-lt"/>
              <a:buAutoNum type="arabicPeriod"/>
            </a:pPr>
            <a:r>
              <a:rPr lang="en-US" sz="1200" b="0" i="0" dirty="0">
                <a:effectLst/>
                <a:latin typeface="-apple-system"/>
              </a:rPr>
              <a:t>Most Cabs earn $1-5/km</a:t>
            </a:r>
          </a:p>
          <a:p>
            <a:endParaRPr lang="en-US" sz="1200" dirty="0"/>
          </a:p>
        </p:txBody>
      </p:sp>
    </p:spTree>
    <p:extLst>
      <p:ext uri="{BB962C8B-B14F-4D97-AF65-F5344CB8AC3E}">
        <p14:creationId xmlns:p14="http://schemas.microsoft.com/office/powerpoint/2010/main" val="1247218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39EAF1B3-A236-9A38-78ED-4F77F09985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1115762"/>
            <a:ext cx="5458968" cy="4626475"/>
          </a:xfrm>
          <a:prstGeom prst="rect">
            <a:avLst/>
          </a:prstGeom>
          <a:noFill/>
          <a:extLst>
            <a:ext uri="{909E8E84-426E-40DD-AFC4-6F175D3DCCD1}">
              <a14:hiddenFill xmlns:a14="http://schemas.microsoft.com/office/drawing/2010/main">
                <a:solidFill>
                  <a:srgbClr val="FFFFFF"/>
                </a:solidFill>
              </a14:hiddenFill>
            </a:ext>
          </a:extLst>
        </p:spPr>
      </p:pic>
      <p:sp>
        <p:nvSpPr>
          <p:cNvPr id="2057"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E77918-F362-59C0-64D4-14B0D92B81B0}"/>
              </a:ext>
            </a:extLst>
          </p:cNvPr>
          <p:cNvSpPr>
            <a:spLocks noGrp="1"/>
          </p:cNvSpPr>
          <p:nvPr>
            <p:ph idx="1"/>
          </p:nvPr>
        </p:nvSpPr>
        <p:spPr>
          <a:xfrm>
            <a:off x="6739128" y="2664886"/>
            <a:ext cx="4818888" cy="3550789"/>
          </a:xfrm>
        </p:spPr>
        <p:txBody>
          <a:bodyPr anchor="t">
            <a:normAutofit/>
          </a:bodyPr>
          <a:lstStyle/>
          <a:p>
            <a:r>
              <a:rPr lang="en-US" sz="2200" b="0" i="0" dirty="0">
                <a:effectLst/>
                <a:latin typeface="-apple-system"/>
              </a:rPr>
              <a:t>Here we can see that most profitable city for the cabs are New York, Dallas and Silicon Valley and least profitable cities are Sacramento, Nashville, Boston and Chicago.</a:t>
            </a:r>
            <a:endParaRPr lang="en-US" sz="2200" dirty="0"/>
          </a:p>
        </p:txBody>
      </p:sp>
    </p:spTree>
    <p:extLst>
      <p:ext uri="{BB962C8B-B14F-4D97-AF65-F5344CB8AC3E}">
        <p14:creationId xmlns:p14="http://schemas.microsoft.com/office/powerpoint/2010/main" val="131222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5" name="Rectangle 309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2DB417-F4CD-0921-6D8D-3AFD23A3527A}"/>
              </a:ext>
            </a:extLst>
          </p:cNvPr>
          <p:cNvSpPr>
            <a:spLocks noGrp="1"/>
          </p:cNvSpPr>
          <p:nvPr>
            <p:ph idx="1"/>
          </p:nvPr>
        </p:nvSpPr>
        <p:spPr>
          <a:xfrm>
            <a:off x="630936" y="2807208"/>
            <a:ext cx="3429000" cy="3410712"/>
          </a:xfrm>
        </p:spPr>
        <p:txBody>
          <a:bodyPr anchor="t">
            <a:normAutofit/>
          </a:bodyPr>
          <a:lstStyle/>
          <a:p>
            <a:r>
              <a:rPr lang="en-US" sz="2200" b="0" i="0" dirty="0">
                <a:effectLst/>
                <a:latin typeface="var(--jp-content-font-family)"/>
              </a:rPr>
              <a:t>On an average we can see that Yellow Cabs is earning $4 more profit as compared to Pink Cabs</a:t>
            </a:r>
          </a:p>
          <a:p>
            <a:br>
              <a:rPr lang="en-US" sz="2200" b="0" i="0" dirty="0">
                <a:effectLst/>
                <a:latin typeface="-apple-system"/>
              </a:rPr>
            </a:br>
            <a:endParaRPr lang="en-US" sz="2200" dirty="0"/>
          </a:p>
        </p:txBody>
      </p:sp>
      <p:pic>
        <p:nvPicPr>
          <p:cNvPr id="3074" name="Picture 2">
            <a:extLst>
              <a:ext uri="{FF2B5EF4-FFF2-40B4-BE49-F238E27FC236}">
                <a16:creationId xmlns:a16="http://schemas.microsoft.com/office/drawing/2014/main" id="{6119BA10-0A8C-0BC9-5E97-88B238AB12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0903" y="640080"/>
            <a:ext cx="5410505"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80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064B94BF-536B-6F4E-B50A-3FDDD81526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1716248"/>
            <a:ext cx="5458968" cy="3425503"/>
          </a:xfrm>
          <a:prstGeom prst="rect">
            <a:avLst/>
          </a:prstGeom>
          <a:noFill/>
          <a:extLst>
            <a:ext uri="{909E8E84-426E-40DD-AFC4-6F175D3DCCD1}">
              <a14:hiddenFill xmlns:a14="http://schemas.microsoft.com/office/drawing/2010/main">
                <a:solidFill>
                  <a:srgbClr val="FFFFFF"/>
                </a:solidFill>
              </a14:hiddenFill>
            </a:ext>
          </a:extLst>
        </p:spPr>
      </p:pic>
      <p:sp>
        <p:nvSpPr>
          <p:cNvPr id="410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FFD97F-A5F0-8A3A-6842-9C3107A5266E}"/>
              </a:ext>
            </a:extLst>
          </p:cNvPr>
          <p:cNvSpPr>
            <a:spLocks noGrp="1"/>
          </p:cNvSpPr>
          <p:nvPr>
            <p:ph idx="1"/>
          </p:nvPr>
        </p:nvSpPr>
        <p:spPr>
          <a:xfrm>
            <a:off x="6739128" y="2664886"/>
            <a:ext cx="4818888" cy="3550789"/>
          </a:xfrm>
        </p:spPr>
        <p:txBody>
          <a:bodyPr anchor="t">
            <a:normAutofit/>
          </a:bodyPr>
          <a:lstStyle/>
          <a:p>
            <a:r>
              <a:rPr lang="en-US" sz="2200" b="0" i="0">
                <a:effectLst/>
                <a:latin typeface="var(--jp-content-font-family)"/>
              </a:rPr>
              <a:t>Over the period of time we can notice that yellow cabs business decreses, reason could be that our majority of users are from Low and Medium Income between 20-40 so due to month end.</a:t>
            </a:r>
          </a:p>
          <a:p>
            <a:br>
              <a:rPr lang="en-US" sz="2200" b="0" i="0">
                <a:effectLst/>
                <a:latin typeface="-apple-system"/>
              </a:rPr>
            </a:br>
            <a:endParaRPr lang="en-US" sz="2200"/>
          </a:p>
        </p:txBody>
      </p:sp>
    </p:spTree>
    <p:extLst>
      <p:ext uri="{BB962C8B-B14F-4D97-AF65-F5344CB8AC3E}">
        <p14:creationId xmlns:p14="http://schemas.microsoft.com/office/powerpoint/2010/main" val="13913706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27</TotalTime>
  <Words>1039</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Söhne</vt:lpstr>
      <vt:lpstr>var(--jp-content-font-family)</vt:lpstr>
      <vt:lpstr>Office Theme</vt:lpstr>
      <vt:lpstr>PowerPoint Presentation</vt:lpstr>
      <vt:lpstr>   Agenda</vt:lpstr>
      <vt:lpstr>Executive Summary</vt:lpstr>
      <vt:lpstr>Problem Statement</vt:lpstr>
      <vt:lpstr>Approach</vt:lpstr>
      <vt:lpstr>PowerPoint Presentation</vt:lpstr>
      <vt:lpstr>PowerPoint Presentation</vt:lpstr>
      <vt:lpstr>PowerPoint Presentation</vt:lpstr>
      <vt:lpstr>PowerPoint Presentation</vt:lpstr>
      <vt:lpstr>PowerPoint Presentation</vt:lpstr>
      <vt:lpstr>Hypothesis </vt:lpstr>
      <vt:lpstr>EDA Summary</vt:lpstr>
      <vt:lpstr>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Talib, Mohammed</dc:creator>
  <cp:lastModifiedBy>Talib, Mohammed</cp:lastModifiedBy>
  <cp:revision>1</cp:revision>
  <dcterms:created xsi:type="dcterms:W3CDTF">2023-05-19T19:25:05Z</dcterms:created>
  <dcterms:modified xsi:type="dcterms:W3CDTF">2023-05-19T19:52:38Z</dcterms:modified>
</cp:coreProperties>
</file>