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14/02/2023</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AABE393-6296-88A1-0697-DE8FAAE88413}"/>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29017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14/02/2023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7439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29777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9858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33465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FE10-F406-47AF-8AE1-E9BA4C7E25F2}" type="datetimeFigureOut">
              <a:rPr lang="en-GB" smtClean="0"/>
              <a:t>14/02/2023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42787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70FE10-F406-47AF-8AE1-E9BA4C7E25F2}" type="datetimeFigureOut">
              <a:rPr lang="en-GB" smtClean="0"/>
              <a:t>14/02/2023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43365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57370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6343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4" name="Footer Placeholder 4">
            <a:extLst>
              <a:ext uri="{FF2B5EF4-FFF2-40B4-BE49-F238E27FC236}">
                <a16:creationId xmlns:a16="http://schemas.microsoft.com/office/drawing/2014/main" id="{2D346C80-B477-36C0-21C3-D96166235BFA}"/>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33012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8586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14/02/2023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02293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14/02/2023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34849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73437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91062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670FE10-F406-47AF-8AE1-E9BA4C7E25F2}" type="datetimeFigureOut">
              <a:rPr lang="en-GB" smtClean="0"/>
              <a:t>14/02/2023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390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14/02/2023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60111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70FE10-F406-47AF-8AE1-E9BA4C7E25F2}" type="datetimeFigureOut">
              <a:rPr lang="en-GB" smtClean="0"/>
              <a:t>14/02/2023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2510028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2" name="Picture 2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2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Logo&#10;&#10;Description automatically generated">
            <a:extLst>
              <a:ext uri="{FF2B5EF4-FFF2-40B4-BE49-F238E27FC236}">
                <a16:creationId xmlns:a16="http://schemas.microsoft.com/office/drawing/2014/main" id="{4B5B8FF3-F4E0-BBBD-5092-C1863E1A33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467" y="1302513"/>
            <a:ext cx="10905066" cy="4252974"/>
          </a:xfrm>
          <a:prstGeom prst="rect">
            <a:avLst/>
          </a:prstGeom>
        </p:spPr>
      </p:pic>
      <p:sp>
        <p:nvSpPr>
          <p:cNvPr id="34" name="Rectangle 3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Chart, pie chart&#10;&#10;Description automatically generated">
            <a:extLst>
              <a:ext uri="{FF2B5EF4-FFF2-40B4-BE49-F238E27FC236}">
                <a16:creationId xmlns:a16="http://schemas.microsoft.com/office/drawing/2014/main" id="{23E9B531-C1FD-1D65-59C6-72B1B644B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201" y="1306032"/>
            <a:ext cx="3517119" cy="3517119"/>
          </a:xfrm>
          <a:prstGeom prst="rect">
            <a:avLst/>
          </a:prstGeom>
        </p:spPr>
      </p:pic>
      <p:cxnSp>
        <p:nvCxnSpPr>
          <p:cNvPr id="66" name="Straight Connector 6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7" name="Picture 16" descr="Chart, pie chart&#10;&#10;Description automatically generated">
            <a:extLst>
              <a:ext uri="{FF2B5EF4-FFF2-40B4-BE49-F238E27FC236}">
                <a16:creationId xmlns:a16="http://schemas.microsoft.com/office/drawing/2014/main" id="{064FB90D-CE4A-5BBC-B4DA-FAC0EA81E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44" y="1997272"/>
            <a:ext cx="3537345" cy="2670348"/>
          </a:xfrm>
          <a:prstGeom prst="rect">
            <a:avLst/>
          </a:prstGeom>
        </p:spPr>
      </p:pic>
      <p:cxnSp>
        <p:nvCxnSpPr>
          <p:cNvPr id="68" name="Straight Connector 6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9" name="Picture 18" descr="Chart, pie chart&#10;&#10;Description automatically generated">
            <a:extLst>
              <a:ext uri="{FF2B5EF4-FFF2-40B4-BE49-F238E27FC236}">
                <a16:creationId xmlns:a16="http://schemas.microsoft.com/office/drawing/2014/main" id="{A34A04D1-DF2F-6501-ECAC-A001AF227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1653527"/>
            <a:ext cx="3517120" cy="3009091"/>
          </a:xfrm>
          <a:prstGeom prst="rect">
            <a:avLst/>
          </a:prstGeom>
        </p:spPr>
      </p:pic>
      <p:sp>
        <p:nvSpPr>
          <p:cNvPr id="25" name="TextBox 24">
            <a:extLst>
              <a:ext uri="{FF2B5EF4-FFF2-40B4-BE49-F238E27FC236}">
                <a16:creationId xmlns:a16="http://schemas.microsoft.com/office/drawing/2014/main" id="{17CD6698-3D2F-4BC9-0844-6584923911B3}"/>
              </a:ext>
            </a:extLst>
          </p:cNvPr>
          <p:cNvSpPr txBox="1"/>
          <p:nvPr/>
        </p:nvSpPr>
        <p:spPr>
          <a:xfrm>
            <a:off x="8804244" y="1121366"/>
            <a:ext cx="2233304" cy="369332"/>
          </a:xfrm>
          <a:prstGeom prst="rect">
            <a:avLst/>
          </a:prstGeom>
          <a:noFill/>
        </p:spPr>
        <p:txBody>
          <a:bodyPr wrap="none" rtlCol="0">
            <a:spAutoFit/>
          </a:bodyPr>
          <a:lstStyle/>
          <a:p>
            <a:r>
              <a:rPr lang="en-US" dirty="0"/>
              <a:t>Sentiment Analysis</a:t>
            </a:r>
            <a:endParaRPr lang="en-GB" dirty="0"/>
          </a:p>
        </p:txBody>
      </p:sp>
      <p:sp>
        <p:nvSpPr>
          <p:cNvPr id="27" name="TextBox 26">
            <a:extLst>
              <a:ext uri="{FF2B5EF4-FFF2-40B4-BE49-F238E27FC236}">
                <a16:creationId xmlns:a16="http://schemas.microsoft.com/office/drawing/2014/main" id="{F2BFF707-D7D5-BC3F-0FBF-EC0AB68D00AC}"/>
              </a:ext>
            </a:extLst>
          </p:cNvPr>
          <p:cNvSpPr txBox="1"/>
          <p:nvPr/>
        </p:nvSpPr>
        <p:spPr>
          <a:xfrm>
            <a:off x="4979348" y="1121366"/>
            <a:ext cx="2305439" cy="369332"/>
          </a:xfrm>
          <a:prstGeom prst="rect">
            <a:avLst/>
          </a:prstGeom>
          <a:noFill/>
        </p:spPr>
        <p:txBody>
          <a:bodyPr wrap="none" rtlCol="0">
            <a:spAutoFit/>
          </a:bodyPr>
          <a:lstStyle/>
          <a:p>
            <a:r>
              <a:rPr lang="en-US" dirty="0"/>
              <a:t>Rating Percentage</a:t>
            </a:r>
            <a:endParaRPr lang="en-GB" dirty="0"/>
          </a:p>
        </p:txBody>
      </p:sp>
      <p:sp>
        <p:nvSpPr>
          <p:cNvPr id="29" name="TextBox 28">
            <a:extLst>
              <a:ext uri="{FF2B5EF4-FFF2-40B4-BE49-F238E27FC236}">
                <a16:creationId xmlns:a16="http://schemas.microsoft.com/office/drawing/2014/main" id="{17B205C2-A3BE-8BB9-954C-188EEC15B046}"/>
              </a:ext>
            </a:extLst>
          </p:cNvPr>
          <p:cNvSpPr txBox="1"/>
          <p:nvPr/>
        </p:nvSpPr>
        <p:spPr>
          <a:xfrm>
            <a:off x="876464" y="1121366"/>
            <a:ext cx="2510624" cy="369332"/>
          </a:xfrm>
          <a:prstGeom prst="rect">
            <a:avLst/>
          </a:prstGeom>
          <a:noFill/>
        </p:spPr>
        <p:txBody>
          <a:bodyPr wrap="none" rtlCol="0">
            <a:spAutoFit/>
          </a:bodyPr>
          <a:lstStyle/>
          <a:p>
            <a:r>
              <a:rPr lang="en-US" dirty="0"/>
              <a:t>Country wise reviews</a:t>
            </a:r>
            <a:endParaRPr lang="en-GB" dirty="0"/>
          </a:p>
        </p:txBody>
      </p:sp>
      <p:sp>
        <p:nvSpPr>
          <p:cNvPr id="31" name="TextBox 30">
            <a:extLst>
              <a:ext uri="{FF2B5EF4-FFF2-40B4-BE49-F238E27FC236}">
                <a16:creationId xmlns:a16="http://schemas.microsoft.com/office/drawing/2014/main" id="{2BB57AE4-20BF-E41F-3EE5-9F241D6F9F89}"/>
              </a:ext>
            </a:extLst>
          </p:cNvPr>
          <p:cNvSpPr txBox="1"/>
          <p:nvPr/>
        </p:nvSpPr>
        <p:spPr>
          <a:xfrm>
            <a:off x="526211" y="5016259"/>
            <a:ext cx="3422732" cy="461665"/>
          </a:xfrm>
          <a:prstGeom prst="rect">
            <a:avLst/>
          </a:prstGeom>
          <a:noFill/>
        </p:spPr>
        <p:txBody>
          <a:bodyPr wrap="none" rtlCol="0">
            <a:spAutoFit/>
          </a:bodyPr>
          <a:lstStyle/>
          <a:p>
            <a:r>
              <a:rPr lang="en-US" sz="1200" dirty="0"/>
              <a:t>We have noticed that most of the reviews</a:t>
            </a:r>
          </a:p>
          <a:p>
            <a:r>
              <a:rPr lang="en-US" sz="1200" dirty="0"/>
              <a:t>were submitted by the customers of the UK.</a:t>
            </a:r>
            <a:endParaRPr lang="en-GB" sz="1200" dirty="0"/>
          </a:p>
        </p:txBody>
      </p:sp>
      <p:sp>
        <p:nvSpPr>
          <p:cNvPr id="32" name="TextBox 31">
            <a:extLst>
              <a:ext uri="{FF2B5EF4-FFF2-40B4-BE49-F238E27FC236}">
                <a16:creationId xmlns:a16="http://schemas.microsoft.com/office/drawing/2014/main" id="{A0FAA1C9-448D-5851-85E7-E6262FD000BF}"/>
              </a:ext>
            </a:extLst>
          </p:cNvPr>
          <p:cNvSpPr txBox="1"/>
          <p:nvPr/>
        </p:nvSpPr>
        <p:spPr>
          <a:xfrm>
            <a:off x="4404842" y="5007817"/>
            <a:ext cx="3517119" cy="830997"/>
          </a:xfrm>
          <a:prstGeom prst="rect">
            <a:avLst/>
          </a:prstGeom>
          <a:noFill/>
        </p:spPr>
        <p:txBody>
          <a:bodyPr wrap="square" rtlCol="0">
            <a:spAutoFit/>
          </a:bodyPr>
          <a:lstStyle/>
          <a:p>
            <a:r>
              <a:rPr lang="en-US" sz="1200" dirty="0"/>
              <a:t>We can see most number of customer  has </a:t>
            </a:r>
            <a:r>
              <a:rPr lang="en-GB" sz="1200" dirty="0"/>
              <a:t>given 1 star rating which tells us that if a </a:t>
            </a:r>
            <a:r>
              <a:rPr lang="en-US" sz="1200" dirty="0"/>
              <a:t>customer is un-happy with the service, then customer is most likely to give 1 star.</a:t>
            </a:r>
            <a:endParaRPr lang="en-GB" sz="1200" dirty="0"/>
          </a:p>
        </p:txBody>
      </p:sp>
      <p:sp>
        <p:nvSpPr>
          <p:cNvPr id="33" name="TextBox 32">
            <a:extLst>
              <a:ext uri="{FF2B5EF4-FFF2-40B4-BE49-F238E27FC236}">
                <a16:creationId xmlns:a16="http://schemas.microsoft.com/office/drawing/2014/main" id="{4762B6FE-6821-46C3-89A4-ED7BF798E77F}"/>
              </a:ext>
            </a:extLst>
          </p:cNvPr>
          <p:cNvSpPr txBox="1"/>
          <p:nvPr/>
        </p:nvSpPr>
        <p:spPr>
          <a:xfrm>
            <a:off x="8217409" y="5016259"/>
            <a:ext cx="3448380" cy="646331"/>
          </a:xfrm>
          <a:prstGeom prst="rect">
            <a:avLst/>
          </a:prstGeom>
          <a:noFill/>
        </p:spPr>
        <p:txBody>
          <a:bodyPr wrap="none" rtlCol="0">
            <a:spAutoFit/>
          </a:bodyPr>
          <a:lstStyle/>
          <a:p>
            <a:r>
              <a:rPr lang="en-US" sz="1200" dirty="0"/>
              <a:t>58.7% of the reviews submitted are positive, </a:t>
            </a:r>
          </a:p>
          <a:p>
            <a:r>
              <a:rPr lang="en-US" sz="1200" dirty="0"/>
              <a:t>30% of the reviews are negative and rest </a:t>
            </a:r>
          </a:p>
          <a:p>
            <a:pPr algn="ctr"/>
            <a:r>
              <a:rPr lang="en-US" sz="1200" dirty="0"/>
              <a:t>10.9% are Neutral</a:t>
            </a:r>
            <a:endParaRPr lang="en-GB" sz="1200" dirty="0"/>
          </a:p>
        </p:txBody>
      </p:sp>
      <p:sp>
        <p:nvSpPr>
          <p:cNvPr id="34" name="TextBox 33">
            <a:extLst>
              <a:ext uri="{FF2B5EF4-FFF2-40B4-BE49-F238E27FC236}">
                <a16:creationId xmlns:a16="http://schemas.microsoft.com/office/drawing/2014/main" id="{A1C5E9A0-2BB1-B49B-389D-30DB14CCE530}"/>
              </a:ext>
            </a:extLst>
          </p:cNvPr>
          <p:cNvSpPr txBox="1"/>
          <p:nvPr/>
        </p:nvSpPr>
        <p:spPr>
          <a:xfrm>
            <a:off x="224444" y="6075309"/>
            <a:ext cx="11455012" cy="577081"/>
          </a:xfrm>
          <a:prstGeom prst="rect">
            <a:avLst/>
          </a:prstGeom>
          <a:noFill/>
        </p:spPr>
        <p:txBody>
          <a:bodyPr wrap="square" rtlCol="0">
            <a:spAutoFit/>
          </a:bodyPr>
          <a:lstStyle/>
          <a:p>
            <a:pPr algn="ctr"/>
            <a:r>
              <a:rPr lang="en-US" sz="1050" b="0" i="0" dirty="0">
                <a:solidFill>
                  <a:srgbClr val="D1D5DB"/>
                </a:solidFill>
                <a:effectLst/>
                <a:latin typeface="Söhne"/>
              </a:rPr>
              <a:t>Customers generally appreciated the cabin crew and staff, and found the general economy seats satisfactory. Many customers opted to travel in business class. The airline should focus on improving economy class service, seats, inflight entertainment, and reducing delays. In addition, the business class experience should be enhanced to offer better value for money. Improvements should also be made to the customer service process for refund requests.</a:t>
            </a:r>
            <a:endParaRPr lang="en-GB" sz="1050" dirty="0"/>
          </a:p>
        </p:txBody>
      </p:sp>
    </p:spTree>
    <p:extLst>
      <p:ext uri="{BB962C8B-B14F-4D97-AF65-F5344CB8AC3E}">
        <p14:creationId xmlns:p14="http://schemas.microsoft.com/office/powerpoint/2010/main" val="1911081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157</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 Gothic</vt:lpstr>
      <vt:lpstr>Söhne</vt:lpstr>
      <vt:lpstr>Wingdings 3</vt:lpstr>
      <vt:lpstr>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Md Talib</cp:lastModifiedBy>
  <cp:revision>3</cp:revision>
  <dcterms:created xsi:type="dcterms:W3CDTF">2022-12-06T11:13:27Z</dcterms:created>
  <dcterms:modified xsi:type="dcterms:W3CDTF">2023-02-14T22:08:08Z</dcterms:modified>
</cp:coreProperties>
</file>