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B1509-D62D-4F8A-A3C7-DA616E8659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96E7AA5D-CD2E-40BD-8501-19CAD58CF657}">
      <dgm:prSet phldrT="[Text]"/>
      <dgm:spPr/>
      <dgm:t>
        <a:bodyPr/>
        <a:lstStyle/>
        <a:p>
          <a:r>
            <a:rPr lang="en-US" dirty="0"/>
            <a:t>Accuracy</a:t>
          </a:r>
        </a:p>
        <a:p>
          <a:r>
            <a:rPr lang="en-US" dirty="0"/>
            <a:t>69%</a:t>
          </a:r>
        </a:p>
      </dgm:t>
    </dgm:pt>
    <dgm:pt modelId="{515B04E0-0CE5-42DD-AA94-D1FCB0030801}" type="parTrans" cxnId="{9496FB95-C954-45C9-BB3E-611AE1A761D1}">
      <dgm:prSet/>
      <dgm:spPr/>
      <dgm:t>
        <a:bodyPr/>
        <a:lstStyle/>
        <a:p>
          <a:endParaRPr lang="en-US"/>
        </a:p>
      </dgm:t>
    </dgm:pt>
    <dgm:pt modelId="{D68119AB-4071-4023-AF5B-4448A5082609}" type="sibTrans" cxnId="{9496FB95-C954-45C9-BB3E-611AE1A761D1}">
      <dgm:prSet/>
      <dgm:spPr/>
      <dgm:t>
        <a:bodyPr/>
        <a:lstStyle/>
        <a:p>
          <a:endParaRPr lang="en-US"/>
        </a:p>
      </dgm:t>
    </dgm:pt>
    <dgm:pt modelId="{BE482100-ED93-40B1-9EFC-CEBA1386CB3D}">
      <dgm:prSet phldrT="[Text]"/>
      <dgm:spPr/>
      <dgm:t>
        <a:bodyPr/>
        <a:lstStyle/>
        <a:p>
          <a:r>
            <a:rPr lang="en-US" dirty="0"/>
            <a:t>F1-Score</a:t>
          </a:r>
        </a:p>
        <a:p>
          <a:r>
            <a:rPr lang="en-US" dirty="0"/>
            <a:t>71</a:t>
          </a:r>
        </a:p>
      </dgm:t>
    </dgm:pt>
    <dgm:pt modelId="{3CD8EC99-1C19-45C4-AB7C-DC29DCD3B9B8}" type="parTrans" cxnId="{FEB67910-800B-42BC-B269-05A45CA1D10D}">
      <dgm:prSet/>
      <dgm:spPr/>
      <dgm:t>
        <a:bodyPr/>
        <a:lstStyle/>
        <a:p>
          <a:endParaRPr lang="en-US"/>
        </a:p>
      </dgm:t>
    </dgm:pt>
    <dgm:pt modelId="{F02E9327-89CF-497C-8FEF-7D725DBFBC24}" type="sibTrans" cxnId="{FEB67910-800B-42BC-B269-05A45CA1D10D}">
      <dgm:prSet/>
      <dgm:spPr/>
      <dgm:t>
        <a:bodyPr/>
        <a:lstStyle/>
        <a:p>
          <a:endParaRPr lang="en-US"/>
        </a:p>
      </dgm:t>
    </dgm:pt>
    <dgm:pt modelId="{8788F833-61CF-4EEE-A4FF-B689FD5298A0}" type="pres">
      <dgm:prSet presAssocID="{FC0B1509-D62D-4F8A-A3C7-DA616E8659DA}" presName="root" presStyleCnt="0">
        <dgm:presLayoutVars>
          <dgm:dir/>
          <dgm:resizeHandles val="exact"/>
        </dgm:presLayoutVars>
      </dgm:prSet>
      <dgm:spPr/>
    </dgm:pt>
    <dgm:pt modelId="{67440F1D-3FB6-46FB-8C06-BB7E62D29EA6}" type="pres">
      <dgm:prSet presAssocID="{96E7AA5D-CD2E-40BD-8501-19CAD58CF657}" presName="compNode" presStyleCnt="0"/>
      <dgm:spPr/>
    </dgm:pt>
    <dgm:pt modelId="{07923166-BB2E-4CF5-837C-F43C427A5A65}" type="pres">
      <dgm:prSet presAssocID="{96E7AA5D-CD2E-40BD-8501-19CAD58CF6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7DCA2F7-B457-4BF1-9FBC-6E88B47CD69C}" type="pres">
      <dgm:prSet presAssocID="{96E7AA5D-CD2E-40BD-8501-19CAD58CF657}" presName="spaceRect" presStyleCnt="0"/>
      <dgm:spPr/>
    </dgm:pt>
    <dgm:pt modelId="{2E82381F-C242-44FF-8765-9C7F0BAE7D7F}" type="pres">
      <dgm:prSet presAssocID="{96E7AA5D-CD2E-40BD-8501-19CAD58CF657}" presName="textRect" presStyleLbl="revTx" presStyleIdx="0" presStyleCnt="2" custScaleY="253154" custLinFactNeighborX="3521" custLinFactNeighborY="72110">
        <dgm:presLayoutVars>
          <dgm:chMax val="1"/>
          <dgm:chPref val="1"/>
        </dgm:presLayoutVars>
      </dgm:prSet>
      <dgm:spPr/>
    </dgm:pt>
    <dgm:pt modelId="{E8E7E045-1F51-4DB1-B3CC-93BEF43272D0}" type="pres">
      <dgm:prSet presAssocID="{D68119AB-4071-4023-AF5B-4448A5082609}" presName="sibTrans" presStyleCnt="0"/>
      <dgm:spPr/>
    </dgm:pt>
    <dgm:pt modelId="{5D74B01F-28C8-41CB-937B-7CEDDEE6F0D4}" type="pres">
      <dgm:prSet presAssocID="{BE482100-ED93-40B1-9EFC-CEBA1386CB3D}" presName="compNode" presStyleCnt="0"/>
      <dgm:spPr/>
    </dgm:pt>
    <dgm:pt modelId="{E9C2B1FB-0AD1-4A9F-9FA9-136F3CE3CF03}" type="pres">
      <dgm:prSet presAssocID="{BE482100-ED93-40B1-9EFC-CEBA1386CB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251458-9BAA-4B6E-9374-73FDFEEC7F8F}" type="pres">
      <dgm:prSet presAssocID="{BE482100-ED93-40B1-9EFC-CEBA1386CB3D}" presName="spaceRect" presStyleCnt="0"/>
      <dgm:spPr/>
    </dgm:pt>
    <dgm:pt modelId="{A6726BC6-6E05-4FC4-8124-0846F9092AC8}" type="pres">
      <dgm:prSet presAssocID="{BE482100-ED93-40B1-9EFC-CEBA1386CB3D}" presName="textRect" presStyleLbl="revTx" presStyleIdx="1" presStyleCnt="2" custScaleY="279165" custLinFactNeighborX="19616" custLinFactNeighborY="95108">
        <dgm:presLayoutVars>
          <dgm:chMax val="1"/>
          <dgm:chPref val="1"/>
        </dgm:presLayoutVars>
      </dgm:prSet>
      <dgm:spPr/>
    </dgm:pt>
  </dgm:ptLst>
  <dgm:cxnLst>
    <dgm:cxn modelId="{FEB67910-800B-42BC-B269-05A45CA1D10D}" srcId="{FC0B1509-D62D-4F8A-A3C7-DA616E8659DA}" destId="{BE482100-ED93-40B1-9EFC-CEBA1386CB3D}" srcOrd="1" destOrd="0" parTransId="{3CD8EC99-1C19-45C4-AB7C-DC29DCD3B9B8}" sibTransId="{F02E9327-89CF-497C-8FEF-7D725DBFBC24}"/>
    <dgm:cxn modelId="{EF95315A-E83F-41CF-BA79-BD9AD4F9FBCE}" type="presOf" srcId="{FC0B1509-D62D-4F8A-A3C7-DA616E8659DA}" destId="{8788F833-61CF-4EEE-A4FF-B689FD5298A0}" srcOrd="0" destOrd="0" presId="urn:microsoft.com/office/officeart/2018/2/layout/IconLabelList"/>
    <dgm:cxn modelId="{67681083-A71D-4903-811E-A6186A26301A}" type="presOf" srcId="{BE482100-ED93-40B1-9EFC-CEBA1386CB3D}" destId="{A6726BC6-6E05-4FC4-8124-0846F9092AC8}" srcOrd="0" destOrd="0" presId="urn:microsoft.com/office/officeart/2018/2/layout/IconLabelList"/>
    <dgm:cxn modelId="{9496FB95-C954-45C9-BB3E-611AE1A761D1}" srcId="{FC0B1509-D62D-4F8A-A3C7-DA616E8659DA}" destId="{96E7AA5D-CD2E-40BD-8501-19CAD58CF657}" srcOrd="0" destOrd="0" parTransId="{515B04E0-0CE5-42DD-AA94-D1FCB0030801}" sibTransId="{D68119AB-4071-4023-AF5B-4448A5082609}"/>
    <dgm:cxn modelId="{444717C3-B996-4C76-A98F-B74929B422FB}" type="presOf" srcId="{96E7AA5D-CD2E-40BD-8501-19CAD58CF657}" destId="{2E82381F-C242-44FF-8765-9C7F0BAE7D7F}" srcOrd="0" destOrd="0" presId="urn:microsoft.com/office/officeart/2018/2/layout/IconLabelList"/>
    <dgm:cxn modelId="{47A29520-8687-4F74-B0CB-88739776464E}" type="presParOf" srcId="{8788F833-61CF-4EEE-A4FF-B689FD5298A0}" destId="{67440F1D-3FB6-46FB-8C06-BB7E62D29EA6}" srcOrd="0" destOrd="0" presId="urn:microsoft.com/office/officeart/2018/2/layout/IconLabelList"/>
    <dgm:cxn modelId="{E6791808-67CF-4AEE-9910-3E0BC9BC69A0}" type="presParOf" srcId="{67440F1D-3FB6-46FB-8C06-BB7E62D29EA6}" destId="{07923166-BB2E-4CF5-837C-F43C427A5A65}" srcOrd="0" destOrd="0" presId="urn:microsoft.com/office/officeart/2018/2/layout/IconLabelList"/>
    <dgm:cxn modelId="{A4DB44DA-0083-4B4E-B897-5377F0FD7476}" type="presParOf" srcId="{67440F1D-3FB6-46FB-8C06-BB7E62D29EA6}" destId="{87DCA2F7-B457-4BF1-9FBC-6E88B47CD69C}" srcOrd="1" destOrd="0" presId="urn:microsoft.com/office/officeart/2018/2/layout/IconLabelList"/>
    <dgm:cxn modelId="{932B505A-B81A-41EE-B0FF-87DCF63DB799}" type="presParOf" srcId="{67440F1D-3FB6-46FB-8C06-BB7E62D29EA6}" destId="{2E82381F-C242-44FF-8765-9C7F0BAE7D7F}" srcOrd="2" destOrd="0" presId="urn:microsoft.com/office/officeart/2018/2/layout/IconLabelList"/>
    <dgm:cxn modelId="{FCEDCF3A-A5CD-4B0E-9E41-4EA7775CB53C}" type="presParOf" srcId="{8788F833-61CF-4EEE-A4FF-B689FD5298A0}" destId="{E8E7E045-1F51-4DB1-B3CC-93BEF43272D0}" srcOrd="1" destOrd="0" presId="urn:microsoft.com/office/officeart/2018/2/layout/IconLabelList"/>
    <dgm:cxn modelId="{A378344A-68AC-4F37-B4B8-631629DC8057}" type="presParOf" srcId="{8788F833-61CF-4EEE-A4FF-B689FD5298A0}" destId="{5D74B01F-28C8-41CB-937B-7CEDDEE6F0D4}" srcOrd="2" destOrd="0" presId="urn:microsoft.com/office/officeart/2018/2/layout/IconLabelList"/>
    <dgm:cxn modelId="{A4FD9701-77DC-49BB-BC60-A7890878D0EC}" type="presParOf" srcId="{5D74B01F-28C8-41CB-937B-7CEDDEE6F0D4}" destId="{E9C2B1FB-0AD1-4A9F-9FA9-136F3CE3CF03}" srcOrd="0" destOrd="0" presId="urn:microsoft.com/office/officeart/2018/2/layout/IconLabelList"/>
    <dgm:cxn modelId="{EABD337B-1706-4D42-99C1-299249D5FCFF}" type="presParOf" srcId="{5D74B01F-28C8-41CB-937B-7CEDDEE6F0D4}" destId="{94251458-9BAA-4B6E-9374-73FDFEEC7F8F}" srcOrd="1" destOrd="0" presId="urn:microsoft.com/office/officeart/2018/2/layout/IconLabelList"/>
    <dgm:cxn modelId="{8C343ABD-4967-4501-A915-064B5830F176}" type="presParOf" srcId="{5D74B01F-28C8-41CB-937B-7CEDDEE6F0D4}" destId="{A6726BC6-6E05-4FC4-8124-0846F9092A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166-BB2E-4CF5-837C-F43C427A5A65}">
      <dsp:nvSpPr>
        <dsp:cNvPr id="0" name=""/>
        <dsp:cNvSpPr/>
      </dsp:nvSpPr>
      <dsp:spPr>
        <a:xfrm>
          <a:off x="666693" y="740320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2381F-C242-44FF-8765-9C7F0BAE7D7F}">
      <dsp:nvSpPr>
        <dsp:cNvPr id="0" name=""/>
        <dsp:cNvSpPr/>
      </dsp:nvSpPr>
      <dsp:spPr>
        <a:xfrm>
          <a:off x="102887" y="2080107"/>
          <a:ext cx="2351250" cy="18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Accuracy</a:t>
          </a:r>
        </a:p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69%</a:t>
          </a:r>
        </a:p>
      </dsp:txBody>
      <dsp:txXfrm>
        <a:off x="102887" y="2080107"/>
        <a:ext cx="2351250" cy="1822708"/>
      </dsp:txXfrm>
    </dsp:sp>
    <dsp:sp modelId="{E9C2B1FB-0AD1-4A9F-9FA9-136F3CE3CF03}">
      <dsp:nvSpPr>
        <dsp:cNvPr id="0" name=""/>
        <dsp:cNvSpPr/>
      </dsp:nvSpPr>
      <dsp:spPr>
        <a:xfrm>
          <a:off x="3429412" y="693500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26BC6-6E05-4FC4-8124-0846F9092AC8}">
      <dsp:nvSpPr>
        <dsp:cNvPr id="0" name=""/>
        <dsp:cNvSpPr/>
      </dsp:nvSpPr>
      <dsp:spPr>
        <a:xfrm>
          <a:off x="2802918" y="2105233"/>
          <a:ext cx="2351250" cy="2009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F1-Score</a:t>
          </a:r>
        </a:p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71</a:t>
          </a:r>
        </a:p>
      </dsp:txBody>
      <dsp:txXfrm>
        <a:off x="2802918" y="2105233"/>
        <a:ext cx="2351250" cy="2009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8745D08-E5A7-4082-98EB-FDDB0B13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307" y="566232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11D92E-4FFD-4DB5-A252-C13FC1BE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6338" y="5283870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CB73E9A-EDB1-467A-BF6B-D62D47AD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61353" y="3415315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1841" y="993914"/>
            <a:ext cx="5409424" cy="3188472"/>
          </a:xfrm>
        </p:spPr>
        <p:txBody>
          <a:bodyPr>
            <a:normAutofit/>
          </a:bodyPr>
          <a:lstStyle/>
          <a:p>
            <a:r>
              <a:rPr lang="en-US" sz="46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4020202020204" pitchFamily="34" charset="0"/>
              </a:rPr>
              <a:t>Predicting customer buying behaviour</a:t>
            </a:r>
            <a:br>
              <a:rPr lang="en-US" sz="46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4020202020204" pitchFamily="34" charset="0"/>
              </a:rPr>
            </a:br>
            <a:endParaRPr lang="en-GB" sz="4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FF0B748E-CA80-10FC-4D68-0C5C29558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" b="5963"/>
          <a:stretch/>
        </p:blipFill>
        <p:spPr>
          <a:xfrm>
            <a:off x="1463985" y="2691353"/>
            <a:ext cx="4101928" cy="14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E5F705A-5E81-4B3A-8EF4-911982DB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Chart, pie chart&#10;&#10;Description automatically generated">
            <a:extLst>
              <a:ext uri="{FF2B5EF4-FFF2-40B4-BE49-F238E27FC236}">
                <a16:creationId xmlns:a16="http://schemas.microsoft.com/office/drawing/2014/main" id="{89A06B70-AA2B-C1A4-6619-A6F36C3B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629"/>
            <a:ext cx="4804280" cy="3074739"/>
          </a:xfrm>
          <a:prstGeom prst="rect">
            <a:avLst/>
          </a:prstGeom>
        </p:spPr>
      </p:pic>
      <p:sp>
        <p:nvSpPr>
          <p:cNvPr id="96" name="Freeform: Shape 88">
            <a:extLst>
              <a:ext uri="{FF2B5EF4-FFF2-40B4-BE49-F238E27FC236}">
                <a16:creationId xmlns:a16="http://schemas.microsoft.com/office/drawing/2014/main" id="{AD8F92D9-1751-4ABF-9CB7-D198C9A05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9067" y="0"/>
            <a:ext cx="1715241" cy="6858000"/>
          </a:xfrm>
          <a:custGeom>
            <a:avLst/>
            <a:gdLst>
              <a:gd name="connsiteX0" fmla="*/ 1619628 w 1715241"/>
              <a:gd name="connsiteY0" fmla="*/ 0 h 6858000"/>
              <a:gd name="connsiteX1" fmla="*/ 1715241 w 1715241"/>
              <a:gd name="connsiteY1" fmla="*/ 0 h 6858000"/>
              <a:gd name="connsiteX2" fmla="*/ 1711235 w 1715241"/>
              <a:gd name="connsiteY2" fmla="*/ 3148 h 6858000"/>
              <a:gd name="connsiteX3" fmla="*/ 95613 w 1715241"/>
              <a:gd name="connsiteY3" fmla="*/ 3429000 h 6858000"/>
              <a:gd name="connsiteX4" fmla="*/ 1711235 w 1715241"/>
              <a:gd name="connsiteY4" fmla="*/ 6854853 h 6858000"/>
              <a:gd name="connsiteX5" fmla="*/ 1715240 w 1715241"/>
              <a:gd name="connsiteY5" fmla="*/ 6858000 h 6858000"/>
              <a:gd name="connsiteX6" fmla="*/ 1619627 w 1715241"/>
              <a:gd name="connsiteY6" fmla="*/ 6858000 h 6858000"/>
              <a:gd name="connsiteX7" fmla="*/ 1615622 w 1715241"/>
              <a:gd name="connsiteY7" fmla="*/ 6854853 h 6858000"/>
              <a:gd name="connsiteX8" fmla="*/ 0 w 1715241"/>
              <a:gd name="connsiteY8" fmla="*/ 3429000 h 6858000"/>
              <a:gd name="connsiteX9" fmla="*/ 1615622 w 1715241"/>
              <a:gd name="connsiteY9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5241" h="6858000">
                <a:moveTo>
                  <a:pt x="1619628" y="0"/>
                </a:moveTo>
                <a:lnTo>
                  <a:pt x="1715241" y="0"/>
                </a:lnTo>
                <a:lnTo>
                  <a:pt x="1711235" y="3148"/>
                </a:lnTo>
                <a:cubicBezTo>
                  <a:pt x="724534" y="817446"/>
                  <a:pt x="95613" y="2049777"/>
                  <a:pt x="95613" y="3429000"/>
                </a:cubicBezTo>
                <a:cubicBezTo>
                  <a:pt x="95613" y="4808224"/>
                  <a:pt x="724534" y="6040555"/>
                  <a:pt x="1711235" y="6854853"/>
                </a:cubicBezTo>
                <a:lnTo>
                  <a:pt x="1715240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1" name="Picture 50" descr="Chart, pie chart&#10;&#10;Description automatically generated">
            <a:extLst>
              <a:ext uri="{FF2B5EF4-FFF2-40B4-BE49-F238E27FC236}">
                <a16:creationId xmlns:a16="http://schemas.microsoft.com/office/drawing/2014/main" id="{9A280B5F-B9AC-2238-0D2B-38B0B2D9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6" y="941416"/>
            <a:ext cx="4987637" cy="4975167"/>
          </a:xfrm>
          <a:prstGeom prst="rect">
            <a:avLst/>
          </a:prstGeom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7816" y="2306119"/>
            <a:ext cx="1164184" cy="2245762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EE5F705A-5E81-4B3A-8EF4-911982DB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E9C2289B-5F5E-43E9-9416-51AC3AF5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3903" y="0"/>
            <a:ext cx="5618097" cy="6858000"/>
          </a:xfrm>
          <a:custGeom>
            <a:avLst/>
            <a:gdLst>
              <a:gd name="connsiteX0" fmla="*/ 0 w 5618097"/>
              <a:gd name="connsiteY0" fmla="*/ 0 h 6858000"/>
              <a:gd name="connsiteX1" fmla="*/ 2543718 w 5618097"/>
              <a:gd name="connsiteY1" fmla="*/ 0 h 6858000"/>
              <a:gd name="connsiteX2" fmla="*/ 3057210 w 5618097"/>
              <a:gd name="connsiteY2" fmla="*/ 0 h 6858000"/>
              <a:gd name="connsiteX3" fmla="*/ 5618097 w 5618097"/>
              <a:gd name="connsiteY3" fmla="*/ 0 h 6858000"/>
              <a:gd name="connsiteX4" fmla="*/ 5618097 w 5618097"/>
              <a:gd name="connsiteY4" fmla="*/ 6858000 h 6858000"/>
              <a:gd name="connsiteX5" fmla="*/ 3057210 w 5618097"/>
              <a:gd name="connsiteY5" fmla="*/ 6858000 h 6858000"/>
              <a:gd name="connsiteX6" fmla="*/ 2543718 w 5618097"/>
              <a:gd name="connsiteY6" fmla="*/ 6858000 h 6858000"/>
              <a:gd name="connsiteX7" fmla="*/ 1 w 5618097"/>
              <a:gd name="connsiteY7" fmla="*/ 6858000 h 6858000"/>
              <a:gd name="connsiteX8" fmla="*/ 4006 w 5618097"/>
              <a:gd name="connsiteY8" fmla="*/ 6854853 h 6858000"/>
              <a:gd name="connsiteX9" fmla="*/ 1619628 w 5618097"/>
              <a:gd name="connsiteY9" fmla="*/ 3429000 h 6858000"/>
              <a:gd name="connsiteX10" fmla="*/ 4006 w 5618097"/>
              <a:gd name="connsiteY10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097" h="6858000">
                <a:moveTo>
                  <a:pt x="0" y="0"/>
                </a:moveTo>
                <a:lnTo>
                  <a:pt x="2543718" y="0"/>
                </a:lnTo>
                <a:lnTo>
                  <a:pt x="3057210" y="0"/>
                </a:lnTo>
                <a:lnTo>
                  <a:pt x="5618097" y="0"/>
                </a:lnTo>
                <a:lnTo>
                  <a:pt x="5618097" y="6858000"/>
                </a:lnTo>
                <a:lnTo>
                  <a:pt x="3057210" y="6858000"/>
                </a:lnTo>
                <a:lnTo>
                  <a:pt x="2543718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2E4CABB-02FC-3BF3-7C58-D61C20180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r="-1050" b="1"/>
          <a:stretch/>
        </p:blipFill>
        <p:spPr>
          <a:xfrm>
            <a:off x="0" y="944090"/>
            <a:ext cx="7272867" cy="5122383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FE8FEDBD-C022-2340-FDCD-A679EE8461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74" y="1922596"/>
            <a:ext cx="3629890" cy="30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Line">
            <a:extLst>
              <a:ext uri="{FF2B5EF4-FFF2-40B4-BE49-F238E27FC236}">
                <a16:creationId xmlns:a16="http://schemas.microsoft.com/office/drawing/2014/main" id="{29A9EE12-EF77-4DB4-84E4-043DE723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3328" y="822960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E87D1D-8D39-0337-CE4D-85621BDDE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664992"/>
              </p:ext>
            </p:extLst>
          </p:nvPr>
        </p:nvGraphicFramePr>
        <p:xfrm>
          <a:off x="6548628" y="822960"/>
          <a:ext cx="5154168" cy="412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8CFBD8-B9AC-2199-5681-C51CD3B0B226}"/>
              </a:ext>
            </a:extLst>
          </p:cNvPr>
          <p:cNvSpPr txBox="1"/>
          <p:nvPr/>
        </p:nvSpPr>
        <p:spPr>
          <a:xfrm>
            <a:off x="287867" y="618067"/>
            <a:ext cx="55287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OBSERVATIONS</a:t>
            </a:r>
          </a:p>
          <a:p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While the day of booking does not seem to be a significant factor, it is observed that most tickets were booked on Mondays.</a:t>
            </a:r>
          </a:p>
          <a:p>
            <a:pPr algn="l"/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The country of origin is found to be a crucial factor for prediction.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The internet, specifically the website and mobile app, is where most bookings are made, indicating a need to focus on these areas.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In order to achieve good accuracy and F1 score, it is recommended to balance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4908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Söhne</vt:lpstr>
      <vt:lpstr>Office Theme</vt:lpstr>
      <vt:lpstr>Predicting customer buying behaviour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Talib, Mohammed</cp:lastModifiedBy>
  <cp:revision>3</cp:revision>
  <dcterms:created xsi:type="dcterms:W3CDTF">2022-12-06T11:13:27Z</dcterms:created>
  <dcterms:modified xsi:type="dcterms:W3CDTF">2023-02-16T23:20:06Z</dcterms:modified>
</cp:coreProperties>
</file>