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1"/>
  </p:sldMasterIdLst>
  <p:notesMasterIdLst>
    <p:notesMasterId r:id="rId24"/>
  </p:notesMasterIdLst>
  <p:sldIdLst>
    <p:sldId id="256" r:id="rId2"/>
    <p:sldId id="261" r:id="rId3"/>
    <p:sldId id="264" r:id="rId4"/>
    <p:sldId id="259" r:id="rId5"/>
    <p:sldId id="271" r:id="rId6"/>
    <p:sldId id="269" r:id="rId7"/>
    <p:sldId id="270" r:id="rId8"/>
    <p:sldId id="266" r:id="rId9"/>
    <p:sldId id="267" r:id="rId10"/>
    <p:sldId id="268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0" r:id="rId19"/>
    <p:sldId id="281" r:id="rId20"/>
    <p:sldId id="282" r:id="rId21"/>
    <p:sldId id="283" r:id="rId22"/>
    <p:sldId id="28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CBEF"/>
    <a:srgbClr val="395D9F"/>
    <a:srgbClr val="3A5993"/>
    <a:srgbClr val="395C9B"/>
    <a:srgbClr val="3A4B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3F5DD-563B-4B4C-B050-96F8F4A18F61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9597A-79CF-4CA3-8A59-30D1D7618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1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1-satisfies Goal 1: retrieving user’s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9597A-79CF-4CA3-8A59-30D1D76185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5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 result of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evaluation, if the number of people whose data is desired is higher than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1000, the system should share the data with the third party. Otherwise,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request must be rejected.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9597A-79CF-4CA3-8A59-30D1D76185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96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tiered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9597A-79CF-4CA3-8A59-30D1D76185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93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DBMS </a:t>
            </a:r>
            <a:r>
              <a:rPr lang="en-US" dirty="0" err="1"/>
              <a:t>integraiton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9597A-79CF-4CA3-8A59-30D1D761855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9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3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22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9047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3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1509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39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15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1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5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6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1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8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2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3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3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DE414-C289-4E23-BE1B-75622AF87E7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8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2F076-6456-4BC4-81A3-FED01F816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999460"/>
            <a:ext cx="5698067" cy="4479852"/>
          </a:xfrm>
        </p:spPr>
        <p:txBody>
          <a:bodyPr anchor="ctr">
            <a:normAutofit/>
          </a:bodyPr>
          <a:lstStyle/>
          <a:p>
            <a:r>
              <a:rPr lang="en-US"/>
              <a:t>TrackMe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0075C-E0C8-46E9-8ABF-10D55334B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6009" y="1810906"/>
            <a:ext cx="6338247" cy="4479852"/>
          </a:xfrm>
        </p:spPr>
        <p:txBody>
          <a:bodyPr anchor="ctr">
            <a:normAutofit/>
          </a:bodyPr>
          <a:lstStyle/>
          <a:p>
            <a:pPr lvl="8" algn="l">
              <a:lnSpc>
                <a:spcPct val="90000"/>
              </a:lnSpc>
            </a:pPr>
            <a:r>
              <a:rPr lang="en-US" sz="1800" dirty="0"/>
              <a:t>903822-Buse </a:t>
            </a:r>
            <a:r>
              <a:rPr lang="en-US" sz="1800" dirty="0" err="1"/>
              <a:t>Gunay</a:t>
            </a:r>
            <a:endParaRPr lang="en-US" sz="1800" dirty="0"/>
          </a:p>
          <a:p>
            <a:pPr lvl="8" algn="l">
              <a:lnSpc>
                <a:spcPct val="90000"/>
              </a:lnSpc>
            </a:pPr>
            <a:r>
              <a:rPr lang="en-US" sz="1800" dirty="0"/>
              <a:t>917104-Ezgi </a:t>
            </a:r>
            <a:r>
              <a:rPr lang="en-US" sz="1800" dirty="0" err="1"/>
              <a:t>Tasti</a:t>
            </a:r>
            <a:endParaRPr lang="en-US" sz="1800" dirty="0"/>
          </a:p>
          <a:p>
            <a:pPr lvl="8" algn="l">
              <a:lnSpc>
                <a:spcPct val="90000"/>
              </a:lnSpc>
            </a:pPr>
            <a:r>
              <a:rPr lang="en-US" sz="1800" dirty="0"/>
              <a:t>915609-Talip Turkmen</a:t>
            </a:r>
            <a:r>
              <a:rPr lang="en-US" sz="500" dirty="0"/>
              <a:t>	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9234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62A77-14D7-4ED6-B0F6-48489055C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4C8E88-5E75-414D-9A56-27982404B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57" y="1626519"/>
            <a:ext cx="6142122" cy="21326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C1CDCB-BBF9-4AFC-8E9E-289BB6636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836" y="3982721"/>
            <a:ext cx="6034238" cy="24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55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429CB-C714-4853-A3F8-C25E87257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ALLOY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B6B5F-F117-4040-B0C8-0D1D4FB67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7823" y="1785381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FCBEF"/>
                </a:solidFill>
              </a:rPr>
              <a:t>Data4Help</a:t>
            </a:r>
          </a:p>
          <a:p>
            <a:r>
              <a:rPr lang="en-US" dirty="0"/>
              <a:t>When a request is sent by a pre-confirmed third party, it should be approved, and requested data should be sent to the third party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2C46E8-99BE-4599-BC2D-B0FAFB5F6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823" y="3180278"/>
            <a:ext cx="9131618" cy="166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09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0844E-6853-41E8-BA3B-EE55EC8C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ALLOY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19D94-0EEB-4E68-806A-FD833A323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FCBEF"/>
                </a:solidFill>
              </a:rPr>
              <a:t>AutomatedSOS</a:t>
            </a:r>
          </a:p>
          <a:p>
            <a:r>
              <a:rPr lang="en-US" dirty="0"/>
              <a:t>When the health values are out of range a notification should be sent to a third party which serves AutomatedSOS service.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6472A-40DF-4D72-9869-9AC5B9EFA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310" y="3219450"/>
            <a:ext cx="8543925" cy="12477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C1F595-9173-4FF1-B281-469A7ECC2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037" y="4464726"/>
            <a:ext cx="4271963" cy="229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440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B4299-01F9-4B4F-A7AB-A64599D2D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ALLOY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947CC-C6ED-4E78-B026-C4A4FE720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222" y="1628400"/>
            <a:ext cx="8596668" cy="1887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FCBEF"/>
                </a:solidFill>
              </a:rPr>
              <a:t>Track4Run</a:t>
            </a:r>
          </a:p>
          <a:p>
            <a:r>
              <a:rPr lang="en-US" dirty="0"/>
              <a:t>A user can’t attend an organization as both runner and spectator.</a:t>
            </a:r>
          </a:p>
          <a:p>
            <a:r>
              <a:rPr lang="en-US" dirty="0"/>
              <a:t> In order to attend, the runner individual must activate Track4Run. </a:t>
            </a:r>
            <a:r>
              <a:rPr lang="en-US" dirty="0" err="1"/>
              <a:t>Also,the</a:t>
            </a:r>
            <a:r>
              <a:rPr lang="en-US" dirty="0"/>
              <a:t> third party must activate Track4Run service to organize a run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F3D21F-BACB-4201-860E-C93D9FFA5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3" y="3669637"/>
            <a:ext cx="8858249" cy="1057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4943E7-BE9A-40E2-9108-747911CE1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2" y="4880870"/>
            <a:ext cx="88582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23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1DE345-4A46-4451-B4CE-77BB5BA73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25705" y="2262188"/>
            <a:ext cx="6079402" cy="3955732"/>
          </a:xfrm>
          <a:prstGeom prst="rect">
            <a:avLst/>
          </a:prstGeom>
        </p:spPr>
      </p:pic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196FDF3-2B59-4695-869E-00299DD9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654" y="640080"/>
            <a:ext cx="8596668" cy="711200"/>
          </a:xfrm>
        </p:spPr>
        <p:txBody>
          <a:bodyPr>
            <a:normAutofit/>
          </a:bodyPr>
          <a:lstStyle/>
          <a:p>
            <a:r>
              <a:rPr lang="en-US" dirty="0"/>
              <a:t>ARCHITECTURAL DESIGN</a:t>
            </a:r>
          </a:p>
        </p:txBody>
      </p:sp>
    </p:spTree>
    <p:extLst>
      <p:ext uri="{BB962C8B-B14F-4D97-AF65-F5344CB8AC3E}">
        <p14:creationId xmlns:p14="http://schemas.microsoft.com/office/powerpoint/2010/main" val="3450226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022DE-037E-4CB2-B1E2-5007E1AA0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COMPONENTS DIAGRAM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343788-B21A-4A3B-BDFB-6918F6686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94" y="1686543"/>
            <a:ext cx="9733280" cy="437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603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50D8F-48B7-4A51-9F54-16C0BBD1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822" y="267286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COMPONENT INTERFACES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DE927-E059-4F05-B6F2-D098A6F47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10" y="1186663"/>
            <a:ext cx="6221770" cy="540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19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A3146C-DE20-40D6-BBF1-FE3013A0D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ARCHTECTURAL STYLES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94CDF4-9642-4A22-B01C-2E3B011C6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17" y="1668417"/>
            <a:ext cx="3678603" cy="4044663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5140F34-A600-4E82-8987-19023CD5D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0331" y="1930747"/>
            <a:ext cx="6594925" cy="3880773"/>
          </a:xfrm>
        </p:spPr>
        <p:txBody>
          <a:bodyPr>
            <a:normAutofit/>
          </a:bodyPr>
          <a:lstStyle/>
          <a:p>
            <a:r>
              <a:rPr lang="en-US" dirty="0"/>
              <a:t>MVC</a:t>
            </a:r>
          </a:p>
          <a:p>
            <a:r>
              <a:rPr lang="en-US" dirty="0"/>
              <a:t>Factory Pattern                DB Factory</a:t>
            </a:r>
          </a:p>
          <a:p>
            <a:r>
              <a:rPr lang="en-US" dirty="0"/>
              <a:t>Builder Pattern                Creating request by third party</a:t>
            </a:r>
          </a:p>
          <a:p>
            <a:r>
              <a:rPr lang="en-US" dirty="0"/>
              <a:t>Observer Pattern             Checking threshold   </a:t>
            </a:r>
          </a:p>
          <a:p>
            <a:r>
              <a:rPr lang="en-US" dirty="0"/>
              <a:t>Facade Pattern                Routing request from web server                       						    to application server 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075CE02-D12C-496B-B9A1-66F392DDFADD}"/>
              </a:ext>
            </a:extLst>
          </p:cNvPr>
          <p:cNvSpPr/>
          <p:nvPr/>
        </p:nvSpPr>
        <p:spPr>
          <a:xfrm>
            <a:off x="7093493" y="2441068"/>
            <a:ext cx="62992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EAE5AFFF-E4B6-4E01-9EF5-8F93AB730CE1}"/>
              </a:ext>
            </a:extLst>
          </p:cNvPr>
          <p:cNvSpPr/>
          <p:nvPr/>
        </p:nvSpPr>
        <p:spPr>
          <a:xfrm>
            <a:off x="7093493" y="2839832"/>
            <a:ext cx="62992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70236C5-7F55-45E4-9C9A-19070782FF80}"/>
              </a:ext>
            </a:extLst>
          </p:cNvPr>
          <p:cNvSpPr/>
          <p:nvPr/>
        </p:nvSpPr>
        <p:spPr>
          <a:xfrm>
            <a:off x="7093493" y="3241120"/>
            <a:ext cx="62992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F2339783-B39D-482E-8E63-0F3FA6E4395F}"/>
              </a:ext>
            </a:extLst>
          </p:cNvPr>
          <p:cNvSpPr/>
          <p:nvPr/>
        </p:nvSpPr>
        <p:spPr>
          <a:xfrm>
            <a:off x="7093493" y="3690748"/>
            <a:ext cx="62992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61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3ABAD5-9223-4B5F-A0F4-A433EBFF8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D9E0E-1C53-498E-88F3-2848CC166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785381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Implementation Order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Model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DataService</a:t>
            </a:r>
            <a:r>
              <a:rPr lang="en-US" dirty="0"/>
              <a:t> and </a:t>
            </a:r>
            <a:r>
              <a:rPr lang="en-US" dirty="0" err="1"/>
              <a:t>DataAcquisitionService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RequestService</a:t>
            </a:r>
            <a:r>
              <a:rPr lang="en-US" dirty="0"/>
              <a:t> and </a:t>
            </a:r>
            <a:r>
              <a:rPr lang="en-US" dirty="0" err="1"/>
              <a:t>ResponseService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dirty="0" err="1"/>
              <a:t>SOSService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5. </a:t>
            </a:r>
            <a:r>
              <a:rPr lang="en-US" dirty="0" err="1"/>
              <a:t>RunService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6. </a:t>
            </a:r>
            <a:r>
              <a:rPr lang="en-US" dirty="0" err="1"/>
              <a:t>LoginService</a:t>
            </a:r>
            <a:r>
              <a:rPr lang="en-US" dirty="0"/>
              <a:t> and </a:t>
            </a:r>
            <a:r>
              <a:rPr lang="en-US" dirty="0" err="1"/>
              <a:t>AccountService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7. Router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1982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A062DB-28F4-4A62-AAB2-F934E1D95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INTEGRATION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20F7CC3-3E22-4D0B-BEC7-B56C9D426EE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654" y="2046327"/>
            <a:ext cx="3111075" cy="38814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B64FB1-8D1B-4CB7-BC77-C2A3AEC780A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37" y="2452077"/>
            <a:ext cx="4483100" cy="2692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3E6216-67BA-4FEC-A4A0-F928856F0FB7}"/>
              </a:ext>
            </a:extLst>
          </p:cNvPr>
          <p:cNvSpPr txBox="1"/>
          <p:nvPr/>
        </p:nvSpPr>
        <p:spPr>
          <a:xfrm>
            <a:off x="930660" y="1523107"/>
            <a:ext cx="4791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Integration between the external services and application components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05566F-9FE0-4CDC-940F-3A3111870375}"/>
              </a:ext>
            </a:extLst>
          </p:cNvPr>
          <p:cNvSpPr txBox="1"/>
          <p:nvPr/>
        </p:nvSpPr>
        <p:spPr>
          <a:xfrm>
            <a:off x="6417899" y="1476940"/>
            <a:ext cx="4791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Integration between the application server components</a:t>
            </a:r>
          </a:p>
        </p:txBody>
      </p:sp>
    </p:spTree>
    <p:extLst>
      <p:ext uri="{BB962C8B-B14F-4D97-AF65-F5344CB8AC3E}">
        <p14:creationId xmlns:p14="http://schemas.microsoft.com/office/powerpoint/2010/main" val="4166498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7C07D6D-0606-4F2D-BB55-265A6F7669A8}"/>
              </a:ext>
            </a:extLst>
          </p:cNvPr>
          <p:cNvSpPr txBox="1">
            <a:spLocks/>
          </p:cNvSpPr>
          <p:nvPr/>
        </p:nvSpPr>
        <p:spPr>
          <a:xfrm>
            <a:off x="842597" y="299772"/>
            <a:ext cx="104515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GOALS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6440498-6428-42F0-BAB4-179635FF2FB3}"/>
              </a:ext>
            </a:extLst>
          </p:cNvPr>
          <p:cNvSpPr txBox="1">
            <a:spLocks/>
          </p:cNvSpPr>
          <p:nvPr/>
        </p:nvSpPr>
        <p:spPr>
          <a:xfrm>
            <a:off x="6201491" y="2231898"/>
            <a:ext cx="4694251" cy="269397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3A5993"/>
                </a:solidFill>
              </a:rPr>
              <a:t>Data4Help - Third Party</a:t>
            </a:r>
          </a:p>
          <a:p>
            <a:pPr marL="0" indent="0">
              <a:buNone/>
            </a:pPr>
            <a:endParaRPr lang="en-US" sz="1800" dirty="0">
              <a:solidFill>
                <a:srgbClr val="5FCBEF"/>
              </a:solidFill>
            </a:endParaRP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000000"/>
                </a:solidFill>
              </a:rPr>
              <a:t>Access to specific individual’s data</a:t>
            </a: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000000"/>
                </a:solidFill>
              </a:rPr>
              <a:t>Access to anonymized data of group of individuals.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C5069D3-FBD1-42E7-8293-34AE889BBA2F}"/>
              </a:ext>
            </a:extLst>
          </p:cNvPr>
          <p:cNvSpPr txBox="1">
            <a:spLocks/>
          </p:cNvSpPr>
          <p:nvPr/>
        </p:nvSpPr>
        <p:spPr>
          <a:xfrm>
            <a:off x="842597" y="2231898"/>
            <a:ext cx="4916774" cy="269397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1800" dirty="0">
                <a:solidFill>
                  <a:srgbClr val="3A5993"/>
                </a:solidFill>
              </a:rPr>
              <a:t>Data4Help – Individual</a:t>
            </a:r>
          </a:p>
          <a:p>
            <a:pPr marL="0" lvl="0" indent="0">
              <a:buNone/>
            </a:pPr>
            <a:endParaRPr lang="en-US" sz="1800" dirty="0">
              <a:solidFill>
                <a:srgbClr val="3A5993"/>
              </a:solidFill>
            </a:endParaRPr>
          </a:p>
          <a:p>
            <a:pPr marL="342900" lvl="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000000"/>
                </a:solidFill>
              </a:rPr>
              <a:t>Retrieving user’s data</a:t>
            </a: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000000"/>
                </a:solidFill>
              </a:rPr>
              <a:t>Sharing individual data with third parties</a:t>
            </a: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000000"/>
                </a:solidFill>
              </a:rPr>
              <a:t>Tracking user’s own data and share history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30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2CBCD1-4F3F-43E4-9F91-841AF31B8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A56D4-DE21-47B9-96BD-A70B1F8E4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785381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Testing order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AA40DB-D40B-48D8-BD14-0FF41564EDB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235" y="2173893"/>
            <a:ext cx="7427263" cy="484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91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17298-46A3-4F06-827A-C192D0DEE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8D75C-236C-4268-9151-68FA39A1D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68306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Bottom Up Approach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6516F4-5034-4AB3-BBB9-226E672EFDA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97" y="2986613"/>
            <a:ext cx="3784600" cy="27946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F14AD3-A6B8-41A5-B55A-CC01FEF55E8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350" y="2848741"/>
            <a:ext cx="3784600" cy="32792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75BC95-6270-44CC-B879-F8E9E34FFBB7}"/>
              </a:ext>
            </a:extLst>
          </p:cNvPr>
          <p:cNvSpPr txBox="1"/>
          <p:nvPr/>
        </p:nvSpPr>
        <p:spPr>
          <a:xfrm>
            <a:off x="1002616" y="2494523"/>
            <a:ext cx="3464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Integration testing of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LoginService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4E70CE-CF18-4869-88C4-1FA9FF7970C4}"/>
              </a:ext>
            </a:extLst>
          </p:cNvPr>
          <p:cNvSpPr txBox="1"/>
          <p:nvPr/>
        </p:nvSpPr>
        <p:spPr>
          <a:xfrm>
            <a:off x="6604626" y="2494523"/>
            <a:ext cx="4584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Integration testing of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DataAcquisitionService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256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301DC-14FD-43F6-87D5-9E33B49A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7" y="4941277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THANKS…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058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8BEFD4-0125-4D24-8750-F1A04B33FBA2}"/>
              </a:ext>
            </a:extLst>
          </p:cNvPr>
          <p:cNvSpPr txBox="1">
            <a:spLocks/>
          </p:cNvSpPr>
          <p:nvPr/>
        </p:nvSpPr>
        <p:spPr>
          <a:xfrm>
            <a:off x="833786" y="2152243"/>
            <a:ext cx="516320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dirty="0">
                <a:solidFill>
                  <a:srgbClr val="395D9F"/>
                </a:solidFill>
              </a:rPr>
              <a:t>Automated SOS</a:t>
            </a:r>
          </a:p>
          <a:p>
            <a:pPr marL="0" indent="0">
              <a:buFont typeface="Wingdings 3" charset="2"/>
              <a:buNone/>
            </a:pPr>
            <a:endParaRPr lang="en-US" sz="2000" dirty="0">
              <a:solidFill>
                <a:srgbClr val="395D9F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Sending a notification to the nearest hospital</a:t>
            </a:r>
          </a:p>
          <a:p>
            <a:r>
              <a:rPr lang="en-US" sz="2000" dirty="0">
                <a:solidFill>
                  <a:srgbClr val="000000"/>
                </a:solidFill>
              </a:rPr>
              <a:t>Keeping individual’s SOS history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23852F5-B0F5-40CB-8565-0D5E98EFA18E}"/>
              </a:ext>
            </a:extLst>
          </p:cNvPr>
          <p:cNvSpPr txBox="1">
            <a:spLocks/>
          </p:cNvSpPr>
          <p:nvPr/>
        </p:nvSpPr>
        <p:spPr>
          <a:xfrm>
            <a:off x="6195008" y="2152243"/>
            <a:ext cx="4098702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dirty="0">
                <a:solidFill>
                  <a:srgbClr val="395D9F"/>
                </a:solidFill>
              </a:rPr>
              <a:t>Track4Run</a:t>
            </a:r>
          </a:p>
          <a:p>
            <a:pPr marL="0" indent="0">
              <a:buFont typeface="Wingdings 3" charset="2"/>
              <a:buNone/>
            </a:pPr>
            <a:endParaRPr lang="en-US" sz="2000" dirty="0">
              <a:solidFill>
                <a:srgbClr val="395D9F"/>
              </a:solidFill>
            </a:endParaRP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000000"/>
                </a:solidFill>
              </a:rPr>
              <a:t>Specifying paths</a:t>
            </a: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000000"/>
                </a:solidFill>
              </a:rPr>
              <a:t>Registering for run</a:t>
            </a: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000000"/>
                </a:solidFill>
              </a:rPr>
              <a:t>Spectating runners on the map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4D5F698-0C73-49BD-8E08-4D140F1C0197}"/>
              </a:ext>
            </a:extLst>
          </p:cNvPr>
          <p:cNvSpPr txBox="1">
            <a:spLocks/>
          </p:cNvSpPr>
          <p:nvPr/>
        </p:nvSpPr>
        <p:spPr>
          <a:xfrm>
            <a:off x="842597" y="299772"/>
            <a:ext cx="104515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54216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7BEDB-2B47-4CC8-946A-58933CDD2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BOUNDARIES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5E7577-F5E3-4C9F-BDEE-D07DA66C35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9495883"/>
              </p:ext>
            </p:extLst>
          </p:nvPr>
        </p:nvGraphicFramePr>
        <p:xfrm>
          <a:off x="2007941" y="1948543"/>
          <a:ext cx="8176119" cy="409348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324781">
                  <a:extLst>
                    <a:ext uri="{9D8B030D-6E8A-4147-A177-3AD203B41FA5}">
                      <a16:colId xmlns:a16="http://schemas.microsoft.com/office/drawing/2014/main" val="4041290252"/>
                    </a:ext>
                  </a:extLst>
                </a:gridCol>
                <a:gridCol w="2892775">
                  <a:extLst>
                    <a:ext uri="{9D8B030D-6E8A-4147-A177-3AD203B41FA5}">
                      <a16:colId xmlns:a16="http://schemas.microsoft.com/office/drawing/2014/main" val="2415492238"/>
                    </a:ext>
                  </a:extLst>
                </a:gridCol>
                <a:gridCol w="1958563">
                  <a:extLst>
                    <a:ext uri="{9D8B030D-6E8A-4147-A177-3AD203B41FA5}">
                      <a16:colId xmlns:a16="http://schemas.microsoft.com/office/drawing/2014/main" val="1907075932"/>
                    </a:ext>
                  </a:extLst>
                </a:gridCol>
              </a:tblGrid>
              <a:tr h="330243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WORLD PHENOMENA</a:t>
                      </a: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SHARED PHENOMENA</a:t>
                      </a: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MACHINE PHENOMENA</a:t>
                      </a: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2792251"/>
                  </a:ext>
                </a:extLst>
              </a:tr>
              <a:tr h="693128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Having a smart device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Receiving health and location data from smart</a:t>
                      </a:r>
                    </a:p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device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Storing data in database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628996"/>
                  </a:ext>
                </a:extLst>
              </a:tr>
              <a:tr h="511686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Having a unique SSN</a:t>
                      </a: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Requesting personal or</a:t>
                      </a:r>
                    </a:p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anonymized data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Controlling anonymization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345963"/>
                  </a:ext>
                </a:extLst>
              </a:tr>
              <a:tr h="511686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Making the monitoring</a:t>
                      </a:r>
                    </a:p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 to receive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Defining pre-confirmed list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Checking pre-confirmed list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7312799"/>
                  </a:ext>
                </a:extLst>
              </a:tr>
              <a:tr h="511686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Measuring health data and location by smart device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Notifying individuals about</a:t>
                      </a:r>
                    </a:p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 sharing request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Preparing requested data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178170"/>
                  </a:ext>
                </a:extLst>
              </a:tr>
              <a:tr h="511686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Dispatching ambulance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Approve or reject data</a:t>
                      </a:r>
                    </a:p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sharing request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Storing data request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639206"/>
                  </a:ext>
                </a:extLst>
              </a:tr>
              <a:tr h="693128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Defining threshold values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Showing requested data to third party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Comparing measured</a:t>
                      </a:r>
                    </a:p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values and threshold values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5666122"/>
                  </a:ext>
                </a:extLst>
              </a:tr>
              <a:tr h="330243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Organizing a run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Tracking runners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Storing SOS information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2841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183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0578F-1FED-449E-9939-2DFC917E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DOMAIN ASSUMPTIONS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4AD76-0506-4BCE-B138-1CEBF5D48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713549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5FCBEF"/>
                </a:solidFill>
              </a:rPr>
              <a:t>Data retrieval</a:t>
            </a:r>
          </a:p>
          <a:p>
            <a:pPr>
              <a:lnSpc>
                <a:spcPct val="90000"/>
              </a:lnSpc>
            </a:pPr>
            <a:r>
              <a:rPr lang="en-US" dirty="0"/>
              <a:t>Smart devices used by individual users provides an interface to retrieve health and location data</a:t>
            </a:r>
          </a:p>
          <a:p>
            <a:pPr>
              <a:lnSpc>
                <a:spcPct val="90000"/>
              </a:lnSpc>
            </a:pPr>
            <a:r>
              <a:rPr lang="en-US" dirty="0"/>
              <a:t>The health and location data provided by smart devices is accurate and real-time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5FCBEF"/>
                </a:solidFill>
              </a:rPr>
              <a:t>AutomatedSOS</a:t>
            </a:r>
          </a:p>
          <a:p>
            <a:pPr>
              <a:lnSpc>
                <a:spcPct val="90000"/>
              </a:lnSpc>
            </a:pPr>
            <a:r>
              <a:rPr lang="en-US" dirty="0"/>
              <a:t>Third parties have a system which receives notification from AutomatedSOS and can dispatch the ambulance to requested location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5FCBEF"/>
                </a:solidFill>
              </a:rPr>
              <a:t>Track4Run</a:t>
            </a:r>
          </a:p>
          <a:p>
            <a:pPr>
              <a:lnSpc>
                <a:spcPct val="90000"/>
              </a:lnSpc>
            </a:pPr>
            <a:r>
              <a:rPr lang="en-US" dirty="0"/>
              <a:t>Location services of runners are available and accurate during the run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6299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817120-6510-49E3-9582-8067FB8B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032" y="167813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REQUIREMENTS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9D804-AACF-4DD9-A4F7-403A8F7AA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032" y="1061893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FCBEF"/>
                </a:solidFill>
              </a:rPr>
              <a:t>Data Retrieval</a:t>
            </a:r>
          </a:p>
          <a:p>
            <a:r>
              <a:rPr lang="en-US" dirty="0"/>
              <a:t>System should retrieve health and location data by exploiting the APIs that are provided by smart devices application.</a:t>
            </a:r>
          </a:p>
          <a:p>
            <a:pPr marL="0" indent="0">
              <a:buNone/>
            </a:pPr>
            <a:r>
              <a:rPr lang="en-US" dirty="0">
                <a:solidFill>
                  <a:srgbClr val="5FCBEF"/>
                </a:solidFill>
              </a:rPr>
              <a:t>Individual Data Request</a:t>
            </a:r>
          </a:p>
          <a:p>
            <a:r>
              <a:rPr lang="en-US" dirty="0"/>
              <a:t>When system receives an individual data request it should respond according to Approval Procedure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BC55E6-63A3-4135-B1ED-11999E0C4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055" y="3243419"/>
            <a:ext cx="6275643" cy="308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20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08C129-E1D9-4198-8556-80E142C73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REQUIREMENTS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94208-7378-4CC9-9C70-963C2A3E8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785381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FCBEF"/>
                </a:solidFill>
              </a:rPr>
              <a:t>Anonymized Data Request</a:t>
            </a:r>
          </a:p>
          <a:p>
            <a:r>
              <a:rPr lang="en-US" dirty="0"/>
              <a:t>The system must evaluate anonym data requests from third parties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5FCBEF"/>
                </a:solidFill>
              </a:rPr>
              <a:t>AutomatedSOS</a:t>
            </a:r>
          </a:p>
          <a:p>
            <a:r>
              <a:rPr lang="en-US" dirty="0"/>
              <a:t>The system should send a notification to the nearest active third party if the health values of the individual fall below a certain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5FCBEF"/>
                </a:solidFill>
              </a:rPr>
              <a:t>Track4Run</a:t>
            </a:r>
          </a:p>
          <a:p>
            <a:r>
              <a:rPr lang="en-US" dirty="0"/>
              <a:t>The system should provide a map to spectators and organizers for displaying the path and the location of all runners during the run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065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A3880-EDCE-449D-853C-5AE0EF0EA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4BB932-5D62-4C70-BA0E-20557D16D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231" y="1269999"/>
            <a:ext cx="8990267" cy="516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62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81702-A2D6-4A39-974B-FFF1BC11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EE4C2-67B8-4973-828B-7E52041F6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47440"/>
            <a:ext cx="5692770" cy="27025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686456-2559-41AC-9ED6-9BBE2A5F9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51" y="1691638"/>
            <a:ext cx="5361431" cy="270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38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581</Words>
  <Application>Microsoft Office PowerPoint</Application>
  <PresentationFormat>Widescreen</PresentationFormat>
  <Paragraphs>132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Trebuchet MS</vt:lpstr>
      <vt:lpstr>Wingdings 3</vt:lpstr>
      <vt:lpstr>Facet</vt:lpstr>
      <vt:lpstr>TrackMe</vt:lpstr>
      <vt:lpstr>PowerPoint Presentation</vt:lpstr>
      <vt:lpstr>PowerPoint Presentation</vt:lpstr>
      <vt:lpstr>BOUNDARIES</vt:lpstr>
      <vt:lpstr>DOMAIN ASSUMPTIONS</vt:lpstr>
      <vt:lpstr>REQUIREMENTS</vt:lpstr>
      <vt:lpstr>REQUIREMENTS</vt:lpstr>
      <vt:lpstr>USE CASES</vt:lpstr>
      <vt:lpstr>USE CASES</vt:lpstr>
      <vt:lpstr>USE CASES</vt:lpstr>
      <vt:lpstr>ALLOY</vt:lpstr>
      <vt:lpstr>ALLOY</vt:lpstr>
      <vt:lpstr>ALLOY</vt:lpstr>
      <vt:lpstr>ARCHITECTURAL DESIGN</vt:lpstr>
      <vt:lpstr>COMPONENTS DIAGRAM</vt:lpstr>
      <vt:lpstr>COMPONENT INTERFACES</vt:lpstr>
      <vt:lpstr>ARCHTECTURAL STYLES</vt:lpstr>
      <vt:lpstr>IMPLEMENTATION</vt:lpstr>
      <vt:lpstr>INTEGRATION</vt:lpstr>
      <vt:lpstr>TESTING</vt:lpstr>
      <vt:lpstr>TESTING</vt:lpstr>
      <vt:lpstr>THANKS…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TrackMe</dc:title>
  <dc:creator>Talip Turkmen</dc:creator>
  <cp:lastModifiedBy>Talip Turkmen</cp:lastModifiedBy>
  <cp:revision>4</cp:revision>
  <dcterms:created xsi:type="dcterms:W3CDTF">2019-01-19T18:05:14Z</dcterms:created>
  <dcterms:modified xsi:type="dcterms:W3CDTF">2019-01-21T17:58:40Z</dcterms:modified>
</cp:coreProperties>
</file>