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5"/>
  </p:notesMasterIdLst>
  <p:sldIdLst>
    <p:sldId id="256" r:id="rId2"/>
    <p:sldId id="261" r:id="rId3"/>
    <p:sldId id="264" r:id="rId4"/>
    <p:sldId id="259" r:id="rId5"/>
    <p:sldId id="271" r:id="rId6"/>
    <p:sldId id="269" r:id="rId7"/>
    <p:sldId id="270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8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395D9F"/>
    <a:srgbClr val="3A5993"/>
    <a:srgbClr val="395C9B"/>
    <a:srgbClr val="3A4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F5DD-563B-4B4C-B050-96F8F4A18F6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597A-79CF-4CA3-8A59-30D1D76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1-satisfies Goal 1: retrieving user’s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evaluation, if the number of people whose data is desired is higher than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1000, the system should share the data with the third party. Otherwise,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 must be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en-US" dirty="0" err="1"/>
              <a:t>integraiton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0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50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3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F076-6456-4BC4-81A3-FED01F81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TrackMe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0075C-E0C8-46E9-8ABF-10D55334B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6009" y="1810906"/>
            <a:ext cx="6338247" cy="4479852"/>
          </a:xfrm>
        </p:spPr>
        <p:txBody>
          <a:bodyPr anchor="ctr">
            <a:normAutofit/>
          </a:bodyPr>
          <a:lstStyle/>
          <a:p>
            <a:pPr lvl="8" algn="l">
              <a:lnSpc>
                <a:spcPct val="90000"/>
              </a:lnSpc>
            </a:pPr>
            <a:r>
              <a:rPr lang="en-US" sz="1800" dirty="0"/>
              <a:t>903822-Buse </a:t>
            </a:r>
            <a:r>
              <a:rPr lang="en-US" sz="1800" dirty="0" err="1"/>
              <a:t>Gunay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917104-Ezgi </a:t>
            </a:r>
            <a:r>
              <a:rPr lang="en-US" sz="1800" dirty="0" err="1"/>
              <a:t>Tasti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915609-Talip Turkmen</a:t>
            </a:r>
            <a:r>
              <a:rPr lang="en-US" sz="500" dirty="0"/>
              <a:t>	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62A77-14D7-4ED6-B0F6-48489055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C8E88-5E75-414D-9A56-27982404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7" y="1626519"/>
            <a:ext cx="6142122" cy="2132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1CDCB-BBF9-4AFC-8E9E-289BB6636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6" y="3982721"/>
            <a:ext cx="6034238" cy="24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29CB-C714-4853-A3F8-C25E8725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39" y="29097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6B5F-F117-4040-B0C8-0D1D4FB6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00" y="1293636"/>
            <a:ext cx="8596668" cy="194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Data4Help</a:t>
            </a:r>
          </a:p>
          <a:p>
            <a:r>
              <a:rPr lang="en-US" dirty="0"/>
              <a:t>When a request is sent by a pre-confirmed third party, it should be approved, and requested data should be sent to the third party</a:t>
            </a:r>
          </a:p>
          <a:p>
            <a:r>
              <a:rPr lang="en-US" dirty="0"/>
              <a:t>If the request is approved or rejected there should be one response for this request. Status of the response depends on the status of the request.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C46E8-99BE-4599-BC2D-B0FAFB5F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83" y="3234021"/>
            <a:ext cx="7657579" cy="1396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5F52E-231C-4967-99C5-64AF3E2B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83" y="4613696"/>
            <a:ext cx="6534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844E-6853-41E8-BA3B-EE55EC8C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67" y="37283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D94-0EEB-4E68-806A-FD833A32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10" y="15548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When the health values are out of range a notification should be sent to a third party which serves AutomatedSOS service.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6472A-40DF-4D72-9869-9AC5B9EF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38" y="3052099"/>
            <a:ext cx="8543925" cy="1247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1F595-9173-4FF1-B281-469A7ECC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70" y="4430904"/>
            <a:ext cx="4271963" cy="22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4299-01F9-4B4F-A7AB-A64599D2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7CC-C6ED-4E78-B026-C4A4FE72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222" y="1628400"/>
            <a:ext cx="8677948" cy="188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A user can’t attend an organization as both runner and spectator.</a:t>
            </a:r>
          </a:p>
          <a:p>
            <a:r>
              <a:rPr lang="en-US" dirty="0"/>
              <a:t> In order to attend, the runner individual must activate Track4Run. Also, the third party must activate Track4Run service to organize a run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3D21F-BACB-4201-860E-C93D9FFA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3" y="3669637"/>
            <a:ext cx="8858249" cy="1057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943E7-BE9A-40E2-9108-747911CE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488087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DE345-4A46-4451-B4CE-77BB5BA73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705" y="2262188"/>
            <a:ext cx="6079402" cy="3955732"/>
          </a:xfrm>
          <a:prstGeom prst="rect">
            <a:avLst/>
          </a:prstGeom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6FDF3-2B59-4695-869E-00299DD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54" y="640080"/>
            <a:ext cx="8596668" cy="711200"/>
          </a:xfrm>
        </p:spPr>
        <p:txBody>
          <a:bodyPr>
            <a:normAutofit/>
          </a:bodyPr>
          <a:lstStyle/>
          <a:p>
            <a:r>
              <a:rPr lang="en-US" dirty="0"/>
              <a:t>ARCHITECTURAL DESIGN</a:t>
            </a:r>
          </a:p>
        </p:txBody>
      </p:sp>
    </p:spTree>
    <p:extLst>
      <p:ext uri="{BB962C8B-B14F-4D97-AF65-F5344CB8AC3E}">
        <p14:creationId xmlns:p14="http://schemas.microsoft.com/office/powerpoint/2010/main" val="345022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6FDF3-2B59-4695-869E-00299DD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DEPLOYMENT VIEW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83081B-0AFB-492B-8B0F-2B299216A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28" y="1595336"/>
            <a:ext cx="7133585" cy="5106146"/>
          </a:xfr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496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022DE-037E-4CB2-B1E2-5007E1AA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COMPONENTS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43788-B21A-4A3B-BDFB-6918F668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4" y="1686543"/>
            <a:ext cx="9733280" cy="43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50D8F-48B7-4A51-9F54-16C0BBD1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22" y="26728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 INTERFACES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E927-E059-4F05-B6F2-D098A6F4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10" y="1186663"/>
            <a:ext cx="6221770" cy="54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146C-DE20-40D6-BBF1-FE3013A0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ARCHTECTURAL STYLES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4CDF4-9642-4A22-B01C-2E3B011C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7" y="1668417"/>
            <a:ext cx="3678603" cy="4044663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140F34-A600-4E82-8987-19023CD5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331" y="1930747"/>
            <a:ext cx="6594925" cy="3880773"/>
          </a:xfrm>
        </p:spPr>
        <p:txBody>
          <a:bodyPr>
            <a:normAutofit/>
          </a:bodyPr>
          <a:lstStyle/>
          <a:p>
            <a:r>
              <a:rPr lang="en-US" dirty="0"/>
              <a:t>MVC</a:t>
            </a:r>
          </a:p>
          <a:p>
            <a:r>
              <a:rPr lang="en-US" dirty="0"/>
              <a:t>Factory Pattern                DB Factory</a:t>
            </a:r>
          </a:p>
          <a:p>
            <a:r>
              <a:rPr lang="en-US" dirty="0"/>
              <a:t>Builder Pattern                Creating request by third party</a:t>
            </a:r>
          </a:p>
          <a:p>
            <a:r>
              <a:rPr lang="en-US" dirty="0"/>
              <a:t>Observer Pattern             Checking threshold   </a:t>
            </a:r>
          </a:p>
          <a:p>
            <a:r>
              <a:rPr lang="en-US" dirty="0"/>
              <a:t>Facade Pattern                Routing request from web server                       						    to application server 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75CE02-D12C-496B-B9A1-66F392DDFADD}"/>
              </a:ext>
            </a:extLst>
          </p:cNvPr>
          <p:cNvSpPr/>
          <p:nvPr/>
        </p:nvSpPr>
        <p:spPr>
          <a:xfrm>
            <a:off x="7093493" y="244106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AE5AFFF-E4B6-4E01-9EF5-8F93AB730CE1}"/>
              </a:ext>
            </a:extLst>
          </p:cNvPr>
          <p:cNvSpPr/>
          <p:nvPr/>
        </p:nvSpPr>
        <p:spPr>
          <a:xfrm>
            <a:off x="7093493" y="2839832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70236C5-7F55-45E4-9C9A-19070782FF80}"/>
              </a:ext>
            </a:extLst>
          </p:cNvPr>
          <p:cNvSpPr/>
          <p:nvPr/>
        </p:nvSpPr>
        <p:spPr>
          <a:xfrm>
            <a:off x="7093493" y="3241120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2339783-B39D-482E-8E63-0F3FA6E4395F}"/>
              </a:ext>
            </a:extLst>
          </p:cNvPr>
          <p:cNvSpPr/>
          <p:nvPr/>
        </p:nvSpPr>
        <p:spPr>
          <a:xfrm>
            <a:off x="7093493" y="369074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BAD5-9223-4B5F-A0F4-A433EBFF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9E0E-1C53-498E-88F3-2848CC16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Implementation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Model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DataService</a:t>
            </a:r>
            <a:r>
              <a:rPr lang="en-US" dirty="0"/>
              <a:t> and </a:t>
            </a:r>
            <a:r>
              <a:rPr lang="en-US" dirty="0" err="1"/>
              <a:t>DataAcquisitionService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RequestService</a:t>
            </a:r>
            <a:r>
              <a:rPr lang="en-US" dirty="0"/>
              <a:t> and </a:t>
            </a:r>
            <a:r>
              <a:rPr lang="en-US" dirty="0" err="1"/>
              <a:t>ResponseService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SOSService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RunService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LoginService</a:t>
            </a:r>
            <a:r>
              <a:rPr lang="en-US" dirty="0"/>
              <a:t> and </a:t>
            </a:r>
            <a:r>
              <a:rPr lang="en-US" dirty="0" err="1"/>
              <a:t>AccountService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Router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98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C07D6D-0606-4F2D-BB55-265A6F7669A8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440498-6428-42F0-BAB4-179635FF2FB3}"/>
              </a:ext>
            </a:extLst>
          </p:cNvPr>
          <p:cNvSpPr txBox="1">
            <a:spLocks/>
          </p:cNvSpPr>
          <p:nvPr/>
        </p:nvSpPr>
        <p:spPr>
          <a:xfrm>
            <a:off x="6201491" y="2231898"/>
            <a:ext cx="4694251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- Third Party</a:t>
            </a:r>
          </a:p>
          <a:p>
            <a:pPr marL="0" indent="0">
              <a:buNone/>
            </a:pPr>
            <a:endParaRPr lang="en-US" sz="1800" dirty="0">
              <a:solidFill>
                <a:srgbClr val="5FCBE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specific individual’s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anonymized data of group of individuals.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5069D3-FBD1-42E7-8293-34AE889BBA2F}"/>
              </a:ext>
            </a:extLst>
          </p:cNvPr>
          <p:cNvSpPr txBox="1">
            <a:spLocks/>
          </p:cNvSpPr>
          <p:nvPr/>
        </p:nvSpPr>
        <p:spPr>
          <a:xfrm>
            <a:off x="842597" y="2231898"/>
            <a:ext cx="4916774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– Individual</a:t>
            </a:r>
          </a:p>
          <a:p>
            <a:pPr marL="0" lvl="0" indent="0">
              <a:buNone/>
            </a:pPr>
            <a:endParaRPr lang="en-US" sz="1800" dirty="0">
              <a:solidFill>
                <a:srgbClr val="3A5993"/>
              </a:solidFill>
            </a:endParaRPr>
          </a:p>
          <a:p>
            <a:pPr marL="342900" lvl="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Retrieving user’s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Sharing individual data with third parties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Tracking user’s own data and share history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62DB-28F4-4A62-AAB2-F934E1D9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0F7CC3-3E22-4D0B-BEC7-B56C9D426E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54" y="2046327"/>
            <a:ext cx="3111075" cy="3881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64FB1-8D1B-4CB7-BC77-C2A3AEC780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7" y="2452077"/>
            <a:ext cx="4483100" cy="269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E6216-67BA-4FEC-A4A0-F928856F0FB7}"/>
              </a:ext>
            </a:extLst>
          </p:cNvPr>
          <p:cNvSpPr txBox="1"/>
          <p:nvPr/>
        </p:nvSpPr>
        <p:spPr>
          <a:xfrm>
            <a:off x="930660" y="1523107"/>
            <a:ext cx="479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external services and application 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5566F-9FE0-4CDC-940F-3A3111870375}"/>
              </a:ext>
            </a:extLst>
          </p:cNvPr>
          <p:cNvSpPr txBox="1"/>
          <p:nvPr/>
        </p:nvSpPr>
        <p:spPr>
          <a:xfrm>
            <a:off x="6417899" y="1476940"/>
            <a:ext cx="479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application server components</a:t>
            </a:r>
          </a:p>
        </p:txBody>
      </p:sp>
    </p:spTree>
    <p:extLst>
      <p:ext uri="{BB962C8B-B14F-4D97-AF65-F5344CB8AC3E}">
        <p14:creationId xmlns:p14="http://schemas.microsoft.com/office/powerpoint/2010/main" val="416649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CBCD1-4F3F-43E4-9F91-841AF31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56D4-DE21-47B9-96BD-A70B1F8E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Testing order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40DB-D40B-48D8-BD14-0FF41564E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35" y="2173893"/>
            <a:ext cx="7427263" cy="4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7298-46A3-4F06-827A-C192D0DE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D75C-236C-4268-9151-68FA39A1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8306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Bottom Up Approach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516F4-5034-4AB3-BBB9-226E672EF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2986613"/>
            <a:ext cx="3784600" cy="2794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14AD3-A6B8-41A5-B55A-CC01FEF55E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50" y="2848741"/>
            <a:ext cx="3784600" cy="3279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5BC95-6270-44CC-B879-F8E9E34FFBB7}"/>
              </a:ext>
            </a:extLst>
          </p:cNvPr>
          <p:cNvSpPr txBox="1"/>
          <p:nvPr/>
        </p:nvSpPr>
        <p:spPr>
          <a:xfrm>
            <a:off x="1002616" y="2494523"/>
            <a:ext cx="346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LoginService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70CE-CF18-4869-88C4-1FA9FF7970C4}"/>
              </a:ext>
            </a:extLst>
          </p:cNvPr>
          <p:cNvSpPr txBox="1"/>
          <p:nvPr/>
        </p:nvSpPr>
        <p:spPr>
          <a:xfrm>
            <a:off x="6604626" y="2494523"/>
            <a:ext cx="458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DataAcquisitionService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5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301DC-14FD-43F6-87D5-9E33B49A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494127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THANKS…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5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8BEFD4-0125-4D24-8750-F1A04B33FBA2}"/>
              </a:ext>
            </a:extLst>
          </p:cNvPr>
          <p:cNvSpPr txBox="1">
            <a:spLocks/>
          </p:cNvSpPr>
          <p:nvPr/>
        </p:nvSpPr>
        <p:spPr>
          <a:xfrm>
            <a:off x="833786" y="2152243"/>
            <a:ext cx="516320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Automated SOS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Sending a notification to the nearest hospital in case of emergency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Keeping individual’s SOS history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3852F5-B0F5-40CB-8565-0D5E98EFA18E}"/>
              </a:ext>
            </a:extLst>
          </p:cNvPr>
          <p:cNvSpPr txBox="1">
            <a:spLocks/>
          </p:cNvSpPr>
          <p:nvPr/>
        </p:nvSpPr>
        <p:spPr>
          <a:xfrm>
            <a:off x="6195008" y="2152243"/>
            <a:ext cx="4098702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Track4Run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Specifying paths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Registering for run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Spectating runners on the map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D5F698-0C73-49BD-8E08-4D140F1C0197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5421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BEDB-2B47-4CC8-946A-58933CD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BOUNDARIES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E7577-F5E3-4C9F-BDEE-D07DA66C3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95883"/>
              </p:ext>
            </p:extLst>
          </p:nvPr>
        </p:nvGraphicFramePr>
        <p:xfrm>
          <a:off x="2007941" y="1948543"/>
          <a:ext cx="8176119" cy="40934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24781">
                  <a:extLst>
                    <a:ext uri="{9D8B030D-6E8A-4147-A177-3AD203B41FA5}">
                      <a16:colId xmlns:a16="http://schemas.microsoft.com/office/drawing/2014/main" val="4041290252"/>
                    </a:ext>
                  </a:extLst>
                </a:gridCol>
                <a:gridCol w="2892775">
                  <a:extLst>
                    <a:ext uri="{9D8B030D-6E8A-4147-A177-3AD203B41FA5}">
                      <a16:colId xmlns:a16="http://schemas.microsoft.com/office/drawing/2014/main" val="2415492238"/>
                    </a:ext>
                  </a:extLst>
                </a:gridCol>
                <a:gridCol w="1958563">
                  <a:extLst>
                    <a:ext uri="{9D8B030D-6E8A-4147-A177-3AD203B41FA5}">
                      <a16:colId xmlns:a16="http://schemas.microsoft.com/office/drawing/2014/main" val="1907075932"/>
                    </a:ext>
                  </a:extLst>
                </a:gridCol>
              </a:tblGrid>
              <a:tr h="33024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WORLD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SHARED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MACHINE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92251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Receiving health and location data from smart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in database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2899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unique SSN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Requesting personal or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anonymized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Controlling anonymization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45963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Making the monitoring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to receive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Checking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12799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Measuring health data and location by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Notifying individuals about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Preparing requested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178170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Dispatching ambulance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data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39206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Showing requested data to third party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Comparing measured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values and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666122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Organizing a run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Tracking runners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SOS information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84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18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0578F-1FED-449E-9939-2DFC917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DOMAIN ASSUMPTIONS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AD76-0506-4BCE-B138-1CEBF5D4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1713549"/>
            <a:ext cx="8988849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pPr>
              <a:lnSpc>
                <a:spcPct val="90000"/>
              </a:lnSpc>
            </a:pPr>
            <a:r>
              <a:rPr lang="en-US" dirty="0"/>
              <a:t>Smart devices used by individual users provides an interface to retrieve health and location data</a:t>
            </a:r>
          </a:p>
          <a:p>
            <a:pPr>
              <a:lnSpc>
                <a:spcPct val="90000"/>
              </a:lnSpc>
            </a:pPr>
            <a:r>
              <a:rPr lang="en-US" dirty="0"/>
              <a:t>The health and location data provided by smart devices is accurate and real-time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pPr>
              <a:lnSpc>
                <a:spcPct val="90000"/>
              </a:lnSpc>
            </a:pPr>
            <a:r>
              <a:rPr lang="en-US" dirty="0"/>
              <a:t>Third parties have a system which receives notification from AutomatedSOS and can dispatch the ambulance to requested location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 services of runners are available and accurate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29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17120-6510-49E3-9582-8067FB8B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32" y="16781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D804-AACF-4DD9-A4F7-403A8F7A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32" y="106189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r>
              <a:rPr lang="en-US" dirty="0"/>
              <a:t>System should retrieve health and location data by exploiting the APIs that are provided by smart devices application.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Individual Data Request</a:t>
            </a:r>
          </a:p>
          <a:p>
            <a:r>
              <a:rPr lang="en-US" dirty="0"/>
              <a:t>When system receives an individual data request it should respond according to Approval Procedure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C55E6-63A3-4135-B1ED-11999E0C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55" y="3243419"/>
            <a:ext cx="6275643" cy="30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C129-E1D9-4198-8556-80E142C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4208-7378-4CC9-9C70-963C2A3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906426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Anonymized Data Request</a:t>
            </a:r>
          </a:p>
          <a:p>
            <a:r>
              <a:rPr lang="en-US" dirty="0"/>
              <a:t>The system must evaluate anonym data requests from third parties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The system should send a notification to the nearest active third party if the health values of the individual fall below a 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The system should provide a map to spectators and organizers for displaying the path and the location of all runners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6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A3880-EDCE-449D-853C-5AE0EF0E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B932-5D62-4C70-BA0E-20557D16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1" y="1269999"/>
            <a:ext cx="8990267" cy="5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1702-A2D6-4A39-974B-FFF1BC11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E4C2-67B8-4973-828B-7E52041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7440"/>
            <a:ext cx="5692770" cy="2702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86456-2559-41AC-9ED6-9BBE2A5F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1" y="1691638"/>
            <a:ext cx="5361431" cy="27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619</Words>
  <Application>Microsoft Office PowerPoint</Application>
  <PresentationFormat>Widescreen</PresentationFormat>
  <Paragraphs>136</Paragraphs>
  <Slides>23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TrackMe</vt:lpstr>
      <vt:lpstr>PowerPoint Presentation</vt:lpstr>
      <vt:lpstr>PowerPoint Presentation</vt:lpstr>
      <vt:lpstr>BOUNDARIES</vt:lpstr>
      <vt:lpstr>DOMAIN ASSUMPTIONS</vt:lpstr>
      <vt:lpstr>REQUIREMENTS</vt:lpstr>
      <vt:lpstr>REQUIREMENTS</vt:lpstr>
      <vt:lpstr>USE CASES</vt:lpstr>
      <vt:lpstr>USE CASES</vt:lpstr>
      <vt:lpstr>USE CASES</vt:lpstr>
      <vt:lpstr>ALLOY</vt:lpstr>
      <vt:lpstr>ALLOY</vt:lpstr>
      <vt:lpstr>ALLOY</vt:lpstr>
      <vt:lpstr>ARCHITECTURAL DESIGN</vt:lpstr>
      <vt:lpstr>DEPLOYMENT VIEW</vt:lpstr>
      <vt:lpstr>COMPONENTS DIAGRAM</vt:lpstr>
      <vt:lpstr>COMPONENT INTERFACES</vt:lpstr>
      <vt:lpstr>ARCHTECTURAL STYLES</vt:lpstr>
      <vt:lpstr>IMPLEMENTATION</vt:lpstr>
      <vt:lpstr>INTEGRATION</vt:lpstr>
      <vt:lpstr>TESTING</vt:lpstr>
      <vt:lpstr>TESTING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TrackMe</dc:title>
  <dc:creator>Talip Turkmen</dc:creator>
  <cp:lastModifiedBy>Talip Turkmen</cp:lastModifiedBy>
  <cp:revision>2</cp:revision>
  <dcterms:created xsi:type="dcterms:W3CDTF">2019-01-22T07:55:33Z</dcterms:created>
  <dcterms:modified xsi:type="dcterms:W3CDTF">2019-01-22T07:58:31Z</dcterms:modified>
</cp:coreProperties>
</file>