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8" r:id="rId2"/>
    <p:sldId id="259" r:id="rId3"/>
    <p:sldId id="260" r:id="rId4"/>
    <p:sldId id="261" r:id="rId5"/>
    <p:sldId id="284" r:id="rId6"/>
    <p:sldId id="286" r:id="rId7"/>
    <p:sldId id="287" r:id="rId8"/>
    <p:sldId id="288" r:id="rId9"/>
    <p:sldId id="289" r:id="rId10"/>
    <p:sldId id="290" r:id="rId11"/>
    <p:sldId id="262" r:id="rId12"/>
    <p:sldId id="279" r:id="rId13"/>
    <p:sldId id="280" r:id="rId14"/>
  </p:sldIdLst>
  <p:sldSz cx="9144000" cy="5143500" type="screen16x9"/>
  <p:notesSz cx="6858000" cy="9144000"/>
  <p:embeddedFontLst>
    <p:embeddedFont>
      <p:font typeface="Raleway" panose="020B0503030101060003" pitchFamily="34" charset="77"/>
      <p:regular r:id="rId16"/>
      <p:bold r:id="rId17"/>
      <p:italic r:id="rId18"/>
      <p:boldItalic r:id="rId19"/>
    </p:embeddedFont>
    <p:embeddedFont>
      <p:font typeface="Raleway ExtraBold" panose="020B0503030101060003" pitchFamily="34" charset="77"/>
      <p:bold r:id="rId20"/>
      <p:italic r:id="rId21"/>
      <p:boldItalic r:id="rId22"/>
    </p:embeddedFont>
    <p:embeddedFont>
      <p:font typeface="Raleway Light" panose="020B0403030101060003" pitchFamily="34"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60F3CD-BB3D-4E64-90D3-CE11E9B3D6C4}">
  <a:tblStyle styleId="{9C60F3CD-BB3D-4E64-90D3-CE11E9B3D6C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67496"/>
  </p:normalViewPr>
  <p:slideViewPr>
    <p:cSldViewPr snapToGrid="0" snapToObjects="1">
      <p:cViewPr varScale="1">
        <p:scale>
          <a:sx n="112" d="100"/>
          <a:sy n="112" d="100"/>
        </p:scale>
        <p:origin x="2184" y="184"/>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rahdoody.com/identifying-your-product-story-try-this-madlibs-style-activity/#.XW_pOpNKh2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utcheckit.com/blog/what-is-machine-learn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Market researchers actively gather and interpret information specific to consumers, so it only goes to show that machine learning and market research are a match made in heaven. Below is a more detailed outline of the machine learning process and where market research can play a role</a:t>
            </a:r>
            <a:r>
              <a:rPr lang="en-US" dirty="0">
                <a:effectLst/>
              </a:rPr>
              <a:t> </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The most influential aspects of combining market research with machine learning includes the impact on insights and the bottom line for research productivity. While machine learning is great for data collection, its primary purpose is to quickly learn from data and adjust itself— whereas market research wants to take those learnings and apply additional action outside of the data. </a:t>
            </a:r>
            <a:r>
              <a:rPr lang="en-US" sz="1100" b="1" i="0" u="none" strike="noStrike" cap="none" dirty="0">
                <a:solidFill>
                  <a:srgbClr val="000000"/>
                </a:solidFill>
                <a:effectLst/>
                <a:latin typeface="Arial"/>
                <a:ea typeface="Arial"/>
                <a:cs typeface="Arial"/>
                <a:sym typeface="Arial"/>
              </a:rPr>
              <a:t>The ability to collect more robust data sets that can quickly gather the who, what, when, where, and how allows market researchers to focus on more important aspects like why, and spend less time on additional research timing and costs.</a:t>
            </a:r>
            <a:r>
              <a:rPr lang="en-US" sz="1100" b="0" i="0" u="none" strike="noStrike" cap="none" dirty="0">
                <a:solidFill>
                  <a:srgbClr val="000000"/>
                </a:solidFill>
                <a:effectLst/>
                <a:latin typeface="Arial"/>
                <a:ea typeface="Arial"/>
                <a:cs typeface="Arial"/>
                <a:sym typeface="Arial"/>
              </a:rPr>
              <a:t> Additionally, more data means better data quality and less bias.</a:t>
            </a:r>
          </a:p>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9035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So, the final question is, are we as market researchers going to be the ones driving the adoption and usage of new qualitative technology?  While this seems like the obvious path, research organizations are often late adopters of new technology.  After all, you could say we are in the “safety” business, trying to get consumer feedback to reduce risk before moving forward with business decisions. The challenge is, the approaches we know to be “safe” are what we did before in absence of all of this technology change.</a:t>
            </a:r>
          </a:p>
          <a:p>
            <a:pPr marL="139700" indent="0">
              <a:buNone/>
            </a:pPr>
            <a:r>
              <a:rPr lang="en-US" sz="1100" b="0" i="0" u="none" strike="noStrike" cap="none" dirty="0">
                <a:solidFill>
                  <a:srgbClr val="000000"/>
                </a:solidFill>
                <a:effectLst/>
                <a:latin typeface="Arial"/>
                <a:ea typeface="Arial"/>
                <a:cs typeface="Arial"/>
                <a:sym typeface="Arial"/>
              </a:rPr>
              <a:t>At the same time, other departments outside of market research are finding ways to collect qualitative consumer insights on their own.  Whether it is R&amp;D teams doing immersion work in the field, usability testing teams doing user testing, social media team doing social media engagement, or customer support teams collecting voice of the customer data, organizations are being encouraged to collect more consumer insights and put it in the hands of the decision makers.</a:t>
            </a:r>
          </a:p>
          <a:p>
            <a:pPr marL="139700" indent="0">
              <a:buNone/>
            </a:pPr>
            <a:r>
              <a:rPr lang="en-US" sz="1100" b="0" i="0" u="none" strike="noStrike" cap="none" dirty="0">
                <a:solidFill>
                  <a:srgbClr val="000000"/>
                </a:solidFill>
                <a:effectLst/>
                <a:latin typeface="Arial"/>
                <a:ea typeface="Arial"/>
                <a:cs typeface="Arial"/>
                <a:sym typeface="Arial"/>
              </a:rPr>
              <a:t>If we as market researchers don’t take the lead in showing our organizations how to be more agile, we continue to narrow our value to only large-scale studies that have limited impact on the key decisions that teams need to make week in and week out.  We also have to be ready to train our teams on how to use research data and results appropriately, so they make effective use of the capabilities we bring.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sz="1100" b="0" i="0" u="none" strike="noStrike" cap="none" dirty="0">
                <a:solidFill>
                  <a:srgbClr val="000000"/>
                </a:solidFill>
                <a:effectLst/>
                <a:latin typeface="Arial"/>
                <a:ea typeface="Arial"/>
                <a:cs typeface="Arial"/>
                <a:sym typeface="Arial"/>
              </a:rPr>
              <a:t>Why tech is so important for marketing research?</a:t>
            </a:r>
          </a:p>
          <a:p>
            <a:pPr marL="139700" indent="0" algn="l">
              <a:buNone/>
            </a:pPr>
            <a:r>
              <a:rPr lang="en-US" sz="1100" b="0" i="0" u="none" strike="noStrike" cap="none" dirty="0">
                <a:solidFill>
                  <a:srgbClr val="000000"/>
                </a:solidFill>
                <a:effectLst/>
                <a:latin typeface="Arial"/>
                <a:ea typeface="Arial"/>
                <a:cs typeface="Arial"/>
                <a:sym typeface="Arial"/>
              </a:rPr>
              <a:t>I believe technology is opening up options and making the world a smaller, more accessible place. As a marketer, technology has created the opportunity for me to access respondents conveniently using </a:t>
            </a:r>
            <a:r>
              <a:rPr lang="en-US" sz="1100" b="0" i="0" u="none" strike="noStrike" cap="none" dirty="0" err="1">
                <a:solidFill>
                  <a:srgbClr val="000000"/>
                </a:solidFill>
                <a:effectLst/>
                <a:latin typeface="Arial"/>
                <a:ea typeface="Arial"/>
                <a:cs typeface="Arial"/>
                <a:sym typeface="Arial"/>
              </a:rPr>
              <a:t>Qualitrics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collect,clean</a:t>
            </a:r>
            <a:r>
              <a:rPr lang="en-US" sz="1100" b="0" i="0" u="none" strike="noStrike" cap="none" dirty="0">
                <a:solidFill>
                  <a:srgbClr val="000000"/>
                </a:solidFill>
                <a:effectLst/>
                <a:latin typeface="Arial"/>
                <a:ea typeface="Arial"/>
                <a:cs typeface="Arial"/>
                <a:sym typeface="Arial"/>
              </a:rPr>
              <a:t> and process data instantaneously for insights using a programming tool like Python or R. These tools give enable a peek inside the life of respondents in real time or whenever and wherever they happen to be. Thus, giving us so many different options for when, where, and how we want to create innovative products or solve various marketing problems.</a:t>
            </a: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en-US" sz="1100" b="1" i="1"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r>
              <a:rPr lang="en-US" sz="1100" b="1" i="1" u="none" strike="noStrike" cap="none" dirty="0">
                <a:solidFill>
                  <a:srgbClr val="000000"/>
                </a:solidFill>
                <a:effectLst/>
                <a:latin typeface="Arial"/>
                <a:ea typeface="Arial"/>
                <a:cs typeface="Arial"/>
                <a:sym typeface="Arial"/>
              </a:rPr>
              <a:t>Advancements in technology, such as eye tracking ,facial expression analysis, emotional analysis, and virtual reality, have the potential to provide a deeper understanding of consumer behavior a considerable cheaper cost. </a:t>
            </a: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r>
              <a:rPr lang="en-US" sz="1100" b="0" i="0" u="none" strike="noStrike" cap="none" dirty="0">
                <a:solidFill>
                  <a:srgbClr val="000000"/>
                </a:solidFill>
                <a:effectLst/>
                <a:latin typeface="Arial"/>
                <a:ea typeface="Arial"/>
                <a:cs typeface="Arial"/>
                <a:sym typeface="Arial"/>
              </a:rPr>
              <a:t>But it’s not just market research, because these technologies will have a lot of practical applications for a variety of industries from healthcare to media to </a:t>
            </a:r>
            <a:r>
              <a:rPr lang="en-US" sz="1100" b="0" i="0" u="none" strike="noStrike" cap="none" dirty="0" err="1">
                <a:solidFill>
                  <a:srgbClr val="000000"/>
                </a:solidFill>
                <a:effectLst/>
                <a:latin typeface="Arial"/>
                <a:ea typeface="Arial"/>
                <a:cs typeface="Arial"/>
                <a:sym typeface="Arial"/>
              </a:rPr>
              <a:t>advertising.While</a:t>
            </a:r>
            <a:r>
              <a:rPr lang="en-US" sz="1100" b="0" i="0" u="none" strike="noStrike" cap="none" dirty="0">
                <a:solidFill>
                  <a:srgbClr val="000000"/>
                </a:solidFill>
                <a:effectLst/>
                <a:latin typeface="Arial"/>
                <a:ea typeface="Arial"/>
                <a:cs typeface="Arial"/>
                <a:sym typeface="Arial"/>
              </a:rPr>
              <a:t> market research can be slow to evolve, it is, or at least should always be, looking for newer, better ways to understand consumers. Technology provides much of the means for doing so and ample opportunity for new innovations. While the following technology and trends may not be ready for wide adoption by the market research industry just yet, there’s little to say that it can’t.</a:t>
            </a: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r>
              <a:rPr lang="en-US" sz="1100" b="0" i="0" u="none" strike="noStrike" cap="none" dirty="0">
                <a:solidFill>
                  <a:srgbClr val="000000"/>
                </a:solidFill>
                <a:effectLst/>
                <a:latin typeface="Arial"/>
                <a:ea typeface="Arial"/>
                <a:cs typeface="Arial"/>
                <a:sym typeface="Arial"/>
              </a:rPr>
              <a:t>Let us look at some of the emerging technologies that have changed marketing research:-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brief overview of the changes.</a:t>
            </a:r>
            <a:endParaRPr dirty="0"/>
          </a:p>
        </p:txBody>
      </p:sp>
    </p:spTree>
    <p:extLst>
      <p:ext uri="{BB962C8B-B14F-4D97-AF65-F5344CB8AC3E}">
        <p14:creationId xmlns:p14="http://schemas.microsoft.com/office/powerpoint/2010/main" val="114671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Of all the new technology making market research faster and more effective, mobility is probably the most important. Thanks to mobility, the research industry now has greater and easier access to consumers. Other technology is also making a difference, such as cloud, analytics, and social media.</a:t>
            </a:r>
          </a:p>
          <a:p>
            <a:pPr marL="139700" indent="0">
              <a:buNone/>
            </a:pPr>
            <a:r>
              <a:rPr lang="en-US" sz="1100" b="0" i="0" u="none" strike="noStrike" cap="none" dirty="0">
                <a:solidFill>
                  <a:srgbClr val="000000"/>
                </a:solidFill>
                <a:effectLst/>
                <a:latin typeface="Arial"/>
                <a:ea typeface="Arial"/>
                <a:cs typeface="Arial"/>
                <a:sym typeface="Arial"/>
              </a:rPr>
              <a:t>The vast majority of people carry a mobile device, and that device is almost always connected. This means that market research or customer feedback platforms with a mobile component could gain insights at any time, from just about everyone.</a:t>
            </a:r>
          </a:p>
          <a:p>
            <a:pPr marL="139700" indent="0">
              <a:buNone/>
            </a:pPr>
            <a:r>
              <a:rPr lang="en-US" sz="1100" b="0" i="0" u="none" strike="noStrike" cap="none" dirty="0">
                <a:solidFill>
                  <a:srgbClr val="000000"/>
                </a:solidFill>
                <a:effectLst/>
                <a:latin typeface="Arial"/>
                <a:ea typeface="Arial"/>
                <a:cs typeface="Arial"/>
                <a:sym typeface="Arial"/>
              </a:rPr>
              <a:t>For example, mobile-responsive surveys, SMS-based surveys, surveys activated by QR codes, or even social media engagement, can all give researchers a way to better reach and engage potential respondents.</a:t>
            </a:r>
          </a:p>
          <a:p>
            <a:pPr marL="139700" indent="0">
              <a:buNone/>
            </a:pPr>
            <a:r>
              <a:rPr lang="en-US" sz="1100" b="0" i="0" u="none" strike="noStrike" cap="none" dirty="0">
                <a:solidFill>
                  <a:srgbClr val="000000"/>
                </a:solidFill>
                <a:effectLst/>
                <a:latin typeface="Arial"/>
                <a:ea typeface="Arial"/>
                <a:cs typeface="Arial"/>
                <a:sym typeface="Arial"/>
              </a:rPr>
              <a:t>The rapid evolution of technology such as mobility, data analytics, and cloud computing, is changing the way organizations and marketers gain insight, but Qualtrics APAC and Japan MD Bill McMurray says this technology is making it easier to accelerate business decisions through insight gained from the market research platforms.</a:t>
            </a:r>
          </a:p>
          <a:p>
            <a:pPr marL="139700" indent="0">
              <a:buNone/>
            </a:pPr>
            <a:r>
              <a:rPr lang="en-US" sz="1100" b="0" i="0" u="none" strike="noStrike" cap="none" dirty="0">
                <a:solidFill>
                  <a:srgbClr val="000000"/>
                </a:solidFill>
                <a:effectLst/>
                <a:latin typeface="Arial"/>
                <a:ea typeface="Arial"/>
                <a:cs typeface="Arial"/>
                <a:sym typeface="Arial"/>
              </a:rPr>
              <a:t>This saturation of mobile devices gives the research industry a useful mechanism to collect data in real-time with visual images and other multi-media content. This lets market research professionals monitor behavior instantly, providing the opportunity to test or adapt products and services, marketing, and strategies instantly.</a:t>
            </a:r>
          </a:p>
          <a:p>
            <a:pPr marL="139700" indent="0">
              <a:buNone/>
            </a:pPr>
            <a:r>
              <a:rPr lang="en-US" sz="1100" b="0" i="0" u="none" strike="noStrike" cap="none" dirty="0">
                <a:solidFill>
                  <a:srgbClr val="000000"/>
                </a:solidFill>
                <a:effectLst/>
                <a:latin typeface="Arial"/>
                <a:ea typeface="Arial"/>
                <a:cs typeface="Arial"/>
                <a:sym typeface="Arial"/>
              </a:rPr>
              <a:t>Just using one channel, such as email, for capturing market insights can severely limit a research campaign. Organizations need to make sure their market research platforms make the best use out of the most appropriate touch-points for respondents, and mobility, social media, and other new technology, provide increasingly-flexible platforms with which to find the right engagement methodology.</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For example, research provider, Anomaly, is seeing the benefits of using mobility for a recent market research project. The company conducted a mobile study for a global beverage brand. Anomaly mapped out the moments of ‘happiness’ during a week in the life of a number of Australian teens.</a:t>
            </a:r>
          </a:p>
          <a:p>
            <a:pPr marL="139700" indent="0">
              <a:buNone/>
            </a:pPr>
            <a:r>
              <a:rPr lang="en-US" sz="1100" b="0" i="0" u="none" strike="noStrike" cap="none" dirty="0">
                <a:solidFill>
                  <a:srgbClr val="000000"/>
                </a:solidFill>
                <a:effectLst/>
                <a:latin typeface="Arial"/>
                <a:ea typeface="Arial"/>
                <a:cs typeface="Arial"/>
                <a:sym typeface="Arial"/>
              </a:rPr>
              <a:t>Thanks to Qualtrics’ mobile survey technology, Anomaly was able to pinpoint exactly when and where the surveyed teens were most happy. All this was achieved without the need for cumbersome questions</a:t>
            </a:r>
            <a:r>
              <a:rPr lang="en-US" dirty="0">
                <a:effectLst/>
              </a:rPr>
              <a:t> </a:t>
            </a:r>
            <a:endParaRPr dirty="0"/>
          </a:p>
        </p:txBody>
      </p:sp>
    </p:spTree>
    <p:extLst>
      <p:ext uri="{BB962C8B-B14F-4D97-AF65-F5344CB8AC3E}">
        <p14:creationId xmlns:p14="http://schemas.microsoft.com/office/powerpoint/2010/main" val="210288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One of the biggest challenges of gathering online qualitative consumer insights is figuring out how to collect the right data.  Do you ask people survey style questions, or have them capture video?  Do you create an interactive dialog or gather private responses? How do you sequence questions to get unbiased answers? And, how do you foster high quality responses, team discussion or rapid iteration to building on ideas that are generated by the group?  </a:t>
            </a:r>
          </a:p>
          <a:p>
            <a:r>
              <a:rPr lang="en-US" sz="1100" b="0" i="0" u="none" strike="noStrike" cap="none" dirty="0">
                <a:solidFill>
                  <a:srgbClr val="000000"/>
                </a:solidFill>
                <a:effectLst/>
                <a:latin typeface="Arial"/>
                <a:ea typeface="Arial"/>
                <a:cs typeface="Arial"/>
                <a:sym typeface="Arial"/>
              </a:rPr>
              <a:t>Historically, all qualitative research has been “custom” research, with expert moderators taking days or weeks to build research designs. But technology is taking the work out of design, and making it faster and easier to collect high quality qualitative data.  It started with qualitative tools that sequence participants through a series of video or text-based questions that were “programmed” by moderators.  But it has evolved with automated technology that taps into pre-designed discussion guide templates which have been developed to maximize quality.  These activities are also structured to create qualitative datasets that are easier to analyze than traditional transcripts. For example, </a:t>
            </a:r>
            <a:r>
              <a:rPr lang="en-US" sz="1100" b="0" i="0" u="none" strike="noStrike" cap="none" dirty="0" err="1">
                <a:solidFill>
                  <a:srgbClr val="000000"/>
                </a:solidFill>
                <a:effectLst/>
                <a:latin typeface="Arial"/>
                <a:ea typeface="Arial"/>
                <a:cs typeface="Arial"/>
                <a:sym typeface="Arial"/>
              </a:rPr>
              <a:t>Digsite</a:t>
            </a:r>
            <a:r>
              <a:rPr lang="en-US" sz="1100" b="0" i="0" u="none" strike="noStrike" cap="none" dirty="0">
                <a:solidFill>
                  <a:srgbClr val="000000"/>
                </a:solidFill>
                <a:effectLst/>
                <a:latin typeface="Arial"/>
                <a:ea typeface="Arial"/>
                <a:cs typeface="Arial"/>
                <a:sym typeface="Arial"/>
              </a:rPr>
              <a:t> Fill-In-The-Blank tasks allow participants to tell </a:t>
            </a:r>
            <a:r>
              <a:rPr lang="en-US" sz="1100" b="0" i="0" u="none" strike="noStrike" cap="none" dirty="0" err="1">
                <a:solidFill>
                  <a:srgbClr val="000000"/>
                </a:solidFill>
                <a:effectLst/>
                <a:latin typeface="Arial"/>
                <a:ea typeface="Arial"/>
                <a:cs typeface="Arial"/>
                <a:sym typeface="Arial"/>
              </a:rPr>
              <a:t>MadLibs</a:t>
            </a:r>
            <a:r>
              <a:rPr lang="en-US" sz="1100" b="0" i="0" u="none" strike="noStrike" cap="none" dirty="0">
                <a:solidFill>
                  <a:srgbClr val="000000"/>
                </a:solidFill>
                <a:effectLst/>
                <a:latin typeface="Arial"/>
                <a:ea typeface="Arial"/>
                <a:cs typeface="Arial"/>
                <a:sym typeface="Arial"/>
              </a:rPr>
              <a:t> style stories. The complete response can be read in paragraph form, but the individual elements of the story can also be more easily analyzed. </a:t>
            </a:r>
          </a:p>
          <a:p>
            <a:r>
              <a:rPr lang="en-US" sz="1100" b="0" i="0" u="none" strike="noStrike" cap="none" dirty="0">
                <a:solidFill>
                  <a:srgbClr val="000000"/>
                </a:solidFill>
                <a:effectLst/>
                <a:latin typeface="Arial"/>
                <a:ea typeface="Arial"/>
                <a:cs typeface="Arial"/>
                <a:sym typeface="Arial"/>
              </a:rPr>
              <a:t>What are </a:t>
            </a:r>
            <a:r>
              <a:rPr lang="en-US" sz="1100" b="0" i="0" u="none" strike="noStrike" cap="none" dirty="0" err="1">
                <a:solidFill>
                  <a:srgbClr val="000000"/>
                </a:solidFill>
                <a:effectLst/>
                <a:latin typeface="Arial"/>
                <a:ea typeface="Arial"/>
                <a:cs typeface="Arial"/>
                <a:sym typeface="Arial"/>
              </a:rPr>
              <a:t>madlib</a:t>
            </a:r>
            <a:r>
              <a:rPr lang="en-US" sz="1100" b="0" i="0" u="none" strike="noStrike" cap="none" dirty="0">
                <a:solidFill>
                  <a:srgbClr val="000000"/>
                </a:solidFill>
                <a:effectLst/>
                <a:latin typeface="Arial"/>
                <a:ea typeface="Arial"/>
                <a:cs typeface="Arial"/>
                <a:sym typeface="Arial"/>
              </a:rPr>
              <a:t> style stories: </a:t>
            </a:r>
            <a:r>
              <a:rPr lang="en-US" dirty="0">
                <a:hlinkClick r:id="rId3"/>
              </a:rPr>
              <a:t>https://www.sarahdoody.com/identifying-your-product-story-try-this-madlibs-style-activity/#.XW_pOpNKh24</a:t>
            </a:r>
            <a:endParaRPr lang="en-US" dirty="0"/>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In addition, automated tools are eliminating manual labor of qualitative data collection and validation.  State of the art platforms automatically checks quality of responses, send out reminders and rewards, checks that participants are recording videos correctly, and even identify and feature responses that are most representative of the data.  With the emergence of virtual assistants and chat bots, platforms will continue to get smarter about design and data collection.</a:t>
            </a:r>
          </a:p>
          <a:p>
            <a:pPr marL="139700" indent="0">
              <a:buNone/>
            </a:pPr>
            <a:endParaRPr dirty="0"/>
          </a:p>
        </p:txBody>
      </p:sp>
    </p:spTree>
    <p:extLst>
      <p:ext uri="{BB962C8B-B14F-4D97-AF65-F5344CB8AC3E}">
        <p14:creationId xmlns:p14="http://schemas.microsoft.com/office/powerpoint/2010/main" val="1705139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In the past, extracting consumer insights from qualitative data has been a manual process. Researchers end up with lengthy transcripts or videos to cull through, using outdated coding approaches that make team iteration and rapid decision making more difficult.</a:t>
            </a:r>
          </a:p>
          <a:p>
            <a:pPr marL="139700" indent="0">
              <a:buNone/>
            </a:pPr>
            <a:r>
              <a:rPr lang="en-US" sz="1100" b="0" i="0" u="none" strike="noStrike" cap="none" dirty="0">
                <a:solidFill>
                  <a:srgbClr val="000000"/>
                </a:solidFill>
                <a:effectLst/>
                <a:latin typeface="Arial"/>
                <a:ea typeface="Arial"/>
                <a:cs typeface="Arial"/>
                <a:sym typeface="Arial"/>
              </a:rPr>
              <a:t>Big Data sheets can be easily summarized and displayed in a dashboard form on Tableau</a:t>
            </a:r>
          </a:p>
          <a:p>
            <a:pPr marL="139700" indent="0">
              <a:buNone/>
            </a:pPr>
            <a:r>
              <a:rPr lang="en-US" sz="1100" b="0" i="0" u="none" strike="noStrike" cap="none" dirty="0">
                <a:solidFill>
                  <a:srgbClr val="000000"/>
                </a:solidFill>
                <a:effectLst/>
                <a:latin typeface="Arial"/>
                <a:ea typeface="Arial"/>
                <a:cs typeface="Arial"/>
                <a:sym typeface="Arial"/>
              </a:rPr>
              <a:t>Today, qualitative platforms are starting to apply automated tagging, natural language processing, sentiment analysis and text analytics to qualitative datasets to automatically find and feature the most relevant content.  They have also taken a page from Pinterest and other social media sites to make it easier for teams to share key quotes and photos while they are in the process of collecting qualitative data.  Smarter interfaces are taking quotes pinned by the team along with automated text analytics and combining them to create fast and customizable reports.  This improved approach to identifying and sharing key insights is making it easier for teams to make decisions and iterate solutions within a single project or community.  </a:t>
            </a:r>
          </a:p>
          <a:p>
            <a:pPr marL="139700" indent="0">
              <a:buNone/>
            </a:pPr>
            <a:endParaRPr dirty="0"/>
          </a:p>
        </p:txBody>
      </p:sp>
    </p:spTree>
    <p:extLst>
      <p:ext uri="{BB962C8B-B14F-4D97-AF65-F5344CB8AC3E}">
        <p14:creationId xmlns:p14="http://schemas.microsoft.com/office/powerpoint/2010/main" val="107326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Facial recognition appears to be used most often in survey, opinion and marketing research to help measure emotional reactions, and measure attention span and the intensity of a respondent’s interest. </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While most government and security solutions have adopted facial recognition techniques, market research can use it to its advantage as well. However, it’s less about the identification of particular faces and more about the ability to use it to track eye movements and recognize emotion on consumers’ faces.</a:t>
            </a:r>
          </a:p>
          <a:p>
            <a:pPr marL="139700" indent="0">
              <a:buNone/>
            </a:pPr>
            <a:r>
              <a:rPr lang="en-US" sz="1100" b="0" i="0" u="none" strike="noStrike" cap="none" dirty="0">
                <a:solidFill>
                  <a:srgbClr val="000000"/>
                </a:solidFill>
                <a:effectLst/>
                <a:latin typeface="Arial"/>
                <a:ea typeface="Arial"/>
                <a:cs typeface="Arial"/>
                <a:sym typeface="Arial"/>
              </a:rPr>
              <a:t>How would it work? Essentially, a video would be used to capture consumers’ faces during an experience and collect different images. Similar to using a natural language processing system, as in the case of qualitative responses, the images then get categorized and placed in a database. This database can later be used to determine the emotions that correlate to the images. Respectively, </a:t>
            </a:r>
            <a:r>
              <a:rPr lang="en-US" sz="1100" b="0" i="0" u="sng" strike="noStrike" cap="none" dirty="0">
                <a:solidFill>
                  <a:srgbClr val="000000"/>
                </a:solidFill>
                <a:effectLst/>
                <a:latin typeface="Arial"/>
                <a:ea typeface="Arial"/>
                <a:cs typeface="Arial"/>
                <a:sym typeface="Arial"/>
                <a:hlinkClick r:id="rId3"/>
              </a:rPr>
              <a:t>machine learning</a:t>
            </a:r>
            <a:r>
              <a:rPr lang="en-US" sz="1100" b="0" i="0" u="none" strike="noStrike" cap="none" dirty="0">
                <a:solidFill>
                  <a:srgbClr val="000000"/>
                </a:solidFill>
                <a:effectLst/>
                <a:latin typeface="Arial"/>
                <a:ea typeface="Arial"/>
                <a:cs typeface="Arial"/>
                <a:sym typeface="Arial"/>
              </a:rPr>
              <a:t> can be used to learn more about different facial images to improve the accuracy and identification of emotions.</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Understanding emotions can help dissect consumer behavior. Emotions can be measured with facial recognition through </a:t>
            </a:r>
            <a:r>
              <a:rPr lang="en-US" dirty="0"/>
              <a:t>Facial coding focuses on “subterranean muscle activity going on around the eyes and mouth that reveals true emotion</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The results of such a technology solution could provide ample benefits to market research. For example, current market research methodologies that provide a more emotional understanding of consumers include things such as video response. While this solution is similar, it’s more difficult to tie in with an actual experience as it’s happening. As a result, facial recognition in research could</a:t>
            </a:r>
          </a:p>
          <a:p>
            <a:pPr marL="139700" lvl="0" indent="0">
              <a:buNone/>
            </a:pPr>
            <a:r>
              <a:rPr lang="en-US" sz="1100" b="0" i="0" u="none" strike="noStrike" cap="none" dirty="0">
                <a:solidFill>
                  <a:srgbClr val="000000"/>
                </a:solidFill>
                <a:effectLst/>
                <a:latin typeface="Arial"/>
                <a:ea typeface="Arial"/>
                <a:cs typeface="Arial"/>
                <a:sym typeface="Arial"/>
              </a:rPr>
              <a:t>Reveal perceptions and attitudes towards brands and products as consumers encounter them to help understand their propensity to buy at a deeper level</a:t>
            </a:r>
          </a:p>
          <a:p>
            <a:pPr marL="139700" indent="0">
              <a:buNone/>
            </a:pPr>
            <a:r>
              <a:rPr lang="en-US" sz="1100" b="0" i="0" u="none" strike="noStrike" cap="none" dirty="0">
                <a:solidFill>
                  <a:srgbClr val="000000"/>
                </a:solidFill>
                <a:effectLst/>
                <a:latin typeface="Arial"/>
                <a:ea typeface="Arial"/>
                <a:cs typeface="Arial"/>
                <a:sym typeface="Arial"/>
              </a:rPr>
              <a:t>Create a benchmark for emotional understanding that isn’t currently available—in other words, the closest means for measuring emotion</a:t>
            </a:r>
            <a:r>
              <a:rPr lang="en-US" dirty="0">
                <a:effectLst/>
              </a:rPr>
              <a:t> </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dirty="0"/>
              <a:t>Nielsen has discussed adding facial recognition to its TV ratings panels. How it would be used is unclear: Brian Fuhrer, Nielsen’s senior vice president for national and cross-platform television audience measurement, said last year that it was only “a lab discussion.” (16) However, given the dynamics of such an opt-in research panel, it is likely that respondents would be asked to agree to be individually identified (and their facial data stored) for purposes of the panel, so that Nielsen could measure who exactly watched what show or advertisement, when, and for how long.</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714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rgbClr val="434343"/>
                </a:solidFill>
                <a:latin typeface="Raleway"/>
                <a:ea typeface="Raleway"/>
                <a:cs typeface="Raleway"/>
                <a:sym typeface="Raleway"/>
              </a:rPr>
              <a:t>“</a:t>
            </a:r>
            <a:endParaRPr sz="12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https://www.gutcheckit.com/wp-content/uploads/2017/08/Q317-Blog-MachineLearningPart2-InsertImage-083017.p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pubsonline.informs.org/doi/abs/10.1287/mksc.1040.0096" TargetMode="External"/><Relationship Id="rId3" Type="http://schemas.openxmlformats.org/officeDocument/2006/relationships/hyperlink" Target="https://www.insightsassociation.org/sites/default/files/misc_files/mra_facial-recognition-mr-applications_2-6-14.pdf" TargetMode="External"/><Relationship Id="rId7" Type="http://schemas.openxmlformats.org/officeDocument/2006/relationships/hyperlink" Target="https://greenbookblog.org/2018/06/15/technology-that-may-one-day-impact-market-research/"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insightsassociation.org/article/emerging-technology-impacts-marketing-research" TargetMode="External"/><Relationship Id="rId5" Type="http://schemas.openxmlformats.org/officeDocument/2006/relationships/hyperlink" Target="https://blog.marketresearch.com/blog-home-page/bid/339928/5-ways-technology-has-changed-market-research" TargetMode="External"/><Relationship Id="rId10" Type="http://schemas.openxmlformats.org/officeDocument/2006/relationships/hyperlink" Target="https://knect365.com/insights/article/c8549133-48b2-407c-a66d-bfa47424367f/technology-and-market-research-democratizing-insights-for-everyone" TargetMode="External"/><Relationship Id="rId4" Type="http://schemas.openxmlformats.org/officeDocument/2006/relationships/hyperlink" Target="https://www.bandt.com.au/marketing/new-technology-changing-market-research" TargetMode="External"/><Relationship Id="rId9" Type="http://schemas.openxmlformats.org/officeDocument/2006/relationships/hyperlink" Target="https://www.sarahdoody.com/identifying-your-product-story-try-this-madlibs-style-activity/#.XW_pOpNKh2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ma.org/Pages/default.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FFB600"/>
                </a:solidFill>
              </a:rPr>
              <a:t>Hello!</a:t>
            </a:r>
            <a:endParaRPr sz="9600">
              <a:solidFill>
                <a:srgbClr val="FFB600"/>
              </a:solidFill>
            </a:endParaRPr>
          </a:p>
        </p:txBody>
      </p:sp>
      <p:sp>
        <p:nvSpPr>
          <p:cNvPr id="81" name="Google Shape;81;p14"/>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Talish Barmare</a:t>
            </a:r>
          </a:p>
          <a:p>
            <a:pPr marL="0" lvl="0" indent="0">
              <a:buNone/>
            </a:pPr>
            <a:endParaRPr lang="en" sz="3600" b="1" dirty="0"/>
          </a:p>
          <a:p>
            <a:pPr marL="0" lvl="0" indent="0">
              <a:buNone/>
            </a:pPr>
            <a:r>
              <a:rPr lang="en" sz="1200" dirty="0"/>
              <a:t>Option A.</a:t>
            </a:r>
            <a:r>
              <a:rPr lang="en-US" sz="1200" dirty="0"/>
              <a:t>  How has marketing research changed in recent years as a result of advances in technology? Identify and discuss 3-5 changes.</a:t>
            </a:r>
            <a:endParaRPr lang="en" sz="1200" dirty="0"/>
          </a:p>
        </p:txBody>
      </p:sp>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415918"/>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FFC000"/>
                </a:solidFill>
              </a:rPr>
              <a:t>Machine Learning </a:t>
            </a:r>
            <a:r>
              <a:rPr lang="en-US" sz="2800" dirty="0"/>
              <a:t>in Marketing Research</a:t>
            </a:r>
            <a:endParaRPr sz="2800" dirty="0"/>
          </a:p>
        </p:txBody>
      </p:sp>
      <p:sp>
        <p:nvSpPr>
          <p:cNvPr id="102" name="Google Shape;102;p17"/>
          <p:cNvSpPr txBox="1">
            <a:spLocks noGrp="1"/>
          </p:cNvSpPr>
          <p:nvPr>
            <p:ph type="body" idx="1"/>
          </p:nvPr>
        </p:nvSpPr>
        <p:spPr>
          <a:xfrm>
            <a:off x="922000" y="1319995"/>
            <a:ext cx="6866100" cy="1228350"/>
          </a:xfrm>
          <a:prstGeom prst="rect">
            <a:avLst/>
          </a:prstGeom>
        </p:spPr>
        <p:txBody>
          <a:bodyPr spcFirstLastPara="1" wrap="square" lIns="91425" tIns="91425" rIns="91425" bIns="91425" anchor="t" anchorCtr="0">
            <a:noAutofit/>
          </a:bodyPr>
          <a:lstStyle/>
          <a:p>
            <a:r>
              <a:rPr lang="en-US" sz="1200" dirty="0">
                <a:solidFill>
                  <a:srgbClr val="000000"/>
                </a:solidFill>
                <a:latin typeface="Raleway" panose="020B0503030101060003" pitchFamily="34" charset="77"/>
                <a:ea typeface="Arial"/>
                <a:cs typeface="Arial"/>
                <a:sym typeface="Arial"/>
              </a:rPr>
              <a:t>Machine learning and Market research are a match made in heaven – Fig.1</a:t>
            </a:r>
          </a:p>
          <a:p>
            <a:r>
              <a:rPr lang="en-US" sz="1200" dirty="0">
                <a:solidFill>
                  <a:srgbClr val="000000"/>
                </a:solidFill>
                <a:latin typeface="Raleway" panose="020B0503030101060003" pitchFamily="34" charset="77"/>
                <a:ea typeface="Arial"/>
                <a:cs typeface="Arial"/>
                <a:sym typeface="Arial"/>
              </a:rPr>
              <a:t>Great for data collection, quickly learn from data and adjust itself </a:t>
            </a:r>
          </a:p>
          <a:p>
            <a:pPr lvl="1"/>
            <a:r>
              <a:rPr lang="en-US" sz="1200" i="1" dirty="0" err="1">
                <a:solidFill>
                  <a:srgbClr val="000000"/>
                </a:solidFill>
                <a:latin typeface="Raleway" panose="020B0503030101060003" pitchFamily="34" charset="77"/>
                <a:ea typeface="Arial"/>
                <a:cs typeface="Arial"/>
                <a:sym typeface="Arial"/>
              </a:rPr>
              <a:t>Eg.</a:t>
            </a:r>
            <a:r>
              <a:rPr lang="en-US" sz="1200" i="1" dirty="0">
                <a:solidFill>
                  <a:srgbClr val="000000"/>
                </a:solidFill>
                <a:latin typeface="Raleway" panose="020B0503030101060003" pitchFamily="34" charset="77"/>
                <a:ea typeface="Arial"/>
                <a:cs typeface="Arial"/>
                <a:sym typeface="Arial"/>
              </a:rPr>
              <a:t> A recommendation engine based on what you have shopped on Amazon previously</a:t>
            </a:r>
          </a:p>
          <a:p>
            <a:endParaRPr lang="en-US" sz="1200"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E783AEBA-8B30-C74A-B507-A73C88C4336B}"/>
              </a:ext>
            </a:extLst>
          </p:cNvPr>
          <p:cNvSpPr>
            <a:spLocks noChangeArrowheads="1"/>
          </p:cNvSpPr>
          <p:nvPr/>
        </p:nvSpPr>
        <p:spPr bwMode="auto">
          <a:xfrm>
            <a:off x="922000" y="9771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Chart explaining how machine learning related to market research">
            <a:extLst>
              <a:ext uri="{FF2B5EF4-FFF2-40B4-BE49-F238E27FC236}">
                <a16:creationId xmlns:a16="http://schemas.microsoft.com/office/drawing/2014/main" id="{DCF292D7-D1E3-7C49-97B2-95F6D20E8B9D}"/>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00200" y="2548345"/>
            <a:ext cx="5943600" cy="2184400"/>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02;p17">
            <a:extLst>
              <a:ext uri="{FF2B5EF4-FFF2-40B4-BE49-F238E27FC236}">
                <a16:creationId xmlns:a16="http://schemas.microsoft.com/office/drawing/2014/main" id="{42147547-BCB1-CE4A-B21B-47FEC905523E}"/>
              </a:ext>
            </a:extLst>
          </p:cNvPr>
          <p:cNvSpPr txBox="1">
            <a:spLocks/>
          </p:cNvSpPr>
          <p:nvPr/>
        </p:nvSpPr>
        <p:spPr>
          <a:xfrm>
            <a:off x="7403338" y="4315494"/>
            <a:ext cx="716300" cy="412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pPr marL="114300" indent="0">
              <a:buNone/>
            </a:pPr>
            <a:r>
              <a:rPr lang="en-US" sz="1200" dirty="0"/>
              <a:t>Fig.1</a:t>
            </a:r>
          </a:p>
        </p:txBody>
      </p:sp>
    </p:spTree>
    <p:extLst>
      <p:ext uri="{BB962C8B-B14F-4D97-AF65-F5344CB8AC3E}">
        <p14:creationId xmlns:p14="http://schemas.microsoft.com/office/powerpoint/2010/main" val="92189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685800" y="2269150"/>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B600"/>
                </a:solidFill>
              </a:rPr>
              <a:t>Big Impact</a:t>
            </a:r>
            <a:endParaRPr sz="7200" dirty="0">
              <a:solidFill>
                <a:srgbClr val="FFB600"/>
              </a:solidFill>
            </a:endParaRPr>
          </a:p>
        </p:txBody>
      </p:sp>
      <p:sp>
        <p:nvSpPr>
          <p:cNvPr id="115" name="Google Shape;115;p18"/>
          <p:cNvSpPr txBox="1">
            <a:spLocks noGrp="1"/>
          </p:cNvSpPr>
          <p:nvPr>
            <p:ph type="subTitle" idx="4294967295"/>
          </p:nvPr>
        </p:nvSpPr>
        <p:spPr>
          <a:xfrm>
            <a:off x="685800" y="3411555"/>
            <a:ext cx="49776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Market research – drivers of new qualitative technology?</a:t>
            </a:r>
            <a:endParaRPr dirty="0"/>
          </a:p>
        </p:txBody>
      </p:sp>
      <p:sp>
        <p:nvSpPr>
          <p:cNvPr id="116" name="Google Shape;116;p18"/>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8"/>
          <p:cNvGrpSpPr/>
          <p:nvPr/>
        </p:nvGrpSpPr>
        <p:grpSpPr>
          <a:xfrm>
            <a:off x="6962708" y="777025"/>
            <a:ext cx="1284369" cy="1284693"/>
            <a:chOff x="6654650" y="3665275"/>
            <a:chExt cx="409100" cy="409125"/>
          </a:xfrm>
        </p:grpSpPr>
        <p:sp>
          <p:nvSpPr>
            <p:cNvPr id="118" name="Google Shape;11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8"/>
          <p:cNvGrpSpPr/>
          <p:nvPr/>
        </p:nvGrpSpPr>
        <p:grpSpPr>
          <a:xfrm rot="290934">
            <a:off x="5826714" y="2216476"/>
            <a:ext cx="848543" cy="848624"/>
            <a:chOff x="570875" y="4322250"/>
            <a:chExt cx="443300" cy="443325"/>
          </a:xfrm>
        </p:grpSpPr>
        <p:sp>
          <p:nvSpPr>
            <p:cNvPr id="121" name="Google Shape;121;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8"/>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rgbClr val="FFB600"/>
                </a:solidFill>
              </a:rPr>
              <a:t>Thanks!</a:t>
            </a:r>
            <a:endParaRPr sz="9600">
              <a:solidFill>
                <a:srgbClr val="FFB600"/>
              </a:solidFill>
            </a:endParaRPr>
          </a:p>
        </p:txBody>
      </p:sp>
      <p:sp>
        <p:nvSpPr>
          <p:cNvPr id="365" name="Google Shape;365;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a:p>
            <a:pPr marL="0" lvl="0" indent="0" algn="l" rtl="0">
              <a:spcBef>
                <a:spcPts val="600"/>
              </a:spcBef>
              <a:spcAft>
                <a:spcPts val="0"/>
              </a:spcAft>
              <a:buClr>
                <a:schemeClr val="dk1"/>
              </a:buClr>
              <a:buSzPts val="1100"/>
              <a:buFont typeface="Arial"/>
              <a:buNone/>
            </a:pPr>
            <a:r>
              <a:rPr lang="en" dirty="0"/>
              <a:t>You can find me at  tbarma2@uic.edu</a:t>
            </a:r>
            <a:endParaRPr sz="3600" b="1" dirty="0"/>
          </a:p>
        </p:txBody>
      </p:sp>
      <p:sp>
        <p:nvSpPr>
          <p:cNvPr id="366" name="Google Shape;366;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920804" y="69085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Sources</a:t>
            </a:r>
            <a:endParaRPr dirty="0"/>
          </a:p>
        </p:txBody>
      </p:sp>
      <p:sp>
        <p:nvSpPr>
          <p:cNvPr id="372" name="Google Shape;372;p36"/>
          <p:cNvSpPr txBox="1">
            <a:spLocks noGrp="1"/>
          </p:cNvSpPr>
          <p:nvPr>
            <p:ph type="body" idx="1"/>
          </p:nvPr>
        </p:nvSpPr>
        <p:spPr>
          <a:xfrm>
            <a:off x="920804" y="1548254"/>
            <a:ext cx="6866100" cy="3150745"/>
          </a:xfrm>
          <a:prstGeom prst="rect">
            <a:avLst/>
          </a:prstGeom>
        </p:spPr>
        <p:txBody>
          <a:bodyPr spcFirstLastPara="1" wrap="square" lIns="91425" tIns="91425" rIns="91425" bIns="91425" anchor="t" anchorCtr="0">
            <a:noAutofit/>
          </a:bodyPr>
          <a:lstStyle/>
          <a:p>
            <a:pPr marL="0" lvl="0" indent="0">
              <a:buNone/>
            </a:pPr>
            <a:r>
              <a:rPr lang="en-US" sz="1100" b="1" dirty="0">
                <a:hlinkClick r:id="rId3"/>
              </a:rPr>
              <a:t>https://www.insightsassociation.org/sites/default/files/misc_files/mra_facial-recognition-mr-applications_2-6-14.pdf</a:t>
            </a:r>
            <a:endParaRPr lang="en-US" sz="1100" b="1" dirty="0"/>
          </a:p>
          <a:p>
            <a:pPr marL="0" lvl="0" indent="0">
              <a:buNone/>
            </a:pPr>
            <a:r>
              <a:rPr lang="en-US" sz="1100" b="1" dirty="0">
                <a:solidFill>
                  <a:srgbClr val="FFB600"/>
                </a:solidFill>
              </a:rPr>
              <a:t> </a:t>
            </a:r>
            <a:r>
              <a:rPr lang="en-US" sz="1100" b="1" dirty="0">
                <a:hlinkClick r:id="rId4"/>
              </a:rPr>
              <a:t>https://www.bandt.com.au/marketing/new-technology-changing-market-research</a:t>
            </a:r>
            <a:endParaRPr lang="en-US" sz="1100" b="1" dirty="0"/>
          </a:p>
          <a:p>
            <a:pPr marL="0" indent="0">
              <a:buNone/>
            </a:pPr>
            <a:r>
              <a:rPr lang="en-US" sz="1100" b="1" u="sng" dirty="0">
                <a:hlinkClick r:id="rId5"/>
              </a:rPr>
              <a:t>https://blog.marketresearch.com/blog-home-page/bid/339928/5-ways-technology-has-changed-market-research</a:t>
            </a:r>
            <a:endParaRPr lang="en-US" sz="1100" b="1" dirty="0"/>
          </a:p>
          <a:p>
            <a:pPr marL="0" lvl="0" indent="0">
              <a:buNone/>
            </a:pPr>
            <a:r>
              <a:rPr lang="en-US" sz="1100" b="1" dirty="0">
                <a:hlinkClick r:id="rId6"/>
              </a:rPr>
              <a:t>https://www.insightsassociation.org/article/emerging-technology-impacts-marketing-research</a:t>
            </a:r>
            <a:r>
              <a:rPr lang="en-US" sz="1100" b="1" dirty="0">
                <a:hlinkClick r:id="rId7"/>
              </a:rPr>
              <a:t> https://greenbookblog.org/2018/06/15/technology-that-may-one-day-impact-market-research/</a:t>
            </a:r>
            <a:endParaRPr lang="en-US" sz="1100" b="1" dirty="0"/>
          </a:p>
          <a:p>
            <a:pPr marL="0" lvl="0" indent="0">
              <a:buNone/>
            </a:pPr>
            <a:r>
              <a:rPr lang="en-US" sz="1100" b="1" dirty="0">
                <a:hlinkClick r:id="rId8"/>
              </a:rPr>
              <a:t>https://pubsonline.informs.org/doi/abs/10.1287/mksc.1040.0096</a:t>
            </a:r>
            <a:endParaRPr lang="en-US" sz="1100" b="1" dirty="0"/>
          </a:p>
          <a:p>
            <a:pPr marL="0" lvl="0" indent="0">
              <a:buNone/>
            </a:pPr>
            <a:r>
              <a:rPr lang="en-US" sz="1100" b="1" dirty="0">
                <a:hlinkClick r:id="rId9"/>
              </a:rPr>
              <a:t>https://www.sarahdoody.com/identifying-your-product-story-try-this-madlibs-style-activity/#.XW_pOpNKh24</a:t>
            </a:r>
            <a:endParaRPr lang="en-US" sz="1100" b="1" dirty="0"/>
          </a:p>
          <a:p>
            <a:pPr marL="0" lvl="0" indent="0">
              <a:buNone/>
            </a:pPr>
            <a:r>
              <a:rPr lang="en-US" sz="1100" b="1" dirty="0">
                <a:hlinkClick r:id="rId10"/>
              </a:rPr>
              <a:t>https://knect365.com/insights/article/c8549133-48b2-407c-a66d-bfa47424367f/technology-and-market-research-democratizing-insights-for-everyone</a:t>
            </a:r>
            <a:endParaRPr sz="1100" b="1" dirty="0">
              <a:solidFill>
                <a:srgbClr val="FFB600"/>
              </a:solidFill>
            </a:endParaRPr>
          </a:p>
        </p:txBody>
      </p:sp>
      <p:sp>
        <p:nvSpPr>
          <p:cNvPr id="373" name="Google Shape;373;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374" name="Google Shape;374;p36"/>
          <p:cNvGrpSpPr/>
          <p:nvPr/>
        </p:nvGrpSpPr>
        <p:grpSpPr>
          <a:xfrm>
            <a:off x="8020981" y="291515"/>
            <a:ext cx="863978" cy="798681"/>
            <a:chOff x="5975075" y="2327500"/>
            <a:chExt cx="420100" cy="388350"/>
          </a:xfrm>
        </p:grpSpPr>
        <p:sp>
          <p:nvSpPr>
            <p:cNvPr id="375" name="Google Shape;375;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685799" y="2726342"/>
            <a:ext cx="8633129" cy="1159800"/>
          </a:xfrm>
          <a:prstGeom prst="rect">
            <a:avLst/>
          </a:prstGeom>
        </p:spPr>
        <p:txBody>
          <a:bodyPr spcFirstLastPara="1" wrap="square" lIns="91425" tIns="91425" rIns="91425" bIns="91425" anchor="b" anchorCtr="0">
            <a:noAutofit/>
          </a:bodyPr>
          <a:lstStyle/>
          <a:p>
            <a:pPr lvl="0"/>
            <a:r>
              <a:rPr lang="en-US" sz="4400" dirty="0"/>
              <a:t>Market research &amp; Technology </a:t>
            </a:r>
            <a:endParaRPr sz="4400" dirty="0"/>
          </a:p>
        </p:txBody>
      </p:sp>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434343"/>
                </a:solidFill>
                <a:latin typeface="Raleway ExtraBold"/>
                <a:ea typeface="Raleway ExtraBold"/>
                <a:cs typeface="Raleway ExtraBold"/>
                <a:sym typeface="Raleway ExtraBold"/>
              </a:rPr>
              <a:t>1</a:t>
            </a:r>
            <a:endParaRPr sz="9600">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757200" y="723569"/>
            <a:ext cx="5629800" cy="3323645"/>
          </a:xfrm>
          <a:prstGeom prst="rect">
            <a:avLst/>
          </a:prstGeom>
        </p:spPr>
        <p:txBody>
          <a:bodyPr spcFirstLastPara="1" wrap="square" lIns="91425" tIns="91425" rIns="91425" bIns="91425" anchor="ctr" anchorCtr="0">
            <a:noAutofit/>
          </a:bodyPr>
          <a:lstStyle/>
          <a:p>
            <a:pPr marL="38100" indent="0">
              <a:buNone/>
            </a:pPr>
            <a:br>
              <a:rPr lang="en-US" sz="1100" i="0" dirty="0"/>
            </a:br>
            <a:r>
              <a:rPr lang="en-US" sz="1100" i="0" dirty="0"/>
              <a:t>Big data and marketing research are at a turning point and will converge to help businesses produce more meaningful insights. We will see more use of behavioral data, attitudinal data, and advanced analytics to help brands make more strategic decisions in a faster amount of time. Using data mining and visualization and predictive models can also help with with the different states of the customer lifecycle including acquisition, churn, retention, upsell/cross-sell, and collection effectiveness.</a:t>
            </a:r>
          </a:p>
          <a:p>
            <a:pPr marL="38100" indent="0">
              <a:buNone/>
            </a:pPr>
            <a:r>
              <a:rPr lang="en-US" sz="1100" i="0" dirty="0"/>
              <a:t>The combination of using big data and traditional marketing research can help businesses increase revenue, resources, and productivity. Ultimately, big data has to become little data to provide insights into the context of when a brand intersects with its customer. Contextual understanding is the holy grail of big data.</a:t>
            </a:r>
          </a:p>
          <a:p>
            <a:pPr marL="38100" indent="0">
              <a:buNone/>
            </a:pPr>
            <a:endParaRPr lang="en-US" sz="1100" b="1" i="0" dirty="0"/>
          </a:p>
          <a:p>
            <a:pPr marL="38100" indent="0">
              <a:buNone/>
            </a:pPr>
            <a:r>
              <a:rPr lang="en-US" sz="1100" b="1" i="0" dirty="0"/>
              <a:t>Russ Klein, CEO, the </a:t>
            </a:r>
            <a:r>
              <a:rPr lang="en-US" sz="1100" b="1" i="0" dirty="0">
                <a:hlinkClick r:id="rId3"/>
              </a:rPr>
              <a:t>American Marketing Association</a:t>
            </a:r>
            <a:endParaRPr lang="en-US" sz="1100" i="0" dirty="0"/>
          </a:p>
        </p:txBody>
      </p:sp>
      <p:sp>
        <p:nvSpPr>
          <p:cNvPr id="96" name="Google Shape;96;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112563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a:t>
            </a:r>
            <a:endParaRPr dirty="0"/>
          </a:p>
        </p:txBody>
      </p:sp>
      <p:sp>
        <p:nvSpPr>
          <p:cNvPr id="102" name="Google Shape;102;p17"/>
          <p:cNvSpPr txBox="1">
            <a:spLocks noGrp="1"/>
          </p:cNvSpPr>
          <p:nvPr>
            <p:ph type="body" idx="1"/>
          </p:nvPr>
        </p:nvSpPr>
        <p:spPr>
          <a:xfrm>
            <a:off x="922000" y="2334445"/>
            <a:ext cx="6866100" cy="2366100"/>
          </a:xfrm>
          <a:prstGeom prst="rect">
            <a:avLst/>
          </a:prstGeom>
        </p:spPr>
        <p:txBody>
          <a:bodyPr spcFirstLastPara="1" wrap="square" lIns="91425" tIns="91425" rIns="91425" bIns="91425" anchor="t" anchorCtr="0">
            <a:noAutofit/>
          </a:bodyPr>
          <a:lstStyle/>
          <a:p>
            <a:pPr marL="114300" lvl="0" indent="0">
              <a:spcBef>
                <a:spcPts val="0"/>
              </a:spcBef>
              <a:buNone/>
            </a:pPr>
            <a:r>
              <a:rPr lang="en-US" sz="1600" dirty="0"/>
              <a:t>Technology is taking an increasingly important role in market research </a:t>
            </a:r>
          </a:p>
          <a:p>
            <a:pPr marL="114300" lvl="0" indent="0">
              <a:spcBef>
                <a:spcPts val="0"/>
              </a:spcBef>
              <a:buNone/>
            </a:pPr>
            <a:endParaRPr lang="en-US"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a:t>
            </a:r>
            <a:r>
              <a:rPr lang="en" dirty="0">
                <a:solidFill>
                  <a:srgbClr val="FFB600"/>
                </a:solidFill>
              </a:rPr>
              <a:t>Changes</a:t>
            </a:r>
            <a:endParaRPr dirty="0"/>
          </a:p>
        </p:txBody>
      </p:sp>
      <p:sp>
        <p:nvSpPr>
          <p:cNvPr id="102" name="Google Shape;102;p17"/>
          <p:cNvSpPr txBox="1">
            <a:spLocks noGrp="1"/>
          </p:cNvSpPr>
          <p:nvPr>
            <p:ph type="body" idx="1"/>
          </p:nvPr>
        </p:nvSpPr>
        <p:spPr>
          <a:xfrm>
            <a:off x="922000" y="1977391"/>
            <a:ext cx="6866100" cy="2366100"/>
          </a:xfrm>
          <a:prstGeom prst="rect">
            <a:avLst/>
          </a:prstGeom>
        </p:spPr>
        <p:txBody>
          <a:bodyPr spcFirstLastPara="1" wrap="square" lIns="91425" tIns="91425" rIns="91425" bIns="91425" anchor="t" anchorCtr="0">
            <a:noAutofit/>
          </a:bodyPr>
          <a:lstStyle/>
          <a:p>
            <a:r>
              <a:rPr lang="en" sz="1600" dirty="0"/>
              <a:t>Automated </a:t>
            </a:r>
            <a:r>
              <a:rPr lang="en-US" sz="1600" i="1" dirty="0"/>
              <a:t>Micro-Targeting</a:t>
            </a:r>
            <a:r>
              <a:rPr lang="en-US" sz="1600" dirty="0"/>
              <a:t> </a:t>
            </a:r>
          </a:p>
          <a:p>
            <a:r>
              <a:rPr lang="en-US" sz="1600" i="1" dirty="0"/>
              <a:t>Advanced Design &amp;  Data Collection</a:t>
            </a:r>
            <a:r>
              <a:rPr lang="en-US" sz="1600" dirty="0"/>
              <a:t> </a:t>
            </a:r>
          </a:p>
          <a:p>
            <a:r>
              <a:rPr lang="en-US" sz="1600" dirty="0"/>
              <a:t>Smarter Reporting</a:t>
            </a:r>
          </a:p>
          <a:p>
            <a:r>
              <a:rPr lang="en-US" sz="1600" dirty="0"/>
              <a:t>Machine Learning &amp; Data Science Methodologies</a:t>
            </a:r>
          </a:p>
          <a:p>
            <a:r>
              <a:rPr lang="en-US" sz="1600" dirty="0"/>
              <a:t>Facial Recognition for Consumer Behavior Analysis</a:t>
            </a: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7367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Mobility</a:t>
            </a:r>
            <a:endParaRPr sz="2800" dirty="0"/>
          </a:p>
        </p:txBody>
      </p:sp>
      <p:sp>
        <p:nvSpPr>
          <p:cNvPr id="102" name="Google Shape;102;p17"/>
          <p:cNvSpPr txBox="1">
            <a:spLocks noGrp="1"/>
          </p:cNvSpPr>
          <p:nvPr>
            <p:ph type="body" idx="1"/>
          </p:nvPr>
        </p:nvSpPr>
        <p:spPr>
          <a:xfrm>
            <a:off x="922000" y="1628730"/>
            <a:ext cx="6866100" cy="3514770"/>
          </a:xfrm>
          <a:prstGeom prst="rect">
            <a:avLst/>
          </a:prstGeom>
        </p:spPr>
        <p:txBody>
          <a:bodyPr spcFirstLastPara="1" wrap="square" lIns="91425" tIns="91425" rIns="91425" bIns="91425" anchor="t" anchorCtr="0">
            <a:noAutofit/>
          </a:bodyPr>
          <a:lstStyle/>
          <a:p>
            <a:r>
              <a:rPr lang="en-US" sz="1200" dirty="0"/>
              <a:t>Everyone has a mobile device!</a:t>
            </a:r>
          </a:p>
          <a:p>
            <a:r>
              <a:rPr lang="en-US" sz="1200" dirty="0"/>
              <a:t>Faster Market research or customer feedback - Mobile apps</a:t>
            </a:r>
          </a:p>
          <a:p>
            <a:r>
              <a:rPr lang="en-US" sz="1200" dirty="0"/>
              <a:t>Monitor consumer behavior instantly- Thus adapt products/services quickly</a:t>
            </a:r>
          </a:p>
          <a:p>
            <a:pPr lvl="1"/>
            <a:r>
              <a:rPr lang="en-US" sz="1200" dirty="0" err="1"/>
              <a:t>Eg.</a:t>
            </a:r>
            <a:r>
              <a:rPr lang="en-US" sz="1200" dirty="0"/>
              <a:t> YouTube/Netflix recommendations </a:t>
            </a:r>
          </a:p>
          <a:p>
            <a:pPr lvl="1"/>
            <a:endParaRPr lang="en-US" sz="1200" dirty="0"/>
          </a:p>
          <a:p>
            <a:r>
              <a:rPr lang="en-US" sz="1200" dirty="0"/>
              <a:t>Access to many consumer touchpoints</a:t>
            </a:r>
          </a:p>
          <a:p>
            <a:pPr lvl="1"/>
            <a:r>
              <a:rPr lang="en-US" sz="1200" dirty="0"/>
              <a:t>Social media, mobile app etc.</a:t>
            </a:r>
          </a:p>
          <a:p>
            <a:pPr marL="114300" indent="0">
              <a:buNone/>
            </a:pPr>
            <a:endParaRPr lang="en-US" sz="1200" dirty="0"/>
          </a:p>
          <a:p>
            <a:pPr marL="114300" indent="0">
              <a:buNone/>
            </a:pPr>
            <a:r>
              <a:rPr lang="en-US" sz="1200" b="1" i="1" dirty="0"/>
              <a:t>Research Provider </a:t>
            </a:r>
            <a:r>
              <a:rPr lang="en-US" sz="1200" b="1" i="1" dirty="0" err="1"/>
              <a:t>Anamoly</a:t>
            </a:r>
            <a:r>
              <a:rPr lang="en-US" sz="1200" b="1" i="1" dirty="0"/>
              <a:t> was able to pinpoint exactly when and where the surveyed teens were most happy using </a:t>
            </a:r>
            <a:r>
              <a:rPr lang="en-US" sz="1200" b="1" i="1" dirty="0" err="1"/>
              <a:t>Qualitrics</a:t>
            </a:r>
            <a:r>
              <a:rPr lang="en-US" sz="1200" b="1" i="1" dirty="0"/>
              <a:t> Mobile survey technology</a:t>
            </a:r>
          </a:p>
          <a:p>
            <a:endParaRPr lang="en-US" sz="1200" b="1" i="1" dirty="0"/>
          </a:p>
          <a:p>
            <a:endParaRPr lang="en-US"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40;p38">
            <a:extLst>
              <a:ext uri="{FF2B5EF4-FFF2-40B4-BE49-F238E27FC236}">
                <a16:creationId xmlns:a16="http://schemas.microsoft.com/office/drawing/2014/main" id="{BD5DEAC8-C2D6-BE43-85D7-759DF50341BD}"/>
              </a:ext>
            </a:extLst>
          </p:cNvPr>
          <p:cNvSpPr/>
          <p:nvPr/>
        </p:nvSpPr>
        <p:spPr>
          <a:xfrm>
            <a:off x="8056761" y="2010376"/>
            <a:ext cx="465876" cy="857401"/>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41;p38">
            <a:extLst>
              <a:ext uri="{FF2B5EF4-FFF2-40B4-BE49-F238E27FC236}">
                <a16:creationId xmlns:a16="http://schemas.microsoft.com/office/drawing/2014/main" id="{F233EA7A-E46A-1440-BF5D-AC6017D50FF8}"/>
              </a:ext>
            </a:extLst>
          </p:cNvPr>
          <p:cNvGrpSpPr/>
          <p:nvPr/>
        </p:nvGrpSpPr>
        <p:grpSpPr>
          <a:xfrm>
            <a:off x="7935324" y="3098799"/>
            <a:ext cx="669076" cy="783803"/>
            <a:chOff x="2583325" y="2972875"/>
            <a:chExt cx="462850" cy="445750"/>
          </a:xfrm>
        </p:grpSpPr>
        <p:sp>
          <p:nvSpPr>
            <p:cNvPr id="13" name="Google Shape;542;p38">
              <a:extLst>
                <a:ext uri="{FF2B5EF4-FFF2-40B4-BE49-F238E27FC236}">
                  <a16:creationId xmlns:a16="http://schemas.microsoft.com/office/drawing/2014/main" id="{529600B5-606C-7746-8114-1259D77AD0C8}"/>
                </a:ext>
              </a:extLst>
            </p:cNvPr>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3;p38">
              <a:extLst>
                <a:ext uri="{FF2B5EF4-FFF2-40B4-BE49-F238E27FC236}">
                  <a16:creationId xmlns:a16="http://schemas.microsoft.com/office/drawing/2014/main" id="{019E2E3E-470E-8947-B7E8-E4CF50FA4ED5}"/>
                </a:ext>
              </a:extLst>
            </p:cNvPr>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971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Advanced </a:t>
            </a:r>
            <a:r>
              <a:rPr lang="en" sz="2800" dirty="0">
                <a:solidFill>
                  <a:srgbClr val="FFC000"/>
                </a:solidFill>
              </a:rPr>
              <a:t>Design &amp; Data</a:t>
            </a:r>
            <a:r>
              <a:rPr lang="en" sz="2800" dirty="0"/>
              <a:t> Collection</a:t>
            </a:r>
            <a:endParaRPr sz="2800" dirty="0"/>
          </a:p>
        </p:txBody>
      </p:sp>
      <p:sp>
        <p:nvSpPr>
          <p:cNvPr id="102" name="Google Shape;102;p17"/>
          <p:cNvSpPr txBox="1">
            <a:spLocks noGrp="1"/>
          </p:cNvSpPr>
          <p:nvPr>
            <p:ph type="body" idx="1"/>
          </p:nvPr>
        </p:nvSpPr>
        <p:spPr>
          <a:xfrm>
            <a:off x="922000" y="1628730"/>
            <a:ext cx="6866100" cy="3514770"/>
          </a:xfrm>
          <a:prstGeom prst="rect">
            <a:avLst/>
          </a:prstGeom>
        </p:spPr>
        <p:txBody>
          <a:bodyPr spcFirstLastPara="1" wrap="square" lIns="91425" tIns="91425" rIns="91425" bIns="91425" anchor="t" anchorCtr="0">
            <a:noAutofit/>
          </a:bodyPr>
          <a:lstStyle/>
          <a:p>
            <a:r>
              <a:rPr lang="en-US" sz="1200" dirty="0">
                <a:latin typeface="Raleway" panose="020B0503030101060003" pitchFamily="34" charset="77"/>
              </a:rPr>
              <a:t>Data Collection has many challenges!</a:t>
            </a:r>
          </a:p>
          <a:p>
            <a:r>
              <a:rPr lang="en-US" sz="1200" dirty="0">
                <a:latin typeface="Raleway" panose="020B0503030101060003" pitchFamily="34" charset="77"/>
              </a:rPr>
              <a:t>Qualitative research – days or weeks to build research designs</a:t>
            </a:r>
          </a:p>
          <a:p>
            <a:r>
              <a:rPr lang="en-US" sz="1200" dirty="0">
                <a:latin typeface="Raleway" panose="020B0503030101060003" pitchFamily="34" charset="77"/>
              </a:rPr>
              <a:t>Programmed series of videos or texted based questions – maximize the quality of data</a:t>
            </a:r>
          </a:p>
          <a:p>
            <a:pPr lvl="1"/>
            <a:r>
              <a:rPr lang="en-US" sz="1200" dirty="0" err="1">
                <a:latin typeface="Raleway" panose="020B0503030101060003" pitchFamily="34" charset="77"/>
              </a:rPr>
              <a:t>Eg</a:t>
            </a:r>
            <a:r>
              <a:rPr lang="en-US" sz="1200" dirty="0">
                <a:latin typeface="Raleway" panose="020B0503030101060003" pitchFamily="34" charset="77"/>
              </a:rPr>
              <a:t> </a:t>
            </a:r>
            <a:r>
              <a:rPr lang="en-US" sz="1200" dirty="0" err="1">
                <a:solidFill>
                  <a:srgbClr val="000000"/>
                </a:solidFill>
                <a:latin typeface="Raleway" panose="020B0503030101060003" pitchFamily="34" charset="77"/>
                <a:ea typeface="Arial"/>
                <a:cs typeface="Arial"/>
                <a:sym typeface="Arial"/>
              </a:rPr>
              <a:t>Digsite</a:t>
            </a:r>
            <a:r>
              <a:rPr lang="en-US" sz="1200" dirty="0">
                <a:solidFill>
                  <a:srgbClr val="000000"/>
                </a:solidFill>
                <a:latin typeface="Raleway" panose="020B0503030101060003" pitchFamily="34" charset="77"/>
                <a:ea typeface="Arial"/>
                <a:cs typeface="Arial"/>
                <a:sym typeface="Arial"/>
              </a:rPr>
              <a:t> Fill-In-The-Blank tasks allow participants to tell </a:t>
            </a:r>
            <a:r>
              <a:rPr lang="en-US" sz="1200" dirty="0" err="1">
                <a:solidFill>
                  <a:srgbClr val="000000"/>
                </a:solidFill>
                <a:latin typeface="Raleway" panose="020B0503030101060003" pitchFamily="34" charset="77"/>
                <a:ea typeface="Arial"/>
                <a:cs typeface="Arial"/>
                <a:sym typeface="Arial"/>
              </a:rPr>
              <a:t>MadLibs</a:t>
            </a:r>
            <a:r>
              <a:rPr lang="en-US" sz="1200" dirty="0">
                <a:solidFill>
                  <a:srgbClr val="000000"/>
                </a:solidFill>
                <a:latin typeface="Raleway" panose="020B0503030101060003" pitchFamily="34" charset="77"/>
                <a:ea typeface="Arial"/>
                <a:cs typeface="Arial"/>
                <a:sym typeface="Arial"/>
              </a:rPr>
              <a:t> style stories.</a:t>
            </a:r>
            <a:endParaRPr lang="en-US" sz="1200" dirty="0">
              <a:latin typeface="Raleway" panose="020B0503030101060003" pitchFamily="34" charset="77"/>
            </a:endParaRPr>
          </a:p>
          <a:p>
            <a:pPr lvl="1"/>
            <a:endParaRPr lang="en-US" sz="1200" dirty="0">
              <a:latin typeface="Raleway" panose="020B0503030101060003" pitchFamily="34" charset="77"/>
            </a:endParaRPr>
          </a:p>
          <a:p>
            <a:r>
              <a:rPr lang="en-US" sz="1200" dirty="0">
                <a:latin typeface="Raleway" panose="020B0503030101060003" pitchFamily="34" charset="77"/>
              </a:rPr>
              <a:t>Birth of Big data increases the need for automated tools</a:t>
            </a:r>
          </a:p>
          <a:p>
            <a:pPr marL="114300" indent="0">
              <a:buNone/>
            </a:pPr>
            <a:endParaRPr lang="en-US" sz="1200" dirty="0">
              <a:latin typeface="Raleway" panose="020B0503030101060003" pitchFamily="34" charset="77"/>
            </a:endParaRPr>
          </a:p>
          <a:p>
            <a:pPr marL="114300" indent="0">
              <a:buNone/>
            </a:pPr>
            <a:r>
              <a:rPr lang="en-US" sz="1200" i="1" dirty="0">
                <a:solidFill>
                  <a:srgbClr val="000000"/>
                </a:solidFill>
                <a:latin typeface="Raleway" panose="020B0503030101060003" pitchFamily="34" charset="77"/>
                <a:ea typeface="Arial"/>
                <a:cs typeface="Arial"/>
                <a:sym typeface="Arial"/>
              </a:rPr>
              <a:t>With the emergence of virtual assistants and chat bots, platforms will continue to get smarter about design and data collection</a:t>
            </a:r>
            <a:endParaRPr lang="en-US" sz="1200" b="1" i="1" dirty="0">
              <a:latin typeface="Raleway" panose="020B0503030101060003" pitchFamily="34" charset="77"/>
            </a:endParaRPr>
          </a:p>
          <a:p>
            <a:endParaRPr lang="en-US"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82;p38">
            <a:extLst>
              <a:ext uri="{FF2B5EF4-FFF2-40B4-BE49-F238E27FC236}">
                <a16:creationId xmlns:a16="http://schemas.microsoft.com/office/drawing/2014/main" id="{6AD8673C-B8E7-7E48-91AB-0280FB3770DD}"/>
              </a:ext>
            </a:extLst>
          </p:cNvPr>
          <p:cNvGrpSpPr/>
          <p:nvPr/>
        </p:nvGrpSpPr>
        <p:grpSpPr>
          <a:xfrm>
            <a:off x="7771109" y="3242358"/>
            <a:ext cx="690138" cy="627991"/>
            <a:chOff x="4610450" y="3703750"/>
            <a:chExt cx="453050" cy="332175"/>
          </a:xfrm>
        </p:grpSpPr>
        <p:sp>
          <p:nvSpPr>
            <p:cNvPr id="22" name="Google Shape;583;p38">
              <a:extLst>
                <a:ext uri="{FF2B5EF4-FFF2-40B4-BE49-F238E27FC236}">
                  <a16:creationId xmlns:a16="http://schemas.microsoft.com/office/drawing/2014/main" id="{D3C94695-790A-C64C-8198-6397790A337F}"/>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4;p38">
              <a:extLst>
                <a:ext uri="{FF2B5EF4-FFF2-40B4-BE49-F238E27FC236}">
                  <a16:creationId xmlns:a16="http://schemas.microsoft.com/office/drawing/2014/main" id="{FC83DBFD-7517-4644-B3BF-7895D119265E}"/>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43;p38">
            <a:extLst>
              <a:ext uri="{FF2B5EF4-FFF2-40B4-BE49-F238E27FC236}">
                <a16:creationId xmlns:a16="http://schemas.microsoft.com/office/drawing/2014/main" id="{F4ED1C66-EE76-614C-92B3-48C5586AA6A8}"/>
              </a:ext>
            </a:extLst>
          </p:cNvPr>
          <p:cNvGrpSpPr/>
          <p:nvPr/>
        </p:nvGrpSpPr>
        <p:grpSpPr>
          <a:xfrm>
            <a:off x="7717386" y="1998725"/>
            <a:ext cx="609030" cy="783429"/>
            <a:chOff x="584925" y="922575"/>
            <a:chExt cx="415200" cy="502525"/>
          </a:xfrm>
        </p:grpSpPr>
        <p:sp>
          <p:nvSpPr>
            <p:cNvPr id="25" name="Google Shape;444;p38">
              <a:extLst>
                <a:ext uri="{FF2B5EF4-FFF2-40B4-BE49-F238E27FC236}">
                  <a16:creationId xmlns:a16="http://schemas.microsoft.com/office/drawing/2014/main" id="{1A91785D-675D-F24A-BDA1-8D3B028821C8}"/>
                </a:ext>
              </a:extLst>
            </p:cNvPr>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5;p38">
              <a:extLst>
                <a:ext uri="{FF2B5EF4-FFF2-40B4-BE49-F238E27FC236}">
                  <a16:creationId xmlns:a16="http://schemas.microsoft.com/office/drawing/2014/main" id="{6C56EEF1-5F5F-874F-84B2-4F85BE310378}"/>
                </a:ext>
              </a:extLst>
            </p:cNvPr>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6;p38">
              <a:extLst>
                <a:ext uri="{FF2B5EF4-FFF2-40B4-BE49-F238E27FC236}">
                  <a16:creationId xmlns:a16="http://schemas.microsoft.com/office/drawing/2014/main" id="{526B1D0B-963D-B843-964E-7EAEF93F055A}"/>
                </a:ext>
              </a:extLst>
            </p:cNvPr>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447;p38">
            <a:extLst>
              <a:ext uri="{FF2B5EF4-FFF2-40B4-BE49-F238E27FC236}">
                <a16:creationId xmlns:a16="http://schemas.microsoft.com/office/drawing/2014/main" id="{6345617A-3946-164C-A2F9-F932985FCEC6}"/>
              </a:ext>
            </a:extLst>
          </p:cNvPr>
          <p:cNvGrpSpPr/>
          <p:nvPr/>
        </p:nvGrpSpPr>
        <p:grpSpPr>
          <a:xfrm>
            <a:off x="8248441" y="2443630"/>
            <a:ext cx="329122" cy="392192"/>
            <a:chOff x="1246775" y="910975"/>
            <a:chExt cx="439650" cy="523900"/>
          </a:xfrm>
        </p:grpSpPr>
        <p:sp>
          <p:nvSpPr>
            <p:cNvPr id="29" name="Google Shape;448;p38">
              <a:extLst>
                <a:ext uri="{FF2B5EF4-FFF2-40B4-BE49-F238E27FC236}">
                  <a16:creationId xmlns:a16="http://schemas.microsoft.com/office/drawing/2014/main" id="{A4C6ECA6-1072-464A-8454-C316CED2232F}"/>
                </a:ext>
              </a:extLst>
            </p:cNvPr>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9;p38">
              <a:extLst>
                <a:ext uri="{FF2B5EF4-FFF2-40B4-BE49-F238E27FC236}">
                  <a16:creationId xmlns:a16="http://schemas.microsoft.com/office/drawing/2014/main" id="{8B33413D-BF44-B74E-B09D-B09C3500A124}"/>
                </a:ext>
              </a:extLst>
            </p:cNvPr>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0;p38">
              <a:extLst>
                <a:ext uri="{FF2B5EF4-FFF2-40B4-BE49-F238E27FC236}">
                  <a16:creationId xmlns:a16="http://schemas.microsoft.com/office/drawing/2014/main" id="{0E39EA8D-F1DB-374F-A429-9F35F9432B9F}"/>
                </a:ext>
              </a:extLst>
            </p:cNvPr>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981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Smarter </a:t>
            </a:r>
            <a:r>
              <a:rPr lang="en" sz="2800" dirty="0">
                <a:solidFill>
                  <a:srgbClr val="FFC000"/>
                </a:solidFill>
              </a:rPr>
              <a:t>Reporting Automation</a:t>
            </a:r>
            <a:endParaRPr sz="2800" dirty="0">
              <a:solidFill>
                <a:srgbClr val="FFC000"/>
              </a:solidFill>
            </a:endParaRPr>
          </a:p>
        </p:txBody>
      </p:sp>
      <p:sp>
        <p:nvSpPr>
          <p:cNvPr id="102" name="Google Shape;102;p17"/>
          <p:cNvSpPr txBox="1">
            <a:spLocks noGrp="1"/>
          </p:cNvSpPr>
          <p:nvPr>
            <p:ph type="body" idx="1"/>
          </p:nvPr>
        </p:nvSpPr>
        <p:spPr>
          <a:xfrm>
            <a:off x="922000" y="1628730"/>
            <a:ext cx="6866100" cy="3514770"/>
          </a:xfrm>
          <a:prstGeom prst="rect">
            <a:avLst/>
          </a:prstGeom>
        </p:spPr>
        <p:txBody>
          <a:bodyPr spcFirstLastPara="1" wrap="square" lIns="91425" tIns="91425" rIns="91425" bIns="91425" anchor="t" anchorCtr="0">
            <a:noAutofit/>
          </a:bodyPr>
          <a:lstStyle/>
          <a:p>
            <a:r>
              <a:rPr lang="en-US" sz="1200" dirty="0">
                <a:latin typeface="Raleway" panose="020B0503030101060003" pitchFamily="34" charset="77"/>
              </a:rPr>
              <a:t>Data is a mine and insights are the gold for marketing research</a:t>
            </a:r>
          </a:p>
          <a:p>
            <a:r>
              <a:rPr lang="en-US" sz="1200" dirty="0">
                <a:latin typeface="Raleway" panose="020B0503030101060003" pitchFamily="34" charset="77"/>
              </a:rPr>
              <a:t>Interactive real-time dashboards can be constructed using Tableau</a:t>
            </a:r>
          </a:p>
          <a:p>
            <a:endParaRPr lang="en-US" sz="1200" dirty="0">
              <a:latin typeface="Raleway" panose="020B0503030101060003" pitchFamily="34" charset="77"/>
            </a:endParaRPr>
          </a:p>
          <a:p>
            <a:r>
              <a:rPr lang="en-US" sz="1200" dirty="0">
                <a:latin typeface="Raleway" panose="020B0503030101060003" pitchFamily="34" charset="77"/>
              </a:rPr>
              <a:t>Smarter interfaces- make best use of </a:t>
            </a:r>
            <a:r>
              <a:rPr lang="en-US" sz="1200" dirty="0" err="1">
                <a:latin typeface="Raleway" panose="020B0503030101060003" pitchFamily="34" charset="77"/>
              </a:rPr>
              <a:t>tagging,sentiment</a:t>
            </a:r>
            <a:r>
              <a:rPr lang="en-US" sz="1200" dirty="0">
                <a:latin typeface="Raleway" panose="020B0503030101060003" pitchFamily="34" charset="77"/>
              </a:rPr>
              <a:t> analysis &amp; Natural Language processing – display key valuable consumer information</a:t>
            </a:r>
          </a:p>
          <a:p>
            <a:pPr lvl="1"/>
            <a:r>
              <a:rPr lang="en-US" sz="1200" dirty="0" err="1">
                <a:solidFill>
                  <a:srgbClr val="000000"/>
                </a:solidFill>
                <a:latin typeface="Raleway" panose="020B0503030101060003" pitchFamily="34" charset="77"/>
                <a:ea typeface="Arial"/>
                <a:cs typeface="Arial"/>
                <a:sym typeface="Arial"/>
              </a:rPr>
              <a:t>Eg.</a:t>
            </a:r>
            <a:r>
              <a:rPr lang="en-US" sz="1200" dirty="0">
                <a:solidFill>
                  <a:srgbClr val="000000"/>
                </a:solidFill>
                <a:latin typeface="Raleway" panose="020B0503030101060003" pitchFamily="34" charset="77"/>
                <a:ea typeface="Arial"/>
                <a:cs typeface="Arial"/>
                <a:sym typeface="Arial"/>
              </a:rPr>
              <a:t> A page from Pinterest ,a tweet and other social media sites can be </a:t>
            </a:r>
            <a:r>
              <a:rPr lang="en-US" sz="1200" dirty="0" err="1">
                <a:solidFill>
                  <a:srgbClr val="000000"/>
                </a:solidFill>
                <a:latin typeface="Raleway" panose="020B0503030101060003" pitchFamily="34" charset="77"/>
                <a:ea typeface="Arial"/>
                <a:cs typeface="Arial"/>
                <a:sym typeface="Arial"/>
              </a:rPr>
              <a:t>scarpped</a:t>
            </a:r>
            <a:r>
              <a:rPr lang="en-US" sz="1200" dirty="0">
                <a:solidFill>
                  <a:srgbClr val="000000"/>
                </a:solidFill>
                <a:latin typeface="Raleway" panose="020B0503030101060003" pitchFamily="34" charset="77"/>
                <a:ea typeface="Arial"/>
                <a:cs typeface="Arial"/>
                <a:sym typeface="Arial"/>
              </a:rPr>
              <a:t> to show key quotes and photos to research teams while they are in the process of collecting qualitative data</a:t>
            </a:r>
          </a:p>
          <a:p>
            <a:pPr lvl="1"/>
            <a:endParaRPr lang="en-US" sz="1200" i="1" dirty="0">
              <a:latin typeface="Raleway" panose="020B0503030101060003" pitchFamily="34" charset="77"/>
            </a:endParaRPr>
          </a:p>
          <a:p>
            <a:pPr marL="114300" indent="0">
              <a:buNone/>
            </a:pPr>
            <a:r>
              <a:rPr lang="en-US" sz="1200" i="1" dirty="0">
                <a:solidFill>
                  <a:srgbClr val="000000"/>
                </a:solidFill>
                <a:latin typeface="Raleway" panose="020B0503030101060003" pitchFamily="34" charset="77"/>
                <a:ea typeface="Arial"/>
                <a:cs typeface="Arial"/>
                <a:sym typeface="Arial"/>
              </a:rPr>
              <a:t>This improved approach to identifying and sharing key insights is making it easier for teams to make decisions and iterate solutions within a single project or community. </a:t>
            </a:r>
            <a:r>
              <a:rPr lang="en-US" sz="1200" dirty="0">
                <a:solidFill>
                  <a:srgbClr val="000000"/>
                </a:solidFill>
                <a:latin typeface="Raleway" panose="020B0503030101060003" pitchFamily="34" charset="77"/>
                <a:ea typeface="Arial"/>
                <a:cs typeface="Arial"/>
                <a:sym typeface="Arial"/>
              </a:rPr>
              <a:t> </a:t>
            </a:r>
            <a:endParaRPr lang="en-US" dirty="0">
              <a:latin typeface="Raleway" panose="020B0503030101060003" pitchFamily="34" charset="77"/>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76;p38">
            <a:extLst>
              <a:ext uri="{FF2B5EF4-FFF2-40B4-BE49-F238E27FC236}">
                <a16:creationId xmlns:a16="http://schemas.microsoft.com/office/drawing/2014/main" id="{1AE193E0-76D6-9E45-ABB0-387788D644D1}"/>
              </a:ext>
            </a:extLst>
          </p:cNvPr>
          <p:cNvGrpSpPr/>
          <p:nvPr/>
        </p:nvGrpSpPr>
        <p:grpSpPr>
          <a:xfrm>
            <a:off x="7794622" y="3351744"/>
            <a:ext cx="779886" cy="637994"/>
            <a:chOff x="3936375" y="3703750"/>
            <a:chExt cx="453050" cy="332175"/>
          </a:xfrm>
        </p:grpSpPr>
        <p:sp>
          <p:nvSpPr>
            <p:cNvPr id="12" name="Google Shape;577;p38">
              <a:extLst>
                <a:ext uri="{FF2B5EF4-FFF2-40B4-BE49-F238E27FC236}">
                  <a16:creationId xmlns:a16="http://schemas.microsoft.com/office/drawing/2014/main" id="{45FDF63A-4E3C-2E4F-96DF-F5C28567085C}"/>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8;p38">
              <a:extLst>
                <a:ext uri="{FF2B5EF4-FFF2-40B4-BE49-F238E27FC236}">
                  <a16:creationId xmlns:a16="http://schemas.microsoft.com/office/drawing/2014/main" id="{18AD89D4-DA9A-2340-A4D1-8FCC7FA0DA6F}"/>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9;p38">
              <a:extLst>
                <a:ext uri="{FF2B5EF4-FFF2-40B4-BE49-F238E27FC236}">
                  <a16:creationId xmlns:a16="http://schemas.microsoft.com/office/drawing/2014/main" id="{A824B5E5-6E7C-584C-BA12-5B40A0A0D8D8}"/>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0;p38">
              <a:extLst>
                <a:ext uri="{FF2B5EF4-FFF2-40B4-BE49-F238E27FC236}">
                  <a16:creationId xmlns:a16="http://schemas.microsoft.com/office/drawing/2014/main" id="{C43B7B2F-6809-EA4B-8F4B-1D3DABBDE5D4}"/>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1;p38">
              <a:extLst>
                <a:ext uri="{FF2B5EF4-FFF2-40B4-BE49-F238E27FC236}">
                  <a16:creationId xmlns:a16="http://schemas.microsoft.com/office/drawing/2014/main" id="{0189158D-4E60-8740-9F91-E6965B92A03D}"/>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72;p38">
            <a:extLst>
              <a:ext uri="{FF2B5EF4-FFF2-40B4-BE49-F238E27FC236}">
                <a16:creationId xmlns:a16="http://schemas.microsoft.com/office/drawing/2014/main" id="{E507ECD6-3E5B-5C46-9B75-4F39EA374FE7}"/>
              </a:ext>
            </a:extLst>
          </p:cNvPr>
          <p:cNvGrpSpPr/>
          <p:nvPr/>
        </p:nvGrpSpPr>
        <p:grpSpPr>
          <a:xfrm>
            <a:off x="7794622" y="1894863"/>
            <a:ext cx="566758" cy="579402"/>
            <a:chOff x="3294650" y="3652450"/>
            <a:chExt cx="388350" cy="405450"/>
          </a:xfrm>
        </p:grpSpPr>
        <p:sp>
          <p:nvSpPr>
            <p:cNvPr id="18" name="Google Shape;573;p38">
              <a:extLst>
                <a:ext uri="{FF2B5EF4-FFF2-40B4-BE49-F238E27FC236}">
                  <a16:creationId xmlns:a16="http://schemas.microsoft.com/office/drawing/2014/main" id="{C1EDDB2F-FF4F-8049-860D-CE94DC1CB082}"/>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4;p38">
              <a:extLst>
                <a:ext uri="{FF2B5EF4-FFF2-40B4-BE49-F238E27FC236}">
                  <a16:creationId xmlns:a16="http://schemas.microsoft.com/office/drawing/2014/main" id="{C70CEAF5-56BB-5349-8ECE-1CCA2CA76FC5}"/>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p38">
              <a:extLst>
                <a:ext uri="{FF2B5EF4-FFF2-40B4-BE49-F238E27FC236}">
                  <a16:creationId xmlns:a16="http://schemas.microsoft.com/office/drawing/2014/main" id="{17A41B46-F318-3D49-A6A4-B17B57D41DEB}"/>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826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22000" y="64555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C000"/>
                </a:solidFill>
              </a:rPr>
              <a:t>Facial Recognition </a:t>
            </a:r>
            <a:r>
              <a:rPr lang="en" sz="2800" dirty="0"/>
              <a:t>&amp; Emotional Analysis</a:t>
            </a:r>
            <a:endParaRPr sz="2800" dirty="0"/>
          </a:p>
        </p:txBody>
      </p:sp>
      <p:sp>
        <p:nvSpPr>
          <p:cNvPr id="102" name="Google Shape;102;p17"/>
          <p:cNvSpPr txBox="1">
            <a:spLocks noGrp="1"/>
          </p:cNvSpPr>
          <p:nvPr>
            <p:ph type="body" idx="1"/>
          </p:nvPr>
        </p:nvSpPr>
        <p:spPr>
          <a:xfrm>
            <a:off x="922000" y="1861964"/>
            <a:ext cx="6866100" cy="2635979"/>
          </a:xfrm>
          <a:prstGeom prst="rect">
            <a:avLst/>
          </a:prstGeom>
        </p:spPr>
        <p:txBody>
          <a:bodyPr spcFirstLastPara="1" wrap="square" lIns="91425" tIns="91425" rIns="91425" bIns="91425" anchor="t" anchorCtr="0">
            <a:noAutofit/>
          </a:bodyPr>
          <a:lstStyle/>
          <a:p>
            <a:r>
              <a:rPr lang="en-US" sz="1200" dirty="0"/>
              <a:t>FR in market research is focused on tracking eye movements </a:t>
            </a:r>
          </a:p>
          <a:p>
            <a:r>
              <a:rPr lang="en-US" sz="1200" dirty="0"/>
              <a:t>Facial recognition is used to measure emotional reactions, attention span and the intensity of a respondent’s interest. </a:t>
            </a:r>
          </a:p>
          <a:p>
            <a:r>
              <a:rPr lang="en-US" sz="1200" dirty="0"/>
              <a:t>How does it measure emotions? </a:t>
            </a:r>
          </a:p>
          <a:p>
            <a:pPr lvl="1"/>
            <a:r>
              <a:rPr lang="en-US" sz="1200" dirty="0"/>
              <a:t>Facial coding focuses on “subterranean muscle activity going on around the eyes and mouth that reveals true emotion</a:t>
            </a:r>
          </a:p>
          <a:p>
            <a:r>
              <a:rPr lang="en-US" sz="1200" dirty="0"/>
              <a:t>Machine learning models are combined with Facial expressions data to </a:t>
            </a:r>
            <a:r>
              <a:rPr lang="en-US" sz="1200" dirty="0" err="1"/>
              <a:t>analyse</a:t>
            </a:r>
            <a:r>
              <a:rPr lang="en-US" sz="1200" dirty="0"/>
              <a:t> and give a deeper understanding of consumer behavior</a:t>
            </a:r>
          </a:p>
          <a:p>
            <a:r>
              <a:rPr lang="en-US" sz="1200" dirty="0"/>
              <a:t>Reveal perceptions and attitudes towards brands and products can help create effective positioning and mind mapping strategies </a:t>
            </a:r>
          </a:p>
          <a:p>
            <a:pPr lvl="1"/>
            <a:r>
              <a:rPr lang="en-US" sz="1200" dirty="0" err="1"/>
              <a:t>Eg.</a:t>
            </a:r>
            <a:r>
              <a:rPr lang="en-US" sz="1200" dirty="0"/>
              <a:t> Nielson adding FR to its TV ratings panels</a:t>
            </a:r>
          </a:p>
          <a:p>
            <a:endParaRPr lang="en-US" sz="1200" dirty="0"/>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14;p38">
            <a:extLst>
              <a:ext uri="{FF2B5EF4-FFF2-40B4-BE49-F238E27FC236}">
                <a16:creationId xmlns:a16="http://schemas.microsoft.com/office/drawing/2014/main" id="{4ABEA744-9328-5D49-8BAF-A094D1D4D632}"/>
              </a:ext>
            </a:extLst>
          </p:cNvPr>
          <p:cNvSpPr/>
          <p:nvPr/>
        </p:nvSpPr>
        <p:spPr>
          <a:xfrm>
            <a:off x="6995160" y="1714500"/>
            <a:ext cx="431383" cy="43361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5;p38">
            <a:extLst>
              <a:ext uri="{FF2B5EF4-FFF2-40B4-BE49-F238E27FC236}">
                <a16:creationId xmlns:a16="http://schemas.microsoft.com/office/drawing/2014/main" id="{0249F598-33EE-C642-90B7-39236D70A0F2}"/>
              </a:ext>
            </a:extLst>
          </p:cNvPr>
          <p:cNvSpPr/>
          <p:nvPr/>
        </p:nvSpPr>
        <p:spPr>
          <a:xfrm>
            <a:off x="7577769" y="1714500"/>
            <a:ext cx="431383" cy="43361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p38">
            <a:extLst>
              <a:ext uri="{FF2B5EF4-FFF2-40B4-BE49-F238E27FC236}">
                <a16:creationId xmlns:a16="http://schemas.microsoft.com/office/drawing/2014/main" id="{54073715-8534-8248-9AEE-E72687F6DD41}"/>
              </a:ext>
            </a:extLst>
          </p:cNvPr>
          <p:cNvSpPr/>
          <p:nvPr/>
        </p:nvSpPr>
        <p:spPr>
          <a:xfrm>
            <a:off x="8119638" y="1714500"/>
            <a:ext cx="431383" cy="433616"/>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764635"/>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1683</Words>
  <Application>Microsoft Macintosh PowerPoint</Application>
  <PresentationFormat>On-screen Show (16:9)</PresentationFormat>
  <Paragraphs>127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Raleway Light</vt:lpstr>
      <vt:lpstr>Arial</vt:lpstr>
      <vt:lpstr>Raleway ExtraBold</vt:lpstr>
      <vt:lpstr>Raleway</vt:lpstr>
      <vt:lpstr>Olivia template</vt:lpstr>
      <vt:lpstr>Hello!</vt:lpstr>
      <vt:lpstr>Market research &amp; Technology </vt:lpstr>
      <vt:lpstr>PowerPoint Presentation</vt:lpstr>
      <vt:lpstr>Why…</vt:lpstr>
      <vt:lpstr>Key Changes</vt:lpstr>
      <vt:lpstr>Mobility</vt:lpstr>
      <vt:lpstr>Advanced Design &amp; Data Collection</vt:lpstr>
      <vt:lpstr>Smarter Reporting Automation</vt:lpstr>
      <vt:lpstr>Facial Recognition &amp; Emotional Analysis</vt:lpstr>
      <vt:lpstr>Machine Learning in Marketing Research</vt:lpstr>
      <vt:lpstr>Big Impact</vt:lpstr>
      <vt:lpstr>Thanks!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Barmare, Talish</cp:lastModifiedBy>
  <cp:revision>20</cp:revision>
  <dcterms:modified xsi:type="dcterms:W3CDTF">2019-09-05T15:59:39Z</dcterms:modified>
</cp:coreProperties>
</file>