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LwMM7dBaZ8" TargetMode="External"/><Relationship Id="rId2" Type="http://schemas.openxmlformats.org/officeDocument/2006/relationships/hyperlink" Target="https://pt.wikipedia.org/wiki/Padr%C3%A3o_de_projeto_d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Nc3bHBN1qU" TargetMode="External"/><Relationship Id="rId5" Type="http://schemas.openxmlformats.org/officeDocument/2006/relationships/hyperlink" Target="https://acervolima.com/diferenca-entre-os-padroes-de-design-mvc-e-mvt/" TargetMode="External"/><Relationship Id="rId4" Type="http://schemas.openxmlformats.org/officeDocument/2006/relationships/hyperlink" Target="https://youtu.be/5CgwgRHhCR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01946-BD03-4785-8626-11B3047E6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608976"/>
            <a:ext cx="8115105" cy="1441860"/>
          </a:xfrm>
        </p:spPr>
        <p:txBody>
          <a:bodyPr/>
          <a:lstStyle/>
          <a:p>
            <a:pPr algn="l"/>
            <a:r>
              <a:rPr lang="pt-BR" sz="4400" noProof="1"/>
              <a:t>Utilização do padrão GRASP no desenvolvimento do IFCWEB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1BCBB-30EE-4DF3-9833-80B845D46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 Talisson </a:t>
            </a:r>
            <a:r>
              <a:rPr lang="pt-BR" dirty="0" err="1"/>
              <a:t>Avila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86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AD474-D198-49A5-B2FA-A97D542E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4B3A9-6F25-4A26-89EA-840DA381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https://pt.wikipedia.org/wiki/Padr%C3%A3o_de_projeto_de_software</a:t>
            </a:r>
            <a:endParaRPr lang="pt-BR" dirty="0"/>
          </a:p>
          <a:p>
            <a:r>
              <a:rPr lang="pt-BR" dirty="0">
                <a:hlinkClick r:id="rId3"/>
              </a:rPr>
              <a:t>https://youtu.be/QLwMM7dBaZ8</a:t>
            </a:r>
            <a:endParaRPr lang="pt-BR" dirty="0"/>
          </a:p>
          <a:p>
            <a:r>
              <a:rPr lang="pt-BR" dirty="0">
                <a:hlinkClick r:id="rId4"/>
              </a:rPr>
              <a:t>https://youtu.be/5CgwgRHhCRM</a:t>
            </a:r>
            <a:endParaRPr lang="pt-BR" dirty="0"/>
          </a:p>
          <a:p>
            <a:r>
              <a:rPr lang="pt-BR" dirty="0">
                <a:hlinkClick r:id="rId5"/>
              </a:rPr>
              <a:t>https://acervolima.com/diferenca-entre-os-padroes-de-design-mvc-e-mvt/</a:t>
            </a:r>
            <a:endParaRPr lang="pt-BR" dirty="0"/>
          </a:p>
          <a:p>
            <a:r>
              <a:rPr lang="pt-BR" u="sng" dirty="0">
                <a:hlinkClick r:id="rId6"/>
              </a:rPr>
              <a:t>https://www.youtube.com/watch?v=zNc3bHBN1qU</a:t>
            </a:r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18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7D94D-AB26-4367-A304-10F3E98E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E221EF-59CC-483C-86F0-D0451036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79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7B8F1-F7E4-41AF-9280-8344237A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91A21E8-9C18-41CF-B205-AF748F6B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294" y="2358231"/>
            <a:ext cx="4743450" cy="3486150"/>
          </a:xfrm>
        </p:spPr>
      </p:pic>
    </p:spTree>
    <p:extLst>
      <p:ext uri="{BB962C8B-B14F-4D97-AF65-F5344CB8AC3E}">
        <p14:creationId xmlns:p14="http://schemas.microsoft.com/office/powerpoint/2010/main" val="347035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5C6F8-E98D-4815-84E4-E63E6FB5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1"/>
              <a:t>Sobre o Projeto</a:t>
            </a:r>
            <a:br>
              <a:rPr lang="pt-BR" noProof="1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8C391-0A75-45CF-929D-30BCFA9D6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526"/>
            <a:ext cx="8596668" cy="3880773"/>
          </a:xfrm>
        </p:spPr>
        <p:txBody>
          <a:bodyPr/>
          <a:lstStyle/>
          <a:p>
            <a:r>
              <a:rPr lang="pt-BR" b="1" noProof="1"/>
              <a:t>Informações sobre IFCWEB</a:t>
            </a:r>
          </a:p>
          <a:p>
            <a:pPr lvl="1" algn="just"/>
            <a:r>
              <a:rPr lang="pt-BR" noProof="1"/>
              <a:t>Desenvolvimento em Python e Django (dentro de um container Docker).</a:t>
            </a:r>
          </a:p>
          <a:p>
            <a:pPr lvl="2" algn="just"/>
            <a:r>
              <a:rPr lang="pt-BR" noProof="1"/>
              <a:t>Um blog para usuários (alunos e professores, por exemplo) compartilharem dúvidas, anseios, vagas, conhecimento, etc.</a:t>
            </a:r>
          </a:p>
          <a:p>
            <a:pPr lvl="2" algn="just"/>
            <a:r>
              <a:rPr lang="pt-BR" noProof="1"/>
              <a:t>Cada usuário pode modificar o seu próprio blog.</a:t>
            </a:r>
          </a:p>
          <a:p>
            <a:pPr lvl="2" algn="just"/>
            <a:r>
              <a:rPr lang="pt-BR" noProof="1"/>
              <a:t>Os posts terão tags para categorizar temas e facilitar encontra-los.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36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96548-52CF-4AFD-AE4B-605745A4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1"/>
              <a:t>Padrões GRASP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3EC92-D840-4EDA-BC97-13CEE8DF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7347"/>
            <a:ext cx="8596668" cy="4561053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Sigla para General </a:t>
            </a:r>
            <a:r>
              <a:rPr lang="pt-BR" dirty="0" err="1"/>
              <a:t>Responsabilty</a:t>
            </a:r>
            <a:r>
              <a:rPr lang="pt-BR" dirty="0"/>
              <a:t> </a:t>
            </a:r>
            <a:r>
              <a:rPr lang="pt-BR" dirty="0" err="1"/>
              <a:t>Assignment</a:t>
            </a:r>
            <a:r>
              <a:rPr lang="pt-BR" dirty="0"/>
              <a:t> Software </a:t>
            </a:r>
            <a:r>
              <a:rPr lang="pt-BR" dirty="0" err="1"/>
              <a:t>Patterns</a:t>
            </a:r>
            <a:r>
              <a:rPr lang="pt-BR" dirty="0"/>
              <a:t> (ou </a:t>
            </a:r>
            <a:r>
              <a:rPr lang="pt-BR" dirty="0" err="1"/>
              <a:t>Principles</a:t>
            </a:r>
            <a:r>
              <a:rPr lang="pt-BR" dirty="0"/>
              <a:t>), algo como Padrões de Software de Atribuição de Responsabilidade Geral, em uma tradução livre.</a:t>
            </a:r>
          </a:p>
          <a:p>
            <a:pPr algn="just"/>
            <a:r>
              <a:rPr lang="pt-BR" dirty="0"/>
              <a:t>São um conjunto de práticas em projetos OO para atribuição de responsabilidades a classes e objetos.</a:t>
            </a:r>
          </a:p>
          <a:p>
            <a:pPr algn="just"/>
            <a:r>
              <a:rPr lang="pt-BR" dirty="0"/>
              <a:t>Promovem um desafogo na sobrecarga de objetos pois nesse processo acontece a delegação de atividades, cada objeto tem sua função e, caso ele não saiba fazer tal função, ele repassa para outro objeto mais preparado.</a:t>
            </a:r>
          </a:p>
          <a:p>
            <a:pPr algn="just"/>
            <a:r>
              <a:rPr lang="pt-BR" dirty="0"/>
              <a:t>Padrões básicos				  		Padrões avançados</a:t>
            </a:r>
          </a:p>
          <a:p>
            <a:pPr lvl="1" algn="just"/>
            <a:r>
              <a:rPr lang="pt-BR" dirty="0"/>
              <a:t>Especialista					</a:t>
            </a:r>
            <a:r>
              <a:rPr lang="en-US" dirty="0"/>
              <a:t>  </a:t>
            </a:r>
            <a:r>
              <a:rPr lang="pt-BR" dirty="0"/>
              <a:t>			Polimorfismo</a:t>
            </a:r>
          </a:p>
          <a:p>
            <a:pPr lvl="1" algn="just"/>
            <a:r>
              <a:rPr lang="pt-BR" dirty="0"/>
              <a:t>Criador								Invenção pura</a:t>
            </a:r>
          </a:p>
          <a:p>
            <a:pPr lvl="1" algn="just"/>
            <a:r>
              <a:rPr lang="pt-BR" dirty="0"/>
              <a:t>Alta coesão								Indireção</a:t>
            </a:r>
          </a:p>
          <a:p>
            <a:pPr lvl="1" algn="just"/>
            <a:r>
              <a:rPr lang="pt-BR" dirty="0"/>
              <a:t>Baixo acoplamento						Variações protegidas</a:t>
            </a:r>
          </a:p>
          <a:p>
            <a:pPr lvl="1" algn="just"/>
            <a:r>
              <a:rPr lang="pt-BR" dirty="0"/>
              <a:t>Controlador</a:t>
            </a:r>
          </a:p>
          <a:p>
            <a:pPr lvl="1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7835AD6-573A-46DC-AF8B-A62F967072B1}"/>
              </a:ext>
            </a:extLst>
          </p:cNvPr>
          <p:cNvCxnSpPr/>
          <p:nvPr/>
        </p:nvCxnSpPr>
        <p:spPr>
          <a:xfrm>
            <a:off x="4286774" y="4127384"/>
            <a:ext cx="0" cy="2013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3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4E2D3-DFDA-4852-8B12-4D6DF5A0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Controlador (</a:t>
            </a:r>
            <a:r>
              <a:rPr lang="pt-BR" dirty="0" err="1"/>
              <a:t>Controller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3F3E9-B128-405F-8F6E-79C07867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359"/>
            <a:ext cx="8596668" cy="454501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padrão controlador atribui a responsabilidade de lidar com os eventos do sistema para uma classe que representa a um cenário de caso de uso do sistema global.</a:t>
            </a:r>
          </a:p>
          <a:p>
            <a:pPr algn="just"/>
            <a:r>
              <a:rPr lang="pt-BR" dirty="0"/>
              <a:t>Ele resolve o problema de quem deve ser o responsável por lidar com um evento de uma interface de entrada, atribuindo responsabilidades para receber ou lidar com um evento do sistema para:</a:t>
            </a:r>
          </a:p>
          <a:p>
            <a:pPr lvl="1" algn="just"/>
            <a:r>
              <a:rPr lang="pt-BR" dirty="0"/>
              <a:t>Uma classe que representa todo o sistema ou subsistema;</a:t>
            </a:r>
          </a:p>
          <a:p>
            <a:pPr lvl="1" algn="just"/>
            <a:r>
              <a:rPr lang="pt-BR" dirty="0"/>
              <a:t>Uma classe que representa cenário de caso de uso (controlador de caso de uso ou de sessão).</a:t>
            </a:r>
          </a:p>
          <a:p>
            <a:pPr algn="just"/>
            <a:r>
              <a:rPr lang="pt-BR" dirty="0"/>
              <a:t>Seus benefícios são diminuir a sensibilidade da camada de apresentação em relação à lógica de domínio e a oportunidade para controlar o estado do caso de uso.</a:t>
            </a:r>
          </a:p>
          <a:p>
            <a:pPr algn="just"/>
            <a:r>
              <a:rPr lang="pt-BR" dirty="0"/>
              <a:t>Por usar o </a:t>
            </a:r>
            <a:r>
              <a:rPr lang="pt-BR" dirty="0" err="1"/>
              <a:t>Django</a:t>
            </a:r>
            <a:r>
              <a:rPr lang="pt-BR" dirty="0"/>
              <a:t>, que implementa o MVT, a parte do controlador é gerenciada pela própria estrutura.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8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0D477-F081-4E0A-84D3-12C8DB62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Alta coesão e baixo acoplamento</a:t>
            </a:r>
            <a:br>
              <a:rPr lang="pt-BR" dirty="0"/>
            </a:br>
            <a:r>
              <a:rPr lang="pt-BR" dirty="0"/>
              <a:t>(High </a:t>
            </a:r>
            <a:r>
              <a:rPr lang="pt-BR" dirty="0" err="1"/>
              <a:t>cohesion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coupling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6B44E-9DD1-46C8-87BF-9214E2CE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alta coesão é um padrão avaliativo que tenta manter os objetos adequadamente focado, gerenciado e compreensível.</a:t>
            </a:r>
          </a:p>
          <a:p>
            <a:pPr algn="just"/>
            <a:r>
              <a:rPr lang="pt-BR" dirty="0"/>
              <a:t>Soluciona problemas de como manter a complexidade sob controle e de classes que fazem muitas tarefas não relacionadas são: mais difíceis de entender, mais difíceis de manter e de reusar e são mais vulneráveis à mudança. A solução é atribuir uma responsabilidade para que a coesão se mantenha alta.</a:t>
            </a:r>
          </a:p>
          <a:p>
            <a:pPr algn="just"/>
            <a:r>
              <a:rPr lang="pt-BR" dirty="0"/>
              <a:t>Seus benefícios são a melhor claridade e facilidade de compreensão do projeto e a simplificação da manutenção.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22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0D477-F081-4E0A-84D3-12C8DB62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Alta coesão e baixo acoplamento</a:t>
            </a:r>
            <a:br>
              <a:rPr lang="pt-BR" dirty="0"/>
            </a:br>
            <a:r>
              <a:rPr lang="pt-BR" dirty="0"/>
              <a:t>(High </a:t>
            </a:r>
            <a:r>
              <a:rPr lang="pt-BR" dirty="0" err="1"/>
              <a:t>cohesion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coupling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6B44E-9DD1-46C8-87BF-9214E2CE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0812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baixo acoplamento é um padrão de avaliação, que determina como atribuir responsabilidades para apoiar.</a:t>
            </a:r>
          </a:p>
          <a:p>
            <a:pPr algn="just"/>
            <a:r>
              <a:rPr lang="pt-BR" dirty="0"/>
              <a:t>Soluciona problemas de como prover baixa dependência entre classes, reduzir o impacto de mudanças e obter alta reutilização, atribuindo as responsabilidades de modo que o acoplamento entre classes permaneça baixo.</a:t>
            </a:r>
          </a:p>
          <a:p>
            <a:pPr algn="just"/>
            <a:r>
              <a:rPr lang="pt-BR" dirty="0"/>
              <a:t>Seus benefícios são a menor dependência entre as classes, mudar de uma classe que tem menor impacto sobre outras classes e o maior potencial de reutilização.</a:t>
            </a:r>
          </a:p>
          <a:p>
            <a:pPr algn="just"/>
            <a:r>
              <a:rPr lang="pt-BR" dirty="0"/>
              <a:t>Assim como no controlador, ao utilizar o </a:t>
            </a:r>
            <a:r>
              <a:rPr lang="pt-BR" dirty="0" err="1"/>
              <a:t>Django</a:t>
            </a:r>
            <a:r>
              <a:rPr lang="pt-BR" dirty="0"/>
              <a:t> (que além de flexível, há um alto reaproveitamento de componentes), ao criar uma aplicação, ela contém as seguintes características: </a:t>
            </a:r>
            <a:r>
              <a:rPr lang="pt-BR" b="1" dirty="0"/>
              <a:t>alta coesão</a:t>
            </a:r>
            <a:r>
              <a:rPr lang="pt-BR" dirty="0"/>
              <a:t>, </a:t>
            </a:r>
            <a:r>
              <a:rPr lang="pt-BR" b="1" dirty="0"/>
              <a:t>baixo acoplamento</a:t>
            </a:r>
            <a:r>
              <a:rPr lang="pt-BR" dirty="0"/>
              <a:t>, reutilização e independência.</a:t>
            </a:r>
          </a:p>
        </p:txBody>
      </p:sp>
    </p:spTree>
    <p:extLst>
      <p:ext uri="{BB962C8B-B14F-4D97-AF65-F5344CB8AC3E}">
        <p14:creationId xmlns:p14="http://schemas.microsoft.com/office/powerpoint/2010/main" val="228596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0D1ED-9F76-457E-822B-9720F90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Especialista da informação (</a:t>
            </a:r>
            <a:r>
              <a:rPr lang="pt-BR" dirty="0" err="1"/>
              <a:t>Information</a:t>
            </a:r>
            <a:r>
              <a:rPr lang="pt-BR" dirty="0"/>
              <a:t> Expert)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D5984-0EF1-42D0-803A-0F9650DF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Conhecido por ser o princípio fundamental para atribuir responsabilidade.</a:t>
            </a:r>
          </a:p>
          <a:p>
            <a:r>
              <a:rPr lang="pt-BR" dirty="0"/>
              <a:t>Resolve o problema do princípio geral para a atribuição de responsabilidades aos objetos, atribuindo a responsabilidade ao especialista: a classe que tem as informações necessárias para assumir a responsabilidade.</a:t>
            </a:r>
          </a:p>
          <a:p>
            <a:r>
              <a:rPr lang="pt-BR" dirty="0"/>
              <a:t>Seus benefícios são:</a:t>
            </a:r>
          </a:p>
          <a:p>
            <a:pPr lvl="1"/>
            <a:r>
              <a:rPr lang="pt-BR" dirty="0"/>
              <a:t>Encapsulamento é mantido;</a:t>
            </a:r>
          </a:p>
          <a:p>
            <a:pPr lvl="1"/>
            <a:r>
              <a:rPr lang="pt-BR" dirty="0"/>
              <a:t>Fraco acoplamento (facilidade de manutenção);</a:t>
            </a:r>
          </a:p>
          <a:p>
            <a:pPr lvl="1"/>
            <a:r>
              <a:rPr lang="pt-BR" dirty="0"/>
              <a:t>Alta coesão (objetos fazem tudo relacionado à sua própria informação).</a:t>
            </a:r>
          </a:p>
          <a:p>
            <a:r>
              <a:rPr lang="pt-BR" dirty="0"/>
              <a:t>Vamos ver isso dentro do IFCWEB...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6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0D1ED-9F76-457E-822B-9720F90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Especialista da informação (</a:t>
            </a:r>
            <a:r>
              <a:rPr lang="pt-BR" dirty="0" err="1"/>
              <a:t>Information</a:t>
            </a:r>
            <a:r>
              <a:rPr lang="pt-BR" dirty="0"/>
              <a:t> Expert)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D5984-0EF1-42D0-803A-0F9650DF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BR" dirty="0"/>
              <a:t>A estrutura das pastas indica que cada área será resolvida por sua classe especialista. A Figura 1 indica isso.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94A5F-2592-4EB1-A628-B99071DD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32" y="2590800"/>
            <a:ext cx="3552825" cy="3657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EBDC2AD-E6DC-4A7D-B845-E82A0BC9122D}"/>
              </a:ext>
            </a:extLst>
          </p:cNvPr>
          <p:cNvSpPr txBox="1"/>
          <p:nvPr/>
        </p:nvSpPr>
        <p:spPr>
          <a:xfrm>
            <a:off x="3697105" y="6248400"/>
            <a:ext cx="293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Figura 1 – Estrutura (atual) do projeto.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7CADFAC-BA38-401F-B4CC-FBD13CE78887}"/>
              </a:ext>
            </a:extLst>
          </p:cNvPr>
          <p:cNvSpPr/>
          <p:nvPr/>
        </p:nvSpPr>
        <p:spPr>
          <a:xfrm>
            <a:off x="3548543" y="3053593"/>
            <a:ext cx="1006679" cy="19760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CFF60D-28EC-4C5D-B5DB-8A2AA1E86086}"/>
              </a:ext>
            </a:extLst>
          </p:cNvPr>
          <p:cNvSpPr/>
          <p:nvPr/>
        </p:nvSpPr>
        <p:spPr>
          <a:xfrm>
            <a:off x="3566719" y="3482364"/>
            <a:ext cx="1006679" cy="19760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16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0D1ED-9F76-457E-822B-9720F90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Especialista da informação (</a:t>
            </a:r>
            <a:r>
              <a:rPr lang="pt-BR" dirty="0" err="1"/>
              <a:t>Information</a:t>
            </a:r>
            <a:r>
              <a:rPr lang="pt-BR" dirty="0"/>
              <a:t> Expert)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D5984-0EF1-42D0-803A-0F9650DF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231"/>
            <a:ext cx="8596668" cy="3880773"/>
          </a:xfrm>
        </p:spPr>
        <p:txBody>
          <a:bodyPr/>
          <a:lstStyle/>
          <a:p>
            <a:r>
              <a:rPr lang="pt-BR"/>
              <a:t>A Figura </a:t>
            </a:r>
            <a:r>
              <a:rPr lang="pt-BR" dirty="0"/>
              <a:t>2 mostra a classe ‘</a:t>
            </a:r>
            <a:r>
              <a:rPr lang="pt-BR" i="1" dirty="0" err="1"/>
              <a:t>SiteSetup</a:t>
            </a:r>
            <a:r>
              <a:rPr lang="pt-BR" dirty="0"/>
              <a:t>’ que faz as ações relacionadas a configuração do blog.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BDC2AD-E6DC-4A7D-B845-E82A0BC9122D}"/>
              </a:ext>
            </a:extLst>
          </p:cNvPr>
          <p:cNvSpPr txBox="1"/>
          <p:nvPr/>
        </p:nvSpPr>
        <p:spPr>
          <a:xfrm>
            <a:off x="3697105" y="6417578"/>
            <a:ext cx="293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Figura 2 – Estrutura da classe </a:t>
            </a:r>
            <a:r>
              <a:rPr lang="pt-BR" sz="1200" i="1" dirty="0" err="1"/>
              <a:t>SiteSetup</a:t>
            </a:r>
            <a:r>
              <a:rPr lang="pt-BR" sz="12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CD3511-049B-4865-8A39-0770D483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09" y="2377752"/>
            <a:ext cx="6871719" cy="4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70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812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Utilização do padrão GRASP no desenvolvimento do IFCWEB</vt:lpstr>
      <vt:lpstr>Sobre o Projeto </vt:lpstr>
      <vt:lpstr>Padrões GRASP</vt:lpstr>
      <vt:lpstr>Controlador (Controller)</vt:lpstr>
      <vt:lpstr>Alta coesão e baixo acoplamento (High cohesion and low coupling)</vt:lpstr>
      <vt:lpstr>Alta coesão e baixo acoplamento (High cohesion and low coupling)</vt:lpstr>
      <vt:lpstr>Especialista da informação (Information Expert)</vt:lpstr>
      <vt:lpstr>Especialista da informação (Information Expert)</vt:lpstr>
      <vt:lpstr>Especialista da informação (Information Expert)</vt:lpstr>
      <vt:lpstr>Referências</vt:lpstr>
      <vt:lpstr>Dúvidas?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do padrão GRASP no desenvolvimento do IFCWEB</dc:title>
  <dc:creator>Freitas, Talisson (EXT)</dc:creator>
  <cp:lastModifiedBy>Freitas, Talisson (EXT)</cp:lastModifiedBy>
  <cp:revision>11</cp:revision>
  <dcterms:created xsi:type="dcterms:W3CDTF">2024-03-21T23:06:25Z</dcterms:created>
  <dcterms:modified xsi:type="dcterms:W3CDTF">2024-03-22T01:05:38Z</dcterms:modified>
</cp:coreProperties>
</file>