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2" r:id="rId2"/>
    <p:sldId id="259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D7A"/>
    <a:srgbClr val="29ABE3"/>
    <a:srgbClr val="FF3399"/>
    <a:srgbClr val="136FCB"/>
    <a:srgbClr val="091971"/>
    <a:srgbClr val="FFFFFF"/>
    <a:srgbClr val="01FFFF"/>
    <a:srgbClr val="26AFE9"/>
    <a:srgbClr val="FCC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934" y="3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1D4E2-6BE7-4DE8-A539-D8CA022DB648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52CB-08AF-4BE5-BB69-B1D85A2B6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7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752CB-08AF-4BE5-BB69-B1D85A2B6BD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1AC0-1D6C-46AF-AD94-734A5BAC39A6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236-7F52-4378-A7A7-0FD539C4582D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482D-8113-43A4-9535-BBC43BE1FBBD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5566-4C6A-4C4F-980B-7B7521F29B96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052A-C13E-48E0-A0D9-3266B31F692E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3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3DF6-629E-43D4-84EE-84FFE9AE5867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4DE1-851C-4F32-BAFC-C00B84FC5A75}" type="datetime1">
              <a:rPr lang="pt-BR" smtClean="0"/>
              <a:t>20/06/2024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9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436-1C20-4FBD-87F2-F87ADBDC43AD}" type="datetime1">
              <a:rPr lang="pt-BR" smtClean="0"/>
              <a:t>20/06/2024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58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6694-5A81-48FE-BA2F-A0D2EE2664B0}" type="datetime1">
              <a:rPr lang="pt-BR" smtClean="0"/>
              <a:t>20/06/2024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79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8D99-74C7-4C00-BB75-3429BC530FA4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666C-82DE-4BFD-9819-7ECCD0E241D9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9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EB91-97EB-4C2A-8B9F-CDF674272052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7BB0-DD4F-4D75-A1E8-D9A36CC1A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2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itasdias/prompts-recipe-to-create-a-ebo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talita-dias-dev-tester/" TargetMode="External"/><Relationship Id="rId5" Type="http://schemas.openxmlformats.org/officeDocument/2006/relationships/hyperlink" Target="https://github.com/talitasdia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5511AB6-405B-D344-28B2-B050918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" r="7837"/>
          <a:stretch/>
        </p:blipFill>
        <p:spPr>
          <a:xfrm>
            <a:off x="0" y="2232618"/>
            <a:ext cx="6858000" cy="767338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DBC0E31-05EA-661E-550F-1768ADF6CE74}"/>
              </a:ext>
            </a:extLst>
          </p:cNvPr>
          <p:cNvSpPr/>
          <p:nvPr/>
        </p:nvSpPr>
        <p:spPr>
          <a:xfrm>
            <a:off x="0" y="-1"/>
            <a:ext cx="6858000" cy="3400927"/>
          </a:xfrm>
          <a:prstGeom prst="rect">
            <a:avLst/>
          </a:prstGeom>
          <a:gradFill>
            <a:gsLst>
              <a:gs pos="0">
                <a:srgbClr val="210239">
                  <a:alpha val="0"/>
                </a:srgbClr>
              </a:gs>
              <a:gs pos="35000">
                <a:srgbClr val="210239"/>
              </a:gs>
              <a:gs pos="10605">
                <a:srgbClr val="210239">
                  <a:alpha val="23000"/>
                </a:srgbClr>
              </a:gs>
              <a:gs pos="21000">
                <a:srgbClr val="210239">
                  <a:alpha val="38000"/>
                </a:srgbClr>
              </a:gs>
              <a:gs pos="100000">
                <a:srgbClr val="21023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D94A8A-339E-5836-7C10-7554418797BB}"/>
              </a:ext>
            </a:extLst>
          </p:cNvPr>
          <p:cNvSpPr txBox="1"/>
          <p:nvPr/>
        </p:nvSpPr>
        <p:spPr>
          <a:xfrm>
            <a:off x="457200" y="18484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pt-BR" sz="6000" dirty="0">
                <a:ln>
                  <a:solidFill>
                    <a:srgbClr val="091971"/>
                  </a:solidFill>
                </a:ln>
                <a:solidFill>
                  <a:srgbClr val="FCCE46"/>
                </a:solidFill>
                <a:effectLst/>
                <a:latin typeface="Upheaval TT (BRK)" pitchFamily="2" charset="0"/>
              </a:rPr>
              <a:t>O ENIGMA </a:t>
            </a:r>
            <a:r>
              <a:rPr lang="pt-BR" sz="4000" dirty="0">
                <a:ln>
                  <a:solidFill>
                    <a:srgbClr val="091971"/>
                  </a:solidFill>
                </a:ln>
                <a:solidFill>
                  <a:srgbClr val="FCCE46"/>
                </a:solidFill>
                <a:effectLst/>
                <a:latin typeface="Upheaval TT (BRK)" pitchFamily="2" charset="0"/>
              </a:rPr>
              <a:t>DOS</a:t>
            </a:r>
            <a:endParaRPr lang="pt-BR" sz="6000" dirty="0">
              <a:ln>
                <a:solidFill>
                  <a:srgbClr val="091971"/>
                </a:solidFill>
              </a:ln>
              <a:solidFill>
                <a:srgbClr val="FCCE46"/>
              </a:solidFill>
              <a:effectLst/>
              <a:latin typeface="Upheaval TT (BRK)" pitchFamily="2" charset="0"/>
            </a:endParaRPr>
          </a:p>
          <a:p>
            <a:pPr algn="ctr"/>
            <a:endParaRPr lang="pt-BR" sz="6000" dirty="0">
              <a:ln>
                <a:solidFill>
                  <a:srgbClr val="091971"/>
                </a:solidFill>
              </a:ln>
              <a:solidFill>
                <a:srgbClr val="FCCE46"/>
              </a:solidFill>
              <a:effectLst/>
              <a:latin typeface="Upheaval TT (BRK)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94CF97-FC7D-2A95-37BE-6CCA3C51AC2C}"/>
              </a:ext>
            </a:extLst>
          </p:cNvPr>
          <p:cNvSpPr txBox="1"/>
          <p:nvPr/>
        </p:nvSpPr>
        <p:spPr>
          <a:xfrm>
            <a:off x="457200" y="168323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pc="300" dirty="0">
                <a:solidFill>
                  <a:schemeClr val="bg1"/>
                </a:solidFill>
                <a:latin typeface="Allrounder Monument Test" panose="00000500000000000000" pitchFamily="50" charset="0"/>
              </a:rPr>
              <a:t>UMA AVENTURA PYTHON EPICA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F1B4D16-B82C-4B88-071D-DB05547EB2D8}"/>
              </a:ext>
            </a:extLst>
          </p:cNvPr>
          <p:cNvSpPr/>
          <p:nvPr/>
        </p:nvSpPr>
        <p:spPr>
          <a:xfrm>
            <a:off x="2097505" y="9505889"/>
            <a:ext cx="2662989" cy="400111"/>
          </a:xfrm>
          <a:prstGeom prst="round2SameRect">
            <a:avLst/>
          </a:prstGeom>
          <a:solidFill>
            <a:srgbClr val="FCCE4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015FCA-F097-8BFB-E4D0-212BF040004E}"/>
              </a:ext>
            </a:extLst>
          </p:cNvPr>
          <p:cNvSpPr txBox="1"/>
          <p:nvPr/>
        </p:nvSpPr>
        <p:spPr>
          <a:xfrm>
            <a:off x="457200" y="708896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pt-BR" sz="6600" dirty="0">
                <a:ln>
                  <a:solidFill>
                    <a:srgbClr val="091971"/>
                  </a:solidFill>
                </a:ln>
                <a:solidFill>
                  <a:srgbClr val="FCCE46"/>
                </a:solidFill>
                <a:effectLst/>
                <a:latin typeface="Upheaval TT (BRK)" pitchFamily="2" charset="0"/>
              </a:rPr>
              <a:t>DICIONÁRIOS</a:t>
            </a:r>
            <a:endParaRPr lang="pt-BR" sz="6000" dirty="0">
              <a:ln>
                <a:solidFill>
                  <a:srgbClr val="091971"/>
                </a:solidFill>
              </a:ln>
              <a:solidFill>
                <a:srgbClr val="FCCE46"/>
              </a:solidFill>
              <a:effectLst/>
              <a:latin typeface="Upheaval TT (BRK)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E61760-0D47-4297-7C75-2F738C700A8D}"/>
              </a:ext>
            </a:extLst>
          </p:cNvPr>
          <p:cNvSpPr txBox="1"/>
          <p:nvPr/>
        </p:nvSpPr>
        <p:spPr>
          <a:xfrm>
            <a:off x="4978735" y="1607978"/>
            <a:ext cx="44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pc="300" dirty="0">
                <a:solidFill>
                  <a:schemeClr val="bg1"/>
                </a:solidFill>
                <a:latin typeface="Allrounder Monument Test" panose="00000500000000000000" pitchFamily="50" charset="0"/>
              </a:rPr>
              <a:t>´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05F3C6-466E-FC7F-4271-CA76D90DA62F}"/>
              </a:ext>
            </a:extLst>
          </p:cNvPr>
          <p:cNvSpPr txBox="1"/>
          <p:nvPr/>
        </p:nvSpPr>
        <p:spPr>
          <a:xfrm>
            <a:off x="457200" y="95211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91971"/>
                </a:solidFill>
                <a:latin typeface="Allrounder Monument Test" panose="00000500000000000000" pitchFamily="50" charset="0"/>
              </a:rPr>
              <a:t>TALITA D. SILVA</a:t>
            </a:r>
            <a:endParaRPr lang="pt-BR" dirty="0">
              <a:solidFill>
                <a:srgbClr val="091971"/>
              </a:solidFill>
              <a:latin typeface="Allrounder Monument Test" panose="00000500000000000000" pitchFamily="50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76795A-09EA-74B0-0C91-3B5ACF66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0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77778" y="2114485"/>
            <a:ext cx="5502441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Python oferece diversos métodos integrados para manipular dicionários de maneira eficiente. Vejamos alguns exemplos: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MÉTODOS ÚTEIS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DAE58B-387D-31A6-515A-F7557F6FEFA4}"/>
              </a:ext>
            </a:extLst>
          </p:cNvPr>
          <p:cNvSpPr txBox="1"/>
          <p:nvPr/>
        </p:nvSpPr>
        <p:spPr>
          <a:xfrm>
            <a:off x="677778" y="4752945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000" dirty="0" err="1"/>
              <a:t>keys</a:t>
            </a:r>
            <a:r>
              <a:rPr lang="pt-BR" sz="2000" dirty="0"/>
              <a:t>(), </a:t>
            </a:r>
            <a:r>
              <a:rPr lang="pt-BR" sz="2000" dirty="0" err="1"/>
              <a:t>values</a:t>
            </a:r>
            <a:r>
              <a:rPr lang="pt-BR" sz="2000" dirty="0"/>
              <a:t>() e </a:t>
            </a:r>
            <a:r>
              <a:rPr lang="pt-BR" sz="2000" dirty="0" err="1"/>
              <a:t>items</a:t>
            </a:r>
            <a:r>
              <a:rPr lang="pt-BR" sz="2000" dirty="0"/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9B5037-F280-0E3A-9B80-AF1713D45D92}"/>
              </a:ext>
            </a:extLst>
          </p:cNvPr>
          <p:cNvSpPr txBox="1"/>
          <p:nvPr/>
        </p:nvSpPr>
        <p:spPr>
          <a:xfrm>
            <a:off x="677777" y="5048343"/>
            <a:ext cx="550244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Estes métodos permitem acessar as chaves, valores e itens (pares chave-valor) do dicionário, respectivamente: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C1858B-454E-31BF-6207-5B6918729617}"/>
              </a:ext>
            </a:extLst>
          </p:cNvPr>
          <p:cNvSpPr/>
          <p:nvPr/>
        </p:nvSpPr>
        <p:spPr>
          <a:xfrm>
            <a:off x="677779" y="6908766"/>
            <a:ext cx="5502441" cy="2501424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654C54-449E-3414-EF98-D3B85277FDC9}"/>
              </a:ext>
            </a:extLst>
          </p:cNvPr>
          <p:cNvSpPr/>
          <p:nvPr/>
        </p:nvSpPr>
        <p:spPr>
          <a:xfrm>
            <a:off x="677779" y="6908765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1AB726-866B-BACC-0693-2704985874B8}"/>
              </a:ext>
            </a:extLst>
          </p:cNvPr>
          <p:cNvSpPr txBox="1"/>
          <p:nvPr/>
        </p:nvSpPr>
        <p:spPr>
          <a:xfrm>
            <a:off x="738189" y="691809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426DD-A1DC-7E16-9893-A5F0E0E0CD7A}"/>
              </a:ext>
            </a:extLst>
          </p:cNvPr>
          <p:cNvSpPr txBox="1"/>
          <p:nvPr/>
        </p:nvSpPr>
        <p:spPr>
          <a:xfrm>
            <a:off x="738190" y="7193105"/>
            <a:ext cx="5285240" cy="214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meu_dicionario.keys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dict_keys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(['nome', 'idade', 'cidade’,  'profissão’])</a:t>
            </a:r>
          </a:p>
          <a:p>
            <a:pPr>
              <a:lnSpc>
                <a:spcPct val="150000"/>
              </a:lnSpc>
            </a:pPr>
            <a:endParaRPr lang="pt-BR" sz="1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meu_dicionario.values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dict_values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(['João', 31, 'São Paulo', 'Engenheiro’])</a:t>
            </a:r>
          </a:p>
          <a:p>
            <a:pPr>
              <a:lnSpc>
                <a:spcPct val="150000"/>
              </a:lnSpc>
            </a:pPr>
            <a:endParaRPr lang="pt-BR" sz="1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meu_dicionario.items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dict_items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([('nome', 'João'), ('idade', 31), ('cidade’,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'São Paulo'), ('profissão', 'Engenheiro')])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2A02007-04E7-EBCF-70D2-97CCDF61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4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MÉTODOS ÚTEIS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DAE58B-387D-31A6-515A-F7557F6FEFA4}"/>
              </a:ext>
            </a:extLst>
          </p:cNvPr>
          <p:cNvSpPr txBox="1"/>
          <p:nvPr/>
        </p:nvSpPr>
        <p:spPr>
          <a:xfrm>
            <a:off x="677778" y="2169402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9B5037-F280-0E3A-9B80-AF1713D45D92}"/>
              </a:ext>
            </a:extLst>
          </p:cNvPr>
          <p:cNvSpPr txBox="1"/>
          <p:nvPr/>
        </p:nvSpPr>
        <p:spPr>
          <a:xfrm>
            <a:off x="677777" y="2464800"/>
            <a:ext cx="550244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O método </a:t>
            </a:r>
            <a:r>
              <a:rPr lang="pt-BR" sz="2400" dirty="0" err="1">
                <a:latin typeface="Aptos" panose="020B0004020202020204" pitchFamily="34" charset="0"/>
              </a:rPr>
              <a:t>get</a:t>
            </a:r>
            <a:r>
              <a:rPr lang="pt-BR" sz="2400" dirty="0">
                <a:latin typeface="Aptos" panose="020B0004020202020204" pitchFamily="34" charset="0"/>
              </a:rPr>
              <a:t>() permite acessar o valor de uma chave de forma segura, retornando </a:t>
            </a:r>
            <a:r>
              <a:rPr lang="pt-BR" sz="2400" dirty="0" err="1">
                <a:latin typeface="Aptos" panose="020B0004020202020204" pitchFamily="34" charset="0"/>
              </a:rPr>
              <a:t>None</a:t>
            </a:r>
            <a:r>
              <a:rPr lang="pt-BR" sz="2400" dirty="0">
                <a:latin typeface="Aptos" panose="020B0004020202020204" pitchFamily="34" charset="0"/>
              </a:rPr>
              <a:t> se a chave não existir: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C1858B-454E-31BF-6207-5B6918729617}"/>
              </a:ext>
            </a:extLst>
          </p:cNvPr>
          <p:cNvSpPr/>
          <p:nvPr/>
        </p:nvSpPr>
        <p:spPr>
          <a:xfrm>
            <a:off x="677779" y="4325223"/>
            <a:ext cx="5502441" cy="1408827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654C54-449E-3414-EF98-D3B85277FDC9}"/>
              </a:ext>
            </a:extLst>
          </p:cNvPr>
          <p:cNvSpPr/>
          <p:nvPr/>
        </p:nvSpPr>
        <p:spPr>
          <a:xfrm>
            <a:off x="677779" y="4325222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1AB726-866B-BACC-0693-2704985874B8}"/>
              </a:ext>
            </a:extLst>
          </p:cNvPr>
          <p:cNvSpPr txBox="1"/>
          <p:nvPr/>
        </p:nvSpPr>
        <p:spPr>
          <a:xfrm>
            <a:off x="738189" y="43345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426DD-A1DC-7E16-9893-A5F0E0E0CD7A}"/>
              </a:ext>
            </a:extLst>
          </p:cNvPr>
          <p:cNvSpPr txBox="1"/>
          <p:nvPr/>
        </p:nvSpPr>
        <p:spPr>
          <a:xfrm>
            <a:off x="738190" y="4609562"/>
            <a:ext cx="5285240" cy="99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profissao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meu_dicionario.get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'profissão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profissao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'Engenheiro’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altura =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meu_dicionario.get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'altura’)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(altura)   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pt-BR" sz="1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23EDFE-B519-B800-90CA-F71F561A9113}"/>
              </a:ext>
            </a:extLst>
          </p:cNvPr>
          <p:cNvSpPr txBox="1"/>
          <p:nvPr/>
        </p:nvSpPr>
        <p:spPr>
          <a:xfrm>
            <a:off x="677776" y="5964888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000" dirty="0"/>
              <a:t>pop() e </a:t>
            </a:r>
            <a:r>
              <a:rPr lang="pt-BR" sz="2000" dirty="0" err="1"/>
              <a:t>popitem</a:t>
            </a:r>
            <a:r>
              <a:rPr lang="pt-BR" sz="2000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719113-E30B-B8FA-255B-26930B6838BF}"/>
              </a:ext>
            </a:extLst>
          </p:cNvPr>
          <p:cNvSpPr txBox="1"/>
          <p:nvPr/>
        </p:nvSpPr>
        <p:spPr>
          <a:xfrm>
            <a:off x="677775" y="6260286"/>
            <a:ext cx="55024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ptos" panose="020B0004020202020204" pitchFamily="34" charset="0"/>
              </a:rPr>
              <a:t>Estes métodos permitem remover itens de um dicionário: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Aptos" panose="020B0004020202020204" pitchFamily="34" charset="0"/>
              </a:rPr>
              <a:t>pop() </a:t>
            </a:r>
            <a:r>
              <a:rPr lang="pt-BR" sz="2000" dirty="0">
                <a:latin typeface="Aptos" panose="020B0004020202020204" pitchFamily="34" charset="0"/>
              </a:rPr>
              <a:t>remove um item com a chave especificada e retorna o valor associado: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EC52A7-73AE-200A-691B-A5524BB18014}"/>
              </a:ext>
            </a:extLst>
          </p:cNvPr>
          <p:cNvSpPr/>
          <p:nvPr/>
        </p:nvSpPr>
        <p:spPr>
          <a:xfrm>
            <a:off x="677777" y="8120709"/>
            <a:ext cx="5502441" cy="1408827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CD539EDA-274E-34D6-B49F-DC2CB3A8909A}"/>
              </a:ext>
            </a:extLst>
          </p:cNvPr>
          <p:cNvSpPr/>
          <p:nvPr/>
        </p:nvSpPr>
        <p:spPr>
          <a:xfrm>
            <a:off x="677777" y="8120708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FFDC4B-0233-8D91-0858-46F903CC5752}"/>
              </a:ext>
            </a:extLst>
          </p:cNvPr>
          <p:cNvSpPr txBox="1"/>
          <p:nvPr/>
        </p:nvSpPr>
        <p:spPr>
          <a:xfrm>
            <a:off x="738187" y="81300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9C711-2F19-D535-DC35-318E5CA0730B}"/>
              </a:ext>
            </a:extLst>
          </p:cNvPr>
          <p:cNvSpPr txBox="1"/>
          <p:nvPr/>
        </p:nvSpPr>
        <p:spPr>
          <a:xfrm>
            <a:off x="738188" y="8405048"/>
            <a:ext cx="5285240" cy="99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cidade =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meu_dicionario.pop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'cidade’)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(cidade)   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'São Paulo’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{'nome': 'João', 'idade': 31,     	 					'profissão': 'Engenheiro'}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63353A5C-7C70-1693-334A-C6B0B98A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MÉTODOS ÚTEIS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719113-E30B-B8FA-255B-26930B6838BF}"/>
              </a:ext>
            </a:extLst>
          </p:cNvPr>
          <p:cNvSpPr txBox="1"/>
          <p:nvPr/>
        </p:nvSpPr>
        <p:spPr>
          <a:xfrm>
            <a:off x="677775" y="2105381"/>
            <a:ext cx="550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Aptos" panose="020B0004020202020204" pitchFamily="34" charset="0"/>
              </a:rPr>
              <a:t>popitem</a:t>
            </a:r>
            <a:r>
              <a:rPr lang="pt-BR" sz="2000" b="1" dirty="0">
                <a:latin typeface="Aptos" panose="020B0004020202020204" pitchFamily="34" charset="0"/>
              </a:rPr>
              <a:t>() </a:t>
            </a:r>
            <a:r>
              <a:rPr lang="pt-BR" sz="2000" dirty="0">
                <a:latin typeface="Aptos" panose="020B0004020202020204" pitchFamily="34" charset="0"/>
              </a:rPr>
              <a:t>remove e retorna o último par chave-valor inserido no dicionário como uma tupla</a:t>
            </a:r>
            <a:r>
              <a:rPr lang="pt-BR" sz="2000" b="1" dirty="0">
                <a:latin typeface="Aptos" panose="020B0004020202020204" pitchFamily="34" charset="0"/>
              </a:rPr>
              <a:t>:</a:t>
            </a:r>
            <a:endParaRPr lang="pt-BR" sz="2000" dirty="0">
              <a:latin typeface="Aptos" panose="020B0004020202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EC52A7-73AE-200A-691B-A5524BB18014}"/>
              </a:ext>
            </a:extLst>
          </p:cNvPr>
          <p:cNvSpPr/>
          <p:nvPr/>
        </p:nvSpPr>
        <p:spPr>
          <a:xfrm>
            <a:off x="677777" y="3327554"/>
            <a:ext cx="5502441" cy="1158721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CD539EDA-274E-34D6-B49F-DC2CB3A8909A}"/>
              </a:ext>
            </a:extLst>
          </p:cNvPr>
          <p:cNvSpPr/>
          <p:nvPr/>
        </p:nvSpPr>
        <p:spPr>
          <a:xfrm>
            <a:off x="677777" y="3327553"/>
            <a:ext cx="5502441" cy="272038"/>
          </a:xfrm>
          <a:prstGeom prst="round2SameRect">
            <a:avLst>
              <a:gd name="adj1" fmla="val 1148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FFDC4B-0233-8D91-0858-46F903CC5752}"/>
              </a:ext>
            </a:extLst>
          </p:cNvPr>
          <p:cNvSpPr txBox="1"/>
          <p:nvPr/>
        </p:nvSpPr>
        <p:spPr>
          <a:xfrm>
            <a:off x="738187" y="3336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9C711-2F19-D535-DC35-318E5CA0730B}"/>
              </a:ext>
            </a:extLst>
          </p:cNvPr>
          <p:cNvSpPr txBox="1"/>
          <p:nvPr/>
        </p:nvSpPr>
        <p:spPr>
          <a:xfrm>
            <a:off x="738188" y="3611893"/>
            <a:ext cx="5285240" cy="76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item_removido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meu_dicionario.popitem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item_removido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 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('profissão', 'Engenheiro’)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{'nome': 'João', 'idade': 31}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308EC-0DD1-90AF-DB04-198998589E0B}"/>
              </a:ext>
            </a:extLst>
          </p:cNvPr>
          <p:cNvSpPr txBox="1"/>
          <p:nvPr/>
        </p:nvSpPr>
        <p:spPr>
          <a:xfrm>
            <a:off x="677778" y="4713802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000" dirty="0"/>
              <a:t>update()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C125E4-57DA-C494-2931-0E87B885BA75}"/>
              </a:ext>
            </a:extLst>
          </p:cNvPr>
          <p:cNvSpPr txBox="1"/>
          <p:nvPr/>
        </p:nvSpPr>
        <p:spPr>
          <a:xfrm>
            <a:off x="677777" y="5009200"/>
            <a:ext cx="5502441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O método update() permite mesclar dois dicionários, atualizando o dicionário atual com os pares chave-valor do dicionário fornecido como argumento: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29B9489-1003-B5D7-FBA2-D41B91C5B999}"/>
              </a:ext>
            </a:extLst>
          </p:cNvPr>
          <p:cNvSpPr/>
          <p:nvPr/>
        </p:nvSpPr>
        <p:spPr>
          <a:xfrm>
            <a:off x="677779" y="8020201"/>
            <a:ext cx="5502441" cy="1579049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D8BA89A7-D94A-CB25-8516-D9335C088A56}"/>
              </a:ext>
            </a:extLst>
          </p:cNvPr>
          <p:cNvSpPr/>
          <p:nvPr/>
        </p:nvSpPr>
        <p:spPr>
          <a:xfrm>
            <a:off x="677779" y="8020200"/>
            <a:ext cx="5502441" cy="272038"/>
          </a:xfrm>
          <a:prstGeom prst="round2SameRect">
            <a:avLst>
              <a:gd name="adj1" fmla="val 2374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C530DF-AF25-7BFA-188C-F51C70A407AE}"/>
              </a:ext>
            </a:extLst>
          </p:cNvPr>
          <p:cNvSpPr txBox="1"/>
          <p:nvPr/>
        </p:nvSpPr>
        <p:spPr>
          <a:xfrm>
            <a:off x="738189" y="802952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8B8107-61A9-5B98-0687-E6F6657A26ED}"/>
              </a:ext>
            </a:extLst>
          </p:cNvPr>
          <p:cNvSpPr txBox="1"/>
          <p:nvPr/>
        </p:nvSpPr>
        <p:spPr>
          <a:xfrm>
            <a:off x="738190" y="8304540"/>
            <a:ext cx="528524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outro_dicionario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'profissão'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'Analista'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'cidade'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'Rio de Janeiro’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meu_dicionario.update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outro_dicionario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{'nome': 'João', 'idade': 31, 'profissão': 'Analista’,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'cidade': 'Rio de Janeiro'}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72182BA5-3E33-C6FF-901C-C24F4E51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9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MÉTODOS ÚTEIS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DAE58B-387D-31A6-515A-F7557F6FEFA4}"/>
              </a:ext>
            </a:extLst>
          </p:cNvPr>
          <p:cNvSpPr txBox="1"/>
          <p:nvPr/>
        </p:nvSpPr>
        <p:spPr>
          <a:xfrm>
            <a:off x="677778" y="2169402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000" dirty="0" err="1"/>
              <a:t>clear</a:t>
            </a:r>
            <a:r>
              <a:rPr lang="pt-BR" sz="2000" dirty="0"/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9B5037-F280-0E3A-9B80-AF1713D45D92}"/>
              </a:ext>
            </a:extLst>
          </p:cNvPr>
          <p:cNvSpPr txBox="1"/>
          <p:nvPr/>
        </p:nvSpPr>
        <p:spPr>
          <a:xfrm>
            <a:off x="677777" y="2464800"/>
            <a:ext cx="550244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O método </a:t>
            </a:r>
            <a:r>
              <a:rPr lang="pt-BR" sz="2400" dirty="0" err="1">
                <a:latin typeface="Aptos" panose="020B0004020202020204" pitchFamily="34" charset="0"/>
              </a:rPr>
              <a:t>clear</a:t>
            </a:r>
            <a:r>
              <a:rPr lang="pt-BR" sz="2400" dirty="0">
                <a:latin typeface="Aptos" panose="020B0004020202020204" pitchFamily="34" charset="0"/>
              </a:rPr>
              <a:t>() remove todos os itens do dicionário: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C1858B-454E-31BF-6207-5B6918729617}"/>
              </a:ext>
            </a:extLst>
          </p:cNvPr>
          <p:cNvSpPr/>
          <p:nvPr/>
        </p:nvSpPr>
        <p:spPr>
          <a:xfrm>
            <a:off x="677779" y="3771226"/>
            <a:ext cx="5502441" cy="944156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654C54-449E-3414-EF98-D3B85277FDC9}"/>
              </a:ext>
            </a:extLst>
          </p:cNvPr>
          <p:cNvSpPr/>
          <p:nvPr/>
        </p:nvSpPr>
        <p:spPr>
          <a:xfrm>
            <a:off x="677779" y="3771224"/>
            <a:ext cx="5502441" cy="272038"/>
          </a:xfrm>
          <a:prstGeom prst="round2SameRect">
            <a:avLst>
              <a:gd name="adj1" fmla="val 19071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1AB726-866B-BACC-0693-2704985874B8}"/>
              </a:ext>
            </a:extLst>
          </p:cNvPr>
          <p:cNvSpPr txBox="1"/>
          <p:nvPr/>
        </p:nvSpPr>
        <p:spPr>
          <a:xfrm>
            <a:off x="738189" y="37805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426DD-A1DC-7E16-9893-A5F0E0E0CD7A}"/>
              </a:ext>
            </a:extLst>
          </p:cNvPr>
          <p:cNvSpPr txBox="1"/>
          <p:nvPr/>
        </p:nvSpPr>
        <p:spPr>
          <a:xfrm>
            <a:off x="738190" y="4055564"/>
            <a:ext cx="5285240" cy="52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meu_dicionario.clear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{}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1E0F20D5-DE58-D973-EC28-70E59208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3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Iteração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em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0A4723-1BB4-A783-D4EA-4B62FDF8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MÉTODOS ÚTEIS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9B5037-F280-0E3A-9B80-AF1713D45D92}"/>
              </a:ext>
            </a:extLst>
          </p:cNvPr>
          <p:cNvSpPr txBox="1"/>
          <p:nvPr/>
        </p:nvSpPr>
        <p:spPr>
          <a:xfrm>
            <a:off x="677777" y="1961051"/>
            <a:ext cx="5502441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Podemos iterar sobre dicionários utilizando loops for, o que nos permite acessar tanto as chaves quanto os valores: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C1858B-454E-31BF-6207-5B6918729617}"/>
              </a:ext>
            </a:extLst>
          </p:cNvPr>
          <p:cNvSpPr/>
          <p:nvPr/>
        </p:nvSpPr>
        <p:spPr>
          <a:xfrm>
            <a:off x="677779" y="4404037"/>
            <a:ext cx="5502441" cy="4160843"/>
          </a:xfrm>
          <a:prstGeom prst="roundRect">
            <a:avLst>
              <a:gd name="adj" fmla="val 23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654C54-449E-3414-EF98-D3B85277FDC9}"/>
              </a:ext>
            </a:extLst>
          </p:cNvPr>
          <p:cNvSpPr/>
          <p:nvPr/>
        </p:nvSpPr>
        <p:spPr>
          <a:xfrm>
            <a:off x="677779" y="4404036"/>
            <a:ext cx="5502441" cy="272038"/>
          </a:xfrm>
          <a:prstGeom prst="round2SameRect">
            <a:avLst>
              <a:gd name="adj1" fmla="val 19071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1AB726-866B-BACC-0693-2704985874B8}"/>
              </a:ext>
            </a:extLst>
          </p:cNvPr>
          <p:cNvSpPr txBox="1"/>
          <p:nvPr/>
        </p:nvSpPr>
        <p:spPr>
          <a:xfrm>
            <a:off x="738189" y="44133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426DD-A1DC-7E16-9893-A5F0E0E0CD7A}"/>
              </a:ext>
            </a:extLst>
          </p:cNvPr>
          <p:cNvSpPr txBox="1"/>
          <p:nvPr/>
        </p:nvSpPr>
        <p:spPr>
          <a:xfrm>
            <a:off x="738190" y="4688376"/>
            <a:ext cx="5285240" cy="376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'nome'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'João'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31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'profissão'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'Engenheiro’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pt-BR" sz="1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Iterando sobre as chaves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chave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(chave)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nome idade profissão</a:t>
            </a:r>
          </a:p>
          <a:p>
            <a:pPr>
              <a:lnSpc>
                <a:spcPct val="150000"/>
              </a:lnSpc>
            </a:pPr>
            <a:endParaRPr lang="pt-BR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Iterando sobre os valores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valor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meu_dicionario.values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    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(valor)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João 31 Engenheiro</a:t>
            </a:r>
          </a:p>
          <a:p>
            <a:pPr>
              <a:lnSpc>
                <a:spcPct val="150000"/>
              </a:lnSpc>
            </a:pPr>
            <a:endParaRPr lang="pt-BR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Iterando sobre os itens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chave, valor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meu_dicionario.items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    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f'{chave}: {valor}’)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nome: João idade: 31 profissão: Engenheiro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A0BFB4-219F-FB3D-B2FB-179CA97D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5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Compreensão 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de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EFBFF09-7EC9-F318-B321-9C3B5544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4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COMPREENSÃO DE DICIONÁRIOS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9B5037-F280-0E3A-9B80-AF1713D45D92}"/>
              </a:ext>
            </a:extLst>
          </p:cNvPr>
          <p:cNvSpPr txBox="1"/>
          <p:nvPr/>
        </p:nvSpPr>
        <p:spPr>
          <a:xfrm>
            <a:off x="677777" y="1961051"/>
            <a:ext cx="550244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Assim como listas e conjuntos, é possível criar dicionários usando compreensão de dicionários: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C1858B-454E-31BF-6207-5B6918729617}"/>
              </a:ext>
            </a:extLst>
          </p:cNvPr>
          <p:cNvSpPr/>
          <p:nvPr/>
        </p:nvSpPr>
        <p:spPr>
          <a:xfrm>
            <a:off x="677779" y="3883654"/>
            <a:ext cx="5502441" cy="1631322"/>
          </a:xfrm>
          <a:prstGeom prst="roundRect">
            <a:avLst>
              <a:gd name="adj" fmla="val 23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654C54-449E-3414-EF98-D3B85277FDC9}"/>
              </a:ext>
            </a:extLst>
          </p:cNvPr>
          <p:cNvSpPr/>
          <p:nvPr/>
        </p:nvSpPr>
        <p:spPr>
          <a:xfrm>
            <a:off x="677779" y="3883652"/>
            <a:ext cx="5502441" cy="272038"/>
          </a:xfrm>
          <a:prstGeom prst="round2SameRect">
            <a:avLst>
              <a:gd name="adj1" fmla="val 19071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1AB726-866B-BACC-0693-2704985874B8}"/>
              </a:ext>
            </a:extLst>
          </p:cNvPr>
          <p:cNvSpPr txBox="1"/>
          <p:nvPr/>
        </p:nvSpPr>
        <p:spPr>
          <a:xfrm>
            <a:off x="738189" y="389297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426DD-A1DC-7E16-9893-A5F0E0E0CD7A}"/>
              </a:ext>
            </a:extLst>
          </p:cNvPr>
          <p:cNvSpPr txBox="1"/>
          <p:nvPr/>
        </p:nvSpPr>
        <p:spPr>
          <a:xfrm>
            <a:off x="738190" y="4167992"/>
            <a:ext cx="528524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Exemplo de compreensão de dicionário</a:t>
            </a:r>
          </a:p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numeros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1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2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3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4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5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quadrados = {num: num**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2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29ABE3"/>
                </a:solidFill>
                <a:latin typeface="Consolas" panose="020B0609020204030204" pitchFamily="49" charset="0"/>
              </a:rPr>
              <a:t>for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num </a:t>
            </a:r>
            <a:r>
              <a:rPr lang="pt-BR" sz="1000" dirty="0">
                <a:solidFill>
                  <a:srgbClr val="29ABE3"/>
                </a:solidFill>
                <a:latin typeface="Consolas" panose="020B0609020204030204" pitchFamily="49" charset="0"/>
              </a:rPr>
              <a:t>in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numeros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(quadrados)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{1: 1, 2: 4, 3: 9, 4: 16, 5: 25}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AD1C27-93D5-1652-0554-7D7EF6AF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9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Upheaval TT (BRK)" pitchFamily="2" charset="0"/>
              </a:rPr>
              <a:t>Considerações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4953000"/>
            <a:ext cx="5591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Upheaval TT (BRK)" pitchFamily="2" charset="0"/>
              </a:rPr>
              <a:t>Finais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95BE1CF-D063-ED8E-7799-B81D778F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0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84717" y="2292603"/>
            <a:ext cx="5488566" cy="613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Os dicionários são uma ferramenta poderosa em Python para manipulação eficiente de dados estruturados. Com sua flexibilidade e variedade de métodos integrados, são ideais para muitas aplicações, desde armazenamento de configurações até mapeamento de dados complexos. Dominar o uso de dicionários ampliará suas habilidades de programação em Python de maneira significativa.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9ECC77-7A64-E7A0-0741-14145897321B}"/>
              </a:ext>
            </a:extLst>
          </p:cNvPr>
          <p:cNvSpPr txBox="1"/>
          <p:nvPr/>
        </p:nvSpPr>
        <p:spPr>
          <a:xfrm>
            <a:off x="557461" y="870950"/>
            <a:ext cx="57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 CONSIDERAÇÕES FINAIS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3310-DA6E-D910-801E-2B857868EBE8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C6BD6-29F6-7E91-285E-D48347B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3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84717" y="3094708"/>
            <a:ext cx="5488566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Bem-vindo ao nosso guia prático sobre dicionários em Python! Este ebook foi elaborado para fornecer uma compreensão clara e abrangente sobre uma das estruturas de dados mais poderosas da linguagem Python: os dicionários.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669270" y="847939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91971"/>
                </a:solidFill>
                <a:latin typeface="Upheaval TT (BRK)" pitchFamily="2" charset="0"/>
              </a:rPr>
              <a:t>Bem-vindo ao </a:t>
            </a:r>
            <a:r>
              <a:rPr lang="pt-BR" sz="4000" dirty="0" err="1">
                <a:solidFill>
                  <a:srgbClr val="091971"/>
                </a:solidFill>
                <a:latin typeface="Upheaval TT (BRK)" pitchFamily="2" charset="0"/>
              </a:rPr>
              <a:t>eBook</a:t>
            </a:r>
            <a:endParaRPr lang="pt-BR" sz="4000" dirty="0">
              <a:solidFill>
                <a:srgbClr val="091971"/>
              </a:solidFill>
              <a:latin typeface="Upheaval TT (BRK)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B72DCA-6DD0-0585-36DC-F626D6D126F3}"/>
              </a:ext>
            </a:extLst>
          </p:cNvPr>
          <p:cNvSpPr txBox="1"/>
          <p:nvPr/>
        </p:nvSpPr>
        <p:spPr>
          <a:xfrm>
            <a:off x="752387" y="1555825"/>
            <a:ext cx="5353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91971"/>
                </a:solidFill>
                <a:latin typeface="Aptos" panose="020B0004020202020204" pitchFamily="34" charset="0"/>
              </a:rPr>
              <a:t>O Enigma dos Dicionários: Uma Aventura Python Épica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C21C836-611F-3E61-429A-F1CC62F0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2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316601" y="4257997"/>
            <a:ext cx="622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Upheaval TT (BRK)" pitchFamily="2" charset="0"/>
              </a:rPr>
              <a:t>AGRADECIMENTOS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95BE1CF-D063-ED8E-7799-B81D778F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0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84717" y="2292933"/>
            <a:ext cx="54885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ptos" panose="020B0004020202020204" pitchFamily="34" charset="0"/>
              </a:rPr>
              <a:t>Esse Ebook foi gerado por IA, e diagramado por humano.</a:t>
            </a:r>
          </a:p>
          <a:p>
            <a:pPr algn="ctr"/>
            <a:r>
              <a:rPr lang="pt-BR" sz="1600" dirty="0">
                <a:latin typeface="Aptos" panose="020B0004020202020204" pitchFamily="34" charset="0"/>
              </a:rPr>
              <a:t>O passo a passo se encontra no meu </a:t>
            </a:r>
            <a:r>
              <a:rPr lang="pt-BR" sz="1600" dirty="0" err="1">
                <a:latin typeface="Aptos" panose="020B0004020202020204" pitchFamily="34" charset="0"/>
              </a:rPr>
              <a:t>Github</a:t>
            </a:r>
            <a:r>
              <a:rPr lang="pt-BR" sz="1600" dirty="0">
                <a:latin typeface="Aptos" panose="020B0004020202020204" pitchFamily="34" charset="0"/>
              </a:rPr>
              <a:t>.</a:t>
            </a:r>
          </a:p>
          <a:p>
            <a:pPr algn="ctr"/>
            <a:endParaRPr lang="pt-BR" sz="1600" dirty="0">
              <a:latin typeface="Aptos" panose="020B0004020202020204" pitchFamily="34" charset="0"/>
            </a:endParaRPr>
          </a:p>
          <a:p>
            <a:pPr algn="ctr"/>
            <a:r>
              <a:rPr lang="pt-BR" sz="1600" dirty="0">
                <a:latin typeface="Aptos" panose="020B0004020202020204" pitchFamily="34" charset="0"/>
              </a:rPr>
              <a:t>Esse conteúdo foi gerado com fins didáticos de construção,</a:t>
            </a:r>
          </a:p>
          <a:p>
            <a:pPr algn="ctr"/>
            <a:r>
              <a:rPr lang="pt-BR" sz="1600" dirty="0">
                <a:latin typeface="Aptos" panose="020B0004020202020204" pitchFamily="34" charset="0"/>
              </a:rPr>
              <a:t>não foi realizado uma validação cuidadosa humana no</a:t>
            </a:r>
          </a:p>
          <a:p>
            <a:pPr algn="ctr"/>
            <a:r>
              <a:rPr lang="pt-BR" sz="1600" dirty="0">
                <a:latin typeface="Aptos" panose="020B0004020202020204" pitchFamily="34" charset="0"/>
              </a:rPr>
              <a:t>conteúdo e pode conter erros gerados por uma IA.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9ECC77-7A64-E7A0-0741-14145897321B}"/>
              </a:ext>
            </a:extLst>
          </p:cNvPr>
          <p:cNvSpPr txBox="1"/>
          <p:nvPr/>
        </p:nvSpPr>
        <p:spPr>
          <a:xfrm>
            <a:off x="557462" y="969806"/>
            <a:ext cx="5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pPr algn="ctr"/>
            <a:r>
              <a:rPr lang="pt-BR" sz="2400" dirty="0"/>
              <a:t>OBRIGADO POR LER ATÉ AQUI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3310-DA6E-D910-801E-2B857868EBE8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C6BD6-29F6-7E91-285E-D48347B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21</a:t>
            </a:fld>
            <a:endParaRPr lang="pt-BR"/>
          </a:p>
        </p:txBody>
      </p:sp>
      <p:pic>
        <p:nvPicPr>
          <p:cNvPr id="1026" name="Picture 2" descr="Logotipo do github - ícones de mídia social grátis">
            <a:extLst>
              <a:ext uri="{FF2B5EF4-FFF2-40B4-BE49-F238E27FC236}">
                <a16:creationId xmlns:a16="http://schemas.microsoft.com/office/drawing/2014/main" id="{54973784-E7B4-569A-46B4-8E3B94BB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15" y="4263615"/>
            <a:ext cx="1378770" cy="13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hlinkClick r:id="rId3"/>
            <a:extLst>
              <a:ext uri="{FF2B5EF4-FFF2-40B4-BE49-F238E27FC236}">
                <a16:creationId xmlns:a16="http://schemas.microsoft.com/office/drawing/2014/main" id="{D98E951C-A919-93C5-D462-72E6BDFD7DAE}"/>
              </a:ext>
            </a:extLst>
          </p:cNvPr>
          <p:cNvSpPr txBox="1"/>
          <p:nvPr/>
        </p:nvSpPr>
        <p:spPr>
          <a:xfrm>
            <a:off x="1464763" y="5835968"/>
            <a:ext cx="3928471" cy="519351"/>
          </a:xfrm>
          <a:prstGeom prst="roundRect">
            <a:avLst>
              <a:gd name="adj" fmla="val 50000"/>
            </a:avLst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ACESSE O REPOSITÓRIO GITHUB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0093ED4-DAAD-B7D6-4430-05A9E22AA870}"/>
              </a:ext>
            </a:extLst>
          </p:cNvPr>
          <p:cNvSpPr/>
          <p:nvPr/>
        </p:nvSpPr>
        <p:spPr>
          <a:xfrm>
            <a:off x="798094" y="6800409"/>
            <a:ext cx="5502442" cy="1935897"/>
          </a:xfrm>
          <a:prstGeom prst="roundRect">
            <a:avLst>
              <a:gd name="adj" fmla="val 76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D7201A1-E710-0AE4-DC74-8F66C7B08789}"/>
              </a:ext>
            </a:extLst>
          </p:cNvPr>
          <p:cNvCxnSpPr>
            <a:cxnSpLocks/>
          </p:cNvCxnSpPr>
          <p:nvPr/>
        </p:nvCxnSpPr>
        <p:spPr>
          <a:xfrm>
            <a:off x="915195" y="7264543"/>
            <a:ext cx="530294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6D36CC-B784-AA92-F5C8-6FB422126C9D}"/>
              </a:ext>
            </a:extLst>
          </p:cNvPr>
          <p:cNvSpPr txBox="1"/>
          <p:nvPr/>
        </p:nvSpPr>
        <p:spPr>
          <a:xfrm>
            <a:off x="885868" y="686631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👩‍💻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Autor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4EDDF2-77F3-3010-526B-85D00F06E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5" y="7489729"/>
            <a:ext cx="980573" cy="98057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DDA3B0-DE55-3E68-FECF-1A7460680A01}"/>
              </a:ext>
            </a:extLst>
          </p:cNvPr>
          <p:cNvSpPr txBox="1"/>
          <p:nvPr/>
        </p:nvSpPr>
        <p:spPr>
          <a:xfrm>
            <a:off x="2194976" y="7556672"/>
            <a:ext cx="1093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Talita Dias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49A726-7DE7-DF69-AE80-CF1675A5107F}"/>
              </a:ext>
            </a:extLst>
          </p:cNvPr>
          <p:cNvSpPr txBox="1"/>
          <p:nvPr/>
        </p:nvSpPr>
        <p:spPr>
          <a:xfrm>
            <a:off x="2290226" y="7877663"/>
            <a:ext cx="171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hlinkClick r:id="rId5"/>
              </a:rPr>
              <a:t>GitHub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 | </a:t>
            </a:r>
            <a:r>
              <a:rPr lang="pt-BR" sz="16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hlinkClick r:id="rId6"/>
              </a:rPr>
              <a:t>LinkedIn</a:t>
            </a:r>
            <a:endParaRPr lang="pt-BR" sz="16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900758" y="1067033"/>
            <a:ext cx="305648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aos Dicionários em Python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30148C-C2DB-CB4E-53D1-6B2E7537AC48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AA6A5D-E938-CD7A-A1A9-8DC8B783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77779" y="2114485"/>
            <a:ext cx="5502442" cy="50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Os dicionários são estruturas de dados fundamentais em Python, permitindo armazenar pares chave-valor de forma eficiente. Em um dicionário, cada chave é única e associada a um valor específico. Esta estrutura é extremamente flexível e é amplamente utilizada em Python para mapeamentos rápidos de dados.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609600" y="535730"/>
            <a:ext cx="5570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91971"/>
                </a:solidFill>
                <a:latin typeface="Arial Black" panose="020B0A04020102020204" pitchFamily="34" charset="0"/>
              </a:rPr>
              <a:t>INTRODUÇÃO AOS DICIONÁRIOS EM PYTHON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38F94A-592C-7CAD-3CC3-1A021A20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22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Criando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e Acessando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859F3D0-B993-4920-002C-798B02BE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60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77778" y="2114485"/>
            <a:ext cx="5502441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Para criar um dicionário em Python, utilizamos chaves </a:t>
            </a:r>
            <a:r>
              <a:rPr lang="pt-BR" sz="2400" b="1" dirty="0">
                <a:solidFill>
                  <a:srgbClr val="091971"/>
                </a:solidFill>
                <a:latin typeface="Aptos" panose="020B0004020202020204" pitchFamily="34" charset="0"/>
              </a:rPr>
              <a:t>{}</a:t>
            </a:r>
            <a:r>
              <a:rPr lang="pt-BR" sz="2400" dirty="0">
                <a:latin typeface="Aptos" panose="020B0004020202020204" pitchFamily="34" charset="0"/>
              </a:rPr>
              <a:t> e separamos cada par chave-valor por dois pontos </a:t>
            </a:r>
            <a:r>
              <a:rPr lang="pt-BR" sz="2400" b="1" dirty="0">
                <a:solidFill>
                  <a:srgbClr val="091971"/>
                </a:solidFill>
                <a:latin typeface="Aptos" panose="020B0004020202020204" pitchFamily="34" charset="0"/>
              </a:rPr>
              <a:t>:</a:t>
            </a:r>
            <a:r>
              <a:rPr lang="pt-BR" sz="2400" b="1" dirty="0">
                <a:latin typeface="Aptos" panose="020B0004020202020204" pitchFamily="34" charset="0"/>
              </a:rPr>
              <a:t>.</a:t>
            </a:r>
            <a:r>
              <a:rPr lang="pt-BR" sz="2400" dirty="0">
                <a:latin typeface="Aptos" panose="020B0004020202020204" pitchFamily="34" charset="0"/>
              </a:rPr>
              <a:t> Vejamos um exemplo simples: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677777" y="535730"/>
            <a:ext cx="580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91971"/>
                </a:solidFill>
                <a:latin typeface="Arial Black" panose="020B0A04020102020204" pitchFamily="34" charset="0"/>
              </a:rPr>
              <a:t>INTRODUÇÃO AOS DICIONÁRIOS EM PYTHON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C18143F-A7BF-4857-88A0-5B33A0934EBF}"/>
              </a:ext>
            </a:extLst>
          </p:cNvPr>
          <p:cNvSpPr/>
          <p:nvPr/>
        </p:nvSpPr>
        <p:spPr>
          <a:xfrm>
            <a:off x="677778" y="4556604"/>
            <a:ext cx="5502441" cy="792791"/>
          </a:xfrm>
          <a:prstGeom prst="roundRect">
            <a:avLst>
              <a:gd name="adj" fmla="val 12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FA68C8F-2F54-2297-0E20-CC4CFDC4DF90}"/>
              </a:ext>
            </a:extLst>
          </p:cNvPr>
          <p:cNvSpPr/>
          <p:nvPr/>
        </p:nvSpPr>
        <p:spPr>
          <a:xfrm>
            <a:off x="677778" y="4556604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A5E77C-DB76-D4FC-933A-26415B8BA368}"/>
              </a:ext>
            </a:extLst>
          </p:cNvPr>
          <p:cNvSpPr txBox="1"/>
          <p:nvPr/>
        </p:nvSpPr>
        <p:spPr>
          <a:xfrm>
            <a:off x="738188" y="456593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A8D713-5323-50EF-3B92-888CD03F2267}"/>
              </a:ext>
            </a:extLst>
          </p:cNvPr>
          <p:cNvSpPr txBox="1"/>
          <p:nvPr/>
        </p:nvSpPr>
        <p:spPr>
          <a:xfrm>
            <a:off x="738188" y="4952999"/>
            <a:ext cx="505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'nome'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'João'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30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'cidade'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'São Paulo'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3A4AAE-F7BB-11D2-D80C-B331AF1F03CB}"/>
              </a:ext>
            </a:extLst>
          </p:cNvPr>
          <p:cNvSpPr txBox="1"/>
          <p:nvPr/>
        </p:nvSpPr>
        <p:spPr>
          <a:xfrm>
            <a:off x="677777" y="5729448"/>
            <a:ext cx="550244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Podemos acessar os valores através das chaves: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89AA3AE-C406-FD3B-A992-0098388B3F5E}"/>
              </a:ext>
            </a:extLst>
          </p:cNvPr>
          <p:cNvSpPr/>
          <p:nvPr/>
        </p:nvSpPr>
        <p:spPr>
          <a:xfrm>
            <a:off x="677777" y="6998724"/>
            <a:ext cx="5502441" cy="792791"/>
          </a:xfrm>
          <a:prstGeom prst="roundRect">
            <a:avLst>
              <a:gd name="adj" fmla="val 12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A8285D33-73AD-C023-1D65-0BBB2204AC6F}"/>
              </a:ext>
            </a:extLst>
          </p:cNvPr>
          <p:cNvSpPr/>
          <p:nvPr/>
        </p:nvSpPr>
        <p:spPr>
          <a:xfrm>
            <a:off x="677777" y="6998724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94A88D-05FA-1724-9509-32B11E322A0B}"/>
              </a:ext>
            </a:extLst>
          </p:cNvPr>
          <p:cNvSpPr txBox="1"/>
          <p:nvPr/>
        </p:nvSpPr>
        <p:spPr>
          <a:xfrm>
            <a:off x="738187" y="70080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A4D50D-54DF-3FEF-5FF8-D5A0D7C5D603}"/>
              </a:ext>
            </a:extLst>
          </p:cNvPr>
          <p:cNvSpPr txBox="1"/>
          <p:nvPr/>
        </p:nvSpPr>
        <p:spPr>
          <a:xfrm>
            <a:off x="738187" y="7395119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]) 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30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01DAF258-3BC6-2EF0-C85E-67DE561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Adicionando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e Modificando Elementos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DE08D4-FACF-435D-6368-42F55ECC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115D4F-CB7A-E71C-E1EF-8C8295C0DEBA}"/>
              </a:ext>
            </a:extLst>
          </p:cNvPr>
          <p:cNvSpPr txBox="1"/>
          <p:nvPr/>
        </p:nvSpPr>
        <p:spPr>
          <a:xfrm>
            <a:off x="677778" y="2114485"/>
            <a:ext cx="5502441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Dicionários em Python são mutáveis, o que significa que podemos adicionar novos pares chave-valor ou modificar os existentes: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5A173-D056-FDB9-1F89-A8CDA9259F27}"/>
              </a:ext>
            </a:extLst>
          </p:cNvPr>
          <p:cNvSpPr txBox="1"/>
          <p:nvPr/>
        </p:nvSpPr>
        <p:spPr>
          <a:xfrm>
            <a:off x="557461" y="513348"/>
            <a:ext cx="57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9197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sz="2800" dirty="0"/>
              <a:t>ADICIONANDO E MODIFICANDO ELEMENTOS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0F8272-DEDA-CACD-7B28-9014C4D521A9}"/>
              </a:ext>
            </a:extLst>
          </p:cNvPr>
          <p:cNvSpPr/>
          <p:nvPr/>
        </p:nvSpPr>
        <p:spPr>
          <a:xfrm>
            <a:off x="677779" y="1665653"/>
            <a:ext cx="5502442" cy="97200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C18143F-A7BF-4857-88A0-5B33A0934EBF}"/>
              </a:ext>
            </a:extLst>
          </p:cNvPr>
          <p:cNvSpPr/>
          <p:nvPr/>
        </p:nvSpPr>
        <p:spPr>
          <a:xfrm>
            <a:off x="677778" y="4556605"/>
            <a:ext cx="5502441" cy="2320446"/>
          </a:xfrm>
          <a:prstGeom prst="roundRect">
            <a:avLst>
              <a:gd name="adj" fmla="val 4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FA68C8F-2F54-2297-0E20-CC4CFDC4DF90}"/>
              </a:ext>
            </a:extLst>
          </p:cNvPr>
          <p:cNvSpPr/>
          <p:nvPr/>
        </p:nvSpPr>
        <p:spPr>
          <a:xfrm>
            <a:off x="677778" y="4556604"/>
            <a:ext cx="5502441" cy="272038"/>
          </a:xfrm>
          <a:prstGeom prst="round2SameRect">
            <a:avLst>
              <a:gd name="adj1" fmla="val 37745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A5E77C-DB76-D4FC-933A-26415B8BA368}"/>
              </a:ext>
            </a:extLst>
          </p:cNvPr>
          <p:cNvSpPr txBox="1"/>
          <p:nvPr/>
        </p:nvSpPr>
        <p:spPr>
          <a:xfrm>
            <a:off x="738188" y="456593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Aptos" panose="020B0004020202020204" pitchFamily="34" charset="0"/>
              </a:rPr>
              <a:t>python</a:t>
            </a:r>
            <a:endParaRPr lang="pt-BR" sz="1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A8D713-5323-50EF-3B92-888CD03F2267}"/>
              </a:ext>
            </a:extLst>
          </p:cNvPr>
          <p:cNvSpPr txBox="1"/>
          <p:nvPr/>
        </p:nvSpPr>
        <p:spPr>
          <a:xfrm>
            <a:off x="738188" y="4952999"/>
            <a:ext cx="4487126" cy="168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Adicionando um novo elemento</a:t>
            </a:r>
          </a:p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'profissão'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'Engenheiro’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Modificando um valor existente</a:t>
            </a:r>
          </a:p>
          <a:p>
            <a:pPr>
              <a:lnSpc>
                <a:spcPct val="150000"/>
              </a:lnSpc>
            </a:pP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'idade'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pt-BR" sz="1000" dirty="0">
                <a:solidFill>
                  <a:srgbClr val="FF3399"/>
                </a:solidFill>
                <a:latin typeface="Consolas" panose="020B0609020204030204" pitchFamily="49" charset="0"/>
              </a:rPr>
              <a:t>31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meu_dicionario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Saída: {'nome': 'João', 'idade': 31, 'cidade': 'São Paulo’,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'profissão': 'Engenheiro'}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75346E-B286-549C-2EE2-4B7EA06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DC754-5231-B024-AB07-791D54B8CE9F}"/>
              </a:ext>
            </a:extLst>
          </p:cNvPr>
          <p:cNvSpPr txBox="1"/>
          <p:nvPr/>
        </p:nvSpPr>
        <p:spPr>
          <a:xfrm>
            <a:off x="1355440" y="1182737"/>
            <a:ext cx="41471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01FFFF"/>
                  </a:solidFill>
                </a:ln>
                <a:noFill/>
                <a:effectLst>
                  <a:reflection blurRad="6350" stA="50000" endA="300" endPos="50000" dist="29997" dir="5400000" sy="-100000" algn="bl" rotWithShape="0"/>
                </a:effectLst>
                <a:latin typeface="Upheaval TT (BRK)" pitchFamily="2" charset="0"/>
              </a:rPr>
              <a:t>04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653917-741D-B010-AFE6-FD17130BDF16}"/>
              </a:ext>
            </a:extLst>
          </p:cNvPr>
          <p:cNvSpPr txBox="1"/>
          <p:nvPr/>
        </p:nvSpPr>
        <p:spPr>
          <a:xfrm>
            <a:off x="633202" y="4352835"/>
            <a:ext cx="559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Upheaval TT (BRK)" pitchFamily="2" charset="0"/>
              </a:rPr>
              <a:t>Métodos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60192-8969-AA55-444E-ECDCCBD0DA32}"/>
              </a:ext>
            </a:extLst>
          </p:cNvPr>
          <p:cNvSpPr txBox="1"/>
          <p:nvPr/>
        </p:nvSpPr>
        <p:spPr>
          <a:xfrm>
            <a:off x="633201" y="5169067"/>
            <a:ext cx="559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Upheaval TT (BRK)" pitchFamily="2" charset="0"/>
              </a:rPr>
              <a:t>Úteis de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A6647F-9420-EE54-924C-52BD9D1BB8FC}"/>
              </a:ext>
            </a:extLst>
          </p:cNvPr>
          <p:cNvSpPr/>
          <p:nvPr/>
        </p:nvSpPr>
        <p:spPr>
          <a:xfrm>
            <a:off x="950495" y="5731967"/>
            <a:ext cx="4957010" cy="74529"/>
          </a:xfrm>
          <a:prstGeom prst="rect">
            <a:avLst/>
          </a:prstGeom>
          <a:gradFill flip="none" rotWithShape="1">
            <a:gsLst>
              <a:gs pos="0">
                <a:srgbClr val="175D7A"/>
              </a:gs>
              <a:gs pos="58000">
                <a:srgbClr val="01FFFF"/>
              </a:gs>
              <a:gs pos="100000">
                <a:srgbClr val="29AB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F454C8-72C5-A895-37E5-0711304A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7BB0-DD4F-4D75-A1E8-D9A36CC1AF9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960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306</TotalTime>
  <Words>1105</Words>
  <Application>Microsoft Office PowerPoint</Application>
  <PresentationFormat>Papel A4 (210 x 297 mm)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Allrounder Monument Test</vt:lpstr>
      <vt:lpstr>Aptos</vt:lpstr>
      <vt:lpstr>Arial</vt:lpstr>
      <vt:lpstr>Arial Black</vt:lpstr>
      <vt:lpstr>Calibri</vt:lpstr>
      <vt:lpstr>Calibri Light</vt:lpstr>
      <vt:lpstr>Consolas</vt:lpstr>
      <vt:lpstr>Upheaval TT (BRK)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CETAM - IRANDUBA</dc:creator>
  <cp:lastModifiedBy>CETAM - IRANDUBA</cp:lastModifiedBy>
  <cp:revision>128</cp:revision>
  <dcterms:created xsi:type="dcterms:W3CDTF">2024-06-13T14:16:39Z</dcterms:created>
  <dcterms:modified xsi:type="dcterms:W3CDTF">2024-06-20T14:17:55Z</dcterms:modified>
</cp:coreProperties>
</file>