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charset="1" panose="00000500000000000000"/>
      <p:regular r:id="rId16"/>
    </p:embeddedFont>
    <p:embeddedFont>
      <p:font typeface="Heading Now 91-98"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0.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0.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77341" y="2451694"/>
            <a:ext cx="14891456" cy="6113765"/>
            <a:chOff x="0" y="0"/>
            <a:chExt cx="3922030" cy="1610210"/>
          </a:xfrm>
        </p:grpSpPr>
        <p:sp>
          <p:nvSpPr>
            <p:cNvPr name="Freeform 3" id="3"/>
            <p:cNvSpPr/>
            <p:nvPr/>
          </p:nvSpPr>
          <p:spPr>
            <a:xfrm flipH="false" flipV="false" rot="0">
              <a:off x="0" y="0"/>
              <a:ext cx="3922030" cy="1610210"/>
            </a:xfrm>
            <a:custGeom>
              <a:avLst/>
              <a:gdLst/>
              <a:ahLst/>
              <a:cxnLst/>
              <a:rect r="r" b="b" t="t" l="l"/>
              <a:pathLst>
                <a:path h="1610210" w="3922030">
                  <a:moveTo>
                    <a:pt x="51989" y="0"/>
                  </a:moveTo>
                  <a:lnTo>
                    <a:pt x="3870041" y="0"/>
                  </a:lnTo>
                  <a:cubicBezTo>
                    <a:pt x="3898753" y="0"/>
                    <a:pt x="3922030" y="23276"/>
                    <a:pt x="3922030" y="51989"/>
                  </a:cubicBezTo>
                  <a:lnTo>
                    <a:pt x="3922030" y="1558221"/>
                  </a:lnTo>
                  <a:cubicBezTo>
                    <a:pt x="3922030" y="1586934"/>
                    <a:pt x="3898753" y="1610210"/>
                    <a:pt x="3870041" y="1610210"/>
                  </a:cubicBezTo>
                  <a:lnTo>
                    <a:pt x="51989" y="1610210"/>
                  </a:lnTo>
                  <a:cubicBezTo>
                    <a:pt x="23276" y="1610210"/>
                    <a:pt x="0" y="1586934"/>
                    <a:pt x="0" y="1558221"/>
                  </a:cubicBezTo>
                  <a:lnTo>
                    <a:pt x="0" y="51989"/>
                  </a:lnTo>
                  <a:cubicBezTo>
                    <a:pt x="0" y="23276"/>
                    <a:pt x="23276" y="0"/>
                    <a:pt x="51989" y="0"/>
                  </a:cubicBezTo>
                  <a:close/>
                </a:path>
              </a:pathLst>
            </a:custGeom>
            <a:solidFill>
              <a:srgbClr val="2F4D4B"/>
            </a:solidFill>
          </p:spPr>
        </p:sp>
        <p:sp>
          <p:nvSpPr>
            <p:cNvPr name="TextBox 4" id="4"/>
            <p:cNvSpPr txBox="true"/>
            <p:nvPr/>
          </p:nvSpPr>
          <p:spPr>
            <a:xfrm>
              <a:off x="0" y="-38100"/>
              <a:ext cx="3922030" cy="164831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810385" y="1028700"/>
            <a:ext cx="4448915" cy="5100012"/>
            <a:chOff x="0" y="0"/>
            <a:chExt cx="5931887" cy="6800016"/>
          </a:xfrm>
        </p:grpSpPr>
        <p:pic>
          <p:nvPicPr>
            <p:cNvPr name="Picture 6" id="6"/>
            <p:cNvPicPr>
              <a:picLocks noChangeAspect="true"/>
            </p:cNvPicPr>
            <p:nvPr/>
          </p:nvPicPr>
          <p:blipFill>
            <a:blip r:embed="rId2"/>
            <a:srcRect l="5873" t="16485" r="13491" b="14271"/>
            <a:stretch>
              <a:fillRect/>
            </a:stretch>
          </p:blipFill>
          <p:spPr>
            <a:xfrm flipH="false" flipV="false">
              <a:off x="0" y="0"/>
              <a:ext cx="5931887" cy="6800016"/>
            </a:xfrm>
            <a:prstGeom prst="rect">
              <a:avLst/>
            </a:prstGeom>
          </p:spPr>
        </p:pic>
      </p:grpSp>
      <p:grpSp>
        <p:nvGrpSpPr>
          <p:cNvPr name="Group 7" id="7"/>
          <p:cNvGrpSpPr/>
          <p:nvPr/>
        </p:nvGrpSpPr>
        <p:grpSpPr>
          <a:xfrm rot="0">
            <a:off x="1062944" y="6128712"/>
            <a:ext cx="7593394" cy="926259"/>
            <a:chOff x="0" y="0"/>
            <a:chExt cx="1914475" cy="233532"/>
          </a:xfrm>
        </p:grpSpPr>
        <p:sp>
          <p:nvSpPr>
            <p:cNvPr name="Freeform 8" id="8"/>
            <p:cNvSpPr/>
            <p:nvPr/>
          </p:nvSpPr>
          <p:spPr>
            <a:xfrm flipH="false" flipV="false" rot="0">
              <a:off x="0" y="0"/>
              <a:ext cx="1914475" cy="233532"/>
            </a:xfrm>
            <a:custGeom>
              <a:avLst/>
              <a:gdLst/>
              <a:ahLst/>
              <a:cxnLst/>
              <a:rect r="r" b="b" t="t" l="l"/>
              <a:pathLst>
                <a:path h="233532" w="1914475">
                  <a:moveTo>
                    <a:pt x="66271" y="0"/>
                  </a:moveTo>
                  <a:lnTo>
                    <a:pt x="1848204" y="0"/>
                  </a:lnTo>
                  <a:cubicBezTo>
                    <a:pt x="1865780" y="0"/>
                    <a:pt x="1882636" y="6982"/>
                    <a:pt x="1895065" y="19410"/>
                  </a:cubicBezTo>
                  <a:cubicBezTo>
                    <a:pt x="1907493" y="31839"/>
                    <a:pt x="1914475" y="48695"/>
                    <a:pt x="1914475" y="66271"/>
                  </a:cubicBezTo>
                  <a:lnTo>
                    <a:pt x="1914475" y="167260"/>
                  </a:lnTo>
                  <a:cubicBezTo>
                    <a:pt x="1914475" y="184837"/>
                    <a:pt x="1907493" y="201693"/>
                    <a:pt x="1895065" y="214121"/>
                  </a:cubicBezTo>
                  <a:cubicBezTo>
                    <a:pt x="1882636" y="226550"/>
                    <a:pt x="1865780" y="233532"/>
                    <a:pt x="1848204" y="233532"/>
                  </a:cubicBezTo>
                  <a:lnTo>
                    <a:pt x="66271" y="233532"/>
                  </a:lnTo>
                  <a:cubicBezTo>
                    <a:pt x="48695" y="233532"/>
                    <a:pt x="31839" y="226550"/>
                    <a:pt x="19410" y="214121"/>
                  </a:cubicBezTo>
                  <a:cubicBezTo>
                    <a:pt x="6982" y="201693"/>
                    <a:pt x="0" y="184837"/>
                    <a:pt x="0" y="167260"/>
                  </a:cubicBezTo>
                  <a:lnTo>
                    <a:pt x="0" y="66271"/>
                  </a:lnTo>
                  <a:cubicBezTo>
                    <a:pt x="0" y="48695"/>
                    <a:pt x="6982" y="31839"/>
                    <a:pt x="19410" y="19410"/>
                  </a:cubicBezTo>
                  <a:cubicBezTo>
                    <a:pt x="31839" y="6982"/>
                    <a:pt x="48695" y="0"/>
                    <a:pt x="66271" y="0"/>
                  </a:cubicBezTo>
                  <a:close/>
                </a:path>
              </a:pathLst>
            </a:custGeom>
            <a:solidFill>
              <a:srgbClr val="FFFFFF"/>
            </a:solidFill>
          </p:spPr>
        </p:sp>
        <p:sp>
          <p:nvSpPr>
            <p:cNvPr name="TextBox 9" id="9"/>
            <p:cNvSpPr txBox="true"/>
            <p:nvPr/>
          </p:nvSpPr>
          <p:spPr>
            <a:xfrm>
              <a:off x="0" y="-57150"/>
              <a:ext cx="1914475" cy="290682"/>
            </a:xfrm>
            <a:prstGeom prst="rect">
              <a:avLst/>
            </a:prstGeom>
          </p:spPr>
          <p:txBody>
            <a:bodyPr anchor="ctr" rtlCol="false" tIns="50800" lIns="50800" bIns="50800" rIns="50800"/>
            <a:lstStyle/>
            <a:p>
              <a:pPr algn="ctr">
                <a:lnSpc>
                  <a:spcPts val="3919"/>
                </a:lnSpc>
                <a:spcBef>
                  <a:spcPct val="0"/>
                </a:spcBef>
              </a:pPr>
              <a:r>
                <a:rPr lang="en-US" sz="2799">
                  <a:solidFill>
                    <a:srgbClr val="323232"/>
                  </a:solidFill>
                  <a:latin typeface="HK Grotesk"/>
                  <a:ea typeface="HK Grotesk"/>
                  <a:cs typeface="HK Grotesk"/>
                  <a:sym typeface="HK Grotesk"/>
                </a:rPr>
                <a:t>Talitha Almira Zada - Data Science</a:t>
              </a:r>
            </a:p>
          </p:txBody>
        </p:sp>
      </p:grpSp>
      <p:grpSp>
        <p:nvGrpSpPr>
          <p:cNvPr name="Group 10" id="10"/>
          <p:cNvGrpSpPr/>
          <p:nvPr/>
        </p:nvGrpSpPr>
        <p:grpSpPr>
          <a:xfrm rot="0">
            <a:off x="7668273" y="1028700"/>
            <a:ext cx="4645842" cy="790715"/>
            <a:chOff x="0" y="0"/>
            <a:chExt cx="1314618" cy="223746"/>
          </a:xfrm>
        </p:grpSpPr>
        <p:sp>
          <p:nvSpPr>
            <p:cNvPr name="Freeform 11" id="11"/>
            <p:cNvSpPr/>
            <p:nvPr/>
          </p:nvSpPr>
          <p:spPr>
            <a:xfrm flipH="false" flipV="false" rot="0">
              <a:off x="0" y="0"/>
              <a:ext cx="1314618" cy="223746"/>
            </a:xfrm>
            <a:custGeom>
              <a:avLst/>
              <a:gdLst/>
              <a:ahLst/>
              <a:cxnLst/>
              <a:rect r="r" b="b" t="t" l="l"/>
              <a:pathLst>
                <a:path h="223746" w="1314618">
                  <a:moveTo>
                    <a:pt x="111873" y="0"/>
                  </a:moveTo>
                  <a:lnTo>
                    <a:pt x="1202745" y="0"/>
                  </a:lnTo>
                  <a:cubicBezTo>
                    <a:pt x="1264530" y="0"/>
                    <a:pt x="1314618" y="50087"/>
                    <a:pt x="1314618" y="111873"/>
                  </a:cubicBezTo>
                  <a:lnTo>
                    <a:pt x="1314618" y="111873"/>
                  </a:lnTo>
                  <a:cubicBezTo>
                    <a:pt x="1314618" y="173659"/>
                    <a:pt x="1264530" y="223746"/>
                    <a:pt x="1202745" y="223746"/>
                  </a:cubicBezTo>
                  <a:lnTo>
                    <a:pt x="111873" y="223746"/>
                  </a:lnTo>
                  <a:cubicBezTo>
                    <a:pt x="50087" y="223746"/>
                    <a:pt x="0" y="173659"/>
                    <a:pt x="0" y="111873"/>
                  </a:cubicBezTo>
                  <a:lnTo>
                    <a:pt x="0" y="111873"/>
                  </a:lnTo>
                  <a:cubicBezTo>
                    <a:pt x="0" y="50087"/>
                    <a:pt x="50087" y="0"/>
                    <a:pt x="111873" y="0"/>
                  </a:cubicBezTo>
                  <a:close/>
                </a:path>
              </a:pathLst>
            </a:custGeom>
            <a:solidFill>
              <a:srgbClr val="F3F1EF"/>
            </a:solidFill>
          </p:spPr>
        </p:sp>
        <p:sp>
          <p:nvSpPr>
            <p:cNvPr name="TextBox 12" id="12"/>
            <p:cNvSpPr txBox="true"/>
            <p:nvPr/>
          </p:nvSpPr>
          <p:spPr>
            <a:xfrm>
              <a:off x="0" y="-38100"/>
              <a:ext cx="1314618" cy="261846"/>
            </a:xfrm>
            <a:prstGeom prst="rect">
              <a:avLst/>
            </a:prstGeom>
          </p:spPr>
          <p:txBody>
            <a:bodyPr anchor="ctr" rtlCol="false" tIns="50800" lIns="50800" bIns="50800" rIns="50800"/>
            <a:lstStyle/>
            <a:p>
              <a:pPr algn="ctr">
                <a:lnSpc>
                  <a:spcPts val="2659"/>
                </a:lnSpc>
              </a:pPr>
            </a:p>
            <a:p>
              <a:pPr algn="ctr">
                <a:lnSpc>
                  <a:spcPts val="2659"/>
                </a:lnSpc>
                <a:spcBef>
                  <a:spcPct val="0"/>
                </a:spcBef>
              </a:pPr>
            </a:p>
          </p:txBody>
        </p:sp>
      </p:grpSp>
      <p:sp>
        <p:nvSpPr>
          <p:cNvPr name="Freeform 13" id="13"/>
          <p:cNvSpPr/>
          <p:nvPr/>
        </p:nvSpPr>
        <p:spPr>
          <a:xfrm flipH="false" flipV="false" rot="0">
            <a:off x="11553124" y="1150479"/>
            <a:ext cx="487115" cy="487115"/>
          </a:xfrm>
          <a:custGeom>
            <a:avLst/>
            <a:gdLst/>
            <a:ahLst/>
            <a:cxnLst/>
            <a:rect r="r" b="b" t="t" l="l"/>
            <a:pathLst>
              <a:path h="487115" w="487115">
                <a:moveTo>
                  <a:pt x="0" y="0"/>
                </a:moveTo>
                <a:lnTo>
                  <a:pt x="487115" y="0"/>
                </a:lnTo>
                <a:lnTo>
                  <a:pt x="487115" y="487115"/>
                </a:lnTo>
                <a:lnTo>
                  <a:pt x="0" y="4871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2810385" y="6575985"/>
            <a:ext cx="4448915" cy="1989474"/>
            <a:chOff x="0" y="0"/>
            <a:chExt cx="1171731" cy="523977"/>
          </a:xfrm>
        </p:grpSpPr>
        <p:sp>
          <p:nvSpPr>
            <p:cNvPr name="Freeform 15" id="15"/>
            <p:cNvSpPr/>
            <p:nvPr/>
          </p:nvSpPr>
          <p:spPr>
            <a:xfrm flipH="false" flipV="false" rot="0">
              <a:off x="0" y="0"/>
              <a:ext cx="1171731" cy="523977"/>
            </a:xfrm>
            <a:custGeom>
              <a:avLst/>
              <a:gdLst/>
              <a:ahLst/>
              <a:cxnLst/>
              <a:rect r="r" b="b" t="t" l="l"/>
              <a:pathLst>
                <a:path h="523977" w="1171731">
                  <a:moveTo>
                    <a:pt x="69607" y="0"/>
                  </a:moveTo>
                  <a:lnTo>
                    <a:pt x="1102124" y="0"/>
                  </a:lnTo>
                  <a:cubicBezTo>
                    <a:pt x="1120585" y="0"/>
                    <a:pt x="1138289" y="7334"/>
                    <a:pt x="1151343" y="20387"/>
                  </a:cubicBezTo>
                  <a:cubicBezTo>
                    <a:pt x="1164397" y="33441"/>
                    <a:pt x="1171731" y="51146"/>
                    <a:pt x="1171731" y="69607"/>
                  </a:cubicBezTo>
                  <a:lnTo>
                    <a:pt x="1171731" y="454370"/>
                  </a:lnTo>
                  <a:cubicBezTo>
                    <a:pt x="1171731" y="472831"/>
                    <a:pt x="1164397" y="490535"/>
                    <a:pt x="1151343" y="503589"/>
                  </a:cubicBezTo>
                  <a:cubicBezTo>
                    <a:pt x="1138289" y="516643"/>
                    <a:pt x="1120585" y="523977"/>
                    <a:pt x="1102124" y="523977"/>
                  </a:cubicBezTo>
                  <a:lnTo>
                    <a:pt x="69607" y="523977"/>
                  </a:lnTo>
                  <a:cubicBezTo>
                    <a:pt x="51146" y="523977"/>
                    <a:pt x="33441" y="516643"/>
                    <a:pt x="20387" y="503589"/>
                  </a:cubicBezTo>
                  <a:cubicBezTo>
                    <a:pt x="7334" y="490535"/>
                    <a:pt x="0" y="472831"/>
                    <a:pt x="0" y="454370"/>
                  </a:cubicBezTo>
                  <a:lnTo>
                    <a:pt x="0" y="69607"/>
                  </a:lnTo>
                  <a:cubicBezTo>
                    <a:pt x="0" y="51146"/>
                    <a:pt x="7334" y="33441"/>
                    <a:pt x="20387" y="20387"/>
                  </a:cubicBezTo>
                  <a:cubicBezTo>
                    <a:pt x="33441" y="7334"/>
                    <a:pt x="51146" y="0"/>
                    <a:pt x="69607" y="0"/>
                  </a:cubicBezTo>
                  <a:close/>
                </a:path>
              </a:pathLst>
            </a:custGeom>
            <a:solidFill>
              <a:srgbClr val="323232"/>
            </a:solidFill>
          </p:spPr>
        </p:sp>
        <p:sp>
          <p:nvSpPr>
            <p:cNvPr name="TextBox 16" id="16"/>
            <p:cNvSpPr txBox="true"/>
            <p:nvPr/>
          </p:nvSpPr>
          <p:spPr>
            <a:xfrm>
              <a:off x="0" y="-38100"/>
              <a:ext cx="1171731" cy="562077"/>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028700" y="1028700"/>
            <a:ext cx="767670" cy="767670"/>
          </a:xfrm>
          <a:custGeom>
            <a:avLst/>
            <a:gdLst/>
            <a:ahLst/>
            <a:cxnLst/>
            <a:rect r="r" b="b" t="t" l="l"/>
            <a:pathLst>
              <a:path h="767670" w="767670">
                <a:moveTo>
                  <a:pt x="0" y="0"/>
                </a:moveTo>
                <a:lnTo>
                  <a:pt x="767670" y="0"/>
                </a:lnTo>
                <a:lnTo>
                  <a:pt x="767670" y="767670"/>
                </a:lnTo>
                <a:lnTo>
                  <a:pt x="0" y="7676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8" id="18"/>
          <p:cNvGrpSpPr/>
          <p:nvPr/>
        </p:nvGrpSpPr>
        <p:grpSpPr>
          <a:xfrm rot="0">
            <a:off x="5548225" y="1028700"/>
            <a:ext cx="1910498" cy="730672"/>
            <a:chOff x="0" y="0"/>
            <a:chExt cx="503176" cy="192440"/>
          </a:xfrm>
        </p:grpSpPr>
        <p:sp>
          <p:nvSpPr>
            <p:cNvPr name="Freeform 19" id="19"/>
            <p:cNvSpPr/>
            <p:nvPr/>
          </p:nvSpPr>
          <p:spPr>
            <a:xfrm flipH="false" flipV="false" rot="0">
              <a:off x="0" y="0"/>
              <a:ext cx="503176" cy="192440"/>
            </a:xfrm>
            <a:custGeom>
              <a:avLst/>
              <a:gdLst/>
              <a:ahLst/>
              <a:cxnLst/>
              <a:rect r="r" b="b" t="t" l="l"/>
              <a:pathLst>
                <a:path h="192440" w="503176">
                  <a:moveTo>
                    <a:pt x="96220" y="0"/>
                  </a:moveTo>
                  <a:lnTo>
                    <a:pt x="406956" y="0"/>
                  </a:lnTo>
                  <a:cubicBezTo>
                    <a:pt x="432475" y="0"/>
                    <a:pt x="456949" y="10137"/>
                    <a:pt x="474994" y="28182"/>
                  </a:cubicBezTo>
                  <a:cubicBezTo>
                    <a:pt x="493039" y="46227"/>
                    <a:pt x="503176" y="70701"/>
                    <a:pt x="503176" y="96220"/>
                  </a:cubicBezTo>
                  <a:lnTo>
                    <a:pt x="503176" y="96220"/>
                  </a:lnTo>
                  <a:cubicBezTo>
                    <a:pt x="503176" y="149361"/>
                    <a:pt x="460097" y="192440"/>
                    <a:pt x="406956"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20" id="20"/>
            <p:cNvSpPr txBox="true"/>
            <p:nvPr/>
          </p:nvSpPr>
          <p:spPr>
            <a:xfrm>
              <a:off x="0" y="-47625"/>
              <a:ext cx="503176"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2024</a:t>
              </a:r>
            </a:p>
          </p:txBody>
        </p:sp>
      </p:grpSp>
      <p:grpSp>
        <p:nvGrpSpPr>
          <p:cNvPr name="Group 21" id="21"/>
          <p:cNvGrpSpPr/>
          <p:nvPr/>
        </p:nvGrpSpPr>
        <p:grpSpPr>
          <a:xfrm rot="0">
            <a:off x="2177370" y="1028700"/>
            <a:ext cx="3159957" cy="730672"/>
            <a:chOff x="0" y="0"/>
            <a:chExt cx="832252" cy="192440"/>
          </a:xfrm>
        </p:grpSpPr>
        <p:sp>
          <p:nvSpPr>
            <p:cNvPr name="Freeform 22" id="22"/>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23" id="23"/>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Digital Skill Fair 33.0</a:t>
              </a:r>
            </a:p>
          </p:txBody>
        </p:sp>
      </p:grpSp>
      <p:grpSp>
        <p:nvGrpSpPr>
          <p:cNvPr name="Group 24" id="24"/>
          <p:cNvGrpSpPr/>
          <p:nvPr/>
        </p:nvGrpSpPr>
        <p:grpSpPr>
          <a:xfrm rot="0">
            <a:off x="1028700" y="9258300"/>
            <a:ext cx="16230600" cy="2226407"/>
            <a:chOff x="0" y="0"/>
            <a:chExt cx="4274726" cy="586379"/>
          </a:xfrm>
        </p:grpSpPr>
        <p:sp>
          <p:nvSpPr>
            <p:cNvPr name="Freeform 25" id="25"/>
            <p:cNvSpPr/>
            <p:nvPr/>
          </p:nvSpPr>
          <p:spPr>
            <a:xfrm flipH="false" flipV="false" rot="0">
              <a:off x="0" y="0"/>
              <a:ext cx="4274726" cy="586379"/>
            </a:xfrm>
            <a:custGeom>
              <a:avLst/>
              <a:gdLst/>
              <a:ahLst/>
              <a:cxnLst/>
              <a:rect r="r" b="b" t="t" l="l"/>
              <a:pathLst>
                <a:path h="586379" w="4274726">
                  <a:moveTo>
                    <a:pt x="28620" y="0"/>
                  </a:moveTo>
                  <a:lnTo>
                    <a:pt x="4246106" y="0"/>
                  </a:lnTo>
                  <a:cubicBezTo>
                    <a:pt x="4261912" y="0"/>
                    <a:pt x="4274726" y="12813"/>
                    <a:pt x="4274726" y="28620"/>
                  </a:cubicBezTo>
                  <a:lnTo>
                    <a:pt x="4274726" y="557759"/>
                  </a:lnTo>
                  <a:cubicBezTo>
                    <a:pt x="4274726" y="573565"/>
                    <a:pt x="4261912" y="586379"/>
                    <a:pt x="4246106" y="586379"/>
                  </a:cubicBezTo>
                  <a:lnTo>
                    <a:pt x="28620" y="586379"/>
                  </a:lnTo>
                  <a:cubicBezTo>
                    <a:pt x="12813" y="586379"/>
                    <a:pt x="0" y="573565"/>
                    <a:pt x="0" y="557759"/>
                  </a:cubicBezTo>
                  <a:lnTo>
                    <a:pt x="0" y="28620"/>
                  </a:lnTo>
                  <a:cubicBezTo>
                    <a:pt x="0" y="12813"/>
                    <a:pt x="12813" y="0"/>
                    <a:pt x="28620" y="0"/>
                  </a:cubicBezTo>
                  <a:close/>
                </a:path>
              </a:pathLst>
            </a:custGeom>
            <a:solidFill>
              <a:srgbClr val="F3F1EF"/>
            </a:solidFill>
          </p:spPr>
        </p:sp>
        <p:sp>
          <p:nvSpPr>
            <p:cNvPr name="TextBox 26" id="26"/>
            <p:cNvSpPr txBox="true"/>
            <p:nvPr/>
          </p:nvSpPr>
          <p:spPr>
            <a:xfrm>
              <a:off x="0" y="-38100"/>
              <a:ext cx="4274726" cy="624479"/>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0">
            <a:off x="13615887" y="6929710"/>
            <a:ext cx="1282023" cy="1282023"/>
          </a:xfrm>
          <a:custGeom>
            <a:avLst/>
            <a:gdLst/>
            <a:ahLst/>
            <a:cxnLst/>
            <a:rect r="r" b="b" t="t" l="l"/>
            <a:pathLst>
              <a:path h="1282023" w="1282023">
                <a:moveTo>
                  <a:pt x="0" y="0"/>
                </a:moveTo>
                <a:lnTo>
                  <a:pt x="1282024" y="0"/>
                </a:lnTo>
                <a:lnTo>
                  <a:pt x="1282024" y="1282024"/>
                </a:lnTo>
                <a:lnTo>
                  <a:pt x="0" y="12820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8" id="28"/>
          <p:cNvSpPr/>
          <p:nvPr/>
        </p:nvSpPr>
        <p:spPr>
          <a:xfrm flipH="false" flipV="false" rot="0">
            <a:off x="15171774" y="6929710"/>
            <a:ext cx="1282023" cy="1282023"/>
          </a:xfrm>
          <a:custGeom>
            <a:avLst/>
            <a:gdLst/>
            <a:ahLst/>
            <a:cxnLst/>
            <a:rect r="r" b="b" t="t" l="l"/>
            <a:pathLst>
              <a:path h="1282023" w="1282023">
                <a:moveTo>
                  <a:pt x="0" y="0"/>
                </a:moveTo>
                <a:lnTo>
                  <a:pt x="1282023" y="0"/>
                </a:lnTo>
                <a:lnTo>
                  <a:pt x="1282023" y="1282024"/>
                </a:lnTo>
                <a:lnTo>
                  <a:pt x="0" y="12820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9" id="29"/>
          <p:cNvSpPr txBox="true"/>
          <p:nvPr/>
        </p:nvSpPr>
        <p:spPr>
          <a:xfrm rot="0">
            <a:off x="1062944" y="3215963"/>
            <a:ext cx="10889836" cy="2241648"/>
          </a:xfrm>
          <a:prstGeom prst="rect">
            <a:avLst/>
          </a:prstGeom>
        </p:spPr>
        <p:txBody>
          <a:bodyPr anchor="t" rtlCol="false" tIns="0" lIns="0" bIns="0" rIns="0">
            <a:spAutoFit/>
          </a:bodyPr>
          <a:lstStyle/>
          <a:p>
            <a:pPr algn="l">
              <a:lnSpc>
                <a:spcPts val="16094"/>
              </a:lnSpc>
            </a:pPr>
            <a:r>
              <a:rPr lang="en-US" sz="11496">
                <a:solidFill>
                  <a:srgbClr val="FFFFFF"/>
                </a:solidFill>
                <a:latin typeface="Heading Now 91-98"/>
                <a:ea typeface="Heading Now 91-98"/>
                <a:cs typeface="Heading Now 91-98"/>
                <a:sym typeface="Heading Now 91-98"/>
              </a:rPr>
              <a:t>Portofolio</a:t>
            </a:r>
          </a:p>
        </p:txBody>
      </p:sp>
      <p:sp>
        <p:nvSpPr>
          <p:cNvPr name="AutoShape 30" id="30"/>
          <p:cNvSpPr/>
          <p:nvPr/>
        </p:nvSpPr>
        <p:spPr>
          <a:xfrm flipV="true">
            <a:off x="8457076" y="6591841"/>
            <a:ext cx="2896785" cy="0"/>
          </a:xfrm>
          <a:prstGeom prst="line">
            <a:avLst/>
          </a:prstGeom>
          <a:ln cap="rnd" w="3810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2166246" cy="681741"/>
            <a:chOff x="0" y="0"/>
            <a:chExt cx="570534" cy="179553"/>
          </a:xfrm>
        </p:grpSpPr>
        <p:sp>
          <p:nvSpPr>
            <p:cNvPr name="Freeform 6" id="6"/>
            <p:cNvSpPr/>
            <p:nvPr/>
          </p:nvSpPr>
          <p:spPr>
            <a:xfrm flipH="false" flipV="false" rot="0">
              <a:off x="0" y="0"/>
              <a:ext cx="570534" cy="179553"/>
            </a:xfrm>
            <a:custGeom>
              <a:avLst/>
              <a:gdLst/>
              <a:ahLst/>
              <a:cxnLst/>
              <a:rect r="r" b="b" t="t" l="l"/>
              <a:pathLst>
                <a:path h="179553" w="570534">
                  <a:moveTo>
                    <a:pt x="89777" y="0"/>
                  </a:moveTo>
                  <a:lnTo>
                    <a:pt x="480757" y="0"/>
                  </a:lnTo>
                  <a:cubicBezTo>
                    <a:pt x="530340" y="0"/>
                    <a:pt x="570534" y="40194"/>
                    <a:pt x="570534" y="89777"/>
                  </a:cubicBezTo>
                  <a:lnTo>
                    <a:pt x="570534" y="89777"/>
                  </a:lnTo>
                  <a:cubicBezTo>
                    <a:pt x="570534" y="113587"/>
                    <a:pt x="561075" y="136422"/>
                    <a:pt x="544239" y="153258"/>
                  </a:cubicBezTo>
                  <a:cubicBezTo>
                    <a:pt x="527403" y="170095"/>
                    <a:pt x="504568" y="179553"/>
                    <a:pt x="480757" y="179553"/>
                  </a:cubicBezTo>
                  <a:lnTo>
                    <a:pt x="89777" y="179553"/>
                  </a:lnTo>
                  <a:cubicBezTo>
                    <a:pt x="40194" y="179553"/>
                    <a:pt x="0" y="139359"/>
                    <a:pt x="0" y="89777"/>
                  </a:cubicBezTo>
                  <a:lnTo>
                    <a:pt x="0" y="89777"/>
                  </a:lnTo>
                  <a:cubicBezTo>
                    <a:pt x="0" y="40194"/>
                    <a:pt x="40194" y="0"/>
                    <a:pt x="89777" y="0"/>
                  </a:cubicBezTo>
                  <a:close/>
                </a:path>
              </a:pathLst>
            </a:custGeom>
            <a:solidFill>
              <a:srgbClr val="F3F1EF"/>
            </a:solidFill>
          </p:spPr>
        </p:sp>
        <p:sp>
          <p:nvSpPr>
            <p:cNvPr name="TextBox 7" id="7"/>
            <p:cNvSpPr txBox="true"/>
            <p:nvPr/>
          </p:nvSpPr>
          <p:spPr>
            <a:xfrm>
              <a:off x="0" y="-47625"/>
              <a:ext cx="570534" cy="227178"/>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Visualisasi</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11</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72897" y="3337763"/>
            <a:ext cx="7477990" cy="4792843"/>
          </a:xfrm>
          <a:custGeom>
            <a:avLst/>
            <a:gdLst/>
            <a:ahLst/>
            <a:cxnLst/>
            <a:rect r="r" b="b" t="t" l="l"/>
            <a:pathLst>
              <a:path h="4792843" w="7477990">
                <a:moveTo>
                  <a:pt x="0" y="0"/>
                </a:moveTo>
                <a:lnTo>
                  <a:pt x="7477989" y="0"/>
                </a:lnTo>
                <a:lnTo>
                  <a:pt x="7477989" y="4792842"/>
                </a:lnTo>
                <a:lnTo>
                  <a:pt x="0" y="4792842"/>
                </a:lnTo>
                <a:lnTo>
                  <a:pt x="0" y="0"/>
                </a:lnTo>
                <a:close/>
              </a:path>
            </a:pathLst>
          </a:custGeom>
          <a:blipFill>
            <a:blip r:embed="rId2"/>
            <a:stretch>
              <a:fillRect l="-146" t="-15830" r="-49498" b="-6748"/>
            </a:stretch>
          </a:blipFill>
        </p:spPr>
      </p:sp>
      <p:sp>
        <p:nvSpPr>
          <p:cNvPr name="TextBox 21" id="21"/>
          <p:cNvSpPr txBox="true"/>
          <p:nvPr/>
        </p:nvSpPr>
        <p:spPr>
          <a:xfrm rot="0">
            <a:off x="1986870" y="2176456"/>
            <a:ext cx="12960166" cy="442578"/>
          </a:xfrm>
          <a:prstGeom prst="rect">
            <a:avLst/>
          </a:prstGeom>
        </p:spPr>
        <p:txBody>
          <a:bodyPr anchor="t" rtlCol="false" tIns="0" lIns="0" bIns="0" rIns="0">
            <a:spAutoFit/>
          </a:bodyPr>
          <a:lstStyle/>
          <a:p>
            <a:pPr algn="l">
              <a:lnSpc>
                <a:spcPts val="2800"/>
              </a:lnSpc>
            </a:pPr>
            <a:r>
              <a:rPr lang="en-US" sz="2800">
                <a:solidFill>
                  <a:srgbClr val="2F4D4B"/>
                </a:solidFill>
                <a:latin typeface="Heading Now 91-98"/>
                <a:ea typeface="Heading Now 91-98"/>
                <a:cs typeface="Heading Now 91-98"/>
                <a:sym typeface="Heading Now 91-98"/>
              </a:rPr>
              <a:t>Error Rate vs K-Value (Cross Validation)</a:t>
            </a:r>
          </a:p>
        </p:txBody>
      </p:sp>
      <p:sp>
        <p:nvSpPr>
          <p:cNvPr name="TextBox 22" id="22"/>
          <p:cNvSpPr txBox="true"/>
          <p:nvPr/>
        </p:nvSpPr>
        <p:spPr>
          <a:xfrm rot="0">
            <a:off x="10293280" y="3290138"/>
            <a:ext cx="4108107" cy="5016174"/>
          </a:xfrm>
          <a:prstGeom prst="rect">
            <a:avLst/>
          </a:prstGeom>
        </p:spPr>
        <p:txBody>
          <a:bodyPr anchor="t" rtlCol="false" tIns="0" lIns="0" bIns="0" rIns="0">
            <a:spAutoFit/>
          </a:bodyPr>
          <a:lstStyle/>
          <a:p>
            <a:pPr algn="just">
              <a:lnSpc>
                <a:spcPts val="3319"/>
              </a:lnSpc>
              <a:spcBef>
                <a:spcPct val="0"/>
              </a:spcBef>
            </a:pPr>
            <a:r>
              <a:rPr lang="en-US" sz="2370">
                <a:solidFill>
                  <a:srgbClr val="323232"/>
                </a:solidFill>
                <a:latin typeface="HK Grotesk"/>
                <a:ea typeface="HK Grotesk"/>
                <a:cs typeface="HK Grotesk"/>
                <a:sym typeface="HK Grotesk"/>
              </a:rPr>
              <a:t>Gambar ini menunjukkan grafik Error Rate vs. K Value untuk algoritma K-Nearest Neighbors (KNN) menggunakan cross-validation. Error rate yang lebih rendah menunjukkan model yang lebih baik karena kesalahan yang lebih sedikit. Misalnya, untuk K=5, error rate terlihat lebih rendah dan stabil dibandingkan dengan nilai K lainnya.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96252" y="4762853"/>
            <a:ext cx="11807058" cy="6771532"/>
            <a:chOff x="0" y="0"/>
            <a:chExt cx="3109678" cy="1783449"/>
          </a:xfrm>
        </p:grpSpPr>
        <p:sp>
          <p:nvSpPr>
            <p:cNvPr name="Freeform 3" id="3"/>
            <p:cNvSpPr/>
            <p:nvPr/>
          </p:nvSpPr>
          <p:spPr>
            <a:xfrm flipH="false" flipV="false" rot="0">
              <a:off x="0" y="0"/>
              <a:ext cx="3109678" cy="1783449"/>
            </a:xfrm>
            <a:custGeom>
              <a:avLst/>
              <a:gdLst/>
              <a:ahLst/>
              <a:cxnLst/>
              <a:rect r="r" b="b" t="t" l="l"/>
              <a:pathLst>
                <a:path h="1783449" w="3109678">
                  <a:moveTo>
                    <a:pt x="39342" y="0"/>
                  </a:moveTo>
                  <a:lnTo>
                    <a:pt x="3070336" y="0"/>
                  </a:lnTo>
                  <a:cubicBezTo>
                    <a:pt x="3080770" y="0"/>
                    <a:pt x="3090777" y="4145"/>
                    <a:pt x="3098155" y="11523"/>
                  </a:cubicBezTo>
                  <a:cubicBezTo>
                    <a:pt x="3105533" y="18901"/>
                    <a:pt x="3109678" y="28908"/>
                    <a:pt x="3109678" y="39342"/>
                  </a:cubicBezTo>
                  <a:lnTo>
                    <a:pt x="3109678" y="1744107"/>
                  </a:lnTo>
                  <a:cubicBezTo>
                    <a:pt x="3109678" y="1765835"/>
                    <a:pt x="3092064" y="1783449"/>
                    <a:pt x="3070336" y="1783449"/>
                  </a:cubicBezTo>
                  <a:lnTo>
                    <a:pt x="39342" y="1783449"/>
                  </a:lnTo>
                  <a:cubicBezTo>
                    <a:pt x="17614" y="1783449"/>
                    <a:pt x="0" y="1765835"/>
                    <a:pt x="0" y="1744107"/>
                  </a:cubicBezTo>
                  <a:lnTo>
                    <a:pt x="0" y="39342"/>
                  </a:lnTo>
                  <a:cubicBezTo>
                    <a:pt x="0" y="17614"/>
                    <a:pt x="17614" y="0"/>
                    <a:pt x="39342" y="0"/>
                  </a:cubicBezTo>
                  <a:close/>
                </a:path>
              </a:pathLst>
            </a:custGeom>
            <a:solidFill>
              <a:srgbClr val="F3F1EF"/>
            </a:solidFill>
          </p:spPr>
        </p:sp>
        <p:sp>
          <p:nvSpPr>
            <p:cNvPr name="TextBox 4" id="4"/>
            <p:cNvSpPr txBox="true"/>
            <p:nvPr/>
          </p:nvSpPr>
          <p:spPr>
            <a:xfrm>
              <a:off x="0" y="-38100"/>
              <a:ext cx="3109678" cy="18215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1018" y="2179884"/>
            <a:ext cx="5781063" cy="6538797"/>
            <a:chOff x="0" y="0"/>
            <a:chExt cx="7708084" cy="8718396"/>
          </a:xfrm>
        </p:grpSpPr>
        <p:pic>
          <p:nvPicPr>
            <p:cNvPr name="Picture 6" id="6"/>
            <p:cNvPicPr>
              <a:picLocks noChangeAspect="true"/>
            </p:cNvPicPr>
            <p:nvPr/>
          </p:nvPicPr>
          <p:blipFill>
            <a:blip r:embed="rId2"/>
            <a:srcRect l="0" t="7537" r="0" b="7537"/>
            <a:stretch>
              <a:fillRect/>
            </a:stretch>
          </p:blipFill>
          <p:spPr>
            <a:xfrm flipH="false" flipV="false">
              <a:off x="0" y="0"/>
              <a:ext cx="7708084" cy="8718396"/>
            </a:xfrm>
            <a:prstGeom prst="rect">
              <a:avLst/>
            </a:prstGeom>
          </p:spPr>
        </p:pic>
      </p:grpSp>
      <p:grpSp>
        <p:nvGrpSpPr>
          <p:cNvPr name="Group 7" id="7"/>
          <p:cNvGrpSpPr/>
          <p:nvPr/>
        </p:nvGrpSpPr>
        <p:grpSpPr>
          <a:xfrm rot="0">
            <a:off x="13227065" y="1028700"/>
            <a:ext cx="4032235" cy="790715"/>
            <a:chOff x="0" y="0"/>
            <a:chExt cx="1140987" cy="223746"/>
          </a:xfrm>
        </p:grpSpPr>
        <p:sp>
          <p:nvSpPr>
            <p:cNvPr name="Freeform 8" id="8"/>
            <p:cNvSpPr/>
            <p:nvPr/>
          </p:nvSpPr>
          <p:spPr>
            <a:xfrm flipH="false" flipV="false" rot="0">
              <a:off x="0" y="0"/>
              <a:ext cx="1140987" cy="223746"/>
            </a:xfrm>
            <a:custGeom>
              <a:avLst/>
              <a:gdLst/>
              <a:ahLst/>
              <a:cxnLst/>
              <a:rect r="r" b="b" t="t" l="l"/>
              <a:pathLst>
                <a:path h="223746" w="1140987">
                  <a:moveTo>
                    <a:pt x="111873" y="0"/>
                  </a:moveTo>
                  <a:lnTo>
                    <a:pt x="1029114" y="0"/>
                  </a:lnTo>
                  <a:cubicBezTo>
                    <a:pt x="1090900" y="0"/>
                    <a:pt x="1140987" y="50087"/>
                    <a:pt x="1140987" y="111873"/>
                  </a:cubicBezTo>
                  <a:lnTo>
                    <a:pt x="1140987" y="111873"/>
                  </a:lnTo>
                  <a:cubicBezTo>
                    <a:pt x="1140987" y="173659"/>
                    <a:pt x="1090900" y="223746"/>
                    <a:pt x="1029114" y="223746"/>
                  </a:cubicBezTo>
                  <a:lnTo>
                    <a:pt x="111873" y="223746"/>
                  </a:lnTo>
                  <a:cubicBezTo>
                    <a:pt x="50087" y="223746"/>
                    <a:pt x="0" y="173659"/>
                    <a:pt x="0" y="111873"/>
                  </a:cubicBezTo>
                  <a:lnTo>
                    <a:pt x="0" y="111873"/>
                  </a:lnTo>
                  <a:cubicBezTo>
                    <a:pt x="0" y="50087"/>
                    <a:pt x="50087" y="0"/>
                    <a:pt x="111873" y="0"/>
                  </a:cubicBezTo>
                  <a:close/>
                </a:path>
              </a:pathLst>
            </a:custGeom>
            <a:solidFill>
              <a:srgbClr val="F3F1EF"/>
            </a:solidFill>
          </p:spPr>
        </p:sp>
        <p:sp>
          <p:nvSpPr>
            <p:cNvPr name="TextBox 9" id="9"/>
            <p:cNvSpPr txBox="true"/>
            <p:nvPr/>
          </p:nvSpPr>
          <p:spPr>
            <a:xfrm>
              <a:off x="0" y="-38100"/>
              <a:ext cx="1140987" cy="261846"/>
            </a:xfrm>
            <a:prstGeom prst="rect">
              <a:avLst/>
            </a:prstGeom>
          </p:spPr>
          <p:txBody>
            <a:bodyPr anchor="ctr" rtlCol="false" tIns="50800" lIns="50800" bIns="50800" rIns="50800"/>
            <a:lstStyle/>
            <a:p>
              <a:pPr algn="ctr">
                <a:lnSpc>
                  <a:spcPts val="2659"/>
                </a:lnSpc>
              </a:pPr>
            </a:p>
            <a:p>
              <a:pPr algn="ctr">
                <a:lnSpc>
                  <a:spcPts val="2659"/>
                </a:lnSpc>
                <a:spcBef>
                  <a:spcPct val="0"/>
                </a:spcBef>
              </a:pPr>
            </a:p>
          </p:txBody>
        </p:sp>
      </p:grpSp>
      <p:sp>
        <p:nvSpPr>
          <p:cNvPr name="Freeform 10" id="10"/>
          <p:cNvSpPr/>
          <p:nvPr/>
        </p:nvSpPr>
        <p:spPr>
          <a:xfrm flipH="false" flipV="false" rot="0">
            <a:off x="16498309" y="1150479"/>
            <a:ext cx="487115" cy="487115"/>
          </a:xfrm>
          <a:custGeom>
            <a:avLst/>
            <a:gdLst/>
            <a:ahLst/>
            <a:cxnLst/>
            <a:rect r="r" b="b" t="t" l="l"/>
            <a:pathLst>
              <a:path h="487115" w="487115">
                <a:moveTo>
                  <a:pt x="0" y="0"/>
                </a:moveTo>
                <a:lnTo>
                  <a:pt x="487115" y="0"/>
                </a:lnTo>
                <a:lnTo>
                  <a:pt x="487115" y="487115"/>
                </a:lnTo>
                <a:lnTo>
                  <a:pt x="0" y="4871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986870" y="1028700"/>
            <a:ext cx="3159957" cy="730672"/>
            <a:chOff x="0" y="0"/>
            <a:chExt cx="832252" cy="192440"/>
          </a:xfrm>
        </p:grpSpPr>
        <p:sp>
          <p:nvSpPr>
            <p:cNvPr name="Freeform 12" id="12"/>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13" id="13"/>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Dataset</a:t>
              </a:r>
            </a:p>
          </p:txBody>
        </p:sp>
      </p:grpSp>
      <p:sp>
        <p:nvSpPr>
          <p:cNvPr name="Freeform 14" id="14"/>
          <p:cNvSpPr/>
          <p:nvPr/>
        </p:nvSpPr>
        <p:spPr>
          <a:xfrm flipH="false" flipV="false" rot="-10800000">
            <a:off x="1028700" y="9045329"/>
            <a:ext cx="6164956" cy="212971"/>
          </a:xfrm>
          <a:custGeom>
            <a:avLst/>
            <a:gdLst/>
            <a:ahLst/>
            <a:cxnLst/>
            <a:rect r="r" b="b" t="t" l="l"/>
            <a:pathLst>
              <a:path h="212971" w="6164956">
                <a:moveTo>
                  <a:pt x="0" y="0"/>
                </a:moveTo>
                <a:lnTo>
                  <a:pt x="6164956" y="0"/>
                </a:lnTo>
                <a:lnTo>
                  <a:pt x="6164956" y="212971"/>
                </a:lnTo>
                <a:lnTo>
                  <a:pt x="0" y="2129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58236" y="4878067"/>
            <a:ext cx="1085564" cy="1085564"/>
          </a:xfrm>
          <a:custGeom>
            <a:avLst/>
            <a:gdLst/>
            <a:ahLst/>
            <a:cxnLst/>
            <a:rect r="r" b="b" t="t" l="l"/>
            <a:pathLst>
              <a:path h="1085564" w="1085564">
                <a:moveTo>
                  <a:pt x="0" y="0"/>
                </a:moveTo>
                <a:lnTo>
                  <a:pt x="1085564" y="0"/>
                </a:lnTo>
                <a:lnTo>
                  <a:pt x="1085564" y="1085564"/>
                </a:lnTo>
                <a:lnTo>
                  <a:pt x="0" y="1085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6465529" y="2774583"/>
            <a:ext cx="1033102" cy="1033102"/>
          </a:xfrm>
          <a:custGeom>
            <a:avLst/>
            <a:gdLst/>
            <a:ahLst/>
            <a:cxnLst/>
            <a:rect r="r" b="b" t="t" l="l"/>
            <a:pathLst>
              <a:path h="1033102" w="1033102">
                <a:moveTo>
                  <a:pt x="0" y="0"/>
                </a:moveTo>
                <a:lnTo>
                  <a:pt x="1033103" y="0"/>
                </a:lnTo>
                <a:lnTo>
                  <a:pt x="1033103" y="1033102"/>
                </a:lnTo>
                <a:lnTo>
                  <a:pt x="0" y="10331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047199" y="1028700"/>
            <a:ext cx="730672" cy="73067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02</a:t>
              </a:r>
            </a:p>
          </p:txBody>
        </p:sp>
      </p:grpSp>
      <p:sp>
        <p:nvSpPr>
          <p:cNvPr name="TextBox 20" id="20"/>
          <p:cNvSpPr txBox="true"/>
          <p:nvPr/>
        </p:nvSpPr>
        <p:spPr>
          <a:xfrm rot="0">
            <a:off x="9832281" y="3254600"/>
            <a:ext cx="6789569" cy="1077595"/>
          </a:xfrm>
          <a:prstGeom prst="rect">
            <a:avLst/>
          </a:prstGeom>
        </p:spPr>
        <p:txBody>
          <a:bodyPr anchor="t" rtlCol="false" tIns="0" lIns="0" bIns="0" rIns="0">
            <a:spAutoFit/>
          </a:bodyPr>
          <a:lstStyle/>
          <a:p>
            <a:pPr algn="ctr">
              <a:lnSpc>
                <a:spcPts val="3800"/>
              </a:lnSpc>
            </a:pPr>
            <a:r>
              <a:rPr lang="en-US" sz="3800">
                <a:solidFill>
                  <a:srgbClr val="2F4D4B"/>
                </a:solidFill>
                <a:latin typeface="Heading Now 91-98"/>
                <a:ea typeface="Heading Now 91-98"/>
                <a:cs typeface="Heading Now 91-98"/>
                <a:sym typeface="Heading Now 91-98"/>
              </a:rPr>
              <a:t>Wine Recognition Dataset</a:t>
            </a:r>
          </a:p>
        </p:txBody>
      </p:sp>
      <p:sp>
        <p:nvSpPr>
          <p:cNvPr name="TextBox 21" id="21"/>
          <p:cNvSpPr txBox="true"/>
          <p:nvPr/>
        </p:nvSpPr>
        <p:spPr>
          <a:xfrm rot="0">
            <a:off x="8453614" y="5271769"/>
            <a:ext cx="8805686" cy="3948286"/>
          </a:xfrm>
          <a:prstGeom prst="rect">
            <a:avLst/>
          </a:prstGeom>
        </p:spPr>
        <p:txBody>
          <a:bodyPr anchor="t" rtlCol="false" tIns="0" lIns="0" bIns="0" rIns="0">
            <a:spAutoFit/>
          </a:bodyPr>
          <a:lstStyle/>
          <a:p>
            <a:pPr algn="just">
              <a:lnSpc>
                <a:spcPts val="3919"/>
              </a:lnSpc>
              <a:spcBef>
                <a:spcPct val="0"/>
              </a:spcBef>
            </a:pPr>
            <a:r>
              <a:rPr lang="en-US" sz="2799">
                <a:solidFill>
                  <a:srgbClr val="323232"/>
                </a:solidFill>
                <a:latin typeface="HK Grotesk"/>
                <a:ea typeface="HK Grotesk"/>
                <a:cs typeface="HK Grotesk"/>
                <a:sym typeface="HK Grotesk"/>
              </a:rPr>
              <a:t>Dataset Wine Recognition ini berisi hasil analisis kimia dari tiga jenis anggur yang tumbuh di wilayah yang sama di Italia, yang diproduksi oleh tiga pembudidaya yang berbeda. Data ini terdiri dari 178 sampel anggur dengan 13 atribut numerik yang menggambarkan berbagai komponen kimia yang ditemukan dalam anggur tersebut, dan 1 atribut kelas yang menunjukkan jenis anggur (klasifikasi berdasarkan kelas 0, kelas 1, atau kelas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96252" y="4762853"/>
            <a:ext cx="11807058" cy="6771532"/>
            <a:chOff x="0" y="0"/>
            <a:chExt cx="3109678" cy="1783449"/>
          </a:xfrm>
        </p:grpSpPr>
        <p:sp>
          <p:nvSpPr>
            <p:cNvPr name="Freeform 3" id="3"/>
            <p:cNvSpPr/>
            <p:nvPr/>
          </p:nvSpPr>
          <p:spPr>
            <a:xfrm flipH="false" flipV="false" rot="0">
              <a:off x="0" y="0"/>
              <a:ext cx="3109678" cy="1783449"/>
            </a:xfrm>
            <a:custGeom>
              <a:avLst/>
              <a:gdLst/>
              <a:ahLst/>
              <a:cxnLst/>
              <a:rect r="r" b="b" t="t" l="l"/>
              <a:pathLst>
                <a:path h="1783449" w="3109678">
                  <a:moveTo>
                    <a:pt x="39342" y="0"/>
                  </a:moveTo>
                  <a:lnTo>
                    <a:pt x="3070336" y="0"/>
                  </a:lnTo>
                  <a:cubicBezTo>
                    <a:pt x="3080770" y="0"/>
                    <a:pt x="3090777" y="4145"/>
                    <a:pt x="3098155" y="11523"/>
                  </a:cubicBezTo>
                  <a:cubicBezTo>
                    <a:pt x="3105533" y="18901"/>
                    <a:pt x="3109678" y="28908"/>
                    <a:pt x="3109678" y="39342"/>
                  </a:cubicBezTo>
                  <a:lnTo>
                    <a:pt x="3109678" y="1744107"/>
                  </a:lnTo>
                  <a:cubicBezTo>
                    <a:pt x="3109678" y="1765835"/>
                    <a:pt x="3092064" y="1783449"/>
                    <a:pt x="3070336" y="1783449"/>
                  </a:cubicBezTo>
                  <a:lnTo>
                    <a:pt x="39342" y="1783449"/>
                  </a:lnTo>
                  <a:cubicBezTo>
                    <a:pt x="17614" y="1783449"/>
                    <a:pt x="0" y="1765835"/>
                    <a:pt x="0" y="1744107"/>
                  </a:cubicBezTo>
                  <a:lnTo>
                    <a:pt x="0" y="39342"/>
                  </a:lnTo>
                  <a:cubicBezTo>
                    <a:pt x="0" y="17614"/>
                    <a:pt x="17614" y="0"/>
                    <a:pt x="39342" y="0"/>
                  </a:cubicBezTo>
                  <a:close/>
                </a:path>
              </a:pathLst>
            </a:custGeom>
            <a:solidFill>
              <a:srgbClr val="F3F1EF"/>
            </a:solidFill>
          </p:spPr>
        </p:sp>
        <p:sp>
          <p:nvSpPr>
            <p:cNvPr name="TextBox 4" id="4"/>
            <p:cNvSpPr txBox="true"/>
            <p:nvPr/>
          </p:nvSpPr>
          <p:spPr>
            <a:xfrm>
              <a:off x="0" y="-38100"/>
              <a:ext cx="3109678" cy="18215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1018" y="2179884"/>
            <a:ext cx="5781063" cy="6538797"/>
            <a:chOff x="0" y="0"/>
            <a:chExt cx="7708084" cy="8718396"/>
          </a:xfrm>
        </p:grpSpPr>
        <p:pic>
          <p:nvPicPr>
            <p:cNvPr name="Picture 6" id="6"/>
            <p:cNvPicPr>
              <a:picLocks noChangeAspect="true"/>
            </p:cNvPicPr>
            <p:nvPr/>
          </p:nvPicPr>
          <p:blipFill>
            <a:blip r:embed="rId2"/>
            <a:srcRect l="0" t="7537" r="0" b="7537"/>
            <a:stretch>
              <a:fillRect/>
            </a:stretch>
          </p:blipFill>
          <p:spPr>
            <a:xfrm flipH="false" flipV="false">
              <a:off x="0" y="0"/>
              <a:ext cx="7708084" cy="8718396"/>
            </a:xfrm>
            <a:prstGeom prst="rect">
              <a:avLst/>
            </a:prstGeom>
          </p:spPr>
        </p:pic>
      </p:grpSp>
      <p:grpSp>
        <p:nvGrpSpPr>
          <p:cNvPr name="Group 7" id="7"/>
          <p:cNvGrpSpPr/>
          <p:nvPr/>
        </p:nvGrpSpPr>
        <p:grpSpPr>
          <a:xfrm rot="0">
            <a:off x="13227065" y="1028700"/>
            <a:ext cx="4032235" cy="790715"/>
            <a:chOff x="0" y="0"/>
            <a:chExt cx="1140987" cy="223746"/>
          </a:xfrm>
        </p:grpSpPr>
        <p:sp>
          <p:nvSpPr>
            <p:cNvPr name="Freeform 8" id="8"/>
            <p:cNvSpPr/>
            <p:nvPr/>
          </p:nvSpPr>
          <p:spPr>
            <a:xfrm flipH="false" flipV="false" rot="0">
              <a:off x="0" y="0"/>
              <a:ext cx="1140987" cy="223746"/>
            </a:xfrm>
            <a:custGeom>
              <a:avLst/>
              <a:gdLst/>
              <a:ahLst/>
              <a:cxnLst/>
              <a:rect r="r" b="b" t="t" l="l"/>
              <a:pathLst>
                <a:path h="223746" w="1140987">
                  <a:moveTo>
                    <a:pt x="111873" y="0"/>
                  </a:moveTo>
                  <a:lnTo>
                    <a:pt x="1029114" y="0"/>
                  </a:lnTo>
                  <a:cubicBezTo>
                    <a:pt x="1090900" y="0"/>
                    <a:pt x="1140987" y="50087"/>
                    <a:pt x="1140987" y="111873"/>
                  </a:cubicBezTo>
                  <a:lnTo>
                    <a:pt x="1140987" y="111873"/>
                  </a:lnTo>
                  <a:cubicBezTo>
                    <a:pt x="1140987" y="173659"/>
                    <a:pt x="1090900" y="223746"/>
                    <a:pt x="1029114" y="223746"/>
                  </a:cubicBezTo>
                  <a:lnTo>
                    <a:pt x="111873" y="223746"/>
                  </a:lnTo>
                  <a:cubicBezTo>
                    <a:pt x="50087" y="223746"/>
                    <a:pt x="0" y="173659"/>
                    <a:pt x="0" y="111873"/>
                  </a:cubicBezTo>
                  <a:lnTo>
                    <a:pt x="0" y="111873"/>
                  </a:lnTo>
                  <a:cubicBezTo>
                    <a:pt x="0" y="50087"/>
                    <a:pt x="50087" y="0"/>
                    <a:pt x="111873" y="0"/>
                  </a:cubicBezTo>
                  <a:close/>
                </a:path>
              </a:pathLst>
            </a:custGeom>
            <a:solidFill>
              <a:srgbClr val="F3F1EF"/>
            </a:solidFill>
          </p:spPr>
        </p:sp>
        <p:sp>
          <p:nvSpPr>
            <p:cNvPr name="TextBox 9" id="9"/>
            <p:cNvSpPr txBox="true"/>
            <p:nvPr/>
          </p:nvSpPr>
          <p:spPr>
            <a:xfrm>
              <a:off x="0" y="-38100"/>
              <a:ext cx="1140987" cy="261846"/>
            </a:xfrm>
            <a:prstGeom prst="rect">
              <a:avLst/>
            </a:prstGeom>
          </p:spPr>
          <p:txBody>
            <a:bodyPr anchor="ctr" rtlCol="false" tIns="50800" lIns="50800" bIns="50800" rIns="50800"/>
            <a:lstStyle/>
            <a:p>
              <a:pPr algn="ctr">
                <a:lnSpc>
                  <a:spcPts val="2659"/>
                </a:lnSpc>
              </a:pPr>
            </a:p>
            <a:p>
              <a:pPr algn="ctr">
                <a:lnSpc>
                  <a:spcPts val="2659"/>
                </a:lnSpc>
                <a:spcBef>
                  <a:spcPct val="0"/>
                </a:spcBef>
              </a:pPr>
            </a:p>
          </p:txBody>
        </p:sp>
      </p:grpSp>
      <p:sp>
        <p:nvSpPr>
          <p:cNvPr name="Freeform 10" id="10"/>
          <p:cNvSpPr/>
          <p:nvPr/>
        </p:nvSpPr>
        <p:spPr>
          <a:xfrm flipH="false" flipV="false" rot="0">
            <a:off x="16498309" y="1150479"/>
            <a:ext cx="487115" cy="487115"/>
          </a:xfrm>
          <a:custGeom>
            <a:avLst/>
            <a:gdLst/>
            <a:ahLst/>
            <a:cxnLst/>
            <a:rect r="r" b="b" t="t" l="l"/>
            <a:pathLst>
              <a:path h="487115" w="487115">
                <a:moveTo>
                  <a:pt x="0" y="0"/>
                </a:moveTo>
                <a:lnTo>
                  <a:pt x="487115" y="0"/>
                </a:lnTo>
                <a:lnTo>
                  <a:pt x="487115" y="487115"/>
                </a:lnTo>
                <a:lnTo>
                  <a:pt x="0" y="4871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986870" y="1028700"/>
            <a:ext cx="3159957" cy="730672"/>
            <a:chOff x="0" y="0"/>
            <a:chExt cx="832252" cy="192440"/>
          </a:xfrm>
        </p:grpSpPr>
        <p:sp>
          <p:nvSpPr>
            <p:cNvPr name="Freeform 12" id="12"/>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13" id="13"/>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Algoritma</a:t>
              </a:r>
            </a:p>
          </p:txBody>
        </p:sp>
      </p:grpSp>
      <p:sp>
        <p:nvSpPr>
          <p:cNvPr name="Freeform 14" id="14"/>
          <p:cNvSpPr/>
          <p:nvPr/>
        </p:nvSpPr>
        <p:spPr>
          <a:xfrm flipH="false" flipV="false" rot="-10800000">
            <a:off x="1028700" y="9045329"/>
            <a:ext cx="6164956" cy="212971"/>
          </a:xfrm>
          <a:custGeom>
            <a:avLst/>
            <a:gdLst/>
            <a:ahLst/>
            <a:cxnLst/>
            <a:rect r="r" b="b" t="t" l="l"/>
            <a:pathLst>
              <a:path h="212971" w="6164956">
                <a:moveTo>
                  <a:pt x="0" y="0"/>
                </a:moveTo>
                <a:lnTo>
                  <a:pt x="6164956" y="0"/>
                </a:lnTo>
                <a:lnTo>
                  <a:pt x="6164956" y="212971"/>
                </a:lnTo>
                <a:lnTo>
                  <a:pt x="0" y="2129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58236" y="4878067"/>
            <a:ext cx="1085564" cy="1085564"/>
          </a:xfrm>
          <a:custGeom>
            <a:avLst/>
            <a:gdLst/>
            <a:ahLst/>
            <a:cxnLst/>
            <a:rect r="r" b="b" t="t" l="l"/>
            <a:pathLst>
              <a:path h="1085564" w="1085564">
                <a:moveTo>
                  <a:pt x="0" y="0"/>
                </a:moveTo>
                <a:lnTo>
                  <a:pt x="1085564" y="0"/>
                </a:lnTo>
                <a:lnTo>
                  <a:pt x="1085564" y="1085564"/>
                </a:lnTo>
                <a:lnTo>
                  <a:pt x="0" y="1085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6465529" y="2774583"/>
            <a:ext cx="1033102" cy="1033102"/>
          </a:xfrm>
          <a:custGeom>
            <a:avLst/>
            <a:gdLst/>
            <a:ahLst/>
            <a:cxnLst/>
            <a:rect r="r" b="b" t="t" l="l"/>
            <a:pathLst>
              <a:path h="1033102" w="1033102">
                <a:moveTo>
                  <a:pt x="0" y="0"/>
                </a:moveTo>
                <a:lnTo>
                  <a:pt x="1033103" y="0"/>
                </a:lnTo>
                <a:lnTo>
                  <a:pt x="1033103" y="1033102"/>
                </a:lnTo>
                <a:lnTo>
                  <a:pt x="0" y="10331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047199" y="1028700"/>
            <a:ext cx="730672" cy="73067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03</a:t>
              </a:r>
            </a:p>
          </p:txBody>
        </p:sp>
      </p:grpSp>
      <p:sp>
        <p:nvSpPr>
          <p:cNvPr name="TextBox 20" id="20"/>
          <p:cNvSpPr txBox="true"/>
          <p:nvPr/>
        </p:nvSpPr>
        <p:spPr>
          <a:xfrm rot="0">
            <a:off x="9832281" y="3254600"/>
            <a:ext cx="6789569" cy="1077595"/>
          </a:xfrm>
          <a:prstGeom prst="rect">
            <a:avLst/>
          </a:prstGeom>
        </p:spPr>
        <p:txBody>
          <a:bodyPr anchor="t" rtlCol="false" tIns="0" lIns="0" bIns="0" rIns="0">
            <a:spAutoFit/>
          </a:bodyPr>
          <a:lstStyle/>
          <a:p>
            <a:pPr algn="ctr">
              <a:lnSpc>
                <a:spcPts val="3800"/>
              </a:lnSpc>
            </a:pPr>
            <a:r>
              <a:rPr lang="en-US" sz="3800">
                <a:solidFill>
                  <a:srgbClr val="2F4D4B"/>
                </a:solidFill>
                <a:latin typeface="Heading Now 91-98"/>
                <a:ea typeface="Heading Now 91-98"/>
                <a:cs typeface="Heading Now 91-98"/>
                <a:sym typeface="Heading Now 91-98"/>
              </a:rPr>
              <a:t>K-Nearest Neighbors (KNN)</a:t>
            </a:r>
          </a:p>
        </p:txBody>
      </p:sp>
      <p:sp>
        <p:nvSpPr>
          <p:cNvPr name="TextBox 21" id="21"/>
          <p:cNvSpPr txBox="true"/>
          <p:nvPr/>
        </p:nvSpPr>
        <p:spPr>
          <a:xfrm rot="0">
            <a:off x="8453614" y="5086350"/>
            <a:ext cx="8805686" cy="5434132"/>
          </a:xfrm>
          <a:prstGeom prst="rect">
            <a:avLst/>
          </a:prstGeom>
        </p:spPr>
        <p:txBody>
          <a:bodyPr anchor="t" rtlCol="false" tIns="0" lIns="0" bIns="0" rIns="0">
            <a:spAutoFit/>
          </a:bodyPr>
          <a:lstStyle/>
          <a:p>
            <a:pPr algn="just">
              <a:lnSpc>
                <a:spcPts val="3919"/>
              </a:lnSpc>
            </a:pPr>
            <a:r>
              <a:rPr lang="en-US" sz="2799">
                <a:solidFill>
                  <a:srgbClr val="323232"/>
                </a:solidFill>
                <a:latin typeface="HK Grotesk"/>
                <a:ea typeface="HK Grotesk"/>
                <a:cs typeface="HK Grotesk"/>
                <a:sym typeface="HK Grotesk"/>
              </a:rPr>
              <a:t>K-Nearest Neighbors (KNN) adalah algoritma klasifikasi yang bekerja dengan cara mencari tetangga terdekat dari data yang ingin diprediksi. Algoritma ini mengklasifikasikan data baru berdasarkan mayoritas kelas dari K tetangga terdekat dalam dataset pelatihan.</a:t>
            </a:r>
          </a:p>
          <a:p>
            <a:pPr algn="just">
              <a:lnSpc>
                <a:spcPts val="3919"/>
              </a:lnSpc>
            </a:pPr>
          </a:p>
          <a:p>
            <a:pPr algn="just">
              <a:lnSpc>
                <a:spcPts val="3919"/>
              </a:lnSpc>
            </a:pPr>
            <a:r>
              <a:rPr lang="en-US" sz="2799">
                <a:solidFill>
                  <a:srgbClr val="323232"/>
                </a:solidFill>
                <a:latin typeface="HK Grotesk"/>
                <a:ea typeface="HK Grotesk"/>
                <a:cs typeface="HK Grotesk"/>
                <a:sym typeface="HK Grotesk"/>
              </a:rPr>
              <a:t>Pada tahap prediksi, KNN menghitung jarak (biasanya menggunakan jarak Euclidean) antara data baru dan data pelatihan. Kemudian, kelas dari data baru ditentukan berdasarkan voting dari K tetangga terdekat.</a:t>
            </a:r>
          </a:p>
          <a:p>
            <a:pPr algn="just">
              <a:lnSpc>
                <a:spcPts val="391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3159957" cy="730672"/>
            <a:chOff x="0" y="0"/>
            <a:chExt cx="832252" cy="192440"/>
          </a:xfrm>
        </p:grpSpPr>
        <p:sp>
          <p:nvSpPr>
            <p:cNvPr name="Freeform 6" id="6"/>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7" id="7"/>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Library &amp; Data</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04</a:t>
              </a:r>
            </a:p>
          </p:txBody>
        </p:sp>
      </p:grpSp>
      <p:grpSp>
        <p:nvGrpSpPr>
          <p:cNvPr name="Group 11" id="11"/>
          <p:cNvGrpSpPr/>
          <p:nvPr/>
        </p:nvGrpSpPr>
        <p:grpSpPr>
          <a:xfrm rot="0">
            <a:off x="16020671" y="7715250"/>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45138" y="3477535"/>
            <a:ext cx="11970002" cy="5452473"/>
          </a:xfrm>
          <a:custGeom>
            <a:avLst/>
            <a:gdLst/>
            <a:ahLst/>
            <a:cxnLst/>
            <a:rect r="r" b="b" t="t" l="l"/>
            <a:pathLst>
              <a:path h="5452473" w="11970002">
                <a:moveTo>
                  <a:pt x="0" y="0"/>
                </a:moveTo>
                <a:lnTo>
                  <a:pt x="11970002" y="0"/>
                </a:lnTo>
                <a:lnTo>
                  <a:pt x="11970002" y="5452473"/>
                </a:lnTo>
                <a:lnTo>
                  <a:pt x="0" y="5452473"/>
                </a:lnTo>
                <a:lnTo>
                  <a:pt x="0" y="0"/>
                </a:lnTo>
                <a:close/>
              </a:path>
            </a:pathLst>
          </a:custGeom>
          <a:blipFill>
            <a:blip r:embed="rId2"/>
            <a:stretch>
              <a:fillRect l="0" t="-15255" r="0" b="0"/>
            </a:stretch>
          </a:blipFill>
        </p:spPr>
      </p:sp>
      <p:sp>
        <p:nvSpPr>
          <p:cNvPr name="TextBox 21" id="21"/>
          <p:cNvSpPr txBox="true"/>
          <p:nvPr/>
        </p:nvSpPr>
        <p:spPr>
          <a:xfrm rot="0">
            <a:off x="1986870" y="1939362"/>
            <a:ext cx="8805686" cy="784261"/>
          </a:xfrm>
          <a:prstGeom prst="rect">
            <a:avLst/>
          </a:prstGeom>
        </p:spPr>
        <p:txBody>
          <a:bodyPr anchor="t" rtlCol="false" tIns="0" lIns="0" bIns="0" rIns="0">
            <a:spAutoFit/>
          </a:bodyPr>
          <a:lstStyle/>
          <a:p>
            <a:pPr algn="l">
              <a:lnSpc>
                <a:spcPts val="5000"/>
              </a:lnSpc>
            </a:pPr>
            <a:r>
              <a:rPr lang="en-US" sz="5000">
                <a:solidFill>
                  <a:srgbClr val="2F4D4B"/>
                </a:solidFill>
                <a:latin typeface="Heading Now 91-98"/>
                <a:ea typeface="Heading Now 91-98"/>
                <a:cs typeface="Heading Now 91-98"/>
                <a:sym typeface="Heading Now 91-98"/>
              </a:rPr>
              <a:t>Import Library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3159957" cy="730672"/>
            <a:chOff x="0" y="0"/>
            <a:chExt cx="832252" cy="192440"/>
          </a:xfrm>
        </p:grpSpPr>
        <p:sp>
          <p:nvSpPr>
            <p:cNvPr name="Freeform 6" id="6"/>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7" id="7"/>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Eksplorasi Data</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05</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635179" y="3387928"/>
            <a:ext cx="5780346" cy="5631687"/>
          </a:xfrm>
          <a:custGeom>
            <a:avLst/>
            <a:gdLst/>
            <a:ahLst/>
            <a:cxnLst/>
            <a:rect r="r" b="b" t="t" l="l"/>
            <a:pathLst>
              <a:path h="5631687" w="5780346">
                <a:moveTo>
                  <a:pt x="0" y="0"/>
                </a:moveTo>
                <a:lnTo>
                  <a:pt x="5780347" y="0"/>
                </a:lnTo>
                <a:lnTo>
                  <a:pt x="5780347" y="5631687"/>
                </a:lnTo>
                <a:lnTo>
                  <a:pt x="0" y="5631687"/>
                </a:lnTo>
                <a:lnTo>
                  <a:pt x="0" y="0"/>
                </a:lnTo>
                <a:close/>
              </a:path>
            </a:pathLst>
          </a:custGeom>
          <a:blipFill>
            <a:blip r:embed="rId2"/>
            <a:stretch>
              <a:fillRect l="-621" t="-18675" r="-153298" b="-18151"/>
            </a:stretch>
          </a:blipFill>
        </p:spPr>
      </p:sp>
      <p:sp>
        <p:nvSpPr>
          <p:cNvPr name="Freeform 21" id="21"/>
          <p:cNvSpPr/>
          <p:nvPr/>
        </p:nvSpPr>
        <p:spPr>
          <a:xfrm flipH="false" flipV="false" rot="0">
            <a:off x="8863201" y="3530055"/>
            <a:ext cx="5462771" cy="2673717"/>
          </a:xfrm>
          <a:custGeom>
            <a:avLst/>
            <a:gdLst/>
            <a:ahLst/>
            <a:cxnLst/>
            <a:rect r="r" b="b" t="t" l="l"/>
            <a:pathLst>
              <a:path h="2673717" w="5462771">
                <a:moveTo>
                  <a:pt x="0" y="0"/>
                </a:moveTo>
                <a:lnTo>
                  <a:pt x="5462771" y="0"/>
                </a:lnTo>
                <a:lnTo>
                  <a:pt x="5462771" y="2673717"/>
                </a:lnTo>
                <a:lnTo>
                  <a:pt x="0" y="2673717"/>
                </a:lnTo>
                <a:lnTo>
                  <a:pt x="0" y="0"/>
                </a:lnTo>
                <a:close/>
              </a:path>
            </a:pathLst>
          </a:custGeom>
          <a:blipFill>
            <a:blip r:embed="rId3"/>
            <a:stretch>
              <a:fillRect l="0" t="0" r="0" b="0"/>
            </a:stretch>
          </a:blipFill>
        </p:spPr>
      </p:sp>
      <p:sp>
        <p:nvSpPr>
          <p:cNvPr name="TextBox 22" id="22"/>
          <p:cNvSpPr txBox="true"/>
          <p:nvPr/>
        </p:nvSpPr>
        <p:spPr>
          <a:xfrm rot="0">
            <a:off x="1986870" y="1939362"/>
            <a:ext cx="12960166" cy="601346"/>
          </a:xfrm>
          <a:prstGeom prst="rect">
            <a:avLst/>
          </a:prstGeom>
        </p:spPr>
        <p:txBody>
          <a:bodyPr anchor="t" rtlCol="false" tIns="0" lIns="0" bIns="0" rIns="0">
            <a:spAutoFit/>
          </a:bodyPr>
          <a:lstStyle/>
          <a:p>
            <a:pPr algn="l">
              <a:lnSpc>
                <a:spcPts val="3800"/>
              </a:lnSpc>
            </a:pPr>
            <a:r>
              <a:rPr lang="en-US" sz="3800">
                <a:solidFill>
                  <a:srgbClr val="2F4D4B"/>
                </a:solidFill>
                <a:latin typeface="Heading Now 91-98"/>
                <a:ea typeface="Heading Now 91-98"/>
                <a:cs typeface="Heading Now 91-98"/>
                <a:sym typeface="Heading Now 91-98"/>
              </a:rPr>
              <a:t>Jumlah, Tipe, dan Class Dataset</a:t>
            </a:r>
          </a:p>
        </p:txBody>
      </p:sp>
      <p:sp>
        <p:nvSpPr>
          <p:cNvPr name="TextBox 23" id="23"/>
          <p:cNvSpPr txBox="true"/>
          <p:nvPr/>
        </p:nvSpPr>
        <p:spPr>
          <a:xfrm rot="0">
            <a:off x="8863201" y="6478461"/>
            <a:ext cx="5462771" cy="1733083"/>
          </a:xfrm>
          <a:prstGeom prst="rect">
            <a:avLst/>
          </a:prstGeom>
        </p:spPr>
        <p:txBody>
          <a:bodyPr anchor="t" rtlCol="false" tIns="0" lIns="0" bIns="0" rIns="0">
            <a:spAutoFit/>
          </a:bodyPr>
          <a:lstStyle/>
          <a:p>
            <a:pPr algn="just">
              <a:lnSpc>
                <a:spcPts val="3459"/>
              </a:lnSpc>
              <a:spcBef>
                <a:spcPct val="0"/>
              </a:spcBef>
            </a:pPr>
            <a:r>
              <a:rPr lang="en-US" sz="2470">
                <a:solidFill>
                  <a:srgbClr val="323232"/>
                </a:solidFill>
                <a:latin typeface="HK Grotesk"/>
                <a:ea typeface="HK Grotesk"/>
                <a:cs typeface="HK Grotesk"/>
                <a:sym typeface="HK Grotesk"/>
              </a:rPr>
              <a:t>Dapat dilihat bahwa dataset terdiri atas 178 row dan 14 column. Selain itu, dataset wine ini terdiri atas 3 kelas yaitu 0, 1, dan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3159957" cy="730672"/>
            <a:chOff x="0" y="0"/>
            <a:chExt cx="832252" cy="192440"/>
          </a:xfrm>
        </p:grpSpPr>
        <p:sp>
          <p:nvSpPr>
            <p:cNvPr name="Freeform 6" id="6"/>
            <p:cNvSpPr/>
            <p:nvPr/>
          </p:nvSpPr>
          <p:spPr>
            <a:xfrm flipH="false" flipV="false" rot="0">
              <a:off x="0" y="0"/>
              <a:ext cx="832252" cy="192440"/>
            </a:xfrm>
            <a:custGeom>
              <a:avLst/>
              <a:gdLst/>
              <a:ahLst/>
              <a:cxnLst/>
              <a:rect r="r" b="b" t="t" l="l"/>
              <a:pathLst>
                <a:path h="192440" w="832252">
                  <a:moveTo>
                    <a:pt x="96220" y="0"/>
                  </a:moveTo>
                  <a:lnTo>
                    <a:pt x="736032" y="0"/>
                  </a:lnTo>
                  <a:cubicBezTo>
                    <a:pt x="761551" y="0"/>
                    <a:pt x="786025" y="10137"/>
                    <a:pt x="804070" y="28182"/>
                  </a:cubicBezTo>
                  <a:cubicBezTo>
                    <a:pt x="822115" y="46227"/>
                    <a:pt x="832252" y="70701"/>
                    <a:pt x="832252" y="96220"/>
                  </a:cubicBezTo>
                  <a:lnTo>
                    <a:pt x="832252" y="96220"/>
                  </a:lnTo>
                  <a:cubicBezTo>
                    <a:pt x="832252" y="149361"/>
                    <a:pt x="789173" y="192440"/>
                    <a:pt x="736032"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7" id="7"/>
            <p:cNvSpPr txBox="true"/>
            <p:nvPr/>
          </p:nvSpPr>
          <p:spPr>
            <a:xfrm>
              <a:off x="0" y="-47625"/>
              <a:ext cx="832252"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Preprocessing Data</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06</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45183" y="3337763"/>
            <a:ext cx="11843539" cy="3907220"/>
          </a:xfrm>
          <a:custGeom>
            <a:avLst/>
            <a:gdLst/>
            <a:ahLst/>
            <a:cxnLst/>
            <a:rect r="r" b="b" t="t" l="l"/>
            <a:pathLst>
              <a:path h="3907220" w="11843539">
                <a:moveTo>
                  <a:pt x="0" y="0"/>
                </a:moveTo>
                <a:lnTo>
                  <a:pt x="11843539" y="0"/>
                </a:lnTo>
                <a:lnTo>
                  <a:pt x="11843539" y="3907219"/>
                </a:lnTo>
                <a:lnTo>
                  <a:pt x="0" y="3907219"/>
                </a:lnTo>
                <a:lnTo>
                  <a:pt x="0" y="0"/>
                </a:lnTo>
                <a:close/>
              </a:path>
            </a:pathLst>
          </a:custGeom>
          <a:blipFill>
            <a:blip r:embed="rId2"/>
            <a:stretch>
              <a:fillRect l="0" t="-24106" r="0" b="-35031"/>
            </a:stretch>
          </a:blipFill>
        </p:spPr>
      </p:sp>
      <p:sp>
        <p:nvSpPr>
          <p:cNvPr name="TextBox 21" id="21"/>
          <p:cNvSpPr txBox="true"/>
          <p:nvPr/>
        </p:nvSpPr>
        <p:spPr>
          <a:xfrm rot="0">
            <a:off x="1986870" y="1939362"/>
            <a:ext cx="12960166" cy="601346"/>
          </a:xfrm>
          <a:prstGeom prst="rect">
            <a:avLst/>
          </a:prstGeom>
        </p:spPr>
        <p:txBody>
          <a:bodyPr anchor="t" rtlCol="false" tIns="0" lIns="0" bIns="0" rIns="0">
            <a:spAutoFit/>
          </a:bodyPr>
          <a:lstStyle/>
          <a:p>
            <a:pPr algn="l">
              <a:lnSpc>
                <a:spcPts val="3800"/>
              </a:lnSpc>
            </a:pPr>
            <a:r>
              <a:rPr lang="en-US" sz="3800">
                <a:solidFill>
                  <a:srgbClr val="2F4D4B"/>
                </a:solidFill>
                <a:latin typeface="Heading Now 91-98"/>
                <a:ea typeface="Heading Now 91-98"/>
                <a:cs typeface="Heading Now 91-98"/>
                <a:sym typeface="Heading Now 91-98"/>
              </a:rPr>
              <a:t>Menggunakan StandardScaler</a:t>
            </a:r>
          </a:p>
        </p:txBody>
      </p:sp>
      <p:sp>
        <p:nvSpPr>
          <p:cNvPr name="TextBox 22" id="22"/>
          <p:cNvSpPr txBox="true"/>
          <p:nvPr/>
        </p:nvSpPr>
        <p:spPr>
          <a:xfrm rot="0">
            <a:off x="2545183" y="7449017"/>
            <a:ext cx="11843539" cy="1733083"/>
          </a:xfrm>
          <a:prstGeom prst="rect">
            <a:avLst/>
          </a:prstGeom>
        </p:spPr>
        <p:txBody>
          <a:bodyPr anchor="t" rtlCol="false" tIns="0" lIns="0" bIns="0" rIns="0">
            <a:spAutoFit/>
          </a:bodyPr>
          <a:lstStyle/>
          <a:p>
            <a:pPr algn="just">
              <a:lnSpc>
                <a:spcPts val="3459"/>
              </a:lnSpc>
              <a:spcBef>
                <a:spcPct val="0"/>
              </a:spcBef>
            </a:pPr>
            <a:r>
              <a:rPr lang="en-US" sz="2470">
                <a:solidFill>
                  <a:srgbClr val="323232"/>
                </a:solidFill>
                <a:latin typeface="HK Grotesk"/>
                <a:ea typeface="HK Grotesk"/>
                <a:cs typeface="HK Grotesk"/>
                <a:sym typeface="HK Grotesk"/>
              </a:rPr>
              <a:t>StandardScaler adalah salah satu teknik preprocessing yang digunakan untuk mengubah fitur data menjadi distribusi dengan mean = 0 dan standard deviation = 1. Ini sangat berguna terutama untuk algoritma yang sensitif terhadap skala data, seperti KNN.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4514939" cy="730672"/>
            <a:chOff x="0" y="0"/>
            <a:chExt cx="1189120" cy="192440"/>
          </a:xfrm>
        </p:grpSpPr>
        <p:sp>
          <p:nvSpPr>
            <p:cNvPr name="Freeform 6" id="6"/>
            <p:cNvSpPr/>
            <p:nvPr/>
          </p:nvSpPr>
          <p:spPr>
            <a:xfrm flipH="false" flipV="false" rot="0">
              <a:off x="0" y="0"/>
              <a:ext cx="1189120" cy="192440"/>
            </a:xfrm>
            <a:custGeom>
              <a:avLst/>
              <a:gdLst/>
              <a:ahLst/>
              <a:cxnLst/>
              <a:rect r="r" b="b" t="t" l="l"/>
              <a:pathLst>
                <a:path h="192440" w="1189120">
                  <a:moveTo>
                    <a:pt x="96220" y="0"/>
                  </a:moveTo>
                  <a:lnTo>
                    <a:pt x="1092900" y="0"/>
                  </a:lnTo>
                  <a:cubicBezTo>
                    <a:pt x="1118419" y="0"/>
                    <a:pt x="1142893" y="10137"/>
                    <a:pt x="1160938" y="28182"/>
                  </a:cubicBezTo>
                  <a:cubicBezTo>
                    <a:pt x="1178982" y="46227"/>
                    <a:pt x="1189120" y="70701"/>
                    <a:pt x="1189120" y="96220"/>
                  </a:cubicBezTo>
                  <a:lnTo>
                    <a:pt x="1189120" y="96220"/>
                  </a:lnTo>
                  <a:cubicBezTo>
                    <a:pt x="1189120" y="121739"/>
                    <a:pt x="1178982" y="146213"/>
                    <a:pt x="1160938" y="164258"/>
                  </a:cubicBezTo>
                  <a:cubicBezTo>
                    <a:pt x="1142893" y="182303"/>
                    <a:pt x="1118419" y="192440"/>
                    <a:pt x="1092900"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7" id="7"/>
            <p:cNvSpPr txBox="true"/>
            <p:nvPr/>
          </p:nvSpPr>
          <p:spPr>
            <a:xfrm>
              <a:off x="0" y="-47625"/>
              <a:ext cx="1189120"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Split Data &amp; Cross Validation</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08</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45183" y="3356813"/>
            <a:ext cx="8359872" cy="2734780"/>
          </a:xfrm>
          <a:custGeom>
            <a:avLst/>
            <a:gdLst/>
            <a:ahLst/>
            <a:cxnLst/>
            <a:rect r="r" b="b" t="t" l="l"/>
            <a:pathLst>
              <a:path h="2734780" w="8359872">
                <a:moveTo>
                  <a:pt x="0" y="0"/>
                </a:moveTo>
                <a:lnTo>
                  <a:pt x="8359872" y="0"/>
                </a:lnTo>
                <a:lnTo>
                  <a:pt x="8359872" y="2734780"/>
                </a:lnTo>
                <a:lnTo>
                  <a:pt x="0" y="2734780"/>
                </a:lnTo>
                <a:lnTo>
                  <a:pt x="0" y="0"/>
                </a:lnTo>
                <a:close/>
              </a:path>
            </a:pathLst>
          </a:custGeom>
          <a:blipFill>
            <a:blip r:embed="rId2"/>
            <a:stretch>
              <a:fillRect l="0" t="0" r="-57653" b="0"/>
            </a:stretch>
          </a:blipFill>
        </p:spPr>
      </p:sp>
      <p:sp>
        <p:nvSpPr>
          <p:cNvPr name="Freeform 21" id="21"/>
          <p:cNvSpPr/>
          <p:nvPr/>
        </p:nvSpPr>
        <p:spPr>
          <a:xfrm flipH="false" flipV="false" rot="0">
            <a:off x="10979646" y="3356813"/>
            <a:ext cx="3967389" cy="4456125"/>
          </a:xfrm>
          <a:custGeom>
            <a:avLst/>
            <a:gdLst/>
            <a:ahLst/>
            <a:cxnLst/>
            <a:rect r="r" b="b" t="t" l="l"/>
            <a:pathLst>
              <a:path h="4456125" w="3967389">
                <a:moveTo>
                  <a:pt x="0" y="0"/>
                </a:moveTo>
                <a:lnTo>
                  <a:pt x="3967389" y="0"/>
                </a:lnTo>
                <a:lnTo>
                  <a:pt x="3967389" y="4456125"/>
                </a:lnTo>
                <a:lnTo>
                  <a:pt x="0" y="4456125"/>
                </a:lnTo>
                <a:lnTo>
                  <a:pt x="0" y="0"/>
                </a:lnTo>
                <a:close/>
              </a:path>
            </a:pathLst>
          </a:custGeom>
          <a:blipFill>
            <a:blip r:embed="rId3"/>
            <a:stretch>
              <a:fillRect l="0" t="0" r="0" b="0"/>
            </a:stretch>
          </a:blipFill>
        </p:spPr>
      </p:sp>
      <p:sp>
        <p:nvSpPr>
          <p:cNvPr name="TextBox 22" id="22"/>
          <p:cNvSpPr txBox="true"/>
          <p:nvPr/>
        </p:nvSpPr>
        <p:spPr>
          <a:xfrm rot="0">
            <a:off x="1986870" y="2176456"/>
            <a:ext cx="12960166" cy="442578"/>
          </a:xfrm>
          <a:prstGeom prst="rect">
            <a:avLst/>
          </a:prstGeom>
        </p:spPr>
        <p:txBody>
          <a:bodyPr anchor="t" rtlCol="false" tIns="0" lIns="0" bIns="0" rIns="0">
            <a:spAutoFit/>
          </a:bodyPr>
          <a:lstStyle/>
          <a:p>
            <a:pPr algn="l">
              <a:lnSpc>
                <a:spcPts val="2800"/>
              </a:lnSpc>
            </a:pPr>
            <a:r>
              <a:rPr lang="en-US" sz="2800">
                <a:solidFill>
                  <a:srgbClr val="2F4D4B"/>
                </a:solidFill>
                <a:latin typeface="Heading Now 91-98"/>
                <a:ea typeface="Heading Now 91-98"/>
                <a:cs typeface="Heading Now 91-98"/>
                <a:sym typeface="Heading Now 91-98"/>
              </a:rPr>
              <a:t>Split Data dan Evaluasi Cross Validation k-fold= 5</a:t>
            </a:r>
          </a:p>
        </p:txBody>
      </p:sp>
      <p:sp>
        <p:nvSpPr>
          <p:cNvPr name="TextBox 23" id="23"/>
          <p:cNvSpPr txBox="true"/>
          <p:nvPr/>
        </p:nvSpPr>
        <p:spPr>
          <a:xfrm rot="0">
            <a:off x="2545183" y="6107414"/>
            <a:ext cx="7913252" cy="2920854"/>
          </a:xfrm>
          <a:prstGeom prst="rect">
            <a:avLst/>
          </a:prstGeom>
        </p:spPr>
        <p:txBody>
          <a:bodyPr anchor="t" rtlCol="false" tIns="0" lIns="0" bIns="0" rIns="0">
            <a:spAutoFit/>
          </a:bodyPr>
          <a:lstStyle/>
          <a:p>
            <a:pPr algn="just">
              <a:lnSpc>
                <a:spcPts val="3319"/>
              </a:lnSpc>
              <a:spcBef>
                <a:spcPct val="0"/>
              </a:spcBef>
            </a:pPr>
            <a:r>
              <a:rPr lang="en-US" sz="2370">
                <a:solidFill>
                  <a:srgbClr val="323232"/>
                </a:solidFill>
                <a:latin typeface="HK Grotesk"/>
                <a:ea typeface="HK Grotesk"/>
                <a:cs typeface="HK Grotesk"/>
                <a:sym typeface="HK Grotesk"/>
              </a:rPr>
              <a:t>Data dibagi menjadi 80% data latih dan 20% data uji. Kemudian, dilakukan evaluasi performa model KNN dengan berbagai nilai K menggunakan cross-validation untuk menentukan nilai K yang optimal. Nilai K=5 memberikan akurasi tertinggi (0.9579) dan stabilitas terbaik, menunjukkan keseimbangan optimal antara bias dan varians pada model KNN.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2106110" cy="730672"/>
            <a:chOff x="0" y="0"/>
            <a:chExt cx="554696" cy="192440"/>
          </a:xfrm>
        </p:grpSpPr>
        <p:sp>
          <p:nvSpPr>
            <p:cNvPr name="Freeform 6" id="6"/>
            <p:cNvSpPr/>
            <p:nvPr/>
          </p:nvSpPr>
          <p:spPr>
            <a:xfrm flipH="false" flipV="false" rot="0">
              <a:off x="0" y="0"/>
              <a:ext cx="554696" cy="192440"/>
            </a:xfrm>
            <a:custGeom>
              <a:avLst/>
              <a:gdLst/>
              <a:ahLst/>
              <a:cxnLst/>
              <a:rect r="r" b="b" t="t" l="l"/>
              <a:pathLst>
                <a:path h="192440" w="554696">
                  <a:moveTo>
                    <a:pt x="96220" y="0"/>
                  </a:moveTo>
                  <a:lnTo>
                    <a:pt x="458475" y="0"/>
                  </a:lnTo>
                  <a:cubicBezTo>
                    <a:pt x="483995" y="0"/>
                    <a:pt x="508469" y="10137"/>
                    <a:pt x="526513" y="28182"/>
                  </a:cubicBezTo>
                  <a:cubicBezTo>
                    <a:pt x="544558" y="46227"/>
                    <a:pt x="554696" y="70701"/>
                    <a:pt x="554696" y="96220"/>
                  </a:cubicBezTo>
                  <a:lnTo>
                    <a:pt x="554696" y="96220"/>
                  </a:lnTo>
                  <a:cubicBezTo>
                    <a:pt x="554696" y="149361"/>
                    <a:pt x="511616" y="192440"/>
                    <a:pt x="458475" y="192440"/>
                  </a:cubicBezTo>
                  <a:lnTo>
                    <a:pt x="96220" y="192440"/>
                  </a:lnTo>
                  <a:cubicBezTo>
                    <a:pt x="70701" y="192440"/>
                    <a:pt x="46227" y="182303"/>
                    <a:pt x="28182" y="164258"/>
                  </a:cubicBezTo>
                  <a:cubicBezTo>
                    <a:pt x="10137" y="146213"/>
                    <a:pt x="0" y="121739"/>
                    <a:pt x="0" y="96220"/>
                  </a:cubicBezTo>
                  <a:lnTo>
                    <a:pt x="0" y="96220"/>
                  </a:lnTo>
                  <a:cubicBezTo>
                    <a:pt x="0" y="70701"/>
                    <a:pt x="10137" y="46227"/>
                    <a:pt x="28182" y="28182"/>
                  </a:cubicBezTo>
                  <a:cubicBezTo>
                    <a:pt x="46227" y="10137"/>
                    <a:pt x="70701" y="0"/>
                    <a:pt x="96220" y="0"/>
                  </a:cubicBezTo>
                  <a:close/>
                </a:path>
              </a:pathLst>
            </a:custGeom>
            <a:solidFill>
              <a:srgbClr val="F3F1EF"/>
            </a:solidFill>
          </p:spPr>
        </p:sp>
        <p:sp>
          <p:nvSpPr>
            <p:cNvPr name="TextBox 7" id="7"/>
            <p:cNvSpPr txBox="true"/>
            <p:nvPr/>
          </p:nvSpPr>
          <p:spPr>
            <a:xfrm>
              <a:off x="0" y="-47625"/>
              <a:ext cx="554696" cy="240065"/>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Evaluasi</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09</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2592891" y="3337763"/>
            <a:ext cx="6310611" cy="4207074"/>
          </a:xfrm>
          <a:custGeom>
            <a:avLst/>
            <a:gdLst/>
            <a:ahLst/>
            <a:cxnLst/>
            <a:rect r="r" b="b" t="t" l="l"/>
            <a:pathLst>
              <a:path h="4207074" w="6310611">
                <a:moveTo>
                  <a:pt x="0" y="0"/>
                </a:moveTo>
                <a:lnTo>
                  <a:pt x="6310611" y="0"/>
                </a:lnTo>
                <a:lnTo>
                  <a:pt x="6310611" y="4207074"/>
                </a:lnTo>
                <a:lnTo>
                  <a:pt x="0" y="4207074"/>
                </a:lnTo>
                <a:lnTo>
                  <a:pt x="0" y="0"/>
                </a:lnTo>
                <a:close/>
              </a:path>
            </a:pathLst>
          </a:custGeom>
          <a:blipFill>
            <a:blip r:embed="rId2"/>
            <a:stretch>
              <a:fillRect l="0" t="0" r="0" b="0"/>
            </a:stretch>
          </a:blipFill>
        </p:spPr>
      </p:sp>
      <p:sp>
        <p:nvSpPr>
          <p:cNvPr name="TextBox 21" id="21"/>
          <p:cNvSpPr txBox="true"/>
          <p:nvPr/>
        </p:nvSpPr>
        <p:spPr>
          <a:xfrm rot="0">
            <a:off x="1986870" y="2176456"/>
            <a:ext cx="12960166" cy="442578"/>
          </a:xfrm>
          <a:prstGeom prst="rect">
            <a:avLst/>
          </a:prstGeom>
        </p:spPr>
        <p:txBody>
          <a:bodyPr anchor="t" rtlCol="false" tIns="0" lIns="0" bIns="0" rIns="0">
            <a:spAutoFit/>
          </a:bodyPr>
          <a:lstStyle/>
          <a:p>
            <a:pPr algn="l">
              <a:lnSpc>
                <a:spcPts val="2800"/>
              </a:lnSpc>
            </a:pPr>
            <a:r>
              <a:rPr lang="en-US" sz="2800">
                <a:solidFill>
                  <a:srgbClr val="2F4D4B"/>
                </a:solidFill>
                <a:latin typeface="Heading Now 91-98"/>
                <a:ea typeface="Heading Now 91-98"/>
                <a:cs typeface="Heading Now 91-98"/>
                <a:sym typeface="Heading Now 91-98"/>
              </a:rPr>
              <a:t>Classification Report dan Confusion Matrix</a:t>
            </a:r>
          </a:p>
        </p:txBody>
      </p:sp>
      <p:sp>
        <p:nvSpPr>
          <p:cNvPr name="TextBox 22" id="22"/>
          <p:cNvSpPr txBox="true"/>
          <p:nvPr/>
        </p:nvSpPr>
        <p:spPr>
          <a:xfrm rot="0">
            <a:off x="9144000" y="3290138"/>
            <a:ext cx="5169922" cy="5016174"/>
          </a:xfrm>
          <a:prstGeom prst="rect">
            <a:avLst/>
          </a:prstGeom>
        </p:spPr>
        <p:txBody>
          <a:bodyPr anchor="t" rtlCol="false" tIns="0" lIns="0" bIns="0" rIns="0">
            <a:spAutoFit/>
          </a:bodyPr>
          <a:lstStyle/>
          <a:p>
            <a:pPr algn="just">
              <a:lnSpc>
                <a:spcPts val="3319"/>
              </a:lnSpc>
            </a:pPr>
            <a:r>
              <a:rPr lang="en-US" sz="2370">
                <a:solidFill>
                  <a:srgbClr val="323232"/>
                </a:solidFill>
                <a:latin typeface="HK Grotesk"/>
                <a:ea typeface="HK Grotesk"/>
                <a:cs typeface="HK Grotesk"/>
                <a:sym typeface="HK Grotesk"/>
              </a:rPr>
              <a:t>Model KNN dengan k=5 menunjukkan kinerja yang baik, dengan sebagian besar prediksi yang benar (True Positives) pada semua kelas:</a:t>
            </a:r>
          </a:p>
          <a:p>
            <a:pPr algn="just" marL="511855" indent="-255927" lvl="1">
              <a:lnSpc>
                <a:spcPts val="3319"/>
              </a:lnSpc>
              <a:buFont typeface="Arial"/>
              <a:buChar char="•"/>
            </a:pPr>
            <a:r>
              <a:rPr lang="en-US" sz="2370">
                <a:solidFill>
                  <a:srgbClr val="323232"/>
                </a:solidFill>
                <a:latin typeface="HK Grotesk"/>
                <a:ea typeface="HK Grotesk"/>
                <a:cs typeface="HK Grotesk"/>
                <a:sym typeface="HK Grotesk"/>
              </a:rPr>
              <a:t>Kelas 0: 14 benar, tanpa kesalahan.</a:t>
            </a:r>
          </a:p>
          <a:p>
            <a:pPr algn="just" marL="511855" indent="-255927" lvl="1">
              <a:lnSpc>
                <a:spcPts val="3319"/>
              </a:lnSpc>
              <a:buFont typeface="Arial"/>
              <a:buChar char="•"/>
            </a:pPr>
            <a:r>
              <a:rPr lang="en-US" sz="2370">
                <a:solidFill>
                  <a:srgbClr val="323232"/>
                </a:solidFill>
                <a:latin typeface="HK Grotesk"/>
                <a:ea typeface="HK Grotesk"/>
                <a:cs typeface="HK Grotesk"/>
                <a:sym typeface="HK Grotesk"/>
              </a:rPr>
              <a:t>Kelas 1: 12 benar, dengan sedikit kesalahan (1 data kelas 1 terklasifikasi ke kelas 0 dan 1 data kelas 1 ke kelas 2).</a:t>
            </a:r>
          </a:p>
          <a:p>
            <a:pPr algn="just" marL="511855" indent="-255927" lvl="1">
              <a:lnSpc>
                <a:spcPts val="3319"/>
              </a:lnSpc>
              <a:spcBef>
                <a:spcPct val="0"/>
              </a:spcBef>
              <a:buFont typeface="Arial"/>
              <a:buChar char="•"/>
            </a:pPr>
            <a:r>
              <a:rPr lang="en-US" sz="2370">
                <a:solidFill>
                  <a:srgbClr val="323232"/>
                </a:solidFill>
                <a:latin typeface="HK Grotesk"/>
                <a:ea typeface="HK Grotesk"/>
                <a:cs typeface="HK Grotesk"/>
                <a:sym typeface="HK Grotesk"/>
              </a:rPr>
              <a:t>Kelas 2: 8 benar, tanpa kesalahan.</a:t>
            </a:r>
          </a:p>
          <a:p>
            <a:pPr algn="just">
              <a:lnSpc>
                <a:spcPts val="3319"/>
              </a:lnSpc>
              <a:spcBef>
                <a:spcPct val="0"/>
              </a:spcBef>
            </a:pPr>
          </a:p>
        </p:txBody>
      </p:sp>
      <p:sp>
        <p:nvSpPr>
          <p:cNvPr name="TextBox 23" id="23"/>
          <p:cNvSpPr txBox="true"/>
          <p:nvPr/>
        </p:nvSpPr>
        <p:spPr>
          <a:xfrm rot="0">
            <a:off x="2592891" y="7608707"/>
            <a:ext cx="5169922" cy="406471"/>
          </a:xfrm>
          <a:prstGeom prst="rect">
            <a:avLst/>
          </a:prstGeom>
        </p:spPr>
        <p:txBody>
          <a:bodyPr anchor="t" rtlCol="false" tIns="0" lIns="0" bIns="0" rIns="0">
            <a:spAutoFit/>
          </a:bodyPr>
          <a:lstStyle/>
          <a:p>
            <a:pPr algn="just">
              <a:lnSpc>
                <a:spcPts val="3319"/>
              </a:lnSpc>
              <a:spcBef>
                <a:spcPct val="0"/>
              </a:spcBef>
            </a:pPr>
            <a:r>
              <a:rPr lang="en-US" sz="2370">
                <a:solidFill>
                  <a:srgbClr val="323232"/>
                </a:solidFill>
                <a:latin typeface="HK Grotesk"/>
                <a:ea typeface="HK Grotesk"/>
                <a:cs typeface="HK Grotesk"/>
                <a:sym typeface="HK Grotesk"/>
              </a:rPr>
              <a:t>Memiliki akurasi 94% pada data uji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933174"/>
            <a:ext cx="13918335" cy="6541196"/>
            <a:chOff x="0" y="0"/>
            <a:chExt cx="3665734" cy="1722784"/>
          </a:xfrm>
        </p:grpSpPr>
        <p:sp>
          <p:nvSpPr>
            <p:cNvPr name="Freeform 3" id="3"/>
            <p:cNvSpPr/>
            <p:nvPr/>
          </p:nvSpPr>
          <p:spPr>
            <a:xfrm flipH="false" flipV="false" rot="0">
              <a:off x="0" y="0"/>
              <a:ext cx="3665734" cy="1722784"/>
            </a:xfrm>
            <a:custGeom>
              <a:avLst/>
              <a:gdLst/>
              <a:ahLst/>
              <a:cxnLst/>
              <a:rect r="r" b="b" t="t" l="l"/>
              <a:pathLst>
                <a:path h="1722784" w="3665734">
                  <a:moveTo>
                    <a:pt x="33374" y="0"/>
                  </a:moveTo>
                  <a:lnTo>
                    <a:pt x="3632360" y="0"/>
                  </a:lnTo>
                  <a:cubicBezTo>
                    <a:pt x="3650792" y="0"/>
                    <a:pt x="3665734" y="14942"/>
                    <a:pt x="3665734" y="33374"/>
                  </a:cubicBezTo>
                  <a:lnTo>
                    <a:pt x="3665734" y="1689410"/>
                  </a:lnTo>
                  <a:cubicBezTo>
                    <a:pt x="3665734" y="1707842"/>
                    <a:pt x="3650792" y="1722784"/>
                    <a:pt x="3632360" y="1722784"/>
                  </a:cubicBezTo>
                  <a:lnTo>
                    <a:pt x="33374" y="1722784"/>
                  </a:lnTo>
                  <a:cubicBezTo>
                    <a:pt x="14942" y="1722784"/>
                    <a:pt x="0" y="1707842"/>
                    <a:pt x="0" y="1689410"/>
                  </a:cubicBezTo>
                  <a:lnTo>
                    <a:pt x="0" y="33374"/>
                  </a:lnTo>
                  <a:cubicBezTo>
                    <a:pt x="0" y="14942"/>
                    <a:pt x="14942" y="0"/>
                    <a:pt x="33374" y="0"/>
                  </a:cubicBezTo>
                  <a:close/>
                </a:path>
              </a:pathLst>
            </a:custGeom>
            <a:solidFill>
              <a:srgbClr val="F3F1EF"/>
            </a:solidFill>
          </p:spPr>
        </p:sp>
        <p:sp>
          <p:nvSpPr>
            <p:cNvPr name="TextBox 4" id="4"/>
            <p:cNvSpPr txBox="true"/>
            <p:nvPr/>
          </p:nvSpPr>
          <p:spPr>
            <a:xfrm>
              <a:off x="0" y="-38100"/>
              <a:ext cx="3665734" cy="176088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86870" y="1028700"/>
            <a:ext cx="2166246" cy="681741"/>
            <a:chOff x="0" y="0"/>
            <a:chExt cx="570534" cy="179553"/>
          </a:xfrm>
        </p:grpSpPr>
        <p:sp>
          <p:nvSpPr>
            <p:cNvPr name="Freeform 6" id="6"/>
            <p:cNvSpPr/>
            <p:nvPr/>
          </p:nvSpPr>
          <p:spPr>
            <a:xfrm flipH="false" flipV="false" rot="0">
              <a:off x="0" y="0"/>
              <a:ext cx="570534" cy="179553"/>
            </a:xfrm>
            <a:custGeom>
              <a:avLst/>
              <a:gdLst/>
              <a:ahLst/>
              <a:cxnLst/>
              <a:rect r="r" b="b" t="t" l="l"/>
              <a:pathLst>
                <a:path h="179553" w="570534">
                  <a:moveTo>
                    <a:pt x="89777" y="0"/>
                  </a:moveTo>
                  <a:lnTo>
                    <a:pt x="480757" y="0"/>
                  </a:lnTo>
                  <a:cubicBezTo>
                    <a:pt x="530340" y="0"/>
                    <a:pt x="570534" y="40194"/>
                    <a:pt x="570534" y="89777"/>
                  </a:cubicBezTo>
                  <a:lnTo>
                    <a:pt x="570534" y="89777"/>
                  </a:lnTo>
                  <a:cubicBezTo>
                    <a:pt x="570534" y="113587"/>
                    <a:pt x="561075" y="136422"/>
                    <a:pt x="544239" y="153258"/>
                  </a:cubicBezTo>
                  <a:cubicBezTo>
                    <a:pt x="527403" y="170095"/>
                    <a:pt x="504568" y="179553"/>
                    <a:pt x="480757" y="179553"/>
                  </a:cubicBezTo>
                  <a:lnTo>
                    <a:pt x="89777" y="179553"/>
                  </a:lnTo>
                  <a:cubicBezTo>
                    <a:pt x="40194" y="179553"/>
                    <a:pt x="0" y="139359"/>
                    <a:pt x="0" y="89777"/>
                  </a:cubicBezTo>
                  <a:lnTo>
                    <a:pt x="0" y="89777"/>
                  </a:lnTo>
                  <a:cubicBezTo>
                    <a:pt x="0" y="40194"/>
                    <a:pt x="40194" y="0"/>
                    <a:pt x="89777" y="0"/>
                  </a:cubicBezTo>
                  <a:close/>
                </a:path>
              </a:pathLst>
            </a:custGeom>
            <a:solidFill>
              <a:srgbClr val="F3F1EF"/>
            </a:solidFill>
          </p:spPr>
        </p:sp>
        <p:sp>
          <p:nvSpPr>
            <p:cNvPr name="TextBox 7" id="7"/>
            <p:cNvSpPr txBox="true"/>
            <p:nvPr/>
          </p:nvSpPr>
          <p:spPr>
            <a:xfrm>
              <a:off x="0" y="-47625"/>
              <a:ext cx="570534" cy="227178"/>
            </a:xfrm>
            <a:prstGeom prst="rect">
              <a:avLst/>
            </a:prstGeom>
          </p:spPr>
          <p:txBody>
            <a:bodyPr anchor="ctr" rtlCol="false" tIns="50800" lIns="50800" bIns="50800" rIns="50800"/>
            <a:lstStyle/>
            <a:p>
              <a:pPr algn="ctr">
                <a:lnSpc>
                  <a:spcPts val="3359"/>
                </a:lnSpc>
                <a:spcBef>
                  <a:spcPct val="0"/>
                </a:spcBef>
              </a:pPr>
              <a:r>
                <a:rPr lang="en-US" sz="2400">
                  <a:solidFill>
                    <a:srgbClr val="323232"/>
                  </a:solidFill>
                  <a:latin typeface="HK Grotesk"/>
                  <a:ea typeface="HK Grotesk"/>
                  <a:cs typeface="HK Grotesk"/>
                  <a:sym typeface="HK Grotesk"/>
                </a:rPr>
                <a:t>Evaluasi</a:t>
              </a:r>
            </a:p>
          </p:txBody>
        </p:sp>
      </p:grpSp>
      <p:grpSp>
        <p:nvGrpSpPr>
          <p:cNvPr name="Group 8" id="8"/>
          <p:cNvGrpSpPr/>
          <p:nvPr/>
        </p:nvGrpSpPr>
        <p:grpSpPr>
          <a:xfrm rot="0">
            <a:off x="1047199" y="1028700"/>
            <a:ext cx="730672" cy="7306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3232"/>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19"/>
                </a:lnSpc>
              </a:pPr>
              <a:r>
                <a:rPr lang="en-US" sz="2299">
                  <a:solidFill>
                    <a:srgbClr val="FFFFFF"/>
                  </a:solidFill>
                  <a:latin typeface="HK Grotesk"/>
                  <a:ea typeface="HK Grotesk"/>
                  <a:cs typeface="HK Grotesk"/>
                  <a:sym typeface="HK Grotesk"/>
                </a:rPr>
                <a:t>10</a:t>
              </a:r>
            </a:p>
          </p:txBody>
        </p:sp>
      </p:grpSp>
      <p:grpSp>
        <p:nvGrpSpPr>
          <p:cNvPr name="Group 11" id="11"/>
          <p:cNvGrpSpPr/>
          <p:nvPr/>
        </p:nvGrpSpPr>
        <p:grpSpPr>
          <a:xfrm rot="0">
            <a:off x="15716250" y="8015178"/>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2F4D4B"/>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85134" y="3337763"/>
            <a:ext cx="98264" cy="1385182"/>
            <a:chOff x="0" y="0"/>
            <a:chExt cx="25880" cy="364822"/>
          </a:xfrm>
        </p:grpSpPr>
        <p:sp>
          <p:nvSpPr>
            <p:cNvPr name="Freeform 15" id="15"/>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6" id="16"/>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86870" y="7322587"/>
            <a:ext cx="98264" cy="1385182"/>
            <a:chOff x="0" y="0"/>
            <a:chExt cx="25880" cy="364822"/>
          </a:xfrm>
        </p:grpSpPr>
        <p:sp>
          <p:nvSpPr>
            <p:cNvPr name="Freeform 18" id="18"/>
            <p:cNvSpPr/>
            <p:nvPr/>
          </p:nvSpPr>
          <p:spPr>
            <a:xfrm flipH="false" flipV="false" rot="0">
              <a:off x="0" y="0"/>
              <a:ext cx="25880" cy="364822"/>
            </a:xfrm>
            <a:custGeom>
              <a:avLst/>
              <a:gdLst/>
              <a:ahLst/>
              <a:cxnLst/>
              <a:rect r="r" b="b" t="t" l="l"/>
              <a:pathLst>
                <a:path h="364822" w="25880">
                  <a:moveTo>
                    <a:pt x="12940" y="0"/>
                  </a:moveTo>
                  <a:lnTo>
                    <a:pt x="12940" y="0"/>
                  </a:lnTo>
                  <a:cubicBezTo>
                    <a:pt x="16372" y="0"/>
                    <a:pt x="19663" y="1363"/>
                    <a:pt x="22090" y="3790"/>
                  </a:cubicBezTo>
                  <a:cubicBezTo>
                    <a:pt x="24517" y="6217"/>
                    <a:pt x="25880" y="9508"/>
                    <a:pt x="25880" y="12940"/>
                  </a:cubicBezTo>
                  <a:lnTo>
                    <a:pt x="25880" y="351882"/>
                  </a:lnTo>
                  <a:cubicBezTo>
                    <a:pt x="25880" y="359028"/>
                    <a:pt x="20087" y="364822"/>
                    <a:pt x="12940" y="364822"/>
                  </a:cubicBezTo>
                  <a:lnTo>
                    <a:pt x="12940" y="364822"/>
                  </a:lnTo>
                  <a:cubicBezTo>
                    <a:pt x="5794" y="364822"/>
                    <a:pt x="0" y="359028"/>
                    <a:pt x="0" y="351882"/>
                  </a:cubicBezTo>
                  <a:lnTo>
                    <a:pt x="0" y="12940"/>
                  </a:lnTo>
                  <a:cubicBezTo>
                    <a:pt x="0" y="5794"/>
                    <a:pt x="5794" y="0"/>
                    <a:pt x="12940" y="0"/>
                  </a:cubicBezTo>
                  <a:close/>
                </a:path>
              </a:pathLst>
            </a:custGeom>
            <a:solidFill>
              <a:srgbClr val="2F4D4B"/>
            </a:solidFill>
          </p:spPr>
        </p:sp>
        <p:sp>
          <p:nvSpPr>
            <p:cNvPr name="TextBox 19" id="19"/>
            <p:cNvSpPr txBox="true"/>
            <p:nvPr/>
          </p:nvSpPr>
          <p:spPr>
            <a:xfrm>
              <a:off x="0" y="-38100"/>
              <a:ext cx="25880" cy="402922"/>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351277" y="3337763"/>
            <a:ext cx="10231351" cy="3862335"/>
          </a:xfrm>
          <a:custGeom>
            <a:avLst/>
            <a:gdLst/>
            <a:ahLst/>
            <a:cxnLst/>
            <a:rect r="r" b="b" t="t" l="l"/>
            <a:pathLst>
              <a:path h="3862335" w="10231351">
                <a:moveTo>
                  <a:pt x="0" y="0"/>
                </a:moveTo>
                <a:lnTo>
                  <a:pt x="10231351" y="0"/>
                </a:lnTo>
                <a:lnTo>
                  <a:pt x="10231351" y="3862334"/>
                </a:lnTo>
                <a:lnTo>
                  <a:pt x="0" y="3862334"/>
                </a:lnTo>
                <a:lnTo>
                  <a:pt x="0" y="0"/>
                </a:lnTo>
                <a:close/>
              </a:path>
            </a:pathLst>
          </a:custGeom>
          <a:blipFill>
            <a:blip r:embed="rId2"/>
            <a:stretch>
              <a:fillRect l="0" t="0" r="0" b="0"/>
            </a:stretch>
          </a:blipFill>
        </p:spPr>
      </p:sp>
      <p:sp>
        <p:nvSpPr>
          <p:cNvPr name="TextBox 21" id="21"/>
          <p:cNvSpPr txBox="true"/>
          <p:nvPr/>
        </p:nvSpPr>
        <p:spPr>
          <a:xfrm rot="0">
            <a:off x="1986870" y="2176456"/>
            <a:ext cx="12960166" cy="442578"/>
          </a:xfrm>
          <a:prstGeom prst="rect">
            <a:avLst/>
          </a:prstGeom>
        </p:spPr>
        <p:txBody>
          <a:bodyPr anchor="t" rtlCol="false" tIns="0" lIns="0" bIns="0" rIns="0">
            <a:spAutoFit/>
          </a:bodyPr>
          <a:lstStyle/>
          <a:p>
            <a:pPr algn="l">
              <a:lnSpc>
                <a:spcPts val="2800"/>
              </a:lnSpc>
            </a:pPr>
            <a:r>
              <a:rPr lang="en-US" sz="2800">
                <a:solidFill>
                  <a:srgbClr val="2F4D4B"/>
                </a:solidFill>
                <a:latin typeface="Heading Now 91-98"/>
                <a:ea typeface="Heading Now 91-98"/>
                <a:cs typeface="Heading Now 91-98"/>
                <a:sym typeface="Heading Now 91-98"/>
              </a:rPr>
              <a:t>Precision, Recall, dan F1-Score</a:t>
            </a:r>
          </a:p>
        </p:txBody>
      </p:sp>
      <p:sp>
        <p:nvSpPr>
          <p:cNvPr name="TextBox 22" id="22"/>
          <p:cNvSpPr txBox="true"/>
          <p:nvPr/>
        </p:nvSpPr>
        <p:spPr>
          <a:xfrm rot="0">
            <a:off x="3351277" y="7274962"/>
            <a:ext cx="10231351" cy="1663662"/>
          </a:xfrm>
          <a:prstGeom prst="rect">
            <a:avLst/>
          </a:prstGeom>
        </p:spPr>
        <p:txBody>
          <a:bodyPr anchor="t" rtlCol="false" tIns="0" lIns="0" bIns="0" rIns="0">
            <a:spAutoFit/>
          </a:bodyPr>
          <a:lstStyle/>
          <a:p>
            <a:pPr algn="just">
              <a:lnSpc>
                <a:spcPts val="3319"/>
              </a:lnSpc>
              <a:spcBef>
                <a:spcPct val="0"/>
              </a:spcBef>
            </a:pPr>
            <a:r>
              <a:rPr lang="en-US" sz="2370">
                <a:solidFill>
                  <a:srgbClr val="323232"/>
                </a:solidFill>
                <a:latin typeface="HK Grotesk"/>
                <a:ea typeface="HK Grotesk"/>
                <a:cs typeface="HK Grotesk"/>
                <a:sym typeface="HK Grotesk"/>
              </a:rPr>
              <a:t>Model ini menunjukkan kinerja yang sangat baik dengan precision sebesar 94.94%, recall 94.44%, dan F1-score 94.36%. Hal ini menunjukkan bahwa model mampu mendeteksi hampir semua data positif dengan akurat dan efisien, serta memiliki keseimbangan yang baik antara precision dan recall.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DAGXTA7llPU</dc:identifier>
  <dcterms:modified xsi:type="dcterms:W3CDTF">2011-08-01T06:04:30Z</dcterms:modified>
  <cp:revision>1</cp:revision>
  <dc:title>Putih dan Hijau Modern Minimalis Presentasi Portofolio Model Profesional</dc:title>
</cp:coreProperties>
</file>