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7" r:id="rId31"/>
    <p:sldId id="285" r:id="rId32"/>
    <p:sldId id="28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58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1" d="100"/>
          <a:sy n="71" d="100"/>
        </p:scale>
        <p:origin x="4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4F1BD-936E-45B5-BABE-F91286061C3E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F7A5A-25B4-40F3-8D6D-176DAAA6B6D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99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4F1BD-936E-45B5-BABE-F91286061C3E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F7A5A-25B4-40F3-8D6D-176DAAA6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45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4F1BD-936E-45B5-BABE-F91286061C3E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F7A5A-25B4-40F3-8D6D-176DAAA6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03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4F1BD-936E-45B5-BABE-F91286061C3E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F7A5A-25B4-40F3-8D6D-176DAAA6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2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4F1BD-936E-45B5-BABE-F91286061C3E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F7A5A-25B4-40F3-8D6D-176DAAA6B6D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963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4F1BD-936E-45B5-BABE-F91286061C3E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F7A5A-25B4-40F3-8D6D-176DAAA6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31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4F1BD-936E-45B5-BABE-F91286061C3E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F7A5A-25B4-40F3-8D6D-176DAAA6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74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4F1BD-936E-45B5-BABE-F91286061C3E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F7A5A-25B4-40F3-8D6D-176DAAA6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50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4F1BD-936E-45B5-BABE-F91286061C3E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F7A5A-25B4-40F3-8D6D-176DAAA6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562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D64F1BD-936E-45B5-BABE-F91286061C3E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DF7A5A-25B4-40F3-8D6D-176DAAA6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98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4F1BD-936E-45B5-BABE-F91286061C3E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F7A5A-25B4-40F3-8D6D-176DAAA6B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8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D64F1BD-936E-45B5-BABE-F91286061C3E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3DF7A5A-25B4-40F3-8D6D-176DAAA6B6D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841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asaniczka/amazon-kindle-books-dataset-2023-130k-books/dat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Amazon Kindle Books Sales Analysis 2023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Talitha </a:t>
            </a:r>
            <a:r>
              <a:rPr lang="en-US" dirty="0" err="1" smtClean="0"/>
              <a:t>Asmata</a:t>
            </a:r>
            <a:r>
              <a:rPr lang="en-US" dirty="0" smtClean="0"/>
              <a:t> Verilla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930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340" y="1788460"/>
            <a:ext cx="10143565" cy="4351338"/>
          </a:xfrm>
        </p:spPr>
        <p:txBody>
          <a:bodyPr>
            <a:norm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000" b="1" dirty="0" err="1"/>
              <a:t>Pengecekan</a:t>
            </a:r>
            <a:r>
              <a:rPr lang="en-US" sz="2000" b="1" dirty="0"/>
              <a:t> data yang </a:t>
            </a:r>
            <a:r>
              <a:rPr lang="en-US" sz="2000" b="1" dirty="0" err="1"/>
              <a:t>dikategorikan</a:t>
            </a:r>
            <a:r>
              <a:rPr lang="en-US" sz="2000" b="1" dirty="0"/>
              <a:t> </a:t>
            </a:r>
            <a:r>
              <a:rPr lang="en-US" sz="2000" b="1" dirty="0" err="1"/>
              <a:t>sebagai</a:t>
            </a:r>
            <a:r>
              <a:rPr lang="en-US" sz="2000" b="1" dirty="0"/>
              <a:t> data </a:t>
            </a:r>
            <a:r>
              <a:rPr lang="en-US" sz="2000" b="1" dirty="0" err="1"/>
              <a:t>duplikat</a:t>
            </a:r>
            <a:r>
              <a:rPr lang="en-US" sz="2000" b="1" dirty="0"/>
              <a:t> </a:t>
            </a:r>
            <a:r>
              <a:rPr lang="en-US" sz="2000" b="1" dirty="0" err="1"/>
              <a:t>namun</a:t>
            </a:r>
            <a:r>
              <a:rPr lang="en-US" sz="2000" b="1" dirty="0"/>
              <a:t> </a:t>
            </a:r>
            <a:r>
              <a:rPr lang="en-US" sz="2000" b="1" dirty="0" err="1"/>
              <a:t>berbeda</a:t>
            </a:r>
            <a:r>
              <a:rPr lang="en-US" sz="2000" b="1" dirty="0"/>
              <a:t> code </a:t>
            </a:r>
            <a:r>
              <a:rPr lang="en-US" sz="2000" b="1" dirty="0" err="1" smtClean="0"/>
              <a:t>asin</a:t>
            </a:r>
            <a:endParaRPr lang="en-US" sz="2000" b="1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Dari </a:t>
            </a:r>
            <a:r>
              <a:rPr lang="en-US" sz="2000" dirty="0" err="1" smtClean="0"/>
              <a:t>hasil</a:t>
            </a:r>
            <a:r>
              <a:rPr lang="en-US" sz="2000" dirty="0" smtClean="0"/>
              <a:t> </a:t>
            </a:r>
            <a:r>
              <a:rPr lang="en-US" sz="2000" dirty="0" err="1" smtClean="0"/>
              <a:t>terlihat</a:t>
            </a:r>
            <a:r>
              <a:rPr lang="en-US" sz="2000" dirty="0" smtClean="0"/>
              <a:t> </a:t>
            </a:r>
            <a:r>
              <a:rPr lang="en-US" sz="2000" dirty="0" err="1" smtClean="0"/>
              <a:t>sejumlah</a:t>
            </a:r>
            <a:r>
              <a:rPr lang="en-US" sz="2000" dirty="0" smtClean="0"/>
              <a:t> 12 data yang </a:t>
            </a:r>
            <a:r>
              <a:rPr lang="en-US" sz="2000" dirty="0" err="1" smtClean="0"/>
              <a:t>memiliki</a:t>
            </a:r>
            <a:r>
              <a:rPr lang="en-US" sz="2000" dirty="0" smtClean="0"/>
              <a:t> </a:t>
            </a:r>
            <a:r>
              <a:rPr lang="en-US" sz="2000" dirty="0" err="1" smtClean="0"/>
              <a:t>kode</a:t>
            </a:r>
            <a:r>
              <a:rPr lang="en-US" sz="2000" dirty="0" smtClean="0"/>
              <a:t> </a:t>
            </a:r>
            <a:r>
              <a:rPr lang="en-US" sz="2000" dirty="0" err="1" smtClean="0"/>
              <a:t>asin</a:t>
            </a:r>
            <a:r>
              <a:rPr lang="en-US" sz="2000" dirty="0" smtClean="0"/>
              <a:t> yang </a:t>
            </a:r>
            <a:r>
              <a:rPr lang="en-US" sz="2000" dirty="0" err="1" smtClean="0"/>
              <a:t>berbeda</a:t>
            </a:r>
            <a:r>
              <a:rPr lang="en-US" sz="2000" dirty="0" smtClean="0"/>
              <a:t> </a:t>
            </a:r>
            <a:r>
              <a:rPr lang="en-US" sz="2000" dirty="0" err="1" smtClean="0"/>
              <a:t>namun</a:t>
            </a:r>
            <a:r>
              <a:rPr lang="en-US" sz="2000" dirty="0" smtClean="0"/>
              <a:t> </a:t>
            </a:r>
            <a:r>
              <a:rPr lang="en-US" sz="2000" dirty="0" err="1" smtClean="0"/>
              <a:t>isi</a:t>
            </a:r>
            <a:r>
              <a:rPr lang="en-US" sz="2000" dirty="0" smtClean="0"/>
              <a:t> </a:t>
            </a:r>
            <a:r>
              <a:rPr lang="en-US" sz="2000" dirty="0" err="1" smtClean="0"/>
              <a:t>kolom</a:t>
            </a:r>
            <a:r>
              <a:rPr lang="en-US" sz="2000" dirty="0" smtClean="0"/>
              <a:t> lain yang </a:t>
            </a:r>
            <a:r>
              <a:rPr lang="en-US" sz="2000" dirty="0" err="1" smtClean="0"/>
              <a:t>sama</a:t>
            </a:r>
            <a:r>
              <a:rPr lang="en-US" sz="2000" dirty="0" smtClean="0"/>
              <a:t>. </a:t>
            </a:r>
            <a:r>
              <a:rPr lang="en-US" sz="2000" dirty="0" err="1" smtClean="0"/>
              <a:t>Maka</a:t>
            </a:r>
            <a:r>
              <a:rPr lang="en-US" sz="2000" dirty="0" smtClean="0"/>
              <a:t>, data </a:t>
            </a:r>
            <a:r>
              <a:rPr lang="en-US" sz="2000" dirty="0" err="1" smtClean="0"/>
              <a:t>duplikat</a:t>
            </a:r>
            <a:r>
              <a:rPr lang="en-US" sz="2000" dirty="0" smtClean="0"/>
              <a:t>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harus</a:t>
            </a:r>
            <a:r>
              <a:rPr lang="en-US" sz="2000" dirty="0" smtClean="0"/>
              <a:t> </a:t>
            </a:r>
            <a:r>
              <a:rPr lang="en-US" sz="2000" dirty="0" err="1" smtClean="0"/>
              <a:t>dihapus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</a:t>
            </a:r>
            <a:r>
              <a:rPr lang="en-US" sz="2000" b="1" dirty="0" err="1" smtClean="0"/>
              <a:t>drop_duplicates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234" y="2275378"/>
            <a:ext cx="9751011" cy="16304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234" y="4764635"/>
            <a:ext cx="8830907" cy="876422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65125"/>
            <a:ext cx="10515600" cy="8988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Data Cleansing: Handling Duplicate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62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7210" y="3415155"/>
            <a:ext cx="4701202" cy="244149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dirty="0" err="1" smtClean="0"/>
              <a:t>Hasil</a:t>
            </a:r>
            <a:r>
              <a:rPr lang="en-US" sz="1600" dirty="0" smtClean="0"/>
              <a:t> </a:t>
            </a:r>
            <a:r>
              <a:rPr lang="en-US" sz="1600" dirty="0" err="1" smtClean="0"/>
              <a:t>menunjukan</a:t>
            </a:r>
            <a:r>
              <a:rPr lang="en-US" sz="1600" dirty="0" smtClean="0"/>
              <a:t> </a:t>
            </a:r>
            <a:r>
              <a:rPr lang="en-US" sz="1600" dirty="0" err="1" smtClean="0"/>
              <a:t>terdapat</a:t>
            </a:r>
            <a:r>
              <a:rPr lang="en-US" sz="1600" dirty="0" smtClean="0"/>
              <a:t> 4 data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 err="1" smtClean="0"/>
              <a:t>isi</a:t>
            </a:r>
            <a:r>
              <a:rPr lang="en-US" sz="1600" dirty="0" smtClean="0"/>
              <a:t> </a:t>
            </a:r>
            <a:r>
              <a:rPr lang="en-US" sz="1600" dirty="0" err="1" smtClean="0"/>
              <a:t>kolom</a:t>
            </a:r>
            <a:r>
              <a:rPr lang="en-US" sz="1600" dirty="0" smtClean="0"/>
              <a:t> yang </a:t>
            </a:r>
            <a:r>
              <a:rPr lang="en-US" sz="1600" dirty="0" err="1" smtClean="0"/>
              <a:t>sama</a:t>
            </a:r>
            <a:r>
              <a:rPr lang="en-US" sz="1600" dirty="0" smtClean="0"/>
              <a:t> </a:t>
            </a:r>
            <a:r>
              <a:rPr lang="en-US" sz="1600" dirty="0" err="1" smtClean="0"/>
              <a:t>namun</a:t>
            </a:r>
            <a:r>
              <a:rPr lang="en-US" sz="1600" dirty="0" smtClean="0"/>
              <a:t> </a:t>
            </a:r>
            <a:r>
              <a:rPr lang="en-US" sz="1600" dirty="0" err="1" smtClean="0"/>
              <a:t>berbeda</a:t>
            </a:r>
            <a:r>
              <a:rPr lang="en-US" sz="1600" dirty="0" smtClean="0"/>
              <a:t> </a:t>
            </a:r>
            <a:r>
              <a:rPr lang="en-US" sz="1600" dirty="0" err="1" smtClean="0"/>
              <a:t>jumlah</a:t>
            </a:r>
            <a:r>
              <a:rPr lang="en-US" sz="1600" dirty="0" smtClean="0"/>
              <a:t> reviews. </a:t>
            </a: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menangani</a:t>
            </a:r>
            <a:r>
              <a:rPr lang="en-US" sz="1600" dirty="0" smtClean="0"/>
              <a:t> </a:t>
            </a:r>
            <a:r>
              <a:rPr lang="en-US" sz="1600" dirty="0" err="1" smtClean="0"/>
              <a:t>ini</a:t>
            </a:r>
            <a:r>
              <a:rPr lang="en-US" sz="1600" dirty="0" smtClean="0"/>
              <a:t>, </a:t>
            </a:r>
            <a:r>
              <a:rPr lang="en-US" sz="1600" dirty="0" err="1" smtClean="0"/>
              <a:t>menghapus</a:t>
            </a:r>
            <a:r>
              <a:rPr lang="en-US" sz="1600" dirty="0" smtClean="0"/>
              <a:t> </a:t>
            </a:r>
            <a:r>
              <a:rPr lang="en-US" sz="1600" dirty="0" err="1" smtClean="0"/>
              <a:t>salah</a:t>
            </a:r>
            <a:r>
              <a:rPr lang="en-US" sz="1600" dirty="0" smtClean="0"/>
              <a:t> </a:t>
            </a:r>
            <a:r>
              <a:rPr lang="en-US" sz="1600" dirty="0" err="1" smtClean="0"/>
              <a:t>satu</a:t>
            </a:r>
            <a:r>
              <a:rPr lang="en-US" sz="1600" dirty="0" smtClean="0"/>
              <a:t> data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 err="1" smtClean="0"/>
              <a:t>drop_duplicates</a:t>
            </a:r>
            <a:r>
              <a:rPr lang="en-US" sz="1600" dirty="0" smtClean="0"/>
              <a:t> </a:t>
            </a:r>
            <a:r>
              <a:rPr lang="en-US" sz="1600" dirty="0" err="1" smtClean="0"/>
              <a:t>bukanlah</a:t>
            </a:r>
            <a:r>
              <a:rPr lang="en-US" sz="1600" dirty="0" smtClean="0"/>
              <a:t> </a:t>
            </a:r>
            <a:r>
              <a:rPr lang="en-US" sz="1600" dirty="0" err="1" smtClean="0"/>
              <a:t>hal</a:t>
            </a:r>
            <a:r>
              <a:rPr lang="en-US" sz="1600" dirty="0" smtClean="0"/>
              <a:t> yang </a:t>
            </a:r>
            <a:r>
              <a:rPr lang="en-US" sz="1600" dirty="0" err="1" smtClean="0"/>
              <a:t>tepat</a:t>
            </a:r>
            <a:r>
              <a:rPr lang="en-US" sz="1600" dirty="0" smtClean="0"/>
              <a:t> </a:t>
            </a:r>
            <a:r>
              <a:rPr lang="en-US" sz="1600" dirty="0" err="1" smtClean="0"/>
              <a:t>karena</a:t>
            </a:r>
            <a:r>
              <a:rPr lang="en-US" sz="1600" dirty="0" smtClean="0"/>
              <a:t> </a:t>
            </a:r>
            <a:r>
              <a:rPr lang="en-US" sz="1600" dirty="0" err="1" smtClean="0"/>
              <a:t>akan</a:t>
            </a:r>
            <a:r>
              <a:rPr lang="en-US" sz="1600" dirty="0" smtClean="0"/>
              <a:t> </a:t>
            </a:r>
            <a:r>
              <a:rPr lang="en-US" sz="1600" dirty="0" err="1" smtClean="0"/>
              <a:t>mempengaruhi</a:t>
            </a:r>
            <a:r>
              <a:rPr lang="en-US" sz="1600" dirty="0" smtClean="0"/>
              <a:t> </a:t>
            </a:r>
            <a:r>
              <a:rPr lang="en-US" sz="1600" dirty="0" err="1" smtClean="0"/>
              <a:t>nilai</a:t>
            </a:r>
            <a:r>
              <a:rPr lang="en-US" sz="1600" dirty="0" smtClean="0"/>
              <a:t> </a:t>
            </a:r>
            <a:r>
              <a:rPr lang="en-US" sz="1600" dirty="0" err="1" smtClean="0"/>
              <a:t>agregasi</a:t>
            </a:r>
            <a:r>
              <a:rPr lang="en-US" sz="1600" dirty="0" smtClean="0"/>
              <a:t> reviews </a:t>
            </a:r>
            <a:r>
              <a:rPr lang="en-US" sz="1600" dirty="0" err="1" smtClean="0"/>
              <a:t>saat</a:t>
            </a:r>
            <a:r>
              <a:rPr lang="en-US" sz="1600" dirty="0" smtClean="0"/>
              <a:t> di </a:t>
            </a:r>
            <a:r>
              <a:rPr lang="en-US" sz="1600" dirty="0" err="1" smtClean="0"/>
              <a:t>analisis</a:t>
            </a:r>
            <a:r>
              <a:rPr lang="en-US" sz="1600" dirty="0" smtClean="0"/>
              <a:t>. </a:t>
            </a:r>
            <a:r>
              <a:rPr lang="en-US" sz="1600" dirty="0" err="1" smtClean="0"/>
              <a:t>Maka</a:t>
            </a:r>
            <a:r>
              <a:rPr lang="en-US" sz="1600" dirty="0" smtClean="0"/>
              <a:t>, </a:t>
            </a:r>
            <a:r>
              <a:rPr lang="en-US" sz="1600" dirty="0" err="1" smtClean="0"/>
              <a:t>hal</a:t>
            </a:r>
            <a:r>
              <a:rPr lang="en-US" sz="1600" dirty="0" smtClean="0"/>
              <a:t> yang </a:t>
            </a:r>
            <a:r>
              <a:rPr lang="en-US" sz="1600" dirty="0" err="1" smtClean="0"/>
              <a:t>dilakukan</a:t>
            </a:r>
            <a:r>
              <a:rPr lang="en-US" sz="1600" dirty="0" smtClean="0"/>
              <a:t> </a:t>
            </a:r>
            <a:r>
              <a:rPr lang="en-US" sz="1600" dirty="0" err="1" smtClean="0"/>
              <a:t>yaitu</a:t>
            </a:r>
            <a:r>
              <a:rPr lang="en-US" sz="1600" dirty="0" smtClean="0"/>
              <a:t> </a:t>
            </a:r>
            <a:r>
              <a:rPr lang="en-US" sz="1600" dirty="0" err="1" smtClean="0"/>
              <a:t>mengelompokkannya</a:t>
            </a:r>
            <a:r>
              <a:rPr lang="en-US" sz="1600" dirty="0" smtClean="0"/>
              <a:t>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 err="1" smtClean="0"/>
              <a:t>menggunakan</a:t>
            </a:r>
            <a:r>
              <a:rPr lang="en-US" sz="1600" dirty="0" smtClean="0"/>
              <a:t> </a:t>
            </a:r>
            <a:r>
              <a:rPr lang="en-US" sz="1600" b="1" dirty="0" err="1" smtClean="0"/>
              <a:t>groupby</a:t>
            </a:r>
            <a:r>
              <a:rPr lang="en-US" sz="1600" b="1" dirty="0" smtClean="0"/>
              <a:t>()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melakukan</a:t>
            </a:r>
            <a:r>
              <a:rPr lang="en-US" sz="1600" dirty="0" smtClean="0"/>
              <a:t> </a:t>
            </a:r>
            <a:r>
              <a:rPr lang="en-US" sz="1600" dirty="0" err="1" smtClean="0"/>
              <a:t>agregasi</a:t>
            </a:r>
            <a:r>
              <a:rPr lang="en-US" sz="1600" dirty="0" smtClean="0"/>
              <a:t>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 err="1" smtClean="0"/>
              <a:t>menjumlahkan</a:t>
            </a:r>
            <a:r>
              <a:rPr lang="en-US" sz="1600" dirty="0" smtClean="0"/>
              <a:t> reviews </a:t>
            </a:r>
            <a:r>
              <a:rPr lang="en-US" sz="1600" dirty="0" err="1" smtClean="0"/>
              <a:t>untuk</a:t>
            </a:r>
            <a:r>
              <a:rPr lang="en-US" sz="1600" dirty="0" smtClean="0"/>
              <a:t> data yang </a:t>
            </a:r>
            <a:r>
              <a:rPr lang="en-US" sz="1600" dirty="0" err="1" smtClean="0"/>
              <a:t>sama</a:t>
            </a:r>
            <a:r>
              <a:rPr lang="en-US" sz="1600" dirty="0" smtClean="0"/>
              <a:t>.</a:t>
            </a:r>
          </a:p>
          <a:p>
            <a:pPr indent="0">
              <a:lnSpc>
                <a:spcPct val="100000"/>
              </a:lnSpc>
              <a:buNone/>
            </a:pPr>
            <a:endParaRPr lang="en-US" sz="1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210" y="2226516"/>
            <a:ext cx="8792802" cy="11526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259" y="3495837"/>
            <a:ext cx="4960248" cy="2052837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1089212" y="1788459"/>
            <a:ext cx="10403540" cy="4021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</a:pP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Pengecekan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data yang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dikategorikan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sebagai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data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duplikat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dengan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jumlah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reviews yang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berbeda</a:t>
            </a:r>
            <a:endParaRPr lang="en-US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365125"/>
            <a:ext cx="10515600" cy="8988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Data Cleansing: Handling Duplicate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922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1286135" y="3350519"/>
            <a:ext cx="4686319" cy="3225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n-US" sz="1600" dirty="0" err="1" smtClean="0"/>
              <a:t>Terdapat</a:t>
            </a:r>
            <a:r>
              <a:rPr lang="en-US" sz="1600" dirty="0" smtClean="0"/>
              <a:t> 100 data </a:t>
            </a:r>
            <a:r>
              <a:rPr lang="en-US" sz="1600" dirty="0" err="1" smtClean="0"/>
              <a:t>duplikat</a:t>
            </a:r>
            <a:r>
              <a:rPr lang="en-US" sz="1600" dirty="0" smtClean="0"/>
              <a:t>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 err="1" smtClean="0"/>
              <a:t>rerata</a:t>
            </a:r>
            <a:r>
              <a:rPr lang="en-US" sz="1600" dirty="0" smtClean="0"/>
              <a:t> stars (ratings) yang </a:t>
            </a:r>
            <a:r>
              <a:rPr lang="en-US" sz="1600" dirty="0" err="1" smtClean="0"/>
              <a:t>berbeda</a:t>
            </a:r>
            <a:r>
              <a:rPr lang="en-US" sz="1600" dirty="0" smtClean="0"/>
              <a:t>. </a:t>
            </a:r>
            <a:r>
              <a:rPr lang="en-US" sz="1600" dirty="0" err="1" smtClean="0"/>
              <a:t>Karena</a:t>
            </a:r>
            <a:r>
              <a:rPr lang="en-US" sz="1600" dirty="0" smtClean="0"/>
              <a:t> </a:t>
            </a:r>
            <a:r>
              <a:rPr lang="en-US" sz="1600" dirty="0" err="1" smtClean="0"/>
              <a:t>kolom</a:t>
            </a:r>
            <a:r>
              <a:rPr lang="en-US" sz="1600" dirty="0" smtClean="0"/>
              <a:t> stars </a:t>
            </a:r>
            <a:r>
              <a:rPr lang="en-US" sz="1600" dirty="0" err="1" smtClean="0"/>
              <a:t>merupakan</a:t>
            </a:r>
            <a:r>
              <a:rPr lang="en-US" sz="1600" dirty="0" smtClean="0"/>
              <a:t> </a:t>
            </a:r>
            <a:r>
              <a:rPr lang="en-US" sz="1600" dirty="0" err="1" smtClean="0"/>
              <a:t>hasil</a:t>
            </a:r>
            <a:r>
              <a:rPr lang="en-US" sz="1600" dirty="0" smtClean="0"/>
              <a:t> </a:t>
            </a:r>
            <a:r>
              <a:rPr lang="en-US" sz="1600" dirty="0" err="1" smtClean="0"/>
              <a:t>dari</a:t>
            </a:r>
            <a:r>
              <a:rPr lang="en-US" sz="1600" dirty="0" smtClean="0"/>
              <a:t> </a:t>
            </a:r>
            <a:r>
              <a:rPr lang="en-US" sz="1600" dirty="0" err="1" smtClean="0"/>
              <a:t>rerata</a:t>
            </a:r>
            <a:r>
              <a:rPr lang="en-US" sz="1600" dirty="0" smtClean="0"/>
              <a:t> yang </a:t>
            </a:r>
            <a:r>
              <a:rPr lang="en-US" sz="1600" dirty="0" err="1" smtClean="0"/>
              <a:t>diberikan</a:t>
            </a:r>
            <a:r>
              <a:rPr lang="en-US" sz="1600" dirty="0" smtClean="0"/>
              <a:t> </a:t>
            </a:r>
            <a:r>
              <a:rPr lang="en-US" sz="1600" dirty="0" err="1" smtClean="0"/>
              <a:t>konsumen</a:t>
            </a:r>
            <a:r>
              <a:rPr lang="en-US" sz="1600" dirty="0" smtClean="0"/>
              <a:t>, </a:t>
            </a:r>
            <a:r>
              <a:rPr lang="en-US" sz="1600" dirty="0" err="1" smtClean="0"/>
              <a:t>jika</a:t>
            </a:r>
            <a:r>
              <a:rPr lang="en-US" sz="1600" dirty="0" smtClean="0"/>
              <a:t> </a:t>
            </a:r>
            <a:r>
              <a:rPr lang="en-US" sz="1600" dirty="0" err="1" smtClean="0"/>
              <a:t>kita</a:t>
            </a:r>
            <a:r>
              <a:rPr lang="en-US" sz="1600" dirty="0" smtClean="0"/>
              <a:t> </a:t>
            </a:r>
            <a:r>
              <a:rPr lang="en-US" sz="1600" dirty="0" err="1" smtClean="0"/>
              <a:t>langsung</a:t>
            </a:r>
            <a:r>
              <a:rPr lang="en-US" sz="1600" dirty="0" smtClean="0"/>
              <a:t> </a:t>
            </a:r>
            <a:r>
              <a:rPr lang="en-US" sz="1600" dirty="0" err="1" smtClean="0"/>
              <a:t>mengagregasi</a:t>
            </a:r>
            <a:r>
              <a:rPr lang="en-US" sz="1600" dirty="0" smtClean="0"/>
              <a:t> </a:t>
            </a:r>
            <a:r>
              <a:rPr lang="en-US" sz="1600" dirty="0" err="1" smtClean="0"/>
              <a:t>menggunakan</a:t>
            </a:r>
            <a:r>
              <a:rPr lang="en-US" sz="1600" dirty="0" smtClean="0"/>
              <a:t> </a:t>
            </a:r>
            <a:r>
              <a:rPr lang="en-US" sz="1600" dirty="0" err="1" smtClean="0"/>
              <a:t>groupby</a:t>
            </a:r>
            <a:r>
              <a:rPr lang="en-US" sz="1600" dirty="0" smtClean="0"/>
              <a:t> </a:t>
            </a:r>
            <a:r>
              <a:rPr lang="en-US" sz="1600" dirty="0" err="1" smtClean="0"/>
              <a:t>seperti</a:t>
            </a:r>
            <a:r>
              <a:rPr lang="en-US" sz="1600" dirty="0" smtClean="0"/>
              <a:t> </a:t>
            </a:r>
            <a:r>
              <a:rPr lang="en-US" sz="1600" dirty="0" err="1" smtClean="0"/>
              <a:t>cara</a:t>
            </a:r>
            <a:r>
              <a:rPr lang="en-US" sz="1600" dirty="0" smtClean="0"/>
              <a:t> </a:t>
            </a:r>
            <a:r>
              <a:rPr lang="en-US" sz="1600" dirty="0" err="1" smtClean="0"/>
              <a:t>menangani</a:t>
            </a:r>
            <a:r>
              <a:rPr lang="en-US" sz="1600" dirty="0" smtClean="0"/>
              <a:t> </a:t>
            </a:r>
            <a:r>
              <a:rPr lang="en-US" sz="1600" dirty="0" err="1" smtClean="0"/>
              <a:t>duplikat</a:t>
            </a:r>
            <a:r>
              <a:rPr lang="en-US" sz="1600" dirty="0" smtClean="0"/>
              <a:t>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 err="1" smtClean="0"/>
              <a:t>jumlah</a:t>
            </a:r>
            <a:r>
              <a:rPr lang="en-US" sz="1600" dirty="0" smtClean="0"/>
              <a:t> reviews yang </a:t>
            </a:r>
            <a:r>
              <a:rPr lang="en-US" sz="1600" dirty="0" err="1" smtClean="0"/>
              <a:t>berbeda</a:t>
            </a:r>
            <a:r>
              <a:rPr lang="en-US" sz="1600" dirty="0" smtClean="0"/>
              <a:t>, </a:t>
            </a:r>
            <a:r>
              <a:rPr lang="en-US" sz="1600" dirty="0" err="1" smtClean="0"/>
              <a:t>hasilnya</a:t>
            </a:r>
            <a:r>
              <a:rPr lang="en-US" sz="1600" dirty="0" smtClean="0"/>
              <a:t> </a:t>
            </a:r>
            <a:r>
              <a:rPr lang="en-US" sz="1600" dirty="0" err="1" smtClean="0"/>
              <a:t>tidak</a:t>
            </a:r>
            <a:r>
              <a:rPr lang="en-US" sz="1600" dirty="0" smtClean="0"/>
              <a:t> </a:t>
            </a:r>
            <a:r>
              <a:rPr lang="en-US" sz="1600" dirty="0" err="1" smtClean="0"/>
              <a:t>akan</a:t>
            </a:r>
            <a:r>
              <a:rPr lang="en-US" sz="1600" dirty="0" smtClean="0"/>
              <a:t> </a:t>
            </a:r>
            <a:r>
              <a:rPr lang="en-US" sz="1600" dirty="0" err="1" smtClean="0"/>
              <a:t>selalu</a:t>
            </a:r>
            <a:r>
              <a:rPr lang="en-US" sz="1600" dirty="0" smtClean="0"/>
              <a:t> valid (</a:t>
            </a:r>
            <a:r>
              <a:rPr lang="en-US" sz="1600" dirty="0" err="1" smtClean="0"/>
              <a:t>contoh</a:t>
            </a:r>
            <a:r>
              <a:rPr lang="en-US" sz="1600" dirty="0"/>
              <a:t>, </a:t>
            </a:r>
            <a:r>
              <a:rPr lang="en-US" sz="1600" dirty="0" err="1" smtClean="0"/>
              <a:t>buku</a:t>
            </a:r>
            <a:r>
              <a:rPr lang="en-US" sz="1600" dirty="0" smtClean="0"/>
              <a:t>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 err="1" smtClean="0"/>
              <a:t>judul</a:t>
            </a:r>
            <a:r>
              <a:rPr lang="en-US" sz="1600" dirty="0" smtClean="0"/>
              <a:t> 'Writing </a:t>
            </a:r>
            <a:r>
              <a:rPr lang="en-US" sz="1600" dirty="0"/>
              <a:t>about </a:t>
            </a:r>
            <a:r>
              <a:rPr lang="en-US" sz="1600" dirty="0" smtClean="0"/>
              <a:t>Writing‘ </a:t>
            </a:r>
            <a:r>
              <a:rPr lang="en-US" sz="1600" dirty="0" err="1" smtClean="0"/>
              <a:t>memiliki</a:t>
            </a:r>
            <a:r>
              <a:rPr lang="en-US" sz="1600" dirty="0" smtClean="0"/>
              <a:t> </a:t>
            </a:r>
            <a:r>
              <a:rPr lang="en-US" sz="1600" dirty="0" err="1" smtClean="0"/>
              <a:t>dua</a:t>
            </a:r>
            <a:r>
              <a:rPr lang="en-US" sz="1600" dirty="0" smtClean="0"/>
              <a:t> data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ratings 0 </a:t>
            </a:r>
            <a:r>
              <a:rPr lang="en-US" sz="1600" dirty="0" err="1" smtClean="0"/>
              <a:t>dan</a:t>
            </a:r>
            <a:r>
              <a:rPr lang="en-US" sz="1600" dirty="0" smtClean="0"/>
              <a:t> 4.1 </a:t>
            </a:r>
            <a:r>
              <a:rPr lang="en-US" sz="1600" dirty="0" err="1" smtClean="0"/>
              <a:t>jika</a:t>
            </a:r>
            <a:r>
              <a:rPr lang="en-US" sz="1600" dirty="0" smtClean="0"/>
              <a:t> di rata-</a:t>
            </a:r>
            <a:r>
              <a:rPr lang="en-US" sz="1600" dirty="0" err="1" smtClean="0"/>
              <a:t>ratakan</a:t>
            </a:r>
            <a:r>
              <a:rPr lang="en-US" sz="1600" dirty="0" smtClean="0"/>
              <a:t> </a:t>
            </a:r>
            <a:r>
              <a:rPr lang="en-US" sz="1600" dirty="0" err="1" smtClean="0"/>
              <a:t>akan</a:t>
            </a:r>
            <a:r>
              <a:rPr lang="en-US" sz="1600" dirty="0" smtClean="0"/>
              <a:t> </a:t>
            </a:r>
            <a:r>
              <a:rPr lang="en-US" sz="1600" dirty="0" err="1" smtClean="0"/>
              <a:t>bernilai</a:t>
            </a:r>
            <a:r>
              <a:rPr lang="en-US" sz="1600" dirty="0" smtClean="0"/>
              <a:t> 2.05). </a:t>
            </a: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menghindari</a:t>
            </a:r>
            <a:r>
              <a:rPr lang="en-US" sz="1600" dirty="0" smtClean="0"/>
              <a:t> </a:t>
            </a:r>
            <a:r>
              <a:rPr lang="en-US" sz="1600" dirty="0" err="1" smtClean="0"/>
              <a:t>hal</a:t>
            </a:r>
            <a:r>
              <a:rPr lang="en-US" sz="1600" dirty="0" smtClean="0"/>
              <a:t> </a:t>
            </a:r>
            <a:r>
              <a:rPr lang="en-US" sz="1600" dirty="0" err="1" smtClean="0"/>
              <a:t>ini</a:t>
            </a:r>
            <a:r>
              <a:rPr lang="en-US" sz="1600" dirty="0" smtClean="0"/>
              <a:t>, </a:t>
            </a:r>
            <a:r>
              <a:rPr lang="en-US" sz="1600" dirty="0" err="1" smtClean="0"/>
              <a:t>kita</a:t>
            </a:r>
            <a:r>
              <a:rPr lang="en-US" sz="1600" dirty="0" smtClean="0"/>
              <a:t> </a:t>
            </a:r>
            <a:r>
              <a:rPr lang="en-US" sz="1600" b="1" dirty="0" err="1" smtClean="0"/>
              <a:t>ubah</a:t>
            </a:r>
            <a:r>
              <a:rPr lang="en-US" sz="1600" b="1" dirty="0" smtClean="0"/>
              <a:t> </a:t>
            </a:r>
            <a:r>
              <a:rPr lang="en-US" sz="1600" b="1" dirty="0"/>
              <a:t>data </a:t>
            </a:r>
            <a:r>
              <a:rPr lang="en-US" sz="1600" b="1" dirty="0" err="1" smtClean="0"/>
              <a:t>dengan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kolom</a:t>
            </a:r>
            <a:r>
              <a:rPr lang="en-US" sz="1600" b="1" dirty="0" smtClean="0"/>
              <a:t> </a:t>
            </a:r>
            <a:r>
              <a:rPr lang="en-US" sz="1600" b="1" dirty="0"/>
              <a:t>stars </a:t>
            </a:r>
            <a:r>
              <a:rPr lang="en-US" sz="1600" b="1" dirty="0" smtClean="0"/>
              <a:t>yang </a:t>
            </a:r>
            <a:r>
              <a:rPr lang="en-US" sz="1600" b="1" dirty="0" err="1" smtClean="0"/>
              <a:t>bernilai</a:t>
            </a:r>
            <a:r>
              <a:rPr lang="en-US" sz="1600" b="1" dirty="0" smtClean="0"/>
              <a:t> </a:t>
            </a:r>
            <a:r>
              <a:rPr lang="en-US" sz="1600" b="1" dirty="0"/>
              <a:t>0 </a:t>
            </a:r>
            <a:r>
              <a:rPr lang="en-US" sz="1600" b="1" dirty="0" err="1"/>
              <a:t>menjadi</a:t>
            </a:r>
            <a:r>
              <a:rPr lang="en-US" sz="1600" b="1" dirty="0"/>
              <a:t> </a:t>
            </a:r>
            <a:r>
              <a:rPr lang="en-US" sz="1600" b="1" dirty="0" err="1"/>
              <a:t>NaN</a:t>
            </a:r>
            <a:r>
              <a:rPr lang="en-US" sz="1600" dirty="0" smtClean="0"/>
              <a:t> </a:t>
            </a:r>
            <a:r>
              <a:rPr lang="en-US" sz="1600" dirty="0" err="1" smtClean="0"/>
              <a:t>supaya</a:t>
            </a:r>
            <a:r>
              <a:rPr lang="en-US" sz="1600" dirty="0" smtClean="0"/>
              <a:t> </a:t>
            </a:r>
            <a:r>
              <a:rPr lang="en-US" sz="1600" dirty="0"/>
              <a:t>data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salah</a:t>
            </a:r>
            <a:r>
              <a:rPr lang="en-US" sz="1600" dirty="0"/>
              <a:t> </a:t>
            </a:r>
            <a:r>
              <a:rPr lang="en-US" sz="1600" dirty="0" err="1"/>
              <a:t>hitung</a:t>
            </a:r>
            <a:r>
              <a:rPr lang="en-US" sz="1600" dirty="0"/>
              <a:t> </a:t>
            </a:r>
            <a:r>
              <a:rPr lang="en-US" sz="1600" dirty="0" err="1"/>
              <a:t>saat</a:t>
            </a:r>
            <a:r>
              <a:rPr lang="en-US" sz="1600" dirty="0"/>
              <a:t> </a:t>
            </a:r>
            <a:r>
              <a:rPr lang="en-US" sz="1600" dirty="0" err="1"/>
              <a:t>dihitung</a:t>
            </a:r>
            <a:r>
              <a:rPr lang="en-US" sz="1600" dirty="0"/>
              <a:t> mean </a:t>
            </a:r>
            <a:r>
              <a:rPr lang="en-US" sz="1600" dirty="0" err="1" smtClean="0"/>
              <a:t>nya</a:t>
            </a:r>
            <a:r>
              <a:rPr lang="en-US" sz="1600" dirty="0"/>
              <a:t> </a:t>
            </a:r>
            <a:r>
              <a:rPr lang="en-US" sz="1600" dirty="0" err="1" smtClean="0"/>
              <a:t>baru</a:t>
            </a:r>
            <a:r>
              <a:rPr lang="en-US" sz="1600" dirty="0" smtClean="0"/>
              <a:t> </a:t>
            </a:r>
            <a:r>
              <a:rPr lang="en-US" sz="1600" dirty="0" err="1" smtClean="0"/>
              <a:t>kita</a:t>
            </a:r>
            <a:r>
              <a:rPr lang="en-US" sz="1600" dirty="0" smtClean="0"/>
              <a:t> </a:t>
            </a:r>
            <a:r>
              <a:rPr lang="en-US" sz="1600" dirty="0" err="1" smtClean="0"/>
              <a:t>agregasikan</a:t>
            </a:r>
            <a:r>
              <a:rPr lang="en-US" sz="1600" dirty="0" smtClean="0"/>
              <a:t> </a:t>
            </a:r>
            <a:r>
              <a:rPr lang="en-US" sz="1600" dirty="0" err="1" smtClean="0"/>
              <a:t>menggunakan</a:t>
            </a:r>
            <a:r>
              <a:rPr lang="en-US" sz="1600" dirty="0" smtClean="0"/>
              <a:t> </a:t>
            </a:r>
            <a:r>
              <a:rPr lang="en-US" sz="1600" b="1" dirty="0" err="1" smtClean="0"/>
              <a:t>groupby</a:t>
            </a:r>
            <a:r>
              <a:rPr lang="en-US" sz="1600" dirty="0"/>
              <a:t>.</a:t>
            </a:r>
            <a:endParaRPr lang="en-US" sz="18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2454" y="3417754"/>
            <a:ext cx="5172106" cy="20014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711" y="2168152"/>
            <a:ext cx="9750849" cy="1185771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838200" y="365125"/>
            <a:ext cx="10515600" cy="8988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Data Cleansing: Handling Duplicate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089212" y="1788459"/>
            <a:ext cx="10403540" cy="402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</a:pP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Pengecekan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data yang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dikategorikan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sebagai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data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duplikat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dengan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rerata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stars yang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berbeda</a:t>
            </a:r>
            <a:endParaRPr lang="en-US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731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5362" y="2204348"/>
            <a:ext cx="5388437" cy="1205842"/>
          </a:xfrm>
        </p:spPr>
        <p:txBody>
          <a:bodyPr>
            <a:noAutofit/>
          </a:bodyPr>
          <a:lstStyle/>
          <a:p>
            <a:pPr marL="53975" indent="0" algn="just">
              <a:buNone/>
            </a:pPr>
            <a:r>
              <a:rPr lang="en-US" sz="1600" dirty="0" smtClean="0"/>
              <a:t>Dari </a:t>
            </a:r>
            <a:r>
              <a:rPr lang="en-US" sz="1600" dirty="0" err="1" smtClean="0"/>
              <a:t>hasil</a:t>
            </a:r>
            <a:r>
              <a:rPr lang="en-US" sz="1600" dirty="0" smtClean="0"/>
              <a:t> </a:t>
            </a:r>
            <a:r>
              <a:rPr lang="en-US" sz="1600" dirty="0" err="1" smtClean="0"/>
              <a:t>statistik</a:t>
            </a:r>
            <a:r>
              <a:rPr lang="en-US" sz="1600" dirty="0" smtClean="0"/>
              <a:t> </a:t>
            </a:r>
            <a:r>
              <a:rPr lang="en-US" sz="1600" dirty="0" err="1" smtClean="0"/>
              <a:t>deskriptif</a:t>
            </a:r>
            <a:r>
              <a:rPr lang="en-US" sz="1600" dirty="0" smtClean="0"/>
              <a:t> </a:t>
            </a:r>
            <a:r>
              <a:rPr lang="en-US" sz="1600" dirty="0" err="1" smtClean="0"/>
              <a:t>terlihat</a:t>
            </a:r>
            <a:r>
              <a:rPr lang="en-US" sz="1600" dirty="0" smtClean="0"/>
              <a:t> </a:t>
            </a:r>
            <a:r>
              <a:rPr lang="en-US" sz="1600" dirty="0" err="1" smtClean="0"/>
              <a:t>nilai</a:t>
            </a:r>
            <a:r>
              <a:rPr lang="en-US" sz="1600" dirty="0" smtClean="0"/>
              <a:t> minimum </a:t>
            </a:r>
            <a:r>
              <a:rPr lang="en-US" sz="1600" dirty="0" err="1" smtClean="0"/>
              <a:t>kolom</a:t>
            </a:r>
            <a:r>
              <a:rPr lang="en-US" sz="1600" dirty="0" smtClean="0"/>
              <a:t> price </a:t>
            </a:r>
            <a:r>
              <a:rPr lang="en-US" sz="1600" dirty="0" err="1" smtClean="0"/>
              <a:t>bernilai</a:t>
            </a:r>
            <a:r>
              <a:rPr lang="en-US" sz="1600" dirty="0" smtClean="0"/>
              <a:t> 0. </a:t>
            </a: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mendapatkan</a:t>
            </a:r>
            <a:r>
              <a:rPr lang="en-US" sz="1600" dirty="0" smtClean="0"/>
              <a:t> total </a:t>
            </a:r>
            <a:r>
              <a:rPr lang="en-US" sz="1600" dirty="0" err="1" smtClean="0"/>
              <a:t>penjualan</a:t>
            </a:r>
            <a:r>
              <a:rPr lang="en-US" sz="1600" dirty="0" smtClean="0"/>
              <a:t> </a:t>
            </a:r>
            <a:r>
              <a:rPr lang="en-US" sz="1600" dirty="0" err="1" smtClean="0"/>
              <a:t>tiap</a:t>
            </a:r>
            <a:r>
              <a:rPr lang="en-US" sz="1600" dirty="0" smtClean="0"/>
              <a:t> </a:t>
            </a:r>
            <a:r>
              <a:rPr lang="en-US" sz="1600" dirty="0" err="1" smtClean="0"/>
              <a:t>buku</a:t>
            </a:r>
            <a:r>
              <a:rPr lang="en-US" sz="1600" dirty="0" smtClean="0"/>
              <a:t>, </a:t>
            </a:r>
            <a:r>
              <a:rPr lang="en-US" sz="1600" dirty="0" err="1" smtClean="0"/>
              <a:t>kita</a:t>
            </a:r>
            <a:r>
              <a:rPr lang="en-US" sz="1600" dirty="0" smtClean="0"/>
              <a:t> </a:t>
            </a:r>
            <a:r>
              <a:rPr lang="en-US" sz="1600" dirty="0" err="1" smtClean="0"/>
              <a:t>akan</a:t>
            </a:r>
            <a:r>
              <a:rPr lang="en-US" sz="1600" dirty="0" smtClean="0"/>
              <a:t> </a:t>
            </a:r>
            <a:r>
              <a:rPr lang="en-US" sz="1600" dirty="0" err="1" smtClean="0"/>
              <a:t>mengalikan</a:t>
            </a:r>
            <a:r>
              <a:rPr lang="en-US" sz="1600" dirty="0" smtClean="0"/>
              <a:t> </a:t>
            </a:r>
            <a:r>
              <a:rPr lang="en-US" sz="1600" dirty="0" err="1" smtClean="0"/>
              <a:t>kolom</a:t>
            </a:r>
            <a:r>
              <a:rPr lang="en-US" sz="1600" dirty="0" smtClean="0"/>
              <a:t> reviews </a:t>
            </a:r>
            <a:r>
              <a:rPr lang="en-US" sz="1600" dirty="0" err="1" smtClean="0"/>
              <a:t>dan</a:t>
            </a:r>
            <a:r>
              <a:rPr lang="en-US" sz="1600" dirty="0" smtClean="0"/>
              <a:t> price. </a:t>
            </a:r>
            <a:r>
              <a:rPr lang="en-US" sz="1600" dirty="0" err="1" smtClean="0"/>
              <a:t>Oleh</a:t>
            </a:r>
            <a:r>
              <a:rPr lang="en-US" sz="1600" dirty="0" smtClean="0"/>
              <a:t> </a:t>
            </a:r>
            <a:r>
              <a:rPr lang="en-US" sz="1600" dirty="0" err="1" smtClean="0"/>
              <a:t>karena</a:t>
            </a:r>
            <a:r>
              <a:rPr lang="en-US" sz="1600" dirty="0" smtClean="0"/>
              <a:t> </a:t>
            </a:r>
            <a:r>
              <a:rPr lang="en-US" sz="1600" dirty="0" err="1" smtClean="0"/>
              <a:t>itu</a:t>
            </a:r>
            <a:r>
              <a:rPr lang="en-US" sz="1600" dirty="0" smtClean="0"/>
              <a:t>, </a:t>
            </a:r>
            <a:r>
              <a:rPr lang="en-US" sz="1600" dirty="0" err="1" smtClean="0"/>
              <a:t>kita</a:t>
            </a:r>
            <a:r>
              <a:rPr lang="en-US" sz="1600" dirty="0" smtClean="0"/>
              <a:t> </a:t>
            </a:r>
            <a:r>
              <a:rPr lang="en-US" sz="1600" dirty="0" err="1" smtClean="0"/>
              <a:t>akan</a:t>
            </a:r>
            <a:r>
              <a:rPr lang="en-US" sz="1600" dirty="0" smtClean="0"/>
              <a:t> </a:t>
            </a:r>
            <a:r>
              <a:rPr lang="en-US" sz="1600" b="1" dirty="0" err="1" smtClean="0"/>
              <a:t>mengecualikan</a:t>
            </a:r>
            <a:r>
              <a:rPr lang="en-US" sz="1600" b="1" dirty="0" smtClean="0"/>
              <a:t> data </a:t>
            </a:r>
            <a:r>
              <a:rPr lang="en-US" sz="1600" b="1" dirty="0" err="1" smtClean="0"/>
              <a:t>dengan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kolom</a:t>
            </a:r>
            <a:r>
              <a:rPr lang="en-US" sz="1600" b="1" dirty="0" smtClean="0"/>
              <a:t> price yang </a:t>
            </a:r>
            <a:r>
              <a:rPr lang="en-US" sz="1600" b="1" dirty="0" err="1" smtClean="0"/>
              <a:t>bernilai</a:t>
            </a:r>
            <a:r>
              <a:rPr lang="en-US" sz="1600" b="1" dirty="0" smtClean="0"/>
              <a:t> 0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428" y="2275802"/>
            <a:ext cx="4650463" cy="3413746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083662" y="1788459"/>
            <a:ext cx="10189455" cy="388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</a:pP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Cek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terlebih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dahulu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statistik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deskriptif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dari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dataset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256" y="3260860"/>
            <a:ext cx="5388437" cy="1497417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838200" y="365125"/>
            <a:ext cx="10515600" cy="8988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Data Cleansing: Outlier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320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247" y="1738242"/>
            <a:ext cx="10515600" cy="756210"/>
          </a:xfrm>
        </p:spPr>
        <p:txBody>
          <a:bodyPr>
            <a:norm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800" b="1" dirty="0" err="1" smtClean="0"/>
              <a:t>Cek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visualisasi</a:t>
            </a:r>
            <a:r>
              <a:rPr lang="en-US" sz="1800" b="1" dirty="0" smtClean="0"/>
              <a:t> outlier </a:t>
            </a:r>
            <a:r>
              <a:rPr lang="en-US" sz="1800" b="1" dirty="0" err="1" smtClean="0"/>
              <a:t>nya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dengan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menggunakan</a:t>
            </a:r>
            <a:r>
              <a:rPr lang="en-US" sz="1800" b="1" dirty="0" smtClean="0"/>
              <a:t> boxplot </a:t>
            </a:r>
            <a:r>
              <a:rPr lang="en-US" sz="1800" b="1" dirty="0" err="1" smtClean="0"/>
              <a:t>dan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presentase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outliernya</a:t>
            </a:r>
            <a:r>
              <a:rPr lang="en-US" sz="1800" b="1" dirty="0" smtClean="0"/>
              <a:t>.</a:t>
            </a:r>
            <a:endParaRPr lang="en-US" sz="1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003" y="2201218"/>
            <a:ext cx="3704163" cy="152050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613" y="2208520"/>
            <a:ext cx="3634042" cy="151790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1435" y="2201218"/>
            <a:ext cx="3686339" cy="151790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869386" y="3787686"/>
            <a:ext cx="6049628" cy="75621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Hasil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visualisasi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dan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presentase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menunjukan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nilai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outlier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yang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cukup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besar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terutama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pada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kolom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price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dan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reviews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0588" y="3841474"/>
            <a:ext cx="3748158" cy="2335629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838200" y="365125"/>
            <a:ext cx="10515600" cy="8988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Data Cleansing: Outlier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940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8741" y="2729881"/>
            <a:ext cx="10145059" cy="8186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nilai</a:t>
            </a:r>
            <a:r>
              <a:rPr lang="en-US" sz="1800" dirty="0" smtClean="0"/>
              <a:t> </a:t>
            </a:r>
            <a:r>
              <a:rPr lang="en-US" sz="1800" b="1" dirty="0" smtClean="0"/>
              <a:t>reviews = 0</a:t>
            </a:r>
            <a:r>
              <a:rPr lang="en-US" sz="1800" dirty="0" smtClean="0"/>
              <a:t>, </a:t>
            </a:r>
            <a:r>
              <a:rPr lang="en-US" sz="1800" dirty="0" err="1" smtClean="0"/>
              <a:t>karena</a:t>
            </a:r>
            <a:r>
              <a:rPr lang="en-US" sz="1800" dirty="0" smtClean="0"/>
              <a:t> </a:t>
            </a:r>
            <a:r>
              <a:rPr lang="en-US" sz="1800" dirty="0" err="1" smtClean="0"/>
              <a:t>presentase</a:t>
            </a:r>
            <a:r>
              <a:rPr lang="en-US" sz="1800" dirty="0" smtClean="0"/>
              <a:t> </a:t>
            </a:r>
            <a:r>
              <a:rPr lang="en-US" sz="1800" dirty="0" err="1" smtClean="0"/>
              <a:t>nya</a:t>
            </a:r>
            <a:r>
              <a:rPr lang="en-US" sz="1800" dirty="0" smtClean="0"/>
              <a:t> </a:t>
            </a:r>
            <a:r>
              <a:rPr lang="en-US" sz="1800" dirty="0" err="1" smtClean="0"/>
              <a:t>besar</a:t>
            </a:r>
            <a:r>
              <a:rPr lang="en-US" sz="1800" dirty="0" smtClean="0"/>
              <a:t>, </a:t>
            </a:r>
            <a:r>
              <a:rPr lang="en-US" sz="1800" dirty="0" err="1" smtClean="0"/>
              <a:t>menghapusnya</a:t>
            </a:r>
            <a:r>
              <a:rPr lang="en-US" sz="1800" dirty="0" smtClean="0"/>
              <a:t> </a:t>
            </a:r>
            <a:r>
              <a:rPr lang="en-US" sz="1800" dirty="0" err="1" smtClean="0"/>
              <a:t>akan</a:t>
            </a:r>
            <a:r>
              <a:rPr lang="en-US" sz="1800" dirty="0" smtClean="0"/>
              <a:t> </a:t>
            </a:r>
            <a:r>
              <a:rPr lang="en-US" sz="1800" dirty="0" err="1" smtClean="0"/>
              <a:t>mempengaruhi</a:t>
            </a:r>
            <a:r>
              <a:rPr lang="en-US" sz="1800" dirty="0" smtClean="0"/>
              <a:t> </a:t>
            </a:r>
            <a:r>
              <a:rPr lang="en-US" sz="1800" dirty="0" err="1" smtClean="0"/>
              <a:t>analisis</a:t>
            </a:r>
            <a:r>
              <a:rPr lang="en-US" sz="1800" dirty="0" smtClean="0"/>
              <a:t>. </a:t>
            </a:r>
            <a:r>
              <a:rPr lang="en-US" sz="1800" dirty="0" err="1" smtClean="0"/>
              <a:t>Maka</a:t>
            </a:r>
            <a:r>
              <a:rPr lang="en-US" sz="1800" dirty="0" smtClean="0"/>
              <a:t> </a:t>
            </a:r>
            <a:r>
              <a:rPr lang="en-US" sz="1800" dirty="0" err="1" smtClean="0"/>
              <a:t>akan</a:t>
            </a:r>
            <a:r>
              <a:rPr lang="en-US" sz="1800" dirty="0" smtClean="0"/>
              <a:t> </a:t>
            </a:r>
            <a:r>
              <a:rPr lang="en-US" sz="1800" dirty="0" err="1" smtClean="0"/>
              <a:t>dibiarkan</a:t>
            </a:r>
            <a:r>
              <a:rPr lang="en-US" sz="1800" dirty="0" smtClean="0"/>
              <a:t>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nantinya</a:t>
            </a:r>
            <a:r>
              <a:rPr lang="en-US" sz="1800" dirty="0" smtClean="0"/>
              <a:t> </a:t>
            </a:r>
            <a:r>
              <a:rPr lang="en-US" sz="1800" dirty="0" err="1" smtClean="0"/>
              <a:t>akan</a:t>
            </a:r>
            <a:r>
              <a:rPr lang="en-US" sz="1800" dirty="0" smtClean="0"/>
              <a:t> </a:t>
            </a:r>
            <a:r>
              <a:rPr lang="en-US" sz="1800" dirty="0" err="1" smtClean="0"/>
              <a:t>dipakai</a:t>
            </a:r>
            <a:r>
              <a:rPr lang="en-US" sz="1800" dirty="0" smtClean="0"/>
              <a:t>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analisis</a:t>
            </a:r>
            <a:r>
              <a:rPr lang="en-US" sz="1800" dirty="0" smtClean="0"/>
              <a:t> </a:t>
            </a:r>
            <a:r>
              <a:rPr lang="en-US" sz="1800" dirty="0" err="1" smtClean="0"/>
              <a:t>lebih</a:t>
            </a:r>
            <a:r>
              <a:rPr lang="en-US" sz="1800" dirty="0" smtClean="0"/>
              <a:t> </a:t>
            </a:r>
            <a:r>
              <a:rPr lang="en-US" sz="1800" dirty="0" err="1" smtClean="0"/>
              <a:t>lanjut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741" y="1815354"/>
            <a:ext cx="7087589" cy="9145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741" y="3580047"/>
            <a:ext cx="3639058" cy="6192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1270" y="3548558"/>
            <a:ext cx="3669554" cy="264637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1107141" y="4230747"/>
            <a:ext cx="4710953" cy="1941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Untuk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kolom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stars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karena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persentase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outlier </a:t>
            </a:r>
            <a:r>
              <a:rPr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relatif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kecil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dan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skor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yang </a:t>
            </a:r>
            <a:r>
              <a:rPr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rendah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belum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tentu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sama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dengan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error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hanya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kurang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populer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), </a:t>
            </a:r>
            <a:r>
              <a:rPr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maka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cara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menanganinya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dengan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melakukan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binning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atau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grouping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n-US" sz="18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low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8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medium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8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high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rating) </a:t>
            </a:r>
            <a:r>
              <a:rPr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pada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saat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analisis</a:t>
            </a: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365125"/>
            <a:ext cx="10515600" cy="8988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Data Cleansing: Outlier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800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1082960" y="1796372"/>
            <a:ext cx="4177553" cy="1764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</a:pP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Jika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dilihat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dari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grafik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distribusi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histogram,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kolom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reviews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dan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price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memiliki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distribusi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data yang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sangat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miring (</a:t>
            </a:r>
            <a:r>
              <a:rPr lang="en-US" sz="16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skewed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).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Oleh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karena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itu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dilakukan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 transform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agar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distribusi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lebih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stabil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dan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mengurangi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efek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outlier.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82960" y="3834362"/>
            <a:ext cx="4056529" cy="331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</a:pP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Hasil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transformasi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254" y="4162297"/>
            <a:ext cx="2899572" cy="204738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2908" y="1865313"/>
            <a:ext cx="2698988" cy="196416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0723" y="1865312"/>
            <a:ext cx="2698987" cy="196416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6364" y="4162297"/>
            <a:ext cx="2976544" cy="204738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6" name="Content Placeholder 2"/>
          <p:cNvSpPr txBox="1">
            <a:spLocks/>
          </p:cNvSpPr>
          <p:nvPr/>
        </p:nvSpPr>
        <p:spPr>
          <a:xfrm>
            <a:off x="8409783" y="4141737"/>
            <a:ext cx="2552113" cy="9618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*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Catatan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reviews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diambil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dengan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mengecualikan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reviews = 0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untuk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menghindari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outlier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838200" y="365125"/>
            <a:ext cx="10515600" cy="8988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Data Cleansing: Outlier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962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2318" y="1842248"/>
            <a:ext cx="10291482" cy="2944905"/>
          </a:xfrm>
        </p:spPr>
        <p:txBody>
          <a:bodyPr>
            <a:norm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000" dirty="0" err="1" smtClean="0"/>
              <a:t>Pengecekan</a:t>
            </a:r>
            <a:r>
              <a:rPr lang="en-US" sz="2000" dirty="0" smtClean="0"/>
              <a:t> </a:t>
            </a:r>
            <a:r>
              <a:rPr lang="en-US" sz="2000" i="1" dirty="0" smtClean="0"/>
              <a:t>inconsistent format</a:t>
            </a:r>
            <a:r>
              <a:rPr lang="en-US" sz="2000" dirty="0" smtClean="0"/>
              <a:t> </a:t>
            </a:r>
            <a:r>
              <a:rPr lang="en-US" sz="2000" dirty="0" err="1" smtClean="0"/>
              <a:t>penting</a:t>
            </a:r>
            <a:r>
              <a:rPr lang="en-US" sz="2000" dirty="0"/>
              <a:t> </a:t>
            </a:r>
            <a:r>
              <a:rPr lang="en-US" sz="2000" dirty="0" err="1" smtClean="0"/>
              <a:t>dilakukan</a:t>
            </a:r>
            <a:r>
              <a:rPr lang="en-US" sz="2000" dirty="0" smtClean="0"/>
              <a:t> agar </a:t>
            </a:r>
            <a:r>
              <a:rPr lang="en-US" sz="2000" dirty="0" err="1" smtClean="0"/>
              <a:t>meningkatkan</a:t>
            </a:r>
            <a:r>
              <a:rPr lang="en-US" sz="2000" dirty="0" smtClean="0"/>
              <a:t> </a:t>
            </a:r>
            <a:r>
              <a:rPr lang="en-US" sz="2000" dirty="0" err="1" smtClean="0"/>
              <a:t>akurasi</a:t>
            </a:r>
            <a:r>
              <a:rPr lang="en-US" sz="2000" dirty="0" smtClean="0"/>
              <a:t> </a:t>
            </a:r>
            <a:r>
              <a:rPr lang="en-US" sz="2000" dirty="0" err="1" smtClean="0"/>
              <a:t>analisis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menghindari</a:t>
            </a:r>
            <a:r>
              <a:rPr lang="en-US" sz="2000" dirty="0" smtClean="0"/>
              <a:t> </a:t>
            </a:r>
            <a:r>
              <a:rPr lang="en-US" sz="2000" dirty="0" err="1" smtClean="0"/>
              <a:t>duplikasi</a:t>
            </a:r>
            <a:r>
              <a:rPr lang="en-US" sz="2000" dirty="0" smtClean="0"/>
              <a:t> </a:t>
            </a:r>
            <a:r>
              <a:rPr lang="en-US" sz="2000" dirty="0" err="1" smtClean="0"/>
              <a:t>terselubung</a:t>
            </a:r>
            <a:r>
              <a:rPr lang="en-US" sz="2000" dirty="0" smtClean="0"/>
              <a:t>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000" dirty="0" err="1" smtClean="0"/>
              <a:t>Terdapat</a:t>
            </a:r>
            <a:r>
              <a:rPr lang="en-US" sz="2000" dirty="0" smtClean="0"/>
              <a:t> </a:t>
            </a:r>
            <a:r>
              <a:rPr lang="en-US" sz="2000" dirty="0" err="1" smtClean="0"/>
              <a:t>tiga</a:t>
            </a:r>
            <a:r>
              <a:rPr lang="en-US" sz="2000" dirty="0" smtClean="0"/>
              <a:t> </a:t>
            </a:r>
            <a:r>
              <a:rPr lang="en-US" sz="2000" dirty="0" err="1" smtClean="0"/>
              <a:t>kolom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dilakukan</a:t>
            </a:r>
            <a:r>
              <a:rPr lang="en-US" sz="2000" dirty="0" smtClean="0"/>
              <a:t> </a:t>
            </a:r>
            <a:r>
              <a:rPr lang="en-US" sz="2000" dirty="0" err="1" smtClean="0"/>
              <a:t>pengecekan</a:t>
            </a:r>
            <a:r>
              <a:rPr lang="en-US" sz="2000" dirty="0" smtClean="0"/>
              <a:t> inconsistent format: </a:t>
            </a:r>
            <a:r>
              <a:rPr lang="en-US" sz="2000" b="1" dirty="0" smtClean="0"/>
              <a:t>author, </a:t>
            </a:r>
            <a:r>
              <a:rPr lang="en-US" sz="2000" b="1" dirty="0" err="1" smtClean="0"/>
              <a:t>soldBy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dan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category_name</a:t>
            </a:r>
            <a:r>
              <a:rPr lang="en-US" sz="2000" dirty="0" smtClean="0"/>
              <a:t>.</a:t>
            </a:r>
            <a:endParaRPr lang="en-US" sz="2000" b="1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000" dirty="0" err="1" smtClean="0"/>
              <a:t>Kolom</a:t>
            </a:r>
            <a:r>
              <a:rPr lang="en-US" sz="2000" dirty="0" smtClean="0"/>
              <a:t> title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dilakukan</a:t>
            </a:r>
            <a:r>
              <a:rPr lang="en-US" sz="2000" dirty="0" smtClean="0"/>
              <a:t> </a:t>
            </a:r>
            <a:r>
              <a:rPr lang="en-US" sz="2000" dirty="0" err="1" smtClean="0"/>
              <a:t>pengecekan</a:t>
            </a:r>
            <a:r>
              <a:rPr lang="en-US" sz="2000" dirty="0"/>
              <a:t> </a:t>
            </a:r>
            <a:r>
              <a:rPr lang="en-US" sz="2000" dirty="0" err="1" smtClean="0"/>
              <a:t>karena</a:t>
            </a:r>
            <a:r>
              <a:rPr lang="en-US" sz="2000" dirty="0" smtClean="0"/>
              <a:t> </a:t>
            </a:r>
            <a:r>
              <a:rPr lang="en-US" sz="2000" dirty="0" err="1" smtClean="0"/>
              <a:t>jumlah</a:t>
            </a:r>
            <a:r>
              <a:rPr lang="en-US" sz="2000" dirty="0" smtClean="0"/>
              <a:t> data unique yang </a:t>
            </a:r>
            <a:r>
              <a:rPr lang="en-US" sz="2000" dirty="0" err="1" smtClean="0"/>
              <a:t>terlalu</a:t>
            </a:r>
            <a:r>
              <a:rPr lang="en-US" sz="2000" dirty="0" smtClean="0"/>
              <a:t> </a:t>
            </a:r>
            <a:r>
              <a:rPr lang="en-US" sz="2000" dirty="0" err="1" smtClean="0"/>
              <a:t>banyak</a:t>
            </a:r>
            <a:r>
              <a:rPr lang="en-US" sz="2000" dirty="0" smtClean="0"/>
              <a:t>.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kolom</a:t>
            </a:r>
            <a:r>
              <a:rPr lang="en-US" sz="2000" dirty="0" smtClean="0"/>
              <a:t> author </a:t>
            </a:r>
            <a:r>
              <a:rPr lang="en-US" sz="2000" dirty="0" err="1" smtClean="0"/>
              <a:t>hanya</a:t>
            </a:r>
            <a:r>
              <a:rPr lang="en-US" sz="2000" dirty="0" smtClean="0"/>
              <a:t> </a:t>
            </a:r>
            <a:r>
              <a:rPr lang="en-US" sz="2000" dirty="0" err="1" smtClean="0"/>
              <a:t>dilakukan</a:t>
            </a:r>
            <a:r>
              <a:rPr lang="en-US" sz="2000" dirty="0" smtClean="0"/>
              <a:t> </a:t>
            </a:r>
            <a:r>
              <a:rPr lang="en-US" sz="2000" dirty="0" err="1" smtClean="0"/>
              <a:t>pengecekan</a:t>
            </a:r>
            <a:r>
              <a:rPr lang="en-US" sz="2000" dirty="0" smtClean="0"/>
              <a:t> </a:t>
            </a:r>
            <a:r>
              <a:rPr lang="en-US" sz="2000" dirty="0" err="1" smtClean="0"/>
              <a:t>cepat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men </a:t>
            </a:r>
            <a:r>
              <a:rPr lang="en-US" sz="2000" i="1" dirty="0" smtClean="0"/>
              <a:t>tracing </a:t>
            </a:r>
            <a:r>
              <a:rPr lang="en-US" sz="2000" dirty="0" smtClean="0"/>
              <a:t>2000 data </a:t>
            </a:r>
            <a:r>
              <a:rPr lang="en-US" sz="2000" dirty="0" err="1" smtClean="0"/>
              <a:t>teratas</a:t>
            </a:r>
            <a:r>
              <a:rPr lang="en-US" sz="2000" dirty="0" smtClean="0"/>
              <a:t>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365125"/>
            <a:ext cx="10515600" cy="8988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Data Cleansing: Inconsistent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48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193082" y="1736833"/>
            <a:ext cx="4751359" cy="598394"/>
          </a:xfrm>
        </p:spPr>
        <p:txBody>
          <a:bodyPr>
            <a:norm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600" dirty="0" err="1" smtClean="0"/>
              <a:t>Contoh</a:t>
            </a:r>
            <a:r>
              <a:rPr lang="en-US" sz="1600" dirty="0" smtClean="0"/>
              <a:t> </a:t>
            </a:r>
            <a:r>
              <a:rPr lang="en-US" sz="1600" dirty="0" err="1" smtClean="0"/>
              <a:t>pengecekan</a:t>
            </a:r>
            <a:r>
              <a:rPr lang="en-US" sz="1600" i="1" dirty="0" smtClean="0"/>
              <a:t> inconsistent format</a:t>
            </a:r>
            <a:r>
              <a:rPr lang="en-US" sz="1600" dirty="0" smtClean="0"/>
              <a:t> </a:t>
            </a: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kolom</a:t>
            </a:r>
            <a:r>
              <a:rPr lang="en-US" sz="1600" dirty="0" smtClean="0"/>
              <a:t> </a:t>
            </a:r>
            <a:r>
              <a:rPr lang="en-US" sz="1600" dirty="0" err="1" smtClean="0"/>
              <a:t>soldBy</a:t>
            </a:r>
            <a:r>
              <a:rPr lang="en-US" sz="1600" dirty="0" smtClean="0"/>
              <a:t>:</a:t>
            </a: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721" y="2222978"/>
            <a:ext cx="2975029" cy="373933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13751" y="5513295"/>
            <a:ext cx="3160968" cy="46329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1742458" y="5685851"/>
            <a:ext cx="357846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754114" y="5690074"/>
            <a:ext cx="0" cy="53405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754114" y="6224130"/>
            <a:ext cx="357846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2"/>
          <p:cNvSpPr txBox="1">
            <a:spLocks/>
          </p:cNvSpPr>
          <p:nvPr/>
        </p:nvSpPr>
        <p:spPr>
          <a:xfrm>
            <a:off x="2068544" y="6020385"/>
            <a:ext cx="2042512" cy="4104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Inconsistent Format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6034578" y="1731558"/>
            <a:ext cx="5266765" cy="598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</a:pPr>
            <a:r>
              <a:rPr lang="en-US" sz="1600" dirty="0" err="1" smtClean="0"/>
              <a:t>Perbaiki</a:t>
            </a:r>
            <a:r>
              <a:rPr lang="en-US" sz="1600" dirty="0" smtClean="0"/>
              <a:t> format 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i="1" dirty="0" smtClean="0"/>
              <a:t>mapping</a:t>
            </a:r>
            <a:r>
              <a:rPr lang="en-US" sz="1600" dirty="0" smtClean="0"/>
              <a:t> </a:t>
            </a:r>
            <a:r>
              <a:rPr lang="en-US" sz="1600" dirty="0" err="1" smtClean="0"/>
              <a:t>ke</a:t>
            </a:r>
            <a:r>
              <a:rPr lang="en-US" sz="1600" dirty="0" smtClean="0"/>
              <a:t> format yang </a:t>
            </a:r>
            <a:r>
              <a:rPr lang="en-US" sz="1600" dirty="0" err="1" smtClean="0"/>
              <a:t>benar</a:t>
            </a:r>
            <a:endParaRPr lang="en-US" sz="1600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965" y="2091017"/>
            <a:ext cx="5286515" cy="4110832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6104965" y="6018546"/>
            <a:ext cx="2671482" cy="27432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838200" y="365125"/>
            <a:ext cx="10515600" cy="8988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Data Cleansing: Inconsistent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1914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461" y="1801907"/>
            <a:ext cx="10515600" cy="4195482"/>
          </a:xfrm>
        </p:spPr>
        <p:txBody>
          <a:bodyPr>
            <a:norm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600" dirty="0" smtClean="0"/>
              <a:t>Proses data cleansing </a:t>
            </a:r>
            <a:r>
              <a:rPr lang="en-US" sz="1600" dirty="0" err="1" smtClean="0"/>
              <a:t>selesai</a:t>
            </a:r>
            <a:r>
              <a:rPr lang="en-US" sz="1600" dirty="0" smtClean="0"/>
              <a:t>. </a:t>
            </a:r>
            <a:r>
              <a:rPr lang="en-US" sz="1600" dirty="0" err="1" smtClean="0"/>
              <a:t>Tersisa</a:t>
            </a:r>
            <a:r>
              <a:rPr lang="en-US" sz="1600" dirty="0" smtClean="0"/>
              <a:t> </a:t>
            </a:r>
            <a:r>
              <a:rPr lang="en-US" sz="1600" b="1" dirty="0" smtClean="0"/>
              <a:t>128981 data</a:t>
            </a:r>
            <a:r>
              <a:rPr lang="en-US" sz="1600" dirty="0" smtClean="0"/>
              <a:t> </a:t>
            </a:r>
            <a:r>
              <a:rPr lang="en-US" sz="1600" dirty="0" err="1" smtClean="0"/>
              <a:t>buku</a:t>
            </a:r>
            <a:r>
              <a:rPr lang="en-US" sz="1600" dirty="0" smtClean="0"/>
              <a:t> </a:t>
            </a:r>
            <a:r>
              <a:rPr lang="en-US" sz="1600" dirty="0" err="1" smtClean="0"/>
              <a:t>dari</a:t>
            </a:r>
            <a:r>
              <a:rPr lang="en-US" sz="1600" dirty="0" smtClean="0"/>
              <a:t> </a:t>
            </a:r>
            <a:r>
              <a:rPr lang="en-US" sz="1600" dirty="0" err="1" smtClean="0"/>
              <a:t>hasil</a:t>
            </a:r>
            <a:r>
              <a:rPr lang="en-US" sz="1600" dirty="0" smtClean="0"/>
              <a:t> data cleansing </a:t>
            </a:r>
            <a:r>
              <a:rPr lang="en-US" sz="1600" dirty="0" err="1" smtClean="0"/>
              <a:t>dalam</a:t>
            </a:r>
            <a:r>
              <a:rPr lang="en-US" sz="1600" dirty="0" smtClean="0"/>
              <a:t> dataset.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600" dirty="0" err="1" smtClean="0"/>
              <a:t>Terakhir</a:t>
            </a:r>
            <a:r>
              <a:rPr lang="en-US" sz="1600" dirty="0" smtClean="0"/>
              <a:t>, </a:t>
            </a:r>
            <a:r>
              <a:rPr lang="en-US" sz="1600" dirty="0" err="1" smtClean="0"/>
              <a:t>ubah</a:t>
            </a:r>
            <a:r>
              <a:rPr lang="en-US" sz="1600" dirty="0" smtClean="0"/>
              <a:t> </a:t>
            </a:r>
            <a:r>
              <a:rPr lang="en-US" sz="1600" dirty="0" err="1" smtClean="0"/>
              <a:t>urutan</a:t>
            </a:r>
            <a:r>
              <a:rPr lang="en-US" sz="1600" dirty="0" smtClean="0"/>
              <a:t> </a:t>
            </a:r>
            <a:r>
              <a:rPr lang="en-US" sz="1600" dirty="0" err="1" smtClean="0"/>
              <a:t>kolom</a:t>
            </a:r>
            <a:r>
              <a:rPr lang="en-US" sz="1600" dirty="0" smtClean="0"/>
              <a:t> </a:t>
            </a:r>
            <a:r>
              <a:rPr lang="en-US" sz="1600" dirty="0" err="1" smtClean="0"/>
              <a:t>dan</a:t>
            </a:r>
            <a:r>
              <a:rPr lang="en-US" sz="1600" dirty="0" smtClean="0"/>
              <a:t> export data </a:t>
            </a:r>
            <a:r>
              <a:rPr lang="en-US" sz="1600" dirty="0" err="1" smtClean="0"/>
              <a:t>akhir</a:t>
            </a:r>
            <a:r>
              <a:rPr lang="en-US" sz="1600" dirty="0" smtClean="0"/>
              <a:t> </a:t>
            </a:r>
            <a:r>
              <a:rPr lang="en-US" sz="1600" dirty="0" err="1" smtClean="0"/>
              <a:t>ke</a:t>
            </a:r>
            <a:r>
              <a:rPr lang="en-US" sz="1600" dirty="0" smtClean="0"/>
              <a:t> </a:t>
            </a:r>
            <a:r>
              <a:rPr lang="en-US" sz="1600" dirty="0" err="1" smtClean="0"/>
              <a:t>dalam</a:t>
            </a:r>
            <a:r>
              <a:rPr lang="en-US" sz="1600" dirty="0" smtClean="0"/>
              <a:t> format .</a:t>
            </a:r>
            <a:r>
              <a:rPr lang="en-US" sz="1600" dirty="0" err="1" smtClean="0"/>
              <a:t>csv</a:t>
            </a: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543" y="2097540"/>
            <a:ext cx="4886480" cy="25138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543" y="4872085"/>
            <a:ext cx="6737692" cy="1435634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838200" y="365125"/>
            <a:ext cx="10515600" cy="8988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Data Cleansing: Inconsistent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359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8899"/>
          </a:xfrm>
        </p:spPr>
        <p:txBody>
          <a:bodyPr/>
          <a:lstStyle/>
          <a:p>
            <a:r>
              <a:rPr lang="en-US" sz="4000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9212" y="1785287"/>
            <a:ext cx="10264588" cy="1092384"/>
          </a:xfrm>
        </p:spPr>
        <p:txBody>
          <a:bodyPr>
            <a:normAutofit/>
          </a:bodyPr>
          <a:lstStyle/>
          <a:p>
            <a:r>
              <a:rPr lang="en-US" sz="1600" dirty="0" err="1" smtClean="0"/>
              <a:t>Dalam</a:t>
            </a:r>
            <a:r>
              <a:rPr lang="en-US" sz="1600" dirty="0" smtClean="0"/>
              <a:t> </a:t>
            </a:r>
            <a:r>
              <a:rPr lang="en-US" sz="1600" i="1" dirty="0" smtClean="0"/>
              <a:t>project</a:t>
            </a:r>
            <a:r>
              <a:rPr lang="en-US" sz="1600" dirty="0" smtClean="0"/>
              <a:t> </a:t>
            </a:r>
            <a:r>
              <a:rPr lang="en-US" sz="1600" dirty="0" err="1" smtClean="0"/>
              <a:t>ini</a:t>
            </a:r>
            <a:r>
              <a:rPr lang="en-US" sz="1600" dirty="0" smtClean="0"/>
              <a:t>, portal </a:t>
            </a:r>
            <a:r>
              <a:rPr lang="en-US" sz="1600" i="1" dirty="0" smtClean="0"/>
              <a:t>marketplace </a:t>
            </a:r>
            <a:r>
              <a:rPr lang="en-US" sz="1600" dirty="0" smtClean="0"/>
              <a:t>Amazon </a:t>
            </a:r>
            <a:r>
              <a:rPr lang="en-US" sz="1600" dirty="0" err="1" smtClean="0"/>
              <a:t>ingin</a:t>
            </a:r>
            <a:r>
              <a:rPr lang="en-US" sz="1600" dirty="0" smtClean="0"/>
              <a:t> </a:t>
            </a:r>
            <a:r>
              <a:rPr lang="en-US" sz="1600" dirty="0" err="1" smtClean="0"/>
              <a:t>melihat</a:t>
            </a:r>
            <a:r>
              <a:rPr lang="en-US" sz="1600" dirty="0" smtClean="0"/>
              <a:t> review </a:t>
            </a:r>
            <a:r>
              <a:rPr lang="en-US" sz="1600" dirty="0" err="1" smtClean="0"/>
              <a:t>penjualan</a:t>
            </a:r>
            <a:r>
              <a:rPr lang="en-US" sz="1600" dirty="0" smtClean="0"/>
              <a:t> </a:t>
            </a: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i="1" dirty="0" smtClean="0"/>
              <a:t>Kindle e-books</a:t>
            </a:r>
            <a:r>
              <a:rPr lang="en-US" sz="1600" dirty="0" smtClean="0"/>
              <a:t> </a:t>
            </a:r>
            <a:r>
              <a:rPr lang="en-US" sz="1600" dirty="0" err="1" smtClean="0"/>
              <a:t>tahun</a:t>
            </a:r>
            <a:r>
              <a:rPr lang="en-US" sz="1600" dirty="0" smtClean="0"/>
              <a:t> 2023. Amazon </a:t>
            </a:r>
            <a:r>
              <a:rPr lang="en-US" sz="1600" dirty="0" err="1" smtClean="0"/>
              <a:t>juga</a:t>
            </a:r>
            <a:r>
              <a:rPr lang="en-US" sz="1600" dirty="0" smtClean="0"/>
              <a:t> </a:t>
            </a:r>
            <a:r>
              <a:rPr lang="en-US" sz="1600" dirty="0" err="1" smtClean="0"/>
              <a:t>ingin</a:t>
            </a:r>
            <a:r>
              <a:rPr lang="en-US" sz="1600" dirty="0" smtClean="0"/>
              <a:t> </a:t>
            </a:r>
            <a:r>
              <a:rPr lang="en-US" sz="1600" dirty="0" err="1" smtClean="0"/>
              <a:t>mencari</a:t>
            </a:r>
            <a:r>
              <a:rPr lang="en-US" sz="1600" dirty="0" smtClean="0"/>
              <a:t> </a:t>
            </a:r>
            <a:r>
              <a:rPr lang="en-US" sz="1600" dirty="0" err="1" smtClean="0"/>
              <a:t>tahu</a:t>
            </a:r>
            <a:r>
              <a:rPr lang="en-US" sz="1600" dirty="0" smtClean="0"/>
              <a:t> </a:t>
            </a:r>
            <a:r>
              <a:rPr lang="en-US" sz="1600" dirty="0" err="1" smtClean="0"/>
              <a:t>faktor</a:t>
            </a:r>
            <a:r>
              <a:rPr lang="en-US" sz="1600" dirty="0" smtClean="0"/>
              <a:t> yang </a:t>
            </a:r>
            <a:r>
              <a:rPr lang="en-US" sz="1600" dirty="0" err="1" smtClean="0"/>
              <a:t>berpotensi</a:t>
            </a:r>
            <a:r>
              <a:rPr lang="en-US" sz="1600" dirty="0" smtClean="0"/>
              <a:t> </a:t>
            </a: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meningkatkan</a:t>
            </a:r>
            <a:r>
              <a:rPr lang="en-US" sz="1600" dirty="0" smtClean="0"/>
              <a:t> </a:t>
            </a:r>
            <a:r>
              <a:rPr lang="en-US" sz="1600" dirty="0" err="1" smtClean="0"/>
              <a:t>penjualan</a:t>
            </a:r>
            <a:r>
              <a:rPr lang="en-US" sz="1600" dirty="0" smtClean="0"/>
              <a:t>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akan</a:t>
            </a:r>
            <a:r>
              <a:rPr lang="en-US" sz="1600" dirty="0" smtClean="0"/>
              <a:t> </a:t>
            </a:r>
            <a:r>
              <a:rPr lang="en-US" sz="1600" dirty="0" err="1" smtClean="0"/>
              <a:t>menerapkannya</a:t>
            </a:r>
            <a:r>
              <a:rPr lang="en-US" sz="1600" dirty="0" smtClean="0"/>
              <a:t> di </a:t>
            </a:r>
            <a:r>
              <a:rPr lang="en-US" sz="1600" dirty="0" err="1" smtClean="0"/>
              <a:t>tahun</a:t>
            </a:r>
            <a:r>
              <a:rPr lang="en-US" sz="1600" dirty="0" smtClean="0"/>
              <a:t> </a:t>
            </a:r>
            <a:r>
              <a:rPr lang="en-US" sz="1600" dirty="0" err="1" smtClean="0"/>
              <a:t>depan</a:t>
            </a:r>
            <a:r>
              <a:rPr lang="en-US" sz="1600" dirty="0" smtClean="0"/>
              <a:t>.</a:t>
            </a:r>
          </a:p>
          <a:p>
            <a:r>
              <a:rPr lang="en-US" sz="1600" dirty="0" err="1" smtClean="0"/>
              <a:t>Terdapat</a:t>
            </a:r>
            <a:r>
              <a:rPr lang="en-US" sz="1600" dirty="0" smtClean="0"/>
              <a:t> </a:t>
            </a:r>
            <a:r>
              <a:rPr lang="en-US" sz="1600" dirty="0" err="1" smtClean="0"/>
              <a:t>lebih</a:t>
            </a:r>
            <a:r>
              <a:rPr lang="en-US" sz="1600" dirty="0" smtClean="0"/>
              <a:t> </a:t>
            </a:r>
            <a:r>
              <a:rPr lang="en-US" sz="1600" dirty="0" err="1" smtClean="0"/>
              <a:t>dari</a:t>
            </a:r>
            <a:r>
              <a:rPr lang="en-US" sz="1600" dirty="0" smtClean="0"/>
              <a:t> 130.000 </a:t>
            </a:r>
            <a:r>
              <a:rPr lang="en-US" sz="1600" dirty="0" err="1" smtClean="0"/>
              <a:t>baris</a:t>
            </a:r>
            <a:r>
              <a:rPr lang="en-US" sz="1600" dirty="0" smtClean="0"/>
              <a:t> data </a:t>
            </a:r>
            <a:r>
              <a:rPr lang="en-US" sz="1600" dirty="0" err="1" smtClean="0"/>
              <a:t>dan</a:t>
            </a:r>
            <a:r>
              <a:rPr lang="en-US" sz="1600" dirty="0" smtClean="0"/>
              <a:t> 16 </a:t>
            </a:r>
            <a:r>
              <a:rPr lang="en-US" sz="1600" dirty="0" err="1" smtClean="0"/>
              <a:t>kolom</a:t>
            </a:r>
            <a:r>
              <a:rPr lang="en-US" sz="1600" dirty="0" smtClean="0"/>
              <a:t> </a:t>
            </a:r>
            <a:r>
              <a:rPr lang="en-US" sz="1600" dirty="0" err="1" smtClean="0"/>
              <a:t>dalam</a:t>
            </a:r>
            <a:r>
              <a:rPr lang="en-US" sz="1600" dirty="0" smtClean="0"/>
              <a:t> dataset </a:t>
            </a:r>
            <a:r>
              <a:rPr lang="en-US" sz="1600" dirty="0" err="1" smtClean="0"/>
              <a:t>ini</a:t>
            </a:r>
            <a:r>
              <a:rPr lang="en-US" sz="1600" dirty="0" smtClean="0"/>
              <a:t>. </a:t>
            </a:r>
            <a:r>
              <a:rPr lang="en-US" sz="1600" dirty="0" err="1" smtClean="0"/>
              <a:t>Berikut</a:t>
            </a:r>
            <a:r>
              <a:rPr lang="en-US" sz="1600" dirty="0" smtClean="0"/>
              <a:t> </a:t>
            </a:r>
            <a:r>
              <a:rPr lang="en-US" sz="1600" dirty="0" err="1" smtClean="0"/>
              <a:t>daftar</a:t>
            </a:r>
            <a:r>
              <a:rPr lang="en-US" sz="1600" dirty="0" smtClean="0"/>
              <a:t>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penjelasan</a:t>
            </a:r>
            <a:r>
              <a:rPr lang="en-US" sz="1600" dirty="0" smtClean="0"/>
              <a:t> </a:t>
            </a:r>
            <a:r>
              <a:rPr lang="en-US" sz="1600" dirty="0" err="1" smtClean="0"/>
              <a:t>dari</a:t>
            </a:r>
            <a:r>
              <a:rPr lang="en-US" sz="1600" dirty="0" smtClean="0"/>
              <a:t> </a:t>
            </a:r>
            <a:r>
              <a:rPr lang="en-US" sz="1600" dirty="0" err="1" smtClean="0"/>
              <a:t>setiap</a:t>
            </a:r>
            <a:r>
              <a:rPr lang="en-US" sz="1600" dirty="0" smtClean="0"/>
              <a:t> </a:t>
            </a:r>
            <a:r>
              <a:rPr lang="en-US" sz="1600" dirty="0" err="1" smtClean="0"/>
              <a:t>kolom</a:t>
            </a:r>
            <a:r>
              <a:rPr lang="en-US" sz="1600" dirty="0" smtClean="0"/>
              <a:t>: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89212" y="2770095"/>
            <a:ext cx="10444107" cy="3133164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3850" lvl="1" indent="-285750">
              <a:buClr>
                <a:schemeClr val="accent1"/>
              </a:buClr>
              <a:tabLst>
                <a:tab pos="1720850" algn="l"/>
              </a:tabLst>
            </a:pP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asin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= product ID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dari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Amazon</a:t>
            </a:r>
          </a:p>
          <a:p>
            <a:pPr marL="323850" lvl="1" indent="-285750">
              <a:buClr>
                <a:schemeClr val="accent1"/>
              </a:buClr>
              <a:tabLst>
                <a:tab pos="1720850" algn="l"/>
              </a:tabLst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title	=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judul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buku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23850" lvl="1" indent="-285750">
              <a:buClr>
                <a:schemeClr val="accent1"/>
              </a:buClr>
              <a:tabLst>
                <a:tab pos="1720850" algn="l"/>
              </a:tabLst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author	=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penulis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buku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23850" lvl="1" indent="-285750">
              <a:buClr>
                <a:schemeClr val="accent1"/>
              </a:buClr>
              <a:tabLst>
                <a:tab pos="1720850" algn="l"/>
              </a:tabLst>
            </a:pP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soldBy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=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penjual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buku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23850" lvl="1" indent="-285750">
              <a:buClr>
                <a:schemeClr val="accent1"/>
              </a:buClr>
              <a:tabLst>
                <a:tab pos="1720850" algn="l"/>
              </a:tabLst>
            </a:pP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imgUrl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= URL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gambar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sampul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buku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23850" lvl="1" indent="-285750">
              <a:buClr>
                <a:schemeClr val="accent1"/>
              </a:buClr>
              <a:tabLst>
                <a:tab pos="1720850" algn="l"/>
              </a:tabLst>
            </a:pP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productURL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= URL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buku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23850" lvl="1" indent="-285750">
              <a:buClr>
                <a:schemeClr val="accent1"/>
              </a:buClr>
              <a:tabLst>
                <a:tab pos="1720850" algn="l"/>
              </a:tabLst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stars	= rating rata-rata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buku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Jika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bernilai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0, 	  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belum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ada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rating yang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ditambahkan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23850" lvl="1" indent="-285750">
              <a:buClr>
                <a:schemeClr val="accent1"/>
              </a:buClr>
              <a:tabLst>
                <a:tab pos="1720850" algn="l"/>
              </a:tabLst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Reviews	=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jumlah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review.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Jika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bernilai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0,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belum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	  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ada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review yang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ditambahkan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23850" lvl="1" indent="-285750">
              <a:buClr>
                <a:schemeClr val="accent1"/>
              </a:buClr>
              <a:tabLst>
                <a:tab pos="1720850" algn="l"/>
              </a:tabLst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Price	=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harga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buku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23850" lvl="1" indent="-285750">
              <a:buClr>
                <a:schemeClr val="accent1"/>
              </a:buClr>
              <a:tabLst>
                <a:tab pos="2339975" algn="l"/>
                <a:tab pos="2406650" algn="l"/>
              </a:tabLst>
            </a:pP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isKindleUnlimited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=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apakah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buku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tersebut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tersedia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		  di Kindle Unlimited</a:t>
            </a:r>
          </a:p>
          <a:p>
            <a:pPr marL="323850" lvl="1" indent="-285750">
              <a:buClr>
                <a:schemeClr val="accent1"/>
              </a:buClr>
              <a:tabLst>
                <a:tab pos="2339975" algn="l"/>
                <a:tab pos="2406650" algn="l"/>
              </a:tabLst>
            </a:pP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category_id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= serial ID yang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ditetapkan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pada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		 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kategori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buku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ini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23850" lvl="1" indent="-285750">
              <a:buClr>
                <a:schemeClr val="accent1"/>
              </a:buClr>
              <a:tabLst>
                <a:tab pos="2339975" algn="l"/>
                <a:tab pos="2406650" algn="l"/>
              </a:tabLst>
            </a:pP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isBestSeller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=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apakah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buku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berstatus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‘Best 	   Seller’</a:t>
            </a:r>
          </a:p>
          <a:p>
            <a:pPr marL="323850" lvl="1" indent="-285750">
              <a:buClr>
                <a:schemeClr val="accent1"/>
              </a:buClr>
              <a:tabLst>
                <a:tab pos="2339975" algn="l"/>
                <a:tab pos="2406650" algn="l"/>
              </a:tabLst>
            </a:pP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isEditorsPick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=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apakah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buku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berstatus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‘Editor’s 	   Pick’</a:t>
            </a:r>
          </a:p>
          <a:p>
            <a:pPr marL="323850" lvl="1" indent="-285750">
              <a:buClr>
                <a:schemeClr val="accent1"/>
              </a:buClr>
              <a:tabLst>
                <a:tab pos="2339975" algn="l"/>
                <a:tab pos="2406650" algn="l"/>
              </a:tabLst>
            </a:pP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isGoodReadsChoice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=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apakah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buku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berstatus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‘Good 	   Reads Choice’</a:t>
            </a:r>
          </a:p>
          <a:p>
            <a:pPr marL="323850" lvl="1" indent="-285750">
              <a:buClr>
                <a:schemeClr val="accent1"/>
              </a:buClr>
              <a:tabLst>
                <a:tab pos="2339975" algn="l"/>
                <a:tab pos="2406650" algn="l"/>
              </a:tabLst>
            </a:pP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publishedDate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=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tanggal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publikasi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buku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23850" lvl="1" indent="-285750">
              <a:buClr>
                <a:schemeClr val="accent1"/>
              </a:buClr>
              <a:tabLst>
                <a:tab pos="2339975" algn="l"/>
                <a:tab pos="2406650" algn="l"/>
              </a:tabLst>
            </a:pP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category_name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=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kategori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buku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8245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4376" y="1788459"/>
            <a:ext cx="10349753" cy="4912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 smtClean="0"/>
              <a:t>Analisis</a:t>
            </a:r>
            <a:r>
              <a:rPr lang="en-US" sz="1800" dirty="0" smtClean="0"/>
              <a:t> project </a:t>
            </a:r>
            <a:r>
              <a:rPr lang="en-US" sz="1800" dirty="0" err="1" smtClean="0"/>
              <a:t>ini</a:t>
            </a:r>
            <a:r>
              <a:rPr lang="en-US" sz="1800" dirty="0" smtClean="0"/>
              <a:t> </a:t>
            </a:r>
            <a:r>
              <a:rPr lang="en-US" sz="1800" dirty="0" err="1" smtClean="0"/>
              <a:t>dilakukan</a:t>
            </a:r>
            <a:r>
              <a:rPr lang="en-US" sz="1800" dirty="0" smtClean="0"/>
              <a:t>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</a:t>
            </a:r>
            <a:r>
              <a:rPr lang="en-US" sz="1800" dirty="0" err="1" smtClean="0"/>
              <a:t>mencakup</a:t>
            </a:r>
            <a:r>
              <a:rPr lang="en-US" sz="1800" dirty="0" smtClean="0"/>
              <a:t> </a:t>
            </a:r>
            <a:r>
              <a:rPr lang="en-US" sz="1800" dirty="0" err="1" smtClean="0"/>
              <a:t>tiga</a:t>
            </a:r>
            <a:r>
              <a:rPr lang="en-US" sz="1800" dirty="0" smtClean="0"/>
              <a:t> </a:t>
            </a:r>
            <a:r>
              <a:rPr lang="en-US" sz="1800" dirty="0" err="1" smtClean="0"/>
              <a:t>hal</a:t>
            </a:r>
            <a:r>
              <a:rPr lang="en-US" sz="1800" dirty="0" smtClean="0"/>
              <a:t> </a:t>
            </a:r>
            <a:r>
              <a:rPr lang="en-US" sz="1800" dirty="0" err="1" smtClean="0"/>
              <a:t>sebagai</a:t>
            </a:r>
            <a:r>
              <a:rPr lang="en-US" sz="1800" dirty="0" smtClean="0"/>
              <a:t> </a:t>
            </a:r>
            <a:r>
              <a:rPr lang="en-US" sz="1800" dirty="0" err="1" smtClean="0"/>
              <a:t>berikut</a:t>
            </a:r>
            <a:r>
              <a:rPr lang="en-US" sz="1800" dirty="0" smtClean="0"/>
              <a:t>: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800" dirty="0" smtClean="0"/>
              <a:t>Overview, yang </a:t>
            </a:r>
            <a:r>
              <a:rPr lang="en-US" sz="1800" dirty="0" err="1" smtClean="0"/>
              <a:t>mencakup</a:t>
            </a:r>
            <a:r>
              <a:rPr lang="en-US" sz="1800" dirty="0" smtClean="0"/>
              <a:t>:</a:t>
            </a:r>
            <a:endParaRPr lang="en-US" sz="2400" dirty="0" smtClean="0"/>
          </a:p>
          <a:p>
            <a:pPr marL="577850" lvl="1" indent="-182563"/>
            <a:r>
              <a:rPr lang="en-US" sz="1600" dirty="0" smtClean="0"/>
              <a:t>Total </a:t>
            </a:r>
            <a:r>
              <a:rPr lang="en-US" sz="1600" dirty="0" err="1" smtClean="0"/>
              <a:t>buku</a:t>
            </a:r>
            <a:r>
              <a:rPr lang="en-US" sz="1600" dirty="0" smtClean="0"/>
              <a:t> yang </a:t>
            </a:r>
            <a:r>
              <a:rPr lang="en-US" sz="1600" dirty="0" err="1" smtClean="0"/>
              <a:t>tersedia</a:t>
            </a:r>
            <a:r>
              <a:rPr lang="en-US" sz="1600" dirty="0" smtClean="0"/>
              <a:t>, total </a:t>
            </a:r>
            <a:r>
              <a:rPr lang="en-US" sz="1600" dirty="0" err="1" smtClean="0"/>
              <a:t>eksemplar</a:t>
            </a:r>
            <a:r>
              <a:rPr lang="en-US" sz="1600" dirty="0" smtClean="0"/>
              <a:t> </a:t>
            </a:r>
            <a:r>
              <a:rPr lang="en-US" sz="1600" dirty="0" err="1" smtClean="0"/>
              <a:t>buku</a:t>
            </a:r>
            <a:r>
              <a:rPr lang="en-US" sz="1600" dirty="0" smtClean="0"/>
              <a:t> yang </a:t>
            </a:r>
            <a:r>
              <a:rPr lang="en-US" sz="1600" dirty="0" err="1" smtClean="0"/>
              <a:t>terjual</a:t>
            </a:r>
            <a:r>
              <a:rPr lang="en-US" sz="1600" dirty="0" smtClean="0"/>
              <a:t> </a:t>
            </a:r>
            <a:r>
              <a:rPr lang="en-US" sz="1600" dirty="0" err="1" smtClean="0"/>
              <a:t>dan</a:t>
            </a:r>
            <a:r>
              <a:rPr lang="en-US" sz="1600" dirty="0" smtClean="0"/>
              <a:t> total sales</a:t>
            </a:r>
          </a:p>
          <a:p>
            <a:pPr marL="577850" lvl="1" indent="-182563"/>
            <a:r>
              <a:rPr lang="en-US" sz="1600" dirty="0" smtClean="0"/>
              <a:t>TOP 5 </a:t>
            </a:r>
            <a:r>
              <a:rPr lang="en-US" sz="1600" dirty="0" err="1" smtClean="0"/>
              <a:t>kategori</a:t>
            </a:r>
            <a:r>
              <a:rPr lang="en-US" sz="1600" dirty="0" smtClean="0"/>
              <a:t> </a:t>
            </a:r>
            <a:r>
              <a:rPr lang="en-US" sz="1600" dirty="0" err="1" smtClean="0"/>
              <a:t>buku</a:t>
            </a:r>
            <a:r>
              <a:rPr lang="en-US" sz="1600" dirty="0" smtClean="0"/>
              <a:t>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 err="1" smtClean="0"/>
              <a:t>penjualan</a:t>
            </a:r>
            <a:r>
              <a:rPr lang="en-US" sz="1600" dirty="0" smtClean="0"/>
              <a:t> </a:t>
            </a:r>
            <a:r>
              <a:rPr lang="en-US" sz="1600" dirty="0" err="1" smtClean="0"/>
              <a:t>terbaik</a:t>
            </a:r>
            <a:endParaRPr lang="en-US" sz="1600" dirty="0" smtClean="0"/>
          </a:p>
          <a:p>
            <a:pPr marL="577850" lvl="1" indent="-182563"/>
            <a:r>
              <a:rPr lang="en-US" sz="1600" dirty="0" smtClean="0"/>
              <a:t>TOP 5 Books by Seller</a:t>
            </a:r>
          </a:p>
          <a:p>
            <a:pPr marL="577850" lvl="1" indent="-182563"/>
            <a:r>
              <a:rPr lang="en-US" sz="1600" dirty="0" smtClean="0"/>
              <a:t>TOP 5 Best Selling Books</a:t>
            </a:r>
            <a:endParaRPr lang="en-US" sz="2000" dirty="0" smtClean="0"/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The Influence of tags on books sales</a:t>
            </a:r>
            <a:endParaRPr lang="en-US" sz="1800" dirty="0" smtClean="0"/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800" dirty="0" err="1"/>
              <a:t>Unreviewed</a:t>
            </a:r>
            <a:r>
              <a:rPr lang="en-US" sz="1800" dirty="0"/>
              <a:t> Books </a:t>
            </a:r>
            <a:r>
              <a:rPr lang="en-US" sz="1800" dirty="0" smtClean="0"/>
              <a:t>Analysis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endParaRPr lang="en-US" sz="1600" dirty="0" smtClean="0"/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endParaRPr lang="en-US" sz="1200" dirty="0" smtClean="0"/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smtClean="0"/>
              <a:t>Note: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 err="1" smtClean="0"/>
              <a:t>Tampilan</a:t>
            </a:r>
            <a:r>
              <a:rPr lang="en-US" sz="1600" dirty="0" smtClean="0"/>
              <a:t> </a:t>
            </a:r>
            <a:r>
              <a:rPr lang="en-US" sz="1600" dirty="0" err="1" smtClean="0"/>
              <a:t>grafik</a:t>
            </a:r>
            <a:r>
              <a:rPr lang="en-US" sz="1600" dirty="0" smtClean="0"/>
              <a:t> </a:t>
            </a:r>
            <a:r>
              <a:rPr lang="en-US" sz="1600" dirty="0" err="1" smtClean="0"/>
              <a:t>dan</a:t>
            </a:r>
            <a:r>
              <a:rPr lang="en-US" sz="1600" dirty="0" smtClean="0"/>
              <a:t> table Overview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Unreviewed</a:t>
            </a:r>
            <a:r>
              <a:rPr lang="en-US" sz="1600" dirty="0" smtClean="0"/>
              <a:t> Books Analysis </a:t>
            </a:r>
            <a:r>
              <a:rPr lang="en-US" sz="1600" dirty="0" err="1" smtClean="0"/>
              <a:t>dilakukan</a:t>
            </a:r>
            <a:r>
              <a:rPr lang="en-US" sz="1600" dirty="0" smtClean="0"/>
              <a:t> </a:t>
            </a:r>
            <a:r>
              <a:rPr lang="en-US" sz="1600" dirty="0" err="1" smtClean="0"/>
              <a:t>menggunakan</a:t>
            </a:r>
            <a:r>
              <a:rPr lang="en-US" sz="1600" dirty="0" smtClean="0"/>
              <a:t> </a:t>
            </a:r>
            <a:r>
              <a:rPr lang="en-US" sz="1600" b="1" dirty="0" smtClean="0"/>
              <a:t>Tableau</a:t>
            </a:r>
            <a:r>
              <a:rPr lang="en-US" sz="1600" dirty="0" smtClean="0"/>
              <a:t>.</a:t>
            </a:r>
            <a:endParaRPr lang="en-US" sz="1600" b="1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/>
              <a:t>Proses </a:t>
            </a:r>
            <a:r>
              <a:rPr lang="en-US" sz="1600" dirty="0" err="1" smtClean="0"/>
              <a:t>analisis</a:t>
            </a:r>
            <a:r>
              <a:rPr lang="en-US" sz="1600" dirty="0" smtClean="0"/>
              <a:t> </a:t>
            </a:r>
            <a:r>
              <a:rPr lang="en-US" sz="1600" dirty="0" err="1" smtClean="0"/>
              <a:t>regresi</a:t>
            </a:r>
            <a:r>
              <a:rPr lang="en-US" sz="1600" dirty="0" smtClean="0"/>
              <a:t>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grafik</a:t>
            </a:r>
            <a:r>
              <a:rPr lang="en-US" sz="1600" dirty="0" smtClean="0"/>
              <a:t> </a:t>
            </a:r>
            <a:r>
              <a:rPr lang="en-US" sz="1600" dirty="0" err="1" smtClean="0"/>
              <a:t>untuk</a:t>
            </a:r>
            <a:r>
              <a:rPr lang="en-US" sz="1600" dirty="0" smtClean="0"/>
              <a:t> The Influence of tags on books sales </a:t>
            </a:r>
            <a:r>
              <a:rPr lang="en-US" sz="1600" dirty="0" err="1" smtClean="0"/>
              <a:t>digunakan</a:t>
            </a:r>
            <a:r>
              <a:rPr lang="en-US" sz="1600" dirty="0" smtClean="0"/>
              <a:t> </a:t>
            </a:r>
            <a:r>
              <a:rPr lang="en-US" sz="1600" dirty="0" err="1" smtClean="0"/>
              <a:t>menggunakan</a:t>
            </a:r>
            <a:r>
              <a:rPr lang="en-US" sz="1600" dirty="0" smtClean="0"/>
              <a:t> model OLS </a:t>
            </a:r>
            <a:r>
              <a:rPr lang="en-US" sz="1600" dirty="0" err="1" smtClean="0"/>
              <a:t>pada</a:t>
            </a:r>
            <a:r>
              <a:rPr lang="en-US" sz="1600" dirty="0" smtClean="0"/>
              <a:t> </a:t>
            </a:r>
            <a:r>
              <a:rPr lang="en-US" sz="1600" b="1" dirty="0" smtClean="0"/>
              <a:t>python</a:t>
            </a:r>
            <a:r>
              <a:rPr lang="en-US" sz="1600" dirty="0" smtClean="0"/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365125"/>
            <a:ext cx="10515600" cy="8988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Exploration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3169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9212" y="1748118"/>
            <a:ext cx="10125635" cy="609201"/>
          </a:xfrm>
        </p:spPr>
        <p:txBody>
          <a:bodyPr>
            <a:normAutofit/>
          </a:bodyPr>
          <a:lstStyle/>
          <a:p>
            <a:r>
              <a:rPr lang="en-US" sz="1600" dirty="0" smtClean="0"/>
              <a:t>Di </a:t>
            </a:r>
            <a:r>
              <a:rPr lang="en-US" sz="1600" dirty="0" err="1" smtClean="0"/>
              <a:t>tahun</a:t>
            </a:r>
            <a:r>
              <a:rPr lang="en-US" sz="1600" dirty="0" smtClean="0"/>
              <a:t> 2023, </a:t>
            </a:r>
            <a:r>
              <a:rPr lang="en-US" sz="1600" dirty="0" err="1" smtClean="0"/>
              <a:t>terdapat</a:t>
            </a:r>
            <a:r>
              <a:rPr lang="en-US" sz="1600" dirty="0" smtClean="0"/>
              <a:t> </a:t>
            </a:r>
            <a:r>
              <a:rPr lang="en-US" sz="1600" dirty="0" err="1" smtClean="0"/>
              <a:t>sekitar</a:t>
            </a:r>
            <a:r>
              <a:rPr lang="en-US" sz="1600" dirty="0" smtClean="0"/>
              <a:t> 129 </a:t>
            </a:r>
            <a:r>
              <a:rPr lang="en-US" sz="1600" dirty="0" err="1" smtClean="0"/>
              <a:t>ribu</a:t>
            </a:r>
            <a:r>
              <a:rPr lang="en-US" sz="1600" dirty="0" smtClean="0"/>
              <a:t> kindle e-books yang </a:t>
            </a:r>
            <a:r>
              <a:rPr lang="en-US" sz="1600" dirty="0" err="1" smtClean="0"/>
              <a:t>tersedia</a:t>
            </a:r>
            <a:r>
              <a:rPr lang="en-US" sz="1600" dirty="0" smtClean="0"/>
              <a:t> di Amazon. Dari e-books </a:t>
            </a:r>
            <a:r>
              <a:rPr lang="en-US" sz="1600" dirty="0" err="1" smtClean="0"/>
              <a:t>tersebut</a:t>
            </a:r>
            <a:r>
              <a:rPr lang="en-US" sz="1600" dirty="0" smtClean="0"/>
              <a:t>, </a:t>
            </a:r>
            <a:r>
              <a:rPr lang="en-US" sz="1600" dirty="0" err="1" smtClean="0"/>
              <a:t>menghasilkan</a:t>
            </a:r>
            <a:r>
              <a:rPr lang="en-US" sz="1600" dirty="0" smtClean="0"/>
              <a:t> total </a:t>
            </a:r>
            <a:r>
              <a:rPr lang="en-US" sz="1600" dirty="0" err="1" smtClean="0"/>
              <a:t>penjualan</a:t>
            </a:r>
            <a:r>
              <a:rPr lang="en-US" sz="1600" dirty="0" smtClean="0"/>
              <a:t> </a:t>
            </a:r>
            <a:r>
              <a:rPr lang="en-US" sz="1600" dirty="0" err="1" smtClean="0"/>
              <a:t>sebesar</a:t>
            </a:r>
            <a:r>
              <a:rPr lang="en-US" sz="1600" dirty="0" smtClean="0"/>
              <a:t> $1.03 </a:t>
            </a:r>
            <a:r>
              <a:rPr lang="en-US" sz="1600" dirty="0" err="1" smtClean="0"/>
              <a:t>Milyar</a:t>
            </a:r>
            <a:r>
              <a:rPr lang="en-US" sz="1600" dirty="0" smtClean="0"/>
              <a:t> </a:t>
            </a:r>
            <a:r>
              <a:rPr lang="en-US" sz="1600" dirty="0" err="1" smtClean="0"/>
              <a:t>dan</a:t>
            </a:r>
            <a:r>
              <a:rPr lang="en-US" sz="1600" dirty="0" smtClean="0"/>
              <a:t> 109.27 </a:t>
            </a:r>
            <a:r>
              <a:rPr lang="en-US" sz="1600" dirty="0" err="1" smtClean="0"/>
              <a:t>juta</a:t>
            </a:r>
            <a:r>
              <a:rPr lang="en-US" sz="1600" dirty="0" smtClean="0"/>
              <a:t> </a:t>
            </a:r>
            <a:r>
              <a:rPr lang="en-US" sz="1600" dirty="0" err="1" smtClean="0"/>
              <a:t>buku</a:t>
            </a:r>
            <a:r>
              <a:rPr lang="en-US" sz="1600" dirty="0" smtClean="0"/>
              <a:t> </a:t>
            </a:r>
            <a:r>
              <a:rPr lang="en-US" sz="1600" dirty="0" err="1" smtClean="0"/>
              <a:t>terjual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922" y="2357321"/>
            <a:ext cx="1996469" cy="984924"/>
          </a:xfrm>
          <a:prstGeom prst="round2DiagRect">
            <a:avLst>
              <a:gd name="adj1" fmla="val 16667"/>
              <a:gd name="adj2" fmla="val 0"/>
            </a:avLst>
          </a:prstGeom>
          <a:ln w="9525" cap="sq">
            <a:solidFill>
              <a:srgbClr val="C00000"/>
            </a:solidFill>
            <a:miter lim="800000"/>
          </a:ln>
          <a:effectLst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6637" y="2362623"/>
            <a:ext cx="1944635" cy="979628"/>
          </a:xfrm>
          <a:prstGeom prst="round2DiagRect">
            <a:avLst>
              <a:gd name="adj1" fmla="val 16667"/>
              <a:gd name="adj2" fmla="val 0"/>
            </a:avLst>
          </a:prstGeom>
          <a:ln w="9525" cap="sq">
            <a:solidFill>
              <a:srgbClr val="C00000"/>
            </a:solidFill>
            <a:miter lim="800000"/>
          </a:ln>
          <a:effectLst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5097" y="2357320"/>
            <a:ext cx="2074940" cy="986237"/>
          </a:xfrm>
          <a:prstGeom prst="round2DiagRect">
            <a:avLst>
              <a:gd name="adj1" fmla="val 16667"/>
              <a:gd name="adj2" fmla="val 0"/>
            </a:avLst>
          </a:prstGeom>
          <a:ln w="9525" cap="sq">
            <a:solidFill>
              <a:srgbClr val="C00000"/>
            </a:solidFill>
            <a:miter lim="800000"/>
          </a:ln>
          <a:effectLst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6161" y="4126759"/>
            <a:ext cx="7106642" cy="1267002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089212" y="5393761"/>
            <a:ext cx="10264588" cy="783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1175" indent="-511175">
              <a:buNone/>
            </a:pP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Note: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Karena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tidak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ada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kolom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yang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mendukung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untuk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menghitung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sales,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nilai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sales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diambil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dari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perkalian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antara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reviews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dan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price.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Asumsi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ini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diambil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karena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orang yang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memberikan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review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kemungkinan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besar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merupakan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konsumen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yang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membeli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838200" y="365125"/>
            <a:ext cx="10515600" cy="8988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Exploration: Overview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089212" y="3327675"/>
            <a:ext cx="10125635" cy="783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Dari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hasil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rata-rata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penjualan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dari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31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kategori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buku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Literature &amp; Fiction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yang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merupakan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buku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dengan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urutan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18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dari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jumlahnya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menghasilkan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penghasilan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yang paling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baik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dibandingkan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kategori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buku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lain.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Selain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itu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genre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buku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Nonfiction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juga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meraup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rata-rata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pendapatan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yang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cukup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baik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meskipun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jumlah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bukunya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relatif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sedikit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1239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75764" y="1748119"/>
            <a:ext cx="10278035" cy="3792070"/>
          </a:xfrm>
        </p:spPr>
        <p:txBody>
          <a:bodyPr>
            <a:normAutofit/>
          </a:bodyPr>
          <a:lstStyle/>
          <a:p>
            <a:r>
              <a:rPr lang="en-US" sz="1600" dirty="0" err="1"/>
              <a:t>Jika</a:t>
            </a:r>
            <a:r>
              <a:rPr lang="en-US" sz="1600" dirty="0"/>
              <a:t> </a:t>
            </a:r>
            <a:r>
              <a:rPr lang="en-US" sz="1600" dirty="0" err="1"/>
              <a:t>dilihat</a:t>
            </a:r>
            <a:r>
              <a:rPr lang="en-US" sz="1600" dirty="0"/>
              <a:t> </a:t>
            </a:r>
            <a:r>
              <a:rPr lang="en-US" sz="1600" dirty="0" err="1"/>
              <a:t>berdasarkan</a:t>
            </a:r>
            <a:r>
              <a:rPr lang="en-US" sz="1600" dirty="0"/>
              <a:t> </a:t>
            </a:r>
            <a:r>
              <a:rPr lang="en-US" sz="1600" i="1" dirty="0" smtClean="0"/>
              <a:t>seller</a:t>
            </a:r>
            <a:r>
              <a:rPr lang="en-US" sz="1600" dirty="0" smtClean="0"/>
              <a:t>, </a:t>
            </a:r>
            <a:r>
              <a:rPr lang="en-US" sz="1600" dirty="0" err="1"/>
              <a:t>buku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‘</a:t>
            </a:r>
            <a:r>
              <a:rPr lang="en-US" sz="1600" dirty="0" err="1"/>
              <a:t>Pottermore</a:t>
            </a:r>
            <a:r>
              <a:rPr lang="en-US" sz="1600" dirty="0"/>
              <a:t>’ </a:t>
            </a:r>
            <a:r>
              <a:rPr lang="en-US" sz="1600" dirty="0" err="1"/>
              <a:t>mendapatkan</a:t>
            </a:r>
            <a:r>
              <a:rPr lang="en-US" sz="1600" dirty="0"/>
              <a:t> </a:t>
            </a:r>
            <a:r>
              <a:rPr lang="en-US" sz="1600" dirty="0" err="1"/>
              <a:t>hasil</a:t>
            </a:r>
            <a:r>
              <a:rPr lang="en-US" sz="1600" dirty="0"/>
              <a:t> </a:t>
            </a:r>
            <a:r>
              <a:rPr lang="en-US" sz="1600" dirty="0" err="1"/>
              <a:t>penjualan</a:t>
            </a:r>
            <a:r>
              <a:rPr lang="en-US" sz="1600" dirty="0"/>
              <a:t> </a:t>
            </a:r>
            <a:r>
              <a:rPr lang="en-US" sz="1600" dirty="0" smtClean="0"/>
              <a:t>yang paling </a:t>
            </a:r>
            <a:r>
              <a:rPr lang="en-US" sz="1600" dirty="0" err="1" smtClean="0"/>
              <a:t>baik</a:t>
            </a:r>
            <a:r>
              <a:rPr lang="en-US" sz="1600" dirty="0" smtClean="0"/>
              <a:t>. </a:t>
            </a:r>
            <a:r>
              <a:rPr lang="en-US" sz="1600" dirty="0"/>
              <a:t>Dan </a:t>
            </a:r>
            <a:r>
              <a:rPr lang="en-US" sz="1600" dirty="0" err="1"/>
              <a:t>jika</a:t>
            </a:r>
            <a:r>
              <a:rPr lang="en-US" sz="1600" dirty="0"/>
              <a:t> </a:t>
            </a:r>
            <a:r>
              <a:rPr lang="en-US" sz="1600" dirty="0" err="1"/>
              <a:t>ditinjau</a:t>
            </a:r>
            <a:r>
              <a:rPr lang="en-US" sz="1600" dirty="0"/>
              <a:t>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jauh</a:t>
            </a:r>
            <a:r>
              <a:rPr lang="en-US" sz="1600" dirty="0"/>
              <a:t>, </a:t>
            </a:r>
            <a:r>
              <a:rPr lang="en-US" sz="1600" dirty="0" err="1"/>
              <a:t>buku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distributor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mendistribusikan</a:t>
            </a:r>
            <a:r>
              <a:rPr lang="en-US" sz="1600" dirty="0"/>
              <a:t> </a:t>
            </a:r>
            <a:r>
              <a:rPr lang="en-US" sz="1600" dirty="0" err="1"/>
              <a:t>buku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genre </a:t>
            </a:r>
            <a:r>
              <a:rPr lang="en-US" sz="1600" b="1" dirty="0" smtClean="0"/>
              <a:t>Literature </a:t>
            </a:r>
            <a:r>
              <a:rPr lang="en-US" sz="1600" b="1" dirty="0"/>
              <a:t>&amp; </a:t>
            </a:r>
            <a:r>
              <a:rPr lang="en-US" sz="1600" b="1" dirty="0" smtClean="0"/>
              <a:t>Fiction</a:t>
            </a:r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pPr marL="0" indent="0">
              <a:buNone/>
            </a:pPr>
            <a:endParaRPr lang="en-US" sz="700" dirty="0" smtClean="0"/>
          </a:p>
          <a:p>
            <a:pPr marL="0" indent="0">
              <a:buNone/>
            </a:pPr>
            <a:endParaRPr lang="en-US" sz="800" dirty="0" smtClean="0"/>
          </a:p>
          <a:p>
            <a:r>
              <a:rPr lang="en-US" sz="1600" dirty="0" err="1" smtClean="0"/>
              <a:t>Untuk</a:t>
            </a:r>
            <a:r>
              <a:rPr lang="en-US" sz="1600" dirty="0" smtClean="0"/>
              <a:t> ‘TOP 5 Best Selling Books’ </a:t>
            </a:r>
            <a:r>
              <a:rPr lang="en-US" sz="1600" dirty="0" err="1" smtClean="0"/>
              <a:t>dapat</a:t>
            </a:r>
            <a:r>
              <a:rPr lang="en-US" sz="1600" dirty="0" smtClean="0"/>
              <a:t> </a:t>
            </a:r>
            <a:r>
              <a:rPr lang="en-US" sz="1600" dirty="0" err="1" smtClean="0"/>
              <a:t>terlihat</a:t>
            </a:r>
            <a:r>
              <a:rPr lang="en-US" sz="1600" dirty="0" smtClean="0"/>
              <a:t> </a:t>
            </a:r>
            <a:r>
              <a:rPr lang="en-US" sz="1600" dirty="0" err="1" smtClean="0"/>
              <a:t>pada</a:t>
            </a:r>
            <a:r>
              <a:rPr lang="en-US" sz="1600" dirty="0" smtClean="0"/>
              <a:t> </a:t>
            </a:r>
            <a:r>
              <a:rPr lang="en-US" sz="1600" dirty="0" err="1" smtClean="0"/>
              <a:t>tabel</a:t>
            </a:r>
            <a:r>
              <a:rPr lang="en-US" sz="1600" dirty="0" smtClean="0"/>
              <a:t> di </a:t>
            </a:r>
            <a:r>
              <a:rPr lang="en-US" sz="1600" dirty="0" err="1" smtClean="0"/>
              <a:t>bawah</a:t>
            </a:r>
            <a:r>
              <a:rPr lang="en-US" sz="1600" dirty="0" smtClean="0"/>
              <a:t>. </a:t>
            </a:r>
            <a:r>
              <a:rPr lang="en-US" sz="1600" dirty="0" err="1" smtClean="0"/>
              <a:t>Terlihat</a:t>
            </a:r>
            <a:r>
              <a:rPr lang="en-US" sz="1600" dirty="0" smtClean="0"/>
              <a:t> </a:t>
            </a:r>
            <a:r>
              <a:rPr lang="en-US" sz="1600" dirty="0" err="1" smtClean="0"/>
              <a:t>kelima</a:t>
            </a:r>
            <a:r>
              <a:rPr lang="en-US" sz="1600" dirty="0" smtClean="0"/>
              <a:t> </a:t>
            </a:r>
            <a:r>
              <a:rPr lang="en-US" sz="1600" dirty="0" err="1" smtClean="0"/>
              <a:t>buku</a:t>
            </a:r>
            <a:r>
              <a:rPr lang="en-US" sz="1600" dirty="0" smtClean="0"/>
              <a:t> </a:t>
            </a:r>
            <a:r>
              <a:rPr lang="en-US" sz="1600" dirty="0" err="1" smtClean="0"/>
              <a:t>merupakan</a:t>
            </a:r>
            <a:r>
              <a:rPr lang="en-US" sz="1600" dirty="0" smtClean="0"/>
              <a:t> </a:t>
            </a:r>
            <a:r>
              <a:rPr lang="en-US" sz="1600" dirty="0" err="1" smtClean="0"/>
              <a:t>buku</a:t>
            </a:r>
            <a:r>
              <a:rPr lang="en-US" sz="1600" dirty="0" smtClean="0"/>
              <a:t>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genre </a:t>
            </a:r>
            <a:r>
              <a:rPr lang="en-US" sz="1600" b="1" dirty="0" smtClean="0"/>
              <a:t>Literature &amp; Fiction</a:t>
            </a:r>
            <a:r>
              <a:rPr lang="en-US" sz="1600" dirty="0" smtClean="0"/>
              <a:t>. Hal </a:t>
            </a:r>
            <a:r>
              <a:rPr lang="en-US" sz="1600" dirty="0" err="1" smtClean="0"/>
              <a:t>ini</a:t>
            </a:r>
            <a:r>
              <a:rPr lang="en-US" sz="1600" dirty="0" smtClean="0"/>
              <a:t> </a:t>
            </a:r>
            <a:r>
              <a:rPr lang="en-US" sz="1600" dirty="0" err="1" smtClean="0"/>
              <a:t>bisa</a:t>
            </a:r>
            <a:r>
              <a:rPr lang="en-US" sz="1600" dirty="0" smtClean="0"/>
              <a:t> </a:t>
            </a:r>
            <a:r>
              <a:rPr lang="en-US" sz="1600" dirty="0" err="1" smtClean="0"/>
              <a:t>dijadikan</a:t>
            </a:r>
            <a:r>
              <a:rPr lang="en-US" sz="1600" dirty="0" smtClean="0"/>
              <a:t> </a:t>
            </a:r>
            <a:r>
              <a:rPr lang="en-US" sz="1600" dirty="0" err="1" smtClean="0"/>
              <a:t>masukkan</a:t>
            </a:r>
            <a:r>
              <a:rPr lang="en-US" sz="1600" dirty="0" smtClean="0"/>
              <a:t> </a:t>
            </a:r>
            <a:r>
              <a:rPr lang="en-US" sz="1600" dirty="0" err="1" smtClean="0"/>
              <a:t>bagi</a:t>
            </a:r>
            <a:r>
              <a:rPr lang="en-US" sz="1600" dirty="0" smtClean="0"/>
              <a:t> </a:t>
            </a:r>
            <a:r>
              <a:rPr lang="en-US" sz="1600" dirty="0" err="1" smtClean="0"/>
              <a:t>tim</a:t>
            </a:r>
            <a:r>
              <a:rPr lang="en-US" sz="1600" dirty="0" smtClean="0"/>
              <a:t> </a:t>
            </a: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menambahkan</a:t>
            </a:r>
            <a:r>
              <a:rPr lang="en-US" sz="1600" dirty="0" smtClean="0"/>
              <a:t> </a:t>
            </a:r>
            <a:r>
              <a:rPr lang="en-US" sz="1600" dirty="0" err="1" smtClean="0"/>
              <a:t>buku</a:t>
            </a:r>
            <a:r>
              <a:rPr lang="en-US" sz="1600" dirty="0" smtClean="0"/>
              <a:t>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genre </a:t>
            </a:r>
            <a:r>
              <a:rPr lang="en-US" sz="1600" dirty="0" err="1" smtClean="0"/>
              <a:t>tersebut</a:t>
            </a:r>
            <a:r>
              <a:rPr lang="en-US" sz="1600" dirty="0" smtClean="0"/>
              <a:t> </a:t>
            </a:r>
            <a:r>
              <a:rPr lang="en-US" sz="1600" dirty="0" err="1" smtClean="0"/>
              <a:t>karena</a:t>
            </a:r>
            <a:r>
              <a:rPr lang="en-US" sz="1600" dirty="0" smtClean="0"/>
              <a:t> </a:t>
            </a:r>
            <a:r>
              <a:rPr lang="en-US" sz="1600" dirty="0" err="1" smtClean="0"/>
              <a:t>banyak</a:t>
            </a:r>
            <a:r>
              <a:rPr lang="en-US" sz="1600" dirty="0" smtClean="0"/>
              <a:t> </a:t>
            </a:r>
            <a:r>
              <a:rPr lang="en-US" sz="1600" dirty="0" err="1" smtClean="0"/>
              <a:t>peminatnya</a:t>
            </a:r>
            <a:r>
              <a:rPr lang="en-US" sz="1600" dirty="0" smtClean="0"/>
              <a:t>, </a:t>
            </a:r>
            <a:r>
              <a:rPr lang="en-US" sz="1600" dirty="0" err="1" smtClean="0"/>
              <a:t>terbukti</a:t>
            </a:r>
            <a:r>
              <a:rPr lang="en-US" sz="1600" dirty="0" smtClean="0"/>
              <a:t> </a:t>
            </a:r>
            <a:r>
              <a:rPr lang="en-US" sz="1600" dirty="0" err="1" smtClean="0"/>
              <a:t>dari</a:t>
            </a:r>
            <a:r>
              <a:rPr lang="en-US" sz="1600" dirty="0" smtClean="0"/>
              <a:t> </a:t>
            </a:r>
            <a:r>
              <a:rPr lang="en-US" sz="1600" dirty="0" err="1" smtClean="0"/>
              <a:t>hasil</a:t>
            </a:r>
            <a:r>
              <a:rPr lang="en-US" sz="1600" dirty="0" smtClean="0"/>
              <a:t> </a:t>
            </a:r>
            <a:r>
              <a:rPr lang="en-US" sz="1600" dirty="0" err="1" smtClean="0"/>
              <a:t>penjualan</a:t>
            </a:r>
            <a:r>
              <a:rPr lang="en-US" sz="1600" dirty="0" smtClean="0"/>
              <a:t> </a:t>
            </a:r>
            <a:r>
              <a:rPr lang="en-US" sz="1600" dirty="0" err="1" smtClean="0"/>
              <a:t>buku</a:t>
            </a:r>
            <a:r>
              <a:rPr lang="en-US" sz="1600" dirty="0" smtClean="0"/>
              <a:t> yang </a:t>
            </a:r>
            <a:r>
              <a:rPr lang="en-US" sz="1600" dirty="0" err="1" smtClean="0"/>
              <a:t>cukup</a:t>
            </a:r>
            <a:r>
              <a:rPr lang="en-US" sz="1600" dirty="0" smtClean="0"/>
              <a:t> </a:t>
            </a:r>
            <a:r>
              <a:rPr lang="en-US" sz="1600" dirty="0" err="1" smtClean="0"/>
              <a:t>baik</a:t>
            </a:r>
            <a:r>
              <a:rPr lang="en-US" sz="1600" dirty="0" smtClean="0"/>
              <a:t>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699" y="4916214"/>
            <a:ext cx="5163271" cy="1247949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276" y="2539670"/>
            <a:ext cx="4544059" cy="1209844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599" y="2346481"/>
            <a:ext cx="3894766" cy="1712654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65125"/>
            <a:ext cx="10515600" cy="8988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Exploration: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6776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93694" y="1770771"/>
            <a:ext cx="10515600" cy="2353235"/>
          </a:xfrm>
        </p:spPr>
        <p:txBody>
          <a:bodyPr>
            <a:norm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600" dirty="0" err="1" smtClean="0"/>
              <a:t>Dalam</a:t>
            </a:r>
            <a:r>
              <a:rPr lang="en-US" sz="1600" dirty="0" smtClean="0"/>
              <a:t> dataset kindle e-books, </a:t>
            </a:r>
            <a:r>
              <a:rPr lang="en-US" sz="1600" dirty="0" err="1" smtClean="0"/>
              <a:t>terdapat</a:t>
            </a:r>
            <a:r>
              <a:rPr lang="en-US" sz="1600" dirty="0" smtClean="0"/>
              <a:t> </a:t>
            </a:r>
            <a:r>
              <a:rPr lang="en-US" sz="1600" dirty="0" err="1" smtClean="0"/>
              <a:t>empat</a:t>
            </a:r>
            <a:r>
              <a:rPr lang="en-US" sz="1600" dirty="0" smtClean="0"/>
              <a:t> </a:t>
            </a:r>
            <a:r>
              <a:rPr lang="en-US" sz="1600" i="1" dirty="0" smtClean="0"/>
              <a:t>tag </a:t>
            </a:r>
            <a:r>
              <a:rPr lang="en-US" sz="1600" dirty="0" err="1" smtClean="0"/>
              <a:t>buku</a:t>
            </a:r>
            <a:r>
              <a:rPr lang="en-US" sz="1600" dirty="0" smtClean="0"/>
              <a:t> yang </a:t>
            </a:r>
            <a:r>
              <a:rPr lang="en-US" sz="1600" dirty="0" err="1" smtClean="0"/>
              <a:t>bisa</a:t>
            </a:r>
            <a:r>
              <a:rPr lang="en-US" sz="1600" dirty="0" smtClean="0"/>
              <a:t> </a:t>
            </a:r>
            <a:r>
              <a:rPr lang="en-US" sz="1600" dirty="0" err="1" smtClean="0"/>
              <a:t>menjadi</a:t>
            </a:r>
            <a:r>
              <a:rPr lang="en-US" sz="1600" dirty="0" smtClean="0"/>
              <a:t> </a:t>
            </a:r>
            <a:r>
              <a:rPr lang="en-US" sz="1600" dirty="0" err="1" smtClean="0"/>
              <a:t>faktor</a:t>
            </a:r>
            <a:r>
              <a:rPr lang="en-US" sz="1600" dirty="0" smtClean="0"/>
              <a:t> </a:t>
            </a:r>
            <a:r>
              <a:rPr lang="en-US" sz="1600" dirty="0" err="1" smtClean="0"/>
              <a:t>penjualan</a:t>
            </a:r>
            <a:r>
              <a:rPr lang="en-US" sz="1600" dirty="0" smtClean="0"/>
              <a:t> sales:</a:t>
            </a:r>
            <a:endParaRPr lang="en-US" sz="1800" dirty="0" smtClean="0"/>
          </a:p>
          <a:p>
            <a:pPr lvl="1"/>
            <a:r>
              <a:rPr lang="en-US" sz="1400" dirty="0" err="1" smtClean="0"/>
              <a:t>isKindleUnlimited</a:t>
            </a:r>
            <a:endParaRPr lang="en-US" sz="1400" dirty="0" smtClean="0"/>
          </a:p>
          <a:p>
            <a:pPr lvl="1"/>
            <a:r>
              <a:rPr lang="en-US" sz="1400" dirty="0" err="1" smtClean="0"/>
              <a:t>isBestSeller</a:t>
            </a:r>
            <a:endParaRPr lang="en-US" sz="1400" dirty="0" smtClean="0"/>
          </a:p>
          <a:p>
            <a:pPr lvl="1"/>
            <a:r>
              <a:rPr lang="en-US" sz="1400" dirty="0" err="1" smtClean="0"/>
              <a:t>isGoodReadsChoice</a:t>
            </a:r>
            <a:endParaRPr lang="en-US" sz="1400" dirty="0" smtClean="0"/>
          </a:p>
          <a:p>
            <a:pPr lvl="1"/>
            <a:r>
              <a:rPr lang="en-US" sz="1400" dirty="0" err="1" smtClean="0"/>
              <a:t>isEditorsPick</a:t>
            </a:r>
            <a:endParaRPr lang="en-US" sz="1800" dirty="0" smtClean="0"/>
          </a:p>
          <a:p>
            <a:pPr marL="228600" indent="-2286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 smtClean="0"/>
              <a:t>Kita </a:t>
            </a:r>
            <a:r>
              <a:rPr lang="en-US" sz="1600" dirty="0" err="1" smtClean="0"/>
              <a:t>akan</a:t>
            </a:r>
            <a:r>
              <a:rPr lang="en-US" sz="1600" dirty="0" smtClean="0"/>
              <a:t> </a:t>
            </a:r>
            <a:r>
              <a:rPr lang="en-US" sz="1600" dirty="0" err="1" smtClean="0"/>
              <a:t>memprediksi</a:t>
            </a:r>
            <a:r>
              <a:rPr lang="en-US" sz="1600" dirty="0" smtClean="0"/>
              <a:t> tags </a:t>
            </a:r>
            <a:r>
              <a:rPr lang="en-US" sz="1600" dirty="0" err="1" smtClean="0"/>
              <a:t>mana</a:t>
            </a:r>
            <a:r>
              <a:rPr lang="en-US" sz="1600" dirty="0" smtClean="0"/>
              <a:t> yang paling </a:t>
            </a:r>
            <a:r>
              <a:rPr lang="en-US" sz="1600" dirty="0" err="1" smtClean="0"/>
              <a:t>berpengaruh</a:t>
            </a:r>
            <a:r>
              <a:rPr lang="en-US" sz="1600" dirty="0" smtClean="0"/>
              <a:t>,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seberapa</a:t>
            </a:r>
            <a:r>
              <a:rPr lang="en-US" sz="1600" dirty="0" smtClean="0"/>
              <a:t> </a:t>
            </a:r>
            <a:r>
              <a:rPr lang="en-US" sz="1600" dirty="0" err="1" smtClean="0"/>
              <a:t>besar</a:t>
            </a:r>
            <a:r>
              <a:rPr lang="en-US" sz="1600" dirty="0" smtClean="0"/>
              <a:t> </a:t>
            </a:r>
            <a:r>
              <a:rPr lang="en-US" sz="1600" dirty="0" err="1" smtClean="0"/>
              <a:t>dampaknya</a:t>
            </a:r>
            <a:r>
              <a:rPr lang="en-US" sz="1600" dirty="0" smtClean="0"/>
              <a:t> </a:t>
            </a:r>
            <a:r>
              <a:rPr lang="en-US" sz="1600" dirty="0" err="1" smtClean="0"/>
              <a:t>pada</a:t>
            </a:r>
            <a:r>
              <a:rPr lang="en-US" sz="1600" dirty="0" smtClean="0"/>
              <a:t> </a:t>
            </a:r>
            <a:r>
              <a:rPr lang="en-US" sz="1600" dirty="0" err="1" smtClean="0"/>
              <a:t>kenaikan</a:t>
            </a:r>
            <a:r>
              <a:rPr lang="en-US" sz="1600" dirty="0" smtClean="0"/>
              <a:t> sales.</a:t>
            </a:r>
          </a:p>
          <a:p>
            <a:pPr marL="228600" indent="-2286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 err="1" smtClean="0"/>
              <a:t>Karena</a:t>
            </a:r>
            <a:r>
              <a:rPr lang="en-US" sz="1600" dirty="0" smtClean="0"/>
              <a:t> </a:t>
            </a:r>
            <a:r>
              <a:rPr lang="en-US" sz="1600" dirty="0" err="1" smtClean="0"/>
              <a:t>dalam</a:t>
            </a:r>
            <a:r>
              <a:rPr lang="en-US" sz="1600" dirty="0" smtClean="0"/>
              <a:t> dataset </a:t>
            </a:r>
            <a:r>
              <a:rPr lang="en-US" sz="1600" dirty="0" err="1" smtClean="0"/>
              <a:t>nilai</a:t>
            </a:r>
            <a:r>
              <a:rPr lang="en-US" sz="1600" dirty="0" smtClean="0"/>
              <a:t> </a:t>
            </a:r>
            <a:r>
              <a:rPr lang="en-US" sz="1600" dirty="0"/>
              <a:t>sales </a:t>
            </a:r>
            <a:r>
              <a:rPr lang="en-US" sz="1600" dirty="0" err="1"/>
              <a:t>memiliki</a:t>
            </a:r>
            <a:r>
              <a:rPr lang="en-US" sz="1600" dirty="0"/>
              <a:t> </a:t>
            </a:r>
            <a:r>
              <a:rPr lang="en-US" sz="1600" dirty="0" err="1"/>
              <a:t>distribusi</a:t>
            </a:r>
            <a:r>
              <a:rPr lang="en-US" sz="1600" dirty="0"/>
              <a:t> data yang </a:t>
            </a:r>
            <a:r>
              <a:rPr lang="en-US" sz="1600" dirty="0" err="1"/>
              <a:t>sangat</a:t>
            </a:r>
            <a:r>
              <a:rPr lang="en-US" sz="1600" dirty="0"/>
              <a:t> miring (skewed</a:t>
            </a:r>
            <a:r>
              <a:rPr lang="en-US" sz="1600" dirty="0" smtClean="0"/>
              <a:t>), </a:t>
            </a:r>
            <a:r>
              <a:rPr lang="en-US" sz="1600" dirty="0" err="1" smtClean="0"/>
              <a:t>dilakukan</a:t>
            </a:r>
            <a:r>
              <a:rPr lang="en-US" sz="1600" dirty="0" smtClean="0"/>
              <a:t> log </a:t>
            </a:r>
            <a:r>
              <a:rPr lang="en-US" sz="1600" dirty="0" err="1" smtClean="0"/>
              <a:t>transformasi</a:t>
            </a:r>
            <a:r>
              <a:rPr lang="en-US" sz="1600" dirty="0" smtClean="0"/>
              <a:t> agar </a:t>
            </a:r>
            <a:r>
              <a:rPr lang="en-US" sz="1600" dirty="0" err="1" smtClean="0"/>
              <a:t>terhindar</a:t>
            </a:r>
            <a:r>
              <a:rPr lang="en-US" sz="1600" dirty="0" smtClean="0"/>
              <a:t> </a:t>
            </a:r>
            <a:r>
              <a:rPr lang="en-US" sz="1600" dirty="0" err="1" smtClean="0"/>
              <a:t>dari</a:t>
            </a:r>
            <a:r>
              <a:rPr lang="en-US" sz="1600" dirty="0" smtClean="0"/>
              <a:t> outlier.</a:t>
            </a: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515" y="3853927"/>
            <a:ext cx="3079805" cy="208967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431" y="3857960"/>
            <a:ext cx="2985246" cy="208967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Right Arrow 6"/>
          <p:cNvSpPr/>
          <p:nvPr/>
        </p:nvSpPr>
        <p:spPr>
          <a:xfrm>
            <a:off x="4545782" y="4791185"/>
            <a:ext cx="403412" cy="2151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144677" y="3800139"/>
            <a:ext cx="2803249" cy="1631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</a:pP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Karena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banyaknya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e-books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dengan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nilai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review 0,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kita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akan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mengecualikan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dalam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analisis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pengaruh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tags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terhadap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sales</a:t>
            </a:r>
            <a:endParaRPr lang="en-US" sz="18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93694" y="6037728"/>
            <a:ext cx="10515600" cy="506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1175" indent="-511175">
              <a:buNone/>
            </a:pP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Note: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Log transform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dilakukan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menggunakan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function np.log1p (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log(1+x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)) agar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bisa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mendefinisikan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data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dengan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nilai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sales = 0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838200" y="365125"/>
            <a:ext cx="10515600" cy="8988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Exploration: The Influence of tags on books sales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6398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53353" y="1697682"/>
            <a:ext cx="10515600" cy="2565036"/>
          </a:xfrm>
        </p:spPr>
        <p:txBody>
          <a:bodyPr>
            <a:normAutofit lnSpcReduction="10000"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600" dirty="0" err="1"/>
              <a:t>Pertama</a:t>
            </a:r>
            <a:r>
              <a:rPr lang="en-US" sz="1600" dirty="0"/>
              <a:t>, </a:t>
            </a:r>
            <a:r>
              <a:rPr lang="en-US" sz="1600" dirty="0" err="1"/>
              <a:t>diasumsikan</a:t>
            </a:r>
            <a:r>
              <a:rPr lang="en-US" sz="1600" dirty="0"/>
              <a:t> </a:t>
            </a:r>
            <a:r>
              <a:rPr lang="en-US" sz="1600" dirty="0" err="1"/>
              <a:t>kita</a:t>
            </a:r>
            <a:r>
              <a:rPr lang="en-US" sz="1600" dirty="0"/>
              <a:t> </a:t>
            </a:r>
            <a:r>
              <a:rPr lang="en-US" sz="1600" dirty="0" err="1"/>
              <a:t>ingin</a:t>
            </a:r>
            <a:r>
              <a:rPr lang="en-US" sz="1600" dirty="0"/>
              <a:t> </a:t>
            </a:r>
            <a:r>
              <a:rPr lang="en-US" sz="1600" dirty="0" err="1"/>
              <a:t>mencari</a:t>
            </a:r>
            <a:r>
              <a:rPr lang="en-US" sz="1600" dirty="0"/>
              <a:t> </a:t>
            </a:r>
            <a:r>
              <a:rPr lang="en-US" sz="1600" dirty="0" err="1"/>
              <a:t>tahu</a:t>
            </a:r>
            <a:r>
              <a:rPr lang="en-US" sz="1600" dirty="0"/>
              <a:t> </a:t>
            </a:r>
            <a:r>
              <a:rPr lang="en-US" sz="1600" dirty="0" err="1"/>
              <a:t>hubungan</a:t>
            </a:r>
            <a:r>
              <a:rPr lang="en-US" sz="1600" dirty="0"/>
              <a:t> </a:t>
            </a:r>
            <a:r>
              <a:rPr lang="en-US" sz="1600" dirty="0" err="1"/>
              <a:t>antara</a:t>
            </a:r>
            <a:r>
              <a:rPr lang="en-US" sz="1600" dirty="0"/>
              <a:t> ratings (</a:t>
            </a:r>
            <a:r>
              <a:rPr lang="en-US" sz="1600" b="1" dirty="0"/>
              <a:t>stars</a:t>
            </a:r>
            <a:r>
              <a:rPr lang="en-US" sz="1600" dirty="0"/>
              <a:t>)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b="1" dirty="0" smtClean="0"/>
              <a:t>sales</a:t>
            </a:r>
            <a:endParaRPr lang="en-US" sz="16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600" dirty="0" err="1" smtClean="0"/>
              <a:t>Bangun</a:t>
            </a:r>
            <a:r>
              <a:rPr lang="en-US" sz="1600" dirty="0" smtClean="0"/>
              <a:t> model </a:t>
            </a:r>
            <a:r>
              <a:rPr lang="en-US" sz="1600" dirty="0" err="1" smtClean="0"/>
              <a:t>menggunakan</a:t>
            </a:r>
            <a:r>
              <a:rPr lang="en-US" sz="1600" dirty="0" smtClean="0"/>
              <a:t> OLS: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600" dirty="0" err="1" smtClean="0"/>
              <a:t>Visualisasikan</a:t>
            </a:r>
            <a:r>
              <a:rPr lang="en-US" sz="1600" dirty="0" smtClean="0"/>
              <a:t> data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garis</a:t>
            </a:r>
            <a:r>
              <a:rPr lang="en-US" sz="1600" dirty="0" smtClean="0"/>
              <a:t> </a:t>
            </a:r>
            <a:r>
              <a:rPr lang="en-US" sz="1600" dirty="0" err="1" smtClean="0"/>
              <a:t>regresinya</a:t>
            </a:r>
            <a:r>
              <a:rPr lang="en-US" sz="1600" dirty="0" smtClean="0"/>
              <a:t>:</a:t>
            </a: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994" y="2400773"/>
            <a:ext cx="5409882" cy="14282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994" y="4262718"/>
            <a:ext cx="3866677" cy="226314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5316070" y="4262718"/>
            <a:ext cx="5858436" cy="1448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</a:pP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Hasil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visualisasi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garis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regresi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sederhana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menggunakan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satu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predictor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menunjukkan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hubungan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yang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positif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antara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stars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dan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log_sales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Clr>
                <a:schemeClr val="accent1"/>
              </a:buClr>
            </a:pP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Selanjutnya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mari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kita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lihat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pengaruh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keempat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tags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terhadap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data.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8200" y="365125"/>
            <a:ext cx="10515600" cy="8988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Exploration: The Influence of tags on books sales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5266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3294531"/>
            <a:ext cx="10515600" cy="1479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Dari </a:t>
            </a:r>
            <a:r>
              <a:rPr lang="en-US" sz="1600" dirty="0" err="1" smtClean="0"/>
              <a:t>hasil</a:t>
            </a:r>
            <a:r>
              <a:rPr lang="en-US" sz="1600" dirty="0"/>
              <a:t> </a:t>
            </a:r>
            <a:r>
              <a:rPr lang="en-US" sz="1600" dirty="0" err="1" smtClean="0"/>
              <a:t>masing-masing</a:t>
            </a:r>
            <a:r>
              <a:rPr lang="en-US" sz="1600" dirty="0" smtClean="0"/>
              <a:t> </a:t>
            </a:r>
            <a:r>
              <a:rPr lang="en-US" sz="1600" dirty="0" err="1" smtClean="0"/>
              <a:t>visualisasi</a:t>
            </a:r>
            <a:r>
              <a:rPr lang="en-US" sz="1600" dirty="0" smtClean="0"/>
              <a:t> plot, </a:t>
            </a:r>
            <a:r>
              <a:rPr lang="en-US" sz="1600" dirty="0" err="1" smtClean="0"/>
              <a:t>terlihat</a:t>
            </a:r>
            <a:r>
              <a:rPr lang="en-US" sz="1600" dirty="0" smtClean="0"/>
              <a:t> </a:t>
            </a:r>
            <a:r>
              <a:rPr lang="en-US" sz="1600" dirty="0" err="1" smtClean="0"/>
              <a:t>variabel</a:t>
            </a:r>
            <a:r>
              <a:rPr lang="en-US" sz="1600" dirty="0"/>
              <a:t> </a:t>
            </a:r>
            <a:r>
              <a:rPr lang="en-US" sz="1600" b="1" dirty="0" err="1" smtClean="0"/>
              <a:t>isEditorsPick</a:t>
            </a:r>
            <a:r>
              <a:rPr lang="en-US" sz="1600" dirty="0" smtClean="0"/>
              <a:t> 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value ‘True’ </a:t>
            </a:r>
            <a:r>
              <a:rPr lang="en-US" sz="1600" dirty="0" err="1" smtClean="0"/>
              <a:t>berkumpul</a:t>
            </a:r>
            <a:r>
              <a:rPr lang="en-US" sz="1600" dirty="0" smtClean="0"/>
              <a:t> di </a:t>
            </a:r>
            <a:r>
              <a:rPr lang="en-US" sz="1600" dirty="0" err="1" smtClean="0"/>
              <a:t>pojok</a:t>
            </a:r>
            <a:r>
              <a:rPr lang="en-US" sz="1600" dirty="0" smtClean="0"/>
              <a:t> </a:t>
            </a:r>
            <a:r>
              <a:rPr lang="en-US" sz="1600" dirty="0" err="1" smtClean="0"/>
              <a:t>kanan</a:t>
            </a:r>
            <a:r>
              <a:rPr lang="en-US" sz="1600" dirty="0" smtClean="0"/>
              <a:t> </a:t>
            </a:r>
            <a:r>
              <a:rPr lang="en-US" sz="1600" dirty="0" err="1" smtClean="0"/>
              <a:t>atas</a:t>
            </a:r>
            <a:r>
              <a:rPr lang="en-US" sz="1600" dirty="0" smtClean="0"/>
              <a:t> yang </a:t>
            </a:r>
            <a:r>
              <a:rPr lang="en-US" sz="1600" dirty="0" err="1" smtClean="0"/>
              <a:t>menandakan</a:t>
            </a:r>
            <a:r>
              <a:rPr lang="en-US" sz="1600" dirty="0" smtClean="0"/>
              <a:t> </a:t>
            </a:r>
            <a:r>
              <a:rPr lang="en-US" sz="1600" dirty="0" err="1" smtClean="0"/>
              <a:t>buku</a:t>
            </a:r>
            <a:r>
              <a:rPr lang="en-US" sz="1600" dirty="0" smtClean="0"/>
              <a:t>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i="1" dirty="0" smtClean="0"/>
              <a:t>tag</a:t>
            </a:r>
            <a:r>
              <a:rPr lang="en-US" sz="1600" dirty="0" smtClean="0"/>
              <a:t> </a:t>
            </a:r>
            <a:r>
              <a:rPr lang="en-US" sz="1600" dirty="0" err="1" smtClean="0"/>
              <a:t>tersebut</a:t>
            </a:r>
            <a:r>
              <a:rPr lang="en-US" sz="1600" dirty="0" smtClean="0"/>
              <a:t> </a:t>
            </a:r>
            <a:r>
              <a:rPr lang="en-US" sz="1600" dirty="0" err="1" smtClean="0"/>
              <a:t>kemungkinan</a:t>
            </a:r>
            <a:r>
              <a:rPr lang="en-US" sz="1600" dirty="0" smtClean="0"/>
              <a:t> </a:t>
            </a:r>
            <a:r>
              <a:rPr lang="en-US" sz="1600" dirty="0" err="1" smtClean="0"/>
              <a:t>besar</a:t>
            </a:r>
            <a:r>
              <a:rPr lang="en-US" sz="1600" dirty="0" smtClean="0"/>
              <a:t> </a:t>
            </a:r>
            <a:r>
              <a:rPr lang="en-US" sz="1600" dirty="0" err="1" smtClean="0"/>
              <a:t>adalah</a:t>
            </a:r>
            <a:r>
              <a:rPr lang="en-US" sz="1600" dirty="0" smtClean="0"/>
              <a:t> </a:t>
            </a:r>
            <a:r>
              <a:rPr lang="en-US" sz="1600" dirty="0" err="1" smtClean="0"/>
              <a:t>buku</a:t>
            </a:r>
            <a:r>
              <a:rPr lang="en-US" sz="1600" dirty="0" smtClean="0"/>
              <a:t>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 err="1" smtClean="0"/>
              <a:t>penjualan</a:t>
            </a:r>
            <a:r>
              <a:rPr lang="en-US" sz="1600" dirty="0" smtClean="0"/>
              <a:t> yang </a:t>
            </a:r>
            <a:r>
              <a:rPr lang="en-US" sz="1600" dirty="0" err="1" smtClean="0"/>
              <a:t>besar</a:t>
            </a:r>
            <a:r>
              <a:rPr lang="en-US" sz="1600" dirty="0" smtClean="0"/>
              <a:t> </a:t>
            </a:r>
            <a:r>
              <a:rPr lang="en-US" sz="1600" dirty="0" err="1" smtClean="0"/>
              <a:t>juga</a:t>
            </a:r>
            <a:r>
              <a:rPr lang="en-US" sz="1600" dirty="0" smtClean="0"/>
              <a:t>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rating yang </a:t>
            </a:r>
            <a:r>
              <a:rPr lang="en-US" sz="1600" dirty="0" err="1" smtClean="0"/>
              <a:t>sangat</a:t>
            </a:r>
            <a:r>
              <a:rPr lang="en-US" sz="1600" dirty="0" smtClean="0"/>
              <a:t> </a:t>
            </a:r>
            <a:r>
              <a:rPr lang="en-US" sz="1600" dirty="0" err="1" smtClean="0"/>
              <a:t>baik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r>
              <a:rPr lang="en-US" sz="1600" dirty="0" err="1" smtClean="0"/>
              <a:t>Sekarang</a:t>
            </a:r>
            <a:r>
              <a:rPr lang="en-US" sz="1600" dirty="0" smtClean="0"/>
              <a:t>, </a:t>
            </a:r>
            <a:r>
              <a:rPr lang="en-US" sz="1600" dirty="0" err="1" smtClean="0"/>
              <a:t>kita</a:t>
            </a:r>
            <a:r>
              <a:rPr lang="en-US" sz="1600" dirty="0" smtClean="0"/>
              <a:t> </a:t>
            </a:r>
            <a:r>
              <a:rPr lang="en-US" sz="1600" dirty="0" err="1" smtClean="0"/>
              <a:t>tambahkan</a:t>
            </a:r>
            <a:r>
              <a:rPr lang="en-US" sz="1600" dirty="0" smtClean="0"/>
              <a:t> </a:t>
            </a:r>
            <a:r>
              <a:rPr lang="en-US" sz="1600" b="1" dirty="0" err="1" smtClean="0"/>
              <a:t>isEditorsPick</a:t>
            </a:r>
            <a:r>
              <a:rPr lang="en-US" sz="1600" b="1" dirty="0" smtClean="0"/>
              <a:t> </a:t>
            </a:r>
            <a:r>
              <a:rPr lang="en-US" sz="1600" dirty="0" err="1" smtClean="0"/>
              <a:t>ke</a:t>
            </a:r>
            <a:r>
              <a:rPr lang="en-US" sz="1600" dirty="0" smtClean="0"/>
              <a:t> </a:t>
            </a:r>
            <a:r>
              <a:rPr lang="en-US" sz="1600" dirty="0" err="1" smtClean="0"/>
              <a:t>dalam</a:t>
            </a:r>
            <a:r>
              <a:rPr lang="en-US" sz="1600" dirty="0" smtClean="0"/>
              <a:t> model </a:t>
            </a:r>
            <a:r>
              <a:rPr lang="en-US" sz="1600" dirty="0" err="1" smtClean="0"/>
              <a:t>regresi</a:t>
            </a:r>
            <a:r>
              <a:rPr lang="en-US" sz="1600" dirty="0" smtClean="0"/>
              <a:t> </a:t>
            </a:r>
            <a:r>
              <a:rPr lang="en-US" sz="1600" dirty="0" err="1" smtClean="0"/>
              <a:t>awal</a:t>
            </a:r>
            <a:r>
              <a:rPr lang="en-US" sz="1600" dirty="0"/>
              <a:t> </a:t>
            </a: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mendapat</a:t>
            </a:r>
            <a:r>
              <a:rPr lang="en-US" sz="1600" dirty="0" smtClean="0"/>
              <a:t> </a:t>
            </a:r>
            <a:r>
              <a:rPr lang="en-US" sz="1600" dirty="0" err="1" smtClean="0"/>
              <a:t>hasil</a:t>
            </a:r>
            <a:r>
              <a:rPr lang="en-US" sz="1600" dirty="0" smtClean="0"/>
              <a:t> yang </a:t>
            </a:r>
            <a:r>
              <a:rPr lang="en-US" sz="1600" dirty="0" err="1" smtClean="0"/>
              <a:t>lebih</a:t>
            </a:r>
            <a:r>
              <a:rPr lang="en-US" sz="1600" dirty="0" smtClean="0"/>
              <a:t> </a:t>
            </a:r>
            <a:r>
              <a:rPr lang="en-US" sz="1600" dirty="0" err="1" smtClean="0"/>
              <a:t>dapat</a:t>
            </a:r>
            <a:r>
              <a:rPr lang="en-US" sz="1600" dirty="0" smtClean="0"/>
              <a:t> </a:t>
            </a:r>
            <a:r>
              <a:rPr lang="en-US" sz="1600" dirty="0" err="1" smtClean="0"/>
              <a:t>diinterpretasikan</a:t>
            </a:r>
            <a:r>
              <a:rPr lang="en-US" sz="1600" dirty="0" smtClean="0"/>
              <a:t>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melihat</a:t>
            </a:r>
            <a:r>
              <a:rPr lang="en-US" sz="1600" dirty="0" smtClean="0"/>
              <a:t> </a:t>
            </a:r>
            <a:r>
              <a:rPr lang="en-US" sz="1600" dirty="0" err="1" smtClean="0"/>
              <a:t>seberapa</a:t>
            </a:r>
            <a:r>
              <a:rPr lang="en-US" sz="1600" dirty="0" smtClean="0"/>
              <a:t> </a:t>
            </a:r>
            <a:r>
              <a:rPr lang="en-US" sz="1600" dirty="0" err="1" smtClean="0"/>
              <a:t>besar</a:t>
            </a:r>
            <a:r>
              <a:rPr lang="en-US" sz="1600" dirty="0" smtClean="0"/>
              <a:t> </a:t>
            </a:r>
            <a:r>
              <a:rPr lang="en-US" sz="1600" dirty="0" err="1" smtClean="0"/>
              <a:t>pengaruhnya</a:t>
            </a:r>
            <a:r>
              <a:rPr lang="en-US" sz="1600" dirty="0" smtClean="0"/>
              <a:t> </a:t>
            </a:r>
            <a:r>
              <a:rPr lang="en-US" sz="1600" dirty="0" err="1" smtClean="0"/>
              <a:t>terhadap</a:t>
            </a:r>
            <a:r>
              <a:rPr lang="en-US" sz="1600" dirty="0" smtClean="0"/>
              <a:t> sales.</a:t>
            </a: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311024"/>
            <a:ext cx="2711824" cy="198350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1425" y="1311024"/>
            <a:ext cx="2727972" cy="198350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3053" y="1311024"/>
            <a:ext cx="2709933" cy="198350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6641" y="1311024"/>
            <a:ext cx="2708051" cy="198350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4773707"/>
            <a:ext cx="7344800" cy="1428949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8183001" y="4773707"/>
            <a:ext cx="3311692" cy="1290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Pertama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kolom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isEditorsPick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dikonversi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nilainya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menjadi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bilangan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numeric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menggunakan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library 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LabelEncoder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18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838200" y="365125"/>
            <a:ext cx="10515600" cy="8988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Exploration: The Influence of tags on books sales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8626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269" y="1838326"/>
            <a:ext cx="6630325" cy="1562318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898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Exploration: The Influence of tags on books sales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14045" y="1963270"/>
            <a:ext cx="1344706" cy="26894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7" idx="2"/>
          </p:cNvCxnSpPr>
          <p:nvPr/>
        </p:nvCxnSpPr>
        <p:spPr>
          <a:xfrm>
            <a:off x="5486398" y="2232211"/>
            <a:ext cx="0" cy="17481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472951" y="2420470"/>
            <a:ext cx="2877671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 txBox="1">
            <a:spLocks/>
          </p:cNvSpPr>
          <p:nvPr/>
        </p:nvSpPr>
        <p:spPr>
          <a:xfrm>
            <a:off x="4679576" y="3644716"/>
            <a:ext cx="6444270" cy="1557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Dari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hasil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visualisasi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terlihat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untuk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data yang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memiliki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tag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isEditorsPick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memiliki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slope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kemiringan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yang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lebih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curam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dibandingkan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yang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tidak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ada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tag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Ini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menandakan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penambahan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tag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tersebut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berpengaruh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positif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dalam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meningkatkan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sales.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Sekarang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mari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kita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lihat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seberapa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besar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pengaruhnya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dilihat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dari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persamaan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model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regresinya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1201269" y="3400644"/>
            <a:ext cx="2803249" cy="3550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</a:pP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Hasil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visualisasi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plot: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69" y="3699678"/>
            <a:ext cx="3188173" cy="256665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3" name="Content Placeholder 2"/>
          <p:cNvSpPr txBox="1">
            <a:spLocks/>
          </p:cNvSpPr>
          <p:nvPr/>
        </p:nvSpPr>
        <p:spPr>
          <a:xfrm>
            <a:off x="8320597" y="1779495"/>
            <a:ext cx="2803249" cy="12909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Kedua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variabel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diberikan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interaksi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agar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masing-masing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kemiringan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garis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regresi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dapat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dibedakan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1128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898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Exploration: The Influence of tags on books sales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933" y="2077637"/>
            <a:ext cx="2365015" cy="1371791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890281" y="2333178"/>
            <a:ext cx="7234919" cy="602147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log_sales</a:t>
            </a:r>
            <a:r>
              <a:rPr lang="en-US" sz="16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4.6 + 0.71stars + 1.17isEditorsPick + 0.2isEditorsPick*stars</a:t>
            </a:r>
            <a:endParaRPr lang="en-US" sz="1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1116106" y="1723887"/>
            <a:ext cx="10237694" cy="3107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</a:pP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Nilai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koefisien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dari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model OLS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16106" y="3449428"/>
                <a:ext cx="10237694" cy="3005160"/>
              </a:xfrm>
            </p:spPr>
            <p:txBody>
              <a:bodyPr>
                <a:normAutofit/>
              </a:bodyPr>
              <a:lstStyle/>
              <a:p>
                <a:pPr marL="282575" indent="-215900">
                  <a:buFont typeface="Arial" panose="020B0604020202020204" pitchFamily="34" charset="0"/>
                  <a:buChar char="•"/>
                </a:pPr>
                <a:r>
                  <a:rPr lang="en-US" sz="1600" b="1" dirty="0" smtClean="0"/>
                  <a:t>Kasus 1: </a:t>
                </a:r>
                <a:r>
                  <a:rPr lang="en-US" sz="1600" dirty="0" err="1" smtClean="0"/>
                  <a:t>isEditorPick</a:t>
                </a:r>
                <a:r>
                  <a:rPr lang="en-US" sz="1600" dirty="0" smtClean="0"/>
                  <a:t> = 0</a:t>
                </a:r>
                <a:endParaRPr lang="en-US" sz="900" b="1" dirty="0"/>
              </a:p>
              <a:p>
                <a:endParaRPr lang="en-US" sz="800" b="1" dirty="0" smtClean="0"/>
              </a:p>
              <a:p>
                <a:endParaRPr lang="en-US" sz="800" b="1" dirty="0" smtClean="0"/>
              </a:p>
              <a:p>
                <a:pPr lvl="1"/>
                <a:r>
                  <a:rPr lang="en-US" sz="1400" b="1" dirty="0" smtClean="0"/>
                  <a:t>Intercept (4.6): </a:t>
                </a:r>
                <a:r>
                  <a:rPr lang="en-US" sz="1400" dirty="0" err="1" smtClean="0"/>
                  <a:t>Estimasi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nilai</a:t>
                </a:r>
                <a:r>
                  <a:rPr lang="en-US" sz="1400" dirty="0" smtClean="0"/>
                  <a:t> sales </a:t>
                </a:r>
                <a:r>
                  <a:rPr lang="en-US" sz="1400" dirty="0" err="1" smtClean="0"/>
                  <a:t>untuk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buku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dengan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nilai</a:t>
                </a:r>
                <a:r>
                  <a:rPr lang="en-US" sz="1400" dirty="0" smtClean="0"/>
                  <a:t> stars = 0 </a:t>
                </a:r>
                <a:r>
                  <a:rPr lang="en-US" sz="1400" dirty="0" err="1" smtClean="0"/>
                  <a:t>sebesar</a:t>
                </a:r>
                <a:r>
                  <a:rPr lang="en-US" sz="1400" dirty="0" smtClean="0"/>
                  <a:t> </a:t>
                </a:r>
                <a:r>
                  <a:rPr lang="en-US" sz="1400" b="1" dirty="0" smtClean="0"/>
                  <a:t>$98.48 </a:t>
                </a:r>
                <a:r>
                  <a:rPr lang="en-US" sz="1400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4.6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−1 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≈98.48</m:t>
                    </m:r>
                  </m:oMath>
                </a14:m>
                <a:r>
                  <a:rPr lang="en-US" sz="1400" dirty="0" smtClean="0"/>
                  <a:t>)</a:t>
                </a:r>
              </a:p>
              <a:p>
                <a:pPr lvl="1"/>
                <a:r>
                  <a:rPr lang="en-US" sz="1400" b="1" dirty="0" smtClean="0"/>
                  <a:t>Slope (0.71): </a:t>
                </a:r>
                <a:r>
                  <a:rPr lang="en-US" sz="1400" dirty="0" err="1" smtClean="0"/>
                  <a:t>Estimasi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kenaikan</a:t>
                </a:r>
                <a:r>
                  <a:rPr lang="en-US" sz="1400" dirty="0" smtClean="0"/>
                  <a:t> sales </a:t>
                </a:r>
                <a:r>
                  <a:rPr lang="en-US" sz="1400" dirty="0" err="1" smtClean="0"/>
                  <a:t>setiap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kenaikan</a:t>
                </a:r>
                <a:r>
                  <a:rPr lang="en-US" sz="1400" dirty="0" smtClean="0"/>
                  <a:t> stars </a:t>
                </a:r>
                <a:r>
                  <a:rPr lang="en-US" sz="1400" dirty="0" err="1" smtClean="0"/>
                  <a:t>sebesar</a:t>
                </a:r>
                <a:r>
                  <a:rPr lang="en-US" sz="1400" dirty="0" smtClean="0"/>
                  <a:t> 1 </a:t>
                </a:r>
                <a:r>
                  <a:rPr lang="en-US" sz="1400" dirty="0" err="1" smtClean="0"/>
                  <a:t>poin</a:t>
                </a:r>
                <a:r>
                  <a:rPr lang="en-US" sz="1400" dirty="0" smtClean="0"/>
                  <a:t>, </a:t>
                </a:r>
                <a:r>
                  <a:rPr lang="en-US" sz="1400" dirty="0" err="1" smtClean="0"/>
                  <a:t>yaitu</a:t>
                </a:r>
                <a:r>
                  <a:rPr lang="en-US" sz="1400" dirty="0" smtClean="0"/>
                  <a:t> </a:t>
                </a:r>
                <a:r>
                  <a:rPr lang="en-US" sz="1400" b="1" dirty="0" smtClean="0"/>
                  <a:t>103.4%</a:t>
                </a:r>
                <a:r>
                  <a:rPr lang="en-US" sz="1400" dirty="0" smtClean="0"/>
                  <a:t> ((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0.71</m:t>
                        </m:r>
                      </m:sup>
                    </m:sSup>
                    <m:r>
                      <a:rPr lang="en-US" sz="1400" i="1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 ∗100%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103.4%</m:t>
                    </m:r>
                  </m:oMath>
                </a14:m>
                <a:r>
                  <a:rPr lang="en-US" sz="1400" dirty="0"/>
                  <a:t>)</a:t>
                </a:r>
                <a:endParaRPr lang="en-US" sz="1200" b="1" dirty="0"/>
              </a:p>
              <a:p>
                <a:pPr marL="282575" indent="-228600">
                  <a:buFont typeface="Arial" panose="020B0604020202020204" pitchFamily="34" charset="0"/>
                  <a:buChar char="•"/>
                </a:pPr>
                <a:r>
                  <a:rPr lang="en-US" sz="1600" b="1" dirty="0" err="1"/>
                  <a:t>Kasus</a:t>
                </a:r>
                <a:r>
                  <a:rPr lang="en-US" sz="1600" b="1" dirty="0"/>
                  <a:t> </a:t>
                </a:r>
                <a:r>
                  <a:rPr lang="en-US" sz="1600" b="1" dirty="0" smtClean="0"/>
                  <a:t>2: </a:t>
                </a:r>
                <a:r>
                  <a:rPr lang="en-US" sz="1600" dirty="0" err="1"/>
                  <a:t>isEditorPick</a:t>
                </a:r>
                <a:r>
                  <a:rPr lang="en-US" sz="1600" dirty="0"/>
                  <a:t> = </a:t>
                </a:r>
                <a:r>
                  <a:rPr lang="en-US" sz="1600" dirty="0" smtClean="0"/>
                  <a:t>1</a:t>
                </a:r>
                <a:endParaRPr lang="en-US" sz="1600" dirty="0"/>
              </a:p>
              <a:p>
                <a:pPr marL="0" indent="0">
                  <a:buNone/>
                </a:pPr>
                <a:endParaRPr lang="en-US" sz="800" b="1" dirty="0" smtClean="0"/>
              </a:p>
              <a:p>
                <a:pPr marL="0" indent="0">
                  <a:buNone/>
                </a:pPr>
                <a:endParaRPr lang="en-US" sz="800" b="1" dirty="0"/>
              </a:p>
              <a:p>
                <a:pPr lvl="1"/>
                <a:r>
                  <a:rPr lang="en-US" sz="1400" b="1" dirty="0"/>
                  <a:t>Intercept </a:t>
                </a:r>
                <a:r>
                  <a:rPr lang="en-US" sz="1400" b="1" dirty="0" smtClean="0"/>
                  <a:t>(5.76</a:t>
                </a:r>
                <a:r>
                  <a:rPr lang="en-US" sz="1400" b="1" dirty="0"/>
                  <a:t>): </a:t>
                </a:r>
                <a:r>
                  <a:rPr lang="en-US" sz="1400" dirty="0" err="1"/>
                  <a:t>Estimasi</a:t>
                </a:r>
                <a:r>
                  <a:rPr lang="en-US" sz="1400" dirty="0"/>
                  <a:t> </a:t>
                </a:r>
                <a:r>
                  <a:rPr lang="en-US" sz="1400" dirty="0" err="1"/>
                  <a:t>nilai</a:t>
                </a:r>
                <a:r>
                  <a:rPr lang="en-US" sz="1400" dirty="0"/>
                  <a:t> sales </a:t>
                </a:r>
                <a:r>
                  <a:rPr lang="en-US" sz="1400" dirty="0" err="1"/>
                  <a:t>untuk</a:t>
                </a:r>
                <a:r>
                  <a:rPr lang="en-US" sz="1400" dirty="0"/>
                  <a:t> </a:t>
                </a:r>
                <a:r>
                  <a:rPr lang="en-US" sz="1400" dirty="0" err="1"/>
                  <a:t>buku</a:t>
                </a:r>
                <a:r>
                  <a:rPr lang="en-US" sz="1400" dirty="0"/>
                  <a:t> </a:t>
                </a:r>
                <a:r>
                  <a:rPr lang="en-US" sz="1400" dirty="0" err="1"/>
                  <a:t>dengan</a:t>
                </a:r>
                <a:r>
                  <a:rPr lang="en-US" sz="1400" dirty="0"/>
                  <a:t> </a:t>
                </a:r>
                <a:r>
                  <a:rPr lang="en-US" sz="1400" dirty="0" err="1"/>
                  <a:t>nilai</a:t>
                </a:r>
                <a:r>
                  <a:rPr lang="en-US" sz="1400" dirty="0"/>
                  <a:t> stars = 0 </a:t>
                </a:r>
                <a:r>
                  <a:rPr lang="en-US" sz="1400" dirty="0" err="1"/>
                  <a:t>sebesar</a:t>
                </a:r>
                <a:r>
                  <a:rPr lang="en-US" sz="1400" dirty="0"/>
                  <a:t> </a:t>
                </a:r>
                <a:r>
                  <a:rPr lang="en-US" sz="1400" b="1" dirty="0" smtClean="0"/>
                  <a:t>$316.35 </a:t>
                </a:r>
                <a:r>
                  <a:rPr lang="en-US" sz="14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5.76</m:t>
                        </m:r>
                      </m:sup>
                    </m:sSup>
                    <m:r>
                      <a:rPr lang="en-US" sz="1400" i="1">
                        <a:latin typeface="Cambria Math" panose="02040503050406030204" pitchFamily="18" charset="0"/>
                      </a:rPr>
                      <m:t>−1 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316.35</m:t>
                    </m:r>
                  </m:oMath>
                </a14:m>
                <a:r>
                  <a:rPr lang="en-US" sz="1400" dirty="0"/>
                  <a:t>)</a:t>
                </a:r>
              </a:p>
              <a:p>
                <a:pPr lvl="1"/>
                <a:r>
                  <a:rPr lang="en-US" sz="1400" b="1" dirty="0"/>
                  <a:t>Slope (</a:t>
                </a:r>
                <a:r>
                  <a:rPr lang="en-US" sz="1400" b="1" dirty="0" smtClean="0"/>
                  <a:t>0.91</a:t>
                </a:r>
                <a:r>
                  <a:rPr lang="en-US" sz="1400" b="1" dirty="0"/>
                  <a:t>): </a:t>
                </a:r>
                <a:r>
                  <a:rPr lang="en-US" sz="1400" dirty="0" err="1"/>
                  <a:t>Estimasi</a:t>
                </a:r>
                <a:r>
                  <a:rPr lang="en-US" sz="1400" dirty="0"/>
                  <a:t> </a:t>
                </a:r>
                <a:r>
                  <a:rPr lang="en-US" sz="1400" dirty="0" err="1"/>
                  <a:t>kenaikan</a:t>
                </a:r>
                <a:r>
                  <a:rPr lang="en-US" sz="1400" dirty="0"/>
                  <a:t> sales </a:t>
                </a:r>
                <a:r>
                  <a:rPr lang="en-US" sz="1400" dirty="0" err="1"/>
                  <a:t>setiap</a:t>
                </a:r>
                <a:r>
                  <a:rPr lang="en-US" sz="1400" dirty="0"/>
                  <a:t> </a:t>
                </a:r>
                <a:r>
                  <a:rPr lang="en-US" sz="1400" dirty="0" err="1"/>
                  <a:t>kenaikan</a:t>
                </a:r>
                <a:r>
                  <a:rPr lang="en-US" sz="1400" dirty="0"/>
                  <a:t> stars </a:t>
                </a:r>
                <a:r>
                  <a:rPr lang="en-US" sz="1400" dirty="0" err="1"/>
                  <a:t>sebesar</a:t>
                </a:r>
                <a:r>
                  <a:rPr lang="en-US" sz="1400" dirty="0"/>
                  <a:t> 1 </a:t>
                </a:r>
                <a:r>
                  <a:rPr lang="en-US" sz="1400" dirty="0" err="1"/>
                  <a:t>poin</a:t>
                </a:r>
                <a:r>
                  <a:rPr lang="en-US" sz="1400" dirty="0"/>
                  <a:t>, </a:t>
                </a:r>
                <a:r>
                  <a:rPr lang="en-US" sz="1400" dirty="0" err="1"/>
                  <a:t>yaitu</a:t>
                </a:r>
                <a:r>
                  <a:rPr lang="en-US" sz="1400" dirty="0"/>
                  <a:t> </a:t>
                </a:r>
                <a:r>
                  <a:rPr lang="en-US" sz="1400" b="1" dirty="0" smtClean="0"/>
                  <a:t>148.43%</a:t>
                </a:r>
                <a:r>
                  <a:rPr lang="en-US" sz="1400" dirty="0" smtClean="0"/>
                  <a:t> </a:t>
                </a:r>
                <a:r>
                  <a:rPr lang="en-US" sz="1400" dirty="0"/>
                  <a:t>((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1400" i="1">
                        <a:latin typeface="Cambria Math" panose="02040503050406030204" pitchFamily="18" charset="0"/>
                      </a:rPr>
                      <m:t>−1) ∗100% 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≈1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48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.4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sz="1400" dirty="0"/>
                  <a:t>)</a:t>
                </a:r>
                <a:endParaRPr lang="en-US" sz="1200" b="1" dirty="0"/>
              </a:p>
              <a:p>
                <a:pPr marL="0" lvl="1" indent="0">
                  <a:buNone/>
                </a:pPr>
                <a:endParaRPr lang="en-US" sz="1400" dirty="0" smtClean="0"/>
              </a:p>
            </p:txBody>
          </p:sp>
        </mc:Choice>
        <mc:Fallback xmlns="">
          <p:sp>
            <p:nvSpPr>
              <p:cNvPr id="1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6106" y="3449428"/>
                <a:ext cx="10237694" cy="3005160"/>
              </a:xfrm>
              <a:blipFill rotWithShape="0">
                <a:blip r:embed="rId3"/>
                <a:stretch>
                  <a:fillRect l="-595" t="-1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ontent Placeholder 2"/>
          <p:cNvSpPr txBox="1">
            <a:spLocks/>
          </p:cNvSpPr>
          <p:nvPr/>
        </p:nvSpPr>
        <p:spPr>
          <a:xfrm>
            <a:off x="4015787" y="3787068"/>
            <a:ext cx="4106238" cy="448756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 err="1"/>
              <a:t>log_sales</a:t>
            </a:r>
            <a:r>
              <a:rPr lang="en-US" dirty="0"/>
              <a:t> = 4.6 + 0.71stars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4015786" y="5288114"/>
            <a:ext cx="4106239" cy="448056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 err="1"/>
              <a:t>log_sales</a:t>
            </a:r>
            <a:r>
              <a:rPr lang="en-US" dirty="0"/>
              <a:t> = 5.76 + 0.91stars</a:t>
            </a:r>
          </a:p>
        </p:txBody>
      </p:sp>
    </p:spTree>
    <p:extLst>
      <p:ext uri="{BB962C8B-B14F-4D97-AF65-F5344CB8AC3E}">
        <p14:creationId xmlns:p14="http://schemas.microsoft.com/office/powerpoint/2010/main" val="22772325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884" y="2730008"/>
            <a:ext cx="4239850" cy="272303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75764" y="1788459"/>
            <a:ext cx="10278035" cy="1021975"/>
          </a:xfrm>
        </p:spPr>
        <p:txBody>
          <a:bodyPr>
            <a:normAutofit/>
          </a:bodyPr>
          <a:lstStyle/>
          <a:p>
            <a:r>
              <a:rPr lang="en-US" sz="1800" dirty="0" smtClean="0"/>
              <a:t>Dari </a:t>
            </a:r>
            <a:r>
              <a:rPr lang="en-US" sz="1800" dirty="0" err="1" smtClean="0"/>
              <a:t>hasil</a:t>
            </a:r>
            <a:r>
              <a:rPr lang="en-US" sz="1800" dirty="0" smtClean="0"/>
              <a:t> </a:t>
            </a:r>
            <a:r>
              <a:rPr lang="en-US" sz="1800" dirty="0" err="1" smtClean="0"/>
              <a:t>eksplorasi</a:t>
            </a:r>
            <a:r>
              <a:rPr lang="en-US" sz="1800" dirty="0" smtClean="0"/>
              <a:t> </a:t>
            </a:r>
            <a:r>
              <a:rPr lang="en-US" sz="1800" dirty="0" err="1" smtClean="0"/>
              <a:t>sebelumnya</a:t>
            </a:r>
            <a:r>
              <a:rPr lang="en-US" sz="1800" dirty="0" smtClean="0"/>
              <a:t>, </a:t>
            </a:r>
            <a:r>
              <a:rPr lang="en-US" sz="1800" dirty="0" err="1" smtClean="0"/>
              <a:t>kita</a:t>
            </a:r>
            <a:r>
              <a:rPr lang="en-US" sz="1800" dirty="0" smtClean="0"/>
              <a:t> </a:t>
            </a:r>
            <a:r>
              <a:rPr lang="en-US" sz="1800" dirty="0" err="1" smtClean="0"/>
              <a:t>mengetahui</a:t>
            </a:r>
            <a:r>
              <a:rPr lang="en-US" sz="1800" dirty="0" smtClean="0"/>
              <a:t> </a:t>
            </a:r>
            <a:r>
              <a:rPr lang="en-US" sz="1800" dirty="0" err="1" smtClean="0"/>
              <a:t>bahwa</a:t>
            </a:r>
            <a:r>
              <a:rPr lang="en-US" sz="1800" dirty="0"/>
              <a:t> </a:t>
            </a:r>
            <a:r>
              <a:rPr lang="en-US" sz="1800" dirty="0" err="1"/>
              <a:t>nilai</a:t>
            </a:r>
            <a:r>
              <a:rPr lang="en-US" sz="1800" dirty="0"/>
              <a:t> sales </a:t>
            </a:r>
            <a:r>
              <a:rPr lang="en-US" sz="1800" dirty="0" err="1"/>
              <a:t>memiliki</a:t>
            </a:r>
            <a:r>
              <a:rPr lang="en-US" sz="1800" dirty="0"/>
              <a:t> </a:t>
            </a:r>
            <a:r>
              <a:rPr lang="en-US" sz="1800" dirty="0" err="1"/>
              <a:t>distribusi</a:t>
            </a:r>
            <a:r>
              <a:rPr lang="en-US" sz="1800" dirty="0"/>
              <a:t> data yang </a:t>
            </a:r>
            <a:r>
              <a:rPr lang="en-US" sz="1800" dirty="0" err="1"/>
              <a:t>sangat</a:t>
            </a:r>
            <a:r>
              <a:rPr lang="en-US" sz="1800" dirty="0"/>
              <a:t> miring (skewed</a:t>
            </a:r>
            <a:r>
              <a:rPr lang="en-US" sz="1800" dirty="0" smtClean="0"/>
              <a:t>) </a:t>
            </a:r>
            <a:r>
              <a:rPr lang="en-US" sz="1800" dirty="0" err="1" smtClean="0"/>
              <a:t>dikarenakan</a:t>
            </a:r>
            <a:r>
              <a:rPr lang="en-US" sz="1800" dirty="0" smtClean="0"/>
              <a:t> </a:t>
            </a:r>
            <a:r>
              <a:rPr lang="en-US" sz="1800" dirty="0" err="1" smtClean="0"/>
              <a:t>pengaruh</a:t>
            </a:r>
            <a:r>
              <a:rPr lang="en-US" sz="1800" dirty="0" smtClean="0"/>
              <a:t> </a:t>
            </a:r>
            <a:r>
              <a:rPr lang="en-US" sz="1800" dirty="0" err="1" smtClean="0"/>
              <a:t>dari</a:t>
            </a:r>
            <a:r>
              <a:rPr lang="en-US" sz="1800" dirty="0" smtClean="0"/>
              <a:t> </a:t>
            </a:r>
            <a:r>
              <a:rPr lang="en-US" sz="1800" dirty="0" err="1" smtClean="0"/>
              <a:t>masih</a:t>
            </a:r>
            <a:r>
              <a:rPr lang="en-US" sz="1800" dirty="0" smtClean="0"/>
              <a:t> </a:t>
            </a:r>
            <a:r>
              <a:rPr lang="en-US" sz="1800" dirty="0" err="1" smtClean="0"/>
              <a:t>banyaknya</a:t>
            </a:r>
            <a:r>
              <a:rPr lang="en-US" sz="1800" dirty="0" smtClean="0"/>
              <a:t> </a:t>
            </a:r>
            <a:r>
              <a:rPr lang="en-US" sz="1800" dirty="0" err="1" smtClean="0"/>
              <a:t>buku</a:t>
            </a:r>
            <a:r>
              <a:rPr lang="en-US" sz="1800" dirty="0" smtClean="0"/>
              <a:t>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review yang </a:t>
            </a:r>
            <a:r>
              <a:rPr lang="en-US" sz="1800" dirty="0" err="1" smtClean="0"/>
              <a:t>masih</a:t>
            </a:r>
            <a:r>
              <a:rPr lang="en-US" sz="1800" dirty="0" smtClean="0"/>
              <a:t> </a:t>
            </a:r>
            <a:r>
              <a:rPr lang="en-US" sz="1800" dirty="0" err="1" smtClean="0"/>
              <a:t>kosong</a:t>
            </a:r>
            <a:r>
              <a:rPr lang="en-US" sz="1800" dirty="0" smtClean="0"/>
              <a:t>. Kita </a:t>
            </a:r>
            <a:r>
              <a:rPr lang="en-US" sz="1800" dirty="0" err="1" smtClean="0"/>
              <a:t>akan</a:t>
            </a:r>
            <a:r>
              <a:rPr lang="en-US" sz="1800" dirty="0" smtClean="0"/>
              <a:t> </a:t>
            </a:r>
            <a:r>
              <a:rPr lang="en-US" sz="1800" dirty="0" err="1" smtClean="0"/>
              <a:t>meninjau</a:t>
            </a:r>
            <a:r>
              <a:rPr lang="en-US" sz="1800" dirty="0" smtClean="0"/>
              <a:t> </a:t>
            </a:r>
            <a:r>
              <a:rPr lang="en-US" sz="1800" dirty="0" err="1" smtClean="0"/>
              <a:t>lebih</a:t>
            </a:r>
            <a:r>
              <a:rPr lang="en-US" sz="1800" dirty="0" smtClean="0"/>
              <a:t> </a:t>
            </a:r>
            <a:r>
              <a:rPr lang="en-US" sz="1800" dirty="0" err="1" smtClean="0"/>
              <a:t>jauh</a:t>
            </a:r>
            <a:r>
              <a:rPr lang="en-US" sz="1800" dirty="0" smtClean="0"/>
              <a:t> </a:t>
            </a:r>
            <a:r>
              <a:rPr lang="en-US" sz="1800" dirty="0" err="1" smtClean="0"/>
              <a:t>tentang</a:t>
            </a:r>
            <a:r>
              <a:rPr lang="en-US" sz="1800" dirty="0" smtClean="0"/>
              <a:t> </a:t>
            </a:r>
            <a:r>
              <a:rPr lang="en-US" sz="1800" dirty="0" err="1" smtClean="0"/>
              <a:t>masalah</a:t>
            </a:r>
            <a:r>
              <a:rPr lang="en-US" sz="1800" dirty="0" smtClean="0"/>
              <a:t> </a:t>
            </a:r>
            <a:r>
              <a:rPr lang="en-US" sz="1800" dirty="0" err="1" smtClean="0"/>
              <a:t>ini</a:t>
            </a:r>
            <a:r>
              <a:rPr lang="en-US" sz="1800" dirty="0" smtClean="0"/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5477854" y="2730008"/>
            <a:ext cx="587594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Dari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hasil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pie chart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dengan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mengelompokkan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buku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berdasarkan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jumlah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review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nya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terlihat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perbedaan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presentase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buku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yang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belum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review (review = 0)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dengan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buku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yang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sudah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review (review &gt; 0) tipis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sekali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Hampir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separuh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kindle e-books yang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di Amazon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masih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belum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review yang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ditambahkan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konsumen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898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Exploration: </a:t>
            </a:r>
            <a:r>
              <a:rPr lang="en-US" sz="4000" dirty="0" err="1" smtClean="0"/>
              <a:t>Unreviewed</a:t>
            </a:r>
            <a:r>
              <a:rPr lang="en-US" sz="4000" dirty="0" smtClean="0"/>
              <a:t> Books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4506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898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Exploration: </a:t>
            </a:r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Unreviewed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Books Analysis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135" y="1828800"/>
            <a:ext cx="7682547" cy="3565705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17" name="Straight Connector 16"/>
          <p:cNvCxnSpPr/>
          <p:nvPr/>
        </p:nvCxnSpPr>
        <p:spPr>
          <a:xfrm>
            <a:off x="8821269" y="4034117"/>
            <a:ext cx="19232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821269" y="2102223"/>
            <a:ext cx="19232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013598" y="2084294"/>
            <a:ext cx="0" cy="19476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013598" y="3092823"/>
            <a:ext cx="27831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9291917" y="2861119"/>
            <a:ext cx="23801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Hampir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100% data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dengan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review yang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kosong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183135" y="5442904"/>
            <a:ext cx="104889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Jika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dilihat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dari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distribusi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berdasarkan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genre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nya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dari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total 31 genre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buku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terdapat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12 genre yang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setiap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bukunya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belum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memiliki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review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dari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konsumen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Padahal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jumlah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buku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tiap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genre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tersebut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ribuan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Hal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ini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patut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dipertanyakan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mengingat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review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juga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menjadi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faktor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yang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mendorong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konsumen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untuk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membeli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buku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865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evron 7"/>
          <p:cNvSpPr/>
          <p:nvPr/>
        </p:nvSpPr>
        <p:spPr>
          <a:xfrm>
            <a:off x="1483659" y="3163876"/>
            <a:ext cx="2114467" cy="660193"/>
          </a:xfrm>
          <a:prstGeom prst="chevron">
            <a:avLst>
              <a:gd name="adj" fmla="val 34260"/>
            </a:avLst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 Collecting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Chevron 11"/>
          <p:cNvSpPr/>
          <p:nvPr/>
        </p:nvSpPr>
        <p:spPr>
          <a:xfrm>
            <a:off x="3370724" y="3163875"/>
            <a:ext cx="2114467" cy="660193"/>
          </a:xfrm>
          <a:prstGeom prst="chevron">
            <a:avLst>
              <a:gd name="adj" fmla="val 34260"/>
            </a:avLst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 Cleansing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Chevron 12"/>
          <p:cNvSpPr/>
          <p:nvPr/>
        </p:nvSpPr>
        <p:spPr>
          <a:xfrm>
            <a:off x="5239869" y="3154465"/>
            <a:ext cx="2114467" cy="660193"/>
          </a:xfrm>
          <a:prstGeom prst="chevron">
            <a:avLst>
              <a:gd name="adj" fmla="val 34260"/>
            </a:avLst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Exploration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Chevron 13"/>
          <p:cNvSpPr/>
          <p:nvPr/>
        </p:nvSpPr>
        <p:spPr>
          <a:xfrm>
            <a:off x="7126934" y="3154464"/>
            <a:ext cx="2114467" cy="660193"/>
          </a:xfrm>
          <a:prstGeom prst="chevron">
            <a:avLst>
              <a:gd name="adj" fmla="val 34260"/>
            </a:avLst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Insights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Chevron 14"/>
          <p:cNvSpPr/>
          <p:nvPr/>
        </p:nvSpPr>
        <p:spPr>
          <a:xfrm>
            <a:off x="9000550" y="3158947"/>
            <a:ext cx="2114467" cy="660193"/>
          </a:xfrm>
          <a:prstGeom prst="chevron">
            <a:avLst>
              <a:gd name="adj" fmla="val 34260"/>
            </a:avLst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Recommendation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8899"/>
          </a:xfrm>
        </p:spPr>
        <p:txBody>
          <a:bodyPr/>
          <a:lstStyle/>
          <a:p>
            <a:r>
              <a:rPr lang="en-US" sz="4000" dirty="0" err="1" smtClean="0"/>
              <a:t>Worklow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5662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898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Exploration: </a:t>
            </a:r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Unreviewed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Books Analysis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2112" y="1744963"/>
            <a:ext cx="104889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Jika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kita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lihat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berdasarkan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ratings (stars),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proporsi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buku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yang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belum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di review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dengan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ratings yang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rendah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jauh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lebih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banyak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dibandingkan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yang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sudah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di review. Akan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tetapi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hal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itu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tidak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menjamin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faktor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yang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menjadi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alasan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masalah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ini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karena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proporsi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buku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dengan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ratings yang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tinggi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masih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jauh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lebih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besar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630" y="2575960"/>
            <a:ext cx="5607102" cy="2725172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8618" y="2575960"/>
            <a:ext cx="3019064" cy="2725172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1062112" y="5896084"/>
            <a:ext cx="10264588" cy="400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1175" indent="-511175">
              <a:buNone/>
            </a:pP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Note: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Rentang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group ratings (High Rating &gt;= 3.5, Medium Rating &gt;= 3, Low Rating &lt; 3)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62112" y="5301132"/>
            <a:ext cx="1048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Atas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dasar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hal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ini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kita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dapat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menyimpulkan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kemungkinan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faktor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yang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menyebabkan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masih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banyaknya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buku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dengan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review yang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masih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kosong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karena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kurangnya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dorongan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konsumen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untuk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menambahkan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review.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1808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898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Insights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69894" y="1761564"/>
                <a:ext cx="10018059" cy="4061011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Dari </a:t>
                </a:r>
                <a:r>
                  <a:rPr lang="en-US" sz="1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hasil</a:t>
                </a:r>
                <a:r>
                  <a:rPr lang="en-US" sz="1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analisis</a:t>
                </a:r>
                <a:r>
                  <a:rPr lang="en-US" sz="1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ini</a:t>
                </a:r>
                <a:r>
                  <a:rPr lang="en-US" sz="1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dapat</a:t>
                </a:r>
                <a:r>
                  <a:rPr lang="en-US" sz="1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disimpulkan</a:t>
                </a:r>
                <a:r>
                  <a:rPr lang="en-US" sz="1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:</a:t>
                </a:r>
              </a:p>
              <a:p>
                <a:pPr marL="349250" indent="-22860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Di </a:t>
                </a:r>
                <a:r>
                  <a:rPr lang="en-US" sz="16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tahun</a:t>
                </a:r>
                <a:r>
                  <a:rPr 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2023, kindle e-books </a:t>
                </a:r>
                <a:r>
                  <a:rPr lang="en-US" sz="16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memperoleh</a:t>
                </a:r>
                <a:r>
                  <a:rPr 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total </a:t>
                </a:r>
                <a:r>
                  <a:rPr lang="en-US" sz="16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penjualan</a:t>
                </a:r>
                <a:r>
                  <a:rPr 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yang </a:t>
                </a:r>
                <a:r>
                  <a:rPr lang="en-US" sz="16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cukup</a:t>
                </a:r>
                <a:r>
                  <a:rPr 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6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baik</a:t>
                </a:r>
                <a:r>
                  <a:rPr 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</a:t>
                </a:r>
                <a:r>
                  <a:rPr lang="en-US" sz="16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sekitar</a:t>
                </a: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$1.03 </a:t>
                </a:r>
                <a:r>
                  <a:rPr lang="en-US" sz="1600" b="1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Milyar</a:t>
                </a:r>
                <a:r>
                  <a:rPr 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6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dari</a:t>
                </a:r>
                <a:r>
                  <a:rPr 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total </a:t>
                </a:r>
                <a:r>
                  <a:rPr lang="en-US" sz="16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109.27 </a:t>
                </a:r>
                <a:r>
                  <a:rPr lang="en-US" sz="1600" b="1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eksemplar</a:t>
                </a:r>
                <a:r>
                  <a:rPr lang="en-US" sz="16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600" b="1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buku</a:t>
                </a:r>
                <a:r>
                  <a:rPr 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yang </a:t>
                </a:r>
                <a:r>
                  <a:rPr lang="en-US" sz="16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terjual</a:t>
                </a:r>
                <a:r>
                  <a:rPr 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.</a:t>
                </a:r>
              </a:p>
              <a:p>
                <a:pPr marL="349250" indent="-22860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z="16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Buku</a:t>
                </a:r>
                <a:r>
                  <a:rPr 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6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dengan</a:t>
                </a:r>
                <a:r>
                  <a:rPr 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6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kategori</a:t>
                </a:r>
                <a:r>
                  <a:rPr 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6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Literature &amp; Fiction, Teen &amp; Young Adult, Biography, Nonfiction, </a:t>
                </a:r>
                <a:r>
                  <a:rPr lang="en-US" sz="1600" b="1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dan</a:t>
                </a:r>
                <a:r>
                  <a:rPr lang="en-US" sz="16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Science Fiction &amp; Fantasy </a:t>
                </a:r>
                <a:r>
                  <a:rPr lang="en-US" sz="16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mendapat</a:t>
                </a:r>
                <a:r>
                  <a:rPr 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6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penjualan</a:t>
                </a:r>
                <a:r>
                  <a:rPr 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yang paling </a:t>
                </a:r>
                <a:r>
                  <a:rPr lang="en-US" sz="16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baik</a:t>
                </a:r>
                <a:r>
                  <a:rPr 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. Dari </a:t>
                </a:r>
                <a:r>
                  <a:rPr lang="en-US" sz="16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hasil</a:t>
                </a:r>
                <a:r>
                  <a:rPr 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6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ini</a:t>
                </a:r>
                <a:r>
                  <a:rPr 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6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menunjukan</a:t>
                </a:r>
                <a:r>
                  <a:rPr 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6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minat</a:t>
                </a:r>
                <a:r>
                  <a:rPr 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6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konsumen</a:t>
                </a:r>
                <a:r>
                  <a:rPr 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yang </a:t>
                </a:r>
                <a:r>
                  <a:rPr lang="en-US" sz="16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cenderung</a:t>
                </a:r>
                <a:r>
                  <a:rPr 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6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membeli</a:t>
                </a:r>
                <a:r>
                  <a:rPr 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6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buku</a:t>
                </a:r>
                <a:r>
                  <a:rPr 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6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dengan</a:t>
                </a:r>
                <a:r>
                  <a:rPr 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genre yang </a:t>
                </a:r>
                <a:r>
                  <a:rPr lang="en-US" sz="16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ringan</a:t>
                </a:r>
                <a:r>
                  <a:rPr 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.</a:t>
                </a:r>
              </a:p>
              <a:p>
                <a:pPr marL="349250" indent="-22860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z="16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Walaupun</a:t>
                </a:r>
                <a:r>
                  <a:rPr 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6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sebagian</a:t>
                </a:r>
                <a:r>
                  <a:rPr 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6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besar</a:t>
                </a:r>
                <a:r>
                  <a:rPr 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6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buku</a:t>
                </a:r>
                <a:r>
                  <a:rPr 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yang </a:t>
                </a:r>
                <a:r>
                  <a:rPr lang="en-US" sz="16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tersedia</a:t>
                </a:r>
                <a:r>
                  <a:rPr 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di Amazon </a:t>
                </a:r>
                <a:r>
                  <a:rPr lang="en-US" sz="16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berasal</a:t>
                </a:r>
                <a:r>
                  <a:rPr 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6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dari</a:t>
                </a:r>
                <a:r>
                  <a:rPr 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Amazon.com Services LLC, </a:t>
                </a:r>
                <a:r>
                  <a:rPr lang="en-US" sz="16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buku</a:t>
                </a:r>
                <a:r>
                  <a:rPr 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6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dengan</a:t>
                </a:r>
                <a:r>
                  <a:rPr 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6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penjualan</a:t>
                </a:r>
                <a:r>
                  <a:rPr 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6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terbaik</a:t>
                </a:r>
                <a:r>
                  <a:rPr 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6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berasal</a:t>
                </a:r>
                <a:r>
                  <a:rPr 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6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dari</a:t>
                </a:r>
                <a:r>
                  <a:rPr 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6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seller </a:t>
                </a:r>
                <a:r>
                  <a:rPr lang="en-US" sz="1600" b="1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Pottermore</a:t>
                </a:r>
                <a:r>
                  <a:rPr 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.</a:t>
                </a:r>
              </a:p>
              <a:p>
                <a:pPr marL="349250" indent="-22860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z="16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Buku</a:t>
                </a:r>
                <a:r>
                  <a:rPr 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6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dengan</a:t>
                </a:r>
                <a:r>
                  <a:rPr 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label </a:t>
                </a:r>
                <a:r>
                  <a:rPr lang="en-US" sz="1600" b="1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isEditorsPick</a:t>
                </a:r>
                <a:r>
                  <a:rPr lang="en-US" sz="16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6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memiliki</a:t>
                </a:r>
                <a:r>
                  <a:rPr 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6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penjualan</a:t>
                </a:r>
                <a:r>
                  <a:rPr 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6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~3.2 kali </a:t>
                </a:r>
                <a:r>
                  <a:rPr lang="en-US" sz="1600" b="1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lebih</a:t>
                </a:r>
                <a:r>
                  <a:rPr lang="en-US" sz="16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600" b="1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besar</a:t>
                </a:r>
                <a:r>
                  <a:rPr lang="en-US" sz="16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6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dibandingkan</a:t>
                </a:r>
                <a:r>
                  <a:rPr 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6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tanpa</a:t>
                </a:r>
                <a:r>
                  <a:rPr 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label (</a:t>
                </a:r>
                <a:r>
                  <a:rPr lang="en-US" sz="16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karena</a:t>
                </a:r>
                <a:r>
                  <a:rPr 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16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$316.35</m:t>
                        </m:r>
                      </m:num>
                      <m:den>
                        <m:r>
                          <a:rPr lang="en-US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$98.48</m:t>
                        </m:r>
                      </m:den>
                    </m:f>
                    <m:r>
                      <a:rPr lang="en-US" sz="16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3.2</m:t>
                    </m:r>
                  </m:oMath>
                </a14:m>
                <a:r>
                  <a:rPr 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)</a:t>
                </a:r>
              </a:p>
              <a:p>
                <a:pPr marL="349250" indent="-22860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z="16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Efek</a:t>
                </a:r>
                <a:r>
                  <a:rPr 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6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stars</a:t>
                </a:r>
                <a:r>
                  <a:rPr 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6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untuk</a:t>
                </a:r>
                <a:r>
                  <a:rPr 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6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kenaikan</a:t>
                </a:r>
                <a:r>
                  <a:rPr 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sales </a:t>
                </a:r>
                <a:r>
                  <a:rPr lang="en-US" sz="16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buku</a:t>
                </a:r>
                <a:r>
                  <a:rPr 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6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dengan</a:t>
                </a:r>
                <a:r>
                  <a:rPr 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label </a:t>
                </a:r>
                <a:r>
                  <a:rPr lang="en-US" sz="16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isEdistorsPick</a:t>
                </a:r>
                <a:r>
                  <a:rPr 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600" b="1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lebih</a:t>
                </a:r>
                <a:r>
                  <a:rPr lang="en-US" sz="16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600" b="1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besar</a:t>
                </a:r>
                <a:r>
                  <a:rPr lang="en-US" sz="16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(148.4% per </a:t>
                </a:r>
                <a:r>
                  <a:rPr lang="en-US" sz="16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kenaikan</a:t>
                </a:r>
                <a:r>
                  <a:rPr 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stars </a:t>
                </a:r>
                <a:r>
                  <a:rPr lang="en-US" sz="16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satu</a:t>
                </a:r>
                <a:r>
                  <a:rPr 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6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poin</a:t>
                </a:r>
                <a:r>
                  <a:rPr 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) </a:t>
                </a:r>
                <a:r>
                  <a:rPr lang="en-US" sz="16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dibandingkan</a:t>
                </a:r>
                <a:r>
                  <a:rPr 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6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buku</a:t>
                </a:r>
                <a:r>
                  <a:rPr 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6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dengan</a:t>
                </a:r>
                <a:r>
                  <a:rPr 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6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tanpa</a:t>
                </a:r>
                <a:r>
                  <a:rPr 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label (103.4%)</a:t>
                </a:r>
              </a:p>
              <a:p>
                <a:pPr marL="349250" indent="-22860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z="16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Hampir</a:t>
                </a:r>
                <a:r>
                  <a:rPr 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6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separuh</a:t>
                </a:r>
                <a:r>
                  <a:rPr 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6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buku</a:t>
                </a:r>
                <a:r>
                  <a:rPr 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yang </a:t>
                </a:r>
                <a:r>
                  <a:rPr lang="en-US" sz="16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tersedia</a:t>
                </a:r>
                <a:r>
                  <a:rPr 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di Amazon kindle e-books </a:t>
                </a:r>
                <a:r>
                  <a:rPr lang="en-US" sz="16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masih</a:t>
                </a:r>
                <a:r>
                  <a:rPr 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6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memiliki</a:t>
                </a:r>
                <a:r>
                  <a:rPr 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review yang </a:t>
                </a:r>
                <a:r>
                  <a:rPr lang="en-US" sz="16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kosong</a:t>
                </a:r>
                <a:r>
                  <a:rPr 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</a:t>
                </a:r>
                <a:r>
                  <a:rPr lang="en-US" sz="16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beberapa</a:t>
                </a:r>
                <a:r>
                  <a:rPr 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6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katergori</a:t>
                </a:r>
                <a:r>
                  <a:rPr 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6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buku</a:t>
                </a:r>
                <a:r>
                  <a:rPr 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6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bahkan</a:t>
                </a:r>
                <a:r>
                  <a:rPr 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6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seluruh</a:t>
                </a:r>
                <a:r>
                  <a:rPr 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6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buku</a:t>
                </a:r>
                <a:r>
                  <a:rPr 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6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nya</a:t>
                </a:r>
                <a:r>
                  <a:rPr 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6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belum</a:t>
                </a:r>
                <a:r>
                  <a:rPr 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6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ada</a:t>
                </a:r>
                <a:r>
                  <a:rPr 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review </a:t>
                </a:r>
                <a:r>
                  <a:rPr lang="en-US" sz="16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sama</a:t>
                </a:r>
                <a:r>
                  <a:rPr 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6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sekali</a:t>
                </a:r>
                <a:r>
                  <a:rPr 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.</a:t>
                </a:r>
                <a:endParaRPr lang="en-US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69894" y="1761564"/>
                <a:ext cx="10018059" cy="4061011"/>
              </a:xfrm>
              <a:blipFill rotWithShape="0">
                <a:blip r:embed="rId2"/>
                <a:stretch>
                  <a:fillRect l="-1461" t="-15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04916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898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Recommendation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156446" y="1761566"/>
            <a:ext cx="10197353" cy="4558552"/>
          </a:xfrm>
        </p:spPr>
        <p:txBody>
          <a:bodyPr>
            <a:norm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sv-SE" sz="1600" dirty="0"/>
              <a:t>Fokus promosi di kategori </a:t>
            </a:r>
            <a:r>
              <a:rPr lang="sv-SE" sz="1600" b="1" dirty="0"/>
              <a:t>Literature &amp; Fiction, Teen &amp; Young Adult, Biography, Nonfiction, dan Sci-Fi &amp; Fantasy</a:t>
            </a:r>
            <a:r>
              <a:rPr lang="sv-SE" sz="1600" dirty="0"/>
              <a:t>, karena kategori ini terbukti </a:t>
            </a:r>
            <a:r>
              <a:rPr lang="sv-SE" sz="1600" dirty="0" smtClean="0"/>
              <a:t>memiliki </a:t>
            </a:r>
            <a:r>
              <a:rPr lang="sv-SE" sz="1600" i="1" dirty="0" smtClean="0"/>
              <a:t>demand</a:t>
            </a:r>
            <a:r>
              <a:rPr lang="sv-SE" sz="1600" dirty="0" smtClean="0"/>
              <a:t> yang tinggi.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sv-SE" sz="1600" dirty="0" smtClean="0"/>
              <a:t>Buku-buku </a:t>
            </a:r>
            <a:r>
              <a:rPr lang="sv-SE" sz="1600" b="1" i="1" dirty="0" smtClean="0"/>
              <a:t>Best Seller</a:t>
            </a:r>
            <a:r>
              <a:rPr lang="sv-SE" sz="1600" i="1" dirty="0" smtClean="0"/>
              <a:t> </a:t>
            </a:r>
            <a:r>
              <a:rPr lang="sv-SE" sz="1600" dirty="0" smtClean="0"/>
              <a:t>bisa ditampilkan di laman </a:t>
            </a:r>
            <a:r>
              <a:rPr lang="sv-SE" sz="1600" b="1" i="1" dirty="0" smtClean="0"/>
              <a:t>homepage</a:t>
            </a:r>
            <a:r>
              <a:rPr lang="sv-SE" sz="1600" dirty="0" smtClean="0"/>
              <a:t> untuk mendorong minat beli konsumen.</a:t>
            </a:r>
            <a:endParaRPr lang="en-US" sz="16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600" dirty="0" err="1" smtClean="0"/>
              <a:t>Bisa</a:t>
            </a:r>
            <a:r>
              <a:rPr lang="en-US" sz="1600" dirty="0" smtClean="0"/>
              <a:t> </a:t>
            </a:r>
            <a:r>
              <a:rPr lang="en-US" sz="1600" dirty="0" err="1" smtClean="0"/>
              <a:t>diperhitungkan</a:t>
            </a:r>
            <a:r>
              <a:rPr lang="en-US" sz="1600" dirty="0" smtClean="0"/>
              <a:t> </a:t>
            </a:r>
            <a:r>
              <a:rPr lang="en-US" sz="1600" dirty="0" err="1" smtClean="0"/>
              <a:t>bagi</a:t>
            </a:r>
            <a:r>
              <a:rPr lang="en-US" sz="1600" dirty="0" smtClean="0"/>
              <a:t> Amazon </a:t>
            </a: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b="1" dirty="0" err="1" smtClean="0"/>
              <a:t>menambahkan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kerja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sama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dari</a:t>
            </a:r>
            <a:r>
              <a:rPr lang="en-US" sz="1600" b="1" dirty="0" smtClean="0"/>
              <a:t> </a:t>
            </a:r>
            <a:r>
              <a:rPr lang="en-US" sz="1600" b="1" i="1" dirty="0" smtClean="0"/>
              <a:t>publisher/seller </a:t>
            </a:r>
            <a:r>
              <a:rPr lang="en-US" sz="1600" b="1" dirty="0" smtClean="0"/>
              <a:t>lain</a:t>
            </a:r>
            <a:r>
              <a:rPr lang="en-US" sz="1600" dirty="0" smtClean="0"/>
              <a:t>, </a:t>
            </a:r>
            <a:r>
              <a:rPr lang="en-US" sz="1600" dirty="0" err="1" smtClean="0"/>
              <a:t>terlihat</a:t>
            </a:r>
            <a:r>
              <a:rPr lang="en-US" sz="1600" dirty="0" smtClean="0"/>
              <a:t> </a:t>
            </a:r>
            <a:r>
              <a:rPr lang="en-US" sz="1600" dirty="0" err="1" smtClean="0"/>
              <a:t>dari</a:t>
            </a:r>
            <a:r>
              <a:rPr lang="en-US" sz="1600" dirty="0" smtClean="0"/>
              <a:t> </a:t>
            </a:r>
            <a:r>
              <a:rPr lang="en-US" sz="1600" dirty="0" err="1" smtClean="0"/>
              <a:t>proporsi</a:t>
            </a:r>
            <a:r>
              <a:rPr lang="en-US" sz="1600" dirty="0" smtClean="0"/>
              <a:t> </a:t>
            </a:r>
            <a:r>
              <a:rPr lang="en-US" sz="1600" dirty="0" err="1" smtClean="0"/>
              <a:t>buku</a:t>
            </a:r>
            <a:r>
              <a:rPr lang="en-US" sz="1600" dirty="0" smtClean="0"/>
              <a:t> </a:t>
            </a:r>
            <a:r>
              <a:rPr lang="en-US" sz="1600" dirty="0" err="1" smtClean="0"/>
              <a:t>nya</a:t>
            </a:r>
            <a:r>
              <a:rPr lang="en-US" sz="1600" dirty="0" smtClean="0"/>
              <a:t> </a:t>
            </a:r>
            <a:r>
              <a:rPr lang="en-US" sz="1600" dirty="0" err="1" smtClean="0"/>
              <a:t>masih</a:t>
            </a:r>
            <a:r>
              <a:rPr lang="en-US" sz="1600" dirty="0" smtClean="0"/>
              <a:t> </a:t>
            </a:r>
            <a:r>
              <a:rPr lang="en-US" sz="1600" dirty="0" err="1" smtClean="0"/>
              <a:t>dominan</a:t>
            </a:r>
            <a:r>
              <a:rPr lang="en-US" sz="1600" dirty="0" smtClean="0"/>
              <a:t> </a:t>
            </a:r>
            <a:r>
              <a:rPr lang="en-US" sz="1600" dirty="0" err="1" smtClean="0"/>
              <a:t>dari</a:t>
            </a:r>
            <a:r>
              <a:rPr lang="en-US" sz="1600" dirty="0" smtClean="0"/>
              <a:t> Amazon.com Services LLC, </a:t>
            </a:r>
            <a:r>
              <a:rPr lang="en-US" sz="1600" dirty="0" err="1" smtClean="0"/>
              <a:t>namun</a:t>
            </a:r>
            <a:r>
              <a:rPr lang="en-US" sz="1600" dirty="0" smtClean="0"/>
              <a:t> </a:t>
            </a:r>
            <a:r>
              <a:rPr lang="en-US" sz="1600" dirty="0" err="1" smtClean="0"/>
              <a:t>penjualannya</a:t>
            </a:r>
            <a:r>
              <a:rPr lang="en-US" sz="1600" dirty="0" smtClean="0"/>
              <a:t> </a:t>
            </a:r>
            <a:r>
              <a:rPr lang="en-US" sz="1600" dirty="0" err="1" smtClean="0"/>
              <a:t>kurang</a:t>
            </a:r>
            <a:r>
              <a:rPr lang="en-US" sz="1600" dirty="0" smtClean="0"/>
              <a:t> </a:t>
            </a:r>
            <a:r>
              <a:rPr lang="en-US" sz="1600" dirty="0" err="1" smtClean="0"/>
              <a:t>lebih</a:t>
            </a:r>
            <a:r>
              <a:rPr lang="en-US" sz="1600" dirty="0" smtClean="0"/>
              <a:t> </a:t>
            </a:r>
            <a:r>
              <a:rPr lang="en-US" sz="1600" dirty="0" err="1" smtClean="0"/>
              <a:t>baik</a:t>
            </a:r>
            <a:r>
              <a:rPr lang="en-US" sz="1600" dirty="0" smtClean="0"/>
              <a:t> </a:t>
            </a:r>
            <a:r>
              <a:rPr lang="en-US" sz="1600" dirty="0" err="1" smtClean="0"/>
              <a:t>dibandingkan</a:t>
            </a:r>
            <a:r>
              <a:rPr lang="en-US" sz="1600" dirty="0" smtClean="0"/>
              <a:t> </a:t>
            </a:r>
            <a:r>
              <a:rPr lang="en-US" sz="1600" dirty="0" err="1" smtClean="0"/>
              <a:t>dari</a:t>
            </a:r>
            <a:r>
              <a:rPr lang="en-US" sz="1600" dirty="0" smtClean="0"/>
              <a:t> </a:t>
            </a:r>
            <a:r>
              <a:rPr lang="en-US" sz="1600" i="1" dirty="0" smtClean="0"/>
              <a:t>seller </a:t>
            </a:r>
            <a:r>
              <a:rPr lang="en-US" sz="1600" dirty="0" smtClean="0"/>
              <a:t>lain.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600" dirty="0" err="1"/>
              <a:t>Karena</a:t>
            </a:r>
            <a:r>
              <a:rPr lang="en-US" sz="1600" dirty="0"/>
              <a:t> label </a:t>
            </a:r>
            <a:r>
              <a:rPr lang="en-US" sz="1600" b="1" dirty="0" err="1"/>
              <a:t>isEditorsPick</a:t>
            </a:r>
            <a:r>
              <a:rPr lang="en-US" sz="1600" b="1" dirty="0"/>
              <a:t> </a:t>
            </a:r>
            <a:r>
              <a:rPr lang="en-US" sz="1600" b="1" dirty="0" err="1"/>
              <a:t>meningkatkan</a:t>
            </a:r>
            <a:r>
              <a:rPr lang="en-US" sz="1600" b="1" dirty="0"/>
              <a:t> </a:t>
            </a:r>
            <a:r>
              <a:rPr lang="en-US" sz="1600" b="1" dirty="0" err="1"/>
              <a:t>penjualan</a:t>
            </a:r>
            <a:r>
              <a:rPr lang="en-US" sz="1600" b="1" dirty="0"/>
              <a:t> ~3.2x</a:t>
            </a:r>
            <a:r>
              <a:rPr lang="en-US" sz="1600" dirty="0"/>
              <a:t>, </a:t>
            </a:r>
            <a:r>
              <a:rPr lang="en-US" sz="1600" dirty="0" err="1"/>
              <a:t>disarankan</a:t>
            </a:r>
            <a:r>
              <a:rPr lang="en-US" sz="1600" dirty="0"/>
              <a:t> </a:t>
            </a:r>
            <a:r>
              <a:rPr lang="en-US" sz="1600" dirty="0" err="1"/>
              <a:t>memperluas</a:t>
            </a:r>
            <a:r>
              <a:rPr lang="en-US" sz="1600" dirty="0"/>
              <a:t> program </a:t>
            </a:r>
            <a:r>
              <a:rPr lang="en-US" sz="1600" b="1" dirty="0"/>
              <a:t>curated picks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.</a:t>
            </a:r>
            <a:endParaRPr lang="en-US" sz="16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600" dirty="0" err="1"/>
              <a:t>Bisa</a:t>
            </a:r>
            <a:r>
              <a:rPr lang="en-US" sz="1600" dirty="0"/>
              <a:t> </a:t>
            </a:r>
            <a:r>
              <a:rPr lang="en-US" sz="1600" dirty="0" err="1"/>
              <a:t>dibuat</a:t>
            </a:r>
            <a:r>
              <a:rPr lang="en-US" sz="1600" dirty="0"/>
              <a:t> </a:t>
            </a:r>
            <a:r>
              <a:rPr lang="en-US" sz="1600" dirty="0" err="1"/>
              <a:t>kategori</a:t>
            </a:r>
            <a:r>
              <a:rPr lang="en-US" sz="1600" dirty="0"/>
              <a:t> </a:t>
            </a:r>
            <a:r>
              <a:rPr lang="en-US" sz="1600" dirty="0" err="1"/>
              <a:t>khusus</a:t>
            </a:r>
            <a:r>
              <a:rPr lang="en-US" sz="1600" dirty="0"/>
              <a:t> </a:t>
            </a:r>
            <a:r>
              <a:rPr lang="en-US" sz="1600" dirty="0" err="1"/>
              <a:t>seperti</a:t>
            </a:r>
            <a:r>
              <a:rPr lang="en-US" sz="1600" dirty="0"/>
              <a:t> </a:t>
            </a:r>
            <a:r>
              <a:rPr lang="en-US" sz="1600" b="1" dirty="0"/>
              <a:t>“Editor’s Weekly Picks”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b="1" dirty="0"/>
              <a:t>“Reader’s Choice”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meningkatkan</a:t>
            </a:r>
            <a:r>
              <a:rPr lang="en-US" sz="1600" dirty="0"/>
              <a:t> trust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daya</a:t>
            </a:r>
            <a:r>
              <a:rPr lang="en-US" sz="1600" dirty="0"/>
              <a:t> </a:t>
            </a:r>
            <a:r>
              <a:rPr lang="en-US" sz="1600" dirty="0" err="1"/>
              <a:t>t</a:t>
            </a:r>
            <a:r>
              <a:rPr lang="en-US" sz="1600" dirty="0" err="1" smtClean="0"/>
              <a:t>arik</a:t>
            </a:r>
            <a:r>
              <a:rPr lang="en-US" sz="1600" dirty="0" smtClean="0"/>
              <a:t> </a:t>
            </a:r>
            <a:r>
              <a:rPr lang="en-US" sz="1600" dirty="0" err="1" smtClean="0"/>
              <a:t>konsumen</a:t>
            </a:r>
            <a:r>
              <a:rPr lang="en-US" sz="1600" dirty="0" smtClean="0"/>
              <a:t>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600" dirty="0" err="1" smtClean="0"/>
              <a:t>Karena</a:t>
            </a:r>
            <a:r>
              <a:rPr lang="en-US" sz="1600" dirty="0" smtClean="0"/>
              <a:t> ratings (stars) </a:t>
            </a:r>
            <a:r>
              <a:rPr lang="en-US" sz="1600" dirty="0" err="1" smtClean="0"/>
              <a:t>berpengaruh</a:t>
            </a:r>
            <a:r>
              <a:rPr lang="en-US" sz="1600" dirty="0" smtClean="0"/>
              <a:t> </a:t>
            </a:r>
            <a:r>
              <a:rPr lang="en-US" sz="1600" dirty="0" err="1" smtClean="0"/>
              <a:t>dalam</a:t>
            </a:r>
            <a:r>
              <a:rPr lang="en-US" sz="1600" dirty="0" smtClean="0"/>
              <a:t> </a:t>
            </a:r>
            <a:r>
              <a:rPr lang="en-US" sz="1600" dirty="0" err="1" smtClean="0"/>
              <a:t>penjualan</a:t>
            </a:r>
            <a:r>
              <a:rPr lang="en-US" sz="1600" dirty="0" smtClean="0"/>
              <a:t>, </a:t>
            </a:r>
            <a:r>
              <a:rPr lang="en-US" sz="1600" dirty="0" err="1" smtClean="0"/>
              <a:t>ditambah</a:t>
            </a:r>
            <a:r>
              <a:rPr lang="en-US" sz="1600" dirty="0" smtClean="0"/>
              <a:t>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 err="1" smtClean="0"/>
              <a:t>hampir</a:t>
            </a:r>
            <a:r>
              <a:rPr lang="en-US" sz="1600" dirty="0" smtClean="0"/>
              <a:t> </a:t>
            </a:r>
            <a:r>
              <a:rPr lang="en-US" sz="1600" dirty="0" err="1" smtClean="0"/>
              <a:t>separuh</a:t>
            </a:r>
            <a:r>
              <a:rPr lang="en-US" sz="1600" dirty="0" smtClean="0"/>
              <a:t> </a:t>
            </a:r>
            <a:r>
              <a:rPr lang="en-US" sz="1600" dirty="0" err="1" smtClean="0"/>
              <a:t>buku</a:t>
            </a:r>
            <a:r>
              <a:rPr lang="en-US" sz="1600" dirty="0" smtClean="0"/>
              <a:t> </a:t>
            </a:r>
            <a:r>
              <a:rPr lang="en-US" sz="1600" dirty="0" err="1" smtClean="0"/>
              <a:t>tidak</a:t>
            </a:r>
            <a:r>
              <a:rPr lang="en-US" sz="1600" dirty="0" smtClean="0"/>
              <a:t> </a:t>
            </a:r>
            <a:r>
              <a:rPr lang="en-US" sz="1600" dirty="0" err="1" smtClean="0"/>
              <a:t>memiliki</a:t>
            </a:r>
            <a:r>
              <a:rPr lang="en-US" sz="1600" dirty="0" smtClean="0"/>
              <a:t> review, Amazon </a:t>
            </a:r>
            <a:r>
              <a:rPr lang="en-US" sz="1600" dirty="0" err="1" smtClean="0"/>
              <a:t>bisa</a:t>
            </a:r>
            <a:r>
              <a:rPr lang="en-US" sz="1600" dirty="0" smtClean="0"/>
              <a:t> </a:t>
            </a:r>
            <a:r>
              <a:rPr lang="en-US" sz="1600" dirty="0" err="1" smtClean="0"/>
              <a:t>memberikan</a:t>
            </a:r>
            <a:r>
              <a:rPr lang="en-US" sz="1600" dirty="0" smtClean="0"/>
              <a:t> </a:t>
            </a:r>
            <a:r>
              <a:rPr lang="en-US" sz="1600" dirty="0" err="1"/>
              <a:t>insentif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</a:t>
            </a:r>
            <a:r>
              <a:rPr lang="en-US" sz="1600" dirty="0" err="1"/>
              <a:t>pembaca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memberi</a:t>
            </a:r>
            <a:r>
              <a:rPr lang="en-US" sz="1600" dirty="0"/>
              <a:t> review &amp; rating (</a:t>
            </a:r>
            <a:r>
              <a:rPr lang="en-US" sz="1600" dirty="0" err="1"/>
              <a:t>contoh</a:t>
            </a:r>
            <a:r>
              <a:rPr lang="en-US" sz="1600" dirty="0"/>
              <a:t>: </a:t>
            </a:r>
            <a:r>
              <a:rPr lang="en-US" sz="1600" b="1" dirty="0"/>
              <a:t>reward </a:t>
            </a:r>
            <a:r>
              <a:rPr lang="en-US" sz="1600" b="1" dirty="0" err="1"/>
              <a:t>poin</a:t>
            </a:r>
            <a:r>
              <a:rPr lang="en-US" sz="1600" b="1" dirty="0"/>
              <a:t> Kindle</a:t>
            </a:r>
            <a:r>
              <a:rPr lang="en-US" sz="1600" dirty="0"/>
              <a:t>).</a:t>
            </a:r>
            <a:endParaRPr lang="en-US" sz="16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masalah</a:t>
            </a:r>
            <a:r>
              <a:rPr lang="en-US" sz="1600" dirty="0" smtClean="0"/>
              <a:t> </a:t>
            </a:r>
            <a:r>
              <a:rPr lang="en-US" sz="1600" dirty="0" err="1" smtClean="0"/>
              <a:t>penangan</a:t>
            </a:r>
            <a:r>
              <a:rPr lang="en-US" sz="1600" dirty="0" smtClean="0"/>
              <a:t> </a:t>
            </a:r>
            <a:r>
              <a:rPr lang="en-US" sz="1600" dirty="0" err="1" smtClean="0"/>
              <a:t>buku</a:t>
            </a:r>
            <a:r>
              <a:rPr lang="en-US" sz="1600" dirty="0" smtClean="0"/>
              <a:t> </a:t>
            </a:r>
            <a:r>
              <a:rPr lang="en-US" sz="1600" dirty="0" err="1" smtClean="0"/>
              <a:t>tanpa</a:t>
            </a:r>
            <a:r>
              <a:rPr lang="en-US" sz="1600" dirty="0" smtClean="0"/>
              <a:t> review, Amazon </a:t>
            </a:r>
            <a:r>
              <a:rPr lang="en-US" sz="1600" dirty="0" err="1" smtClean="0"/>
              <a:t>bisa</a:t>
            </a:r>
            <a:r>
              <a:rPr lang="en-US" sz="1600" dirty="0" smtClean="0"/>
              <a:t> </a:t>
            </a:r>
            <a:r>
              <a:rPr lang="en-US" sz="1600" dirty="0" err="1" smtClean="0"/>
              <a:t>membuat</a:t>
            </a:r>
            <a:r>
              <a:rPr lang="en-US" sz="1600" dirty="0" smtClean="0"/>
              <a:t> program </a:t>
            </a:r>
            <a:r>
              <a:rPr lang="en-US" sz="1600" b="1" dirty="0" smtClean="0"/>
              <a:t>membership </a:t>
            </a:r>
            <a:r>
              <a:rPr lang="en-US" sz="1600" dirty="0" err="1" smtClean="0"/>
              <a:t>dimana</a:t>
            </a:r>
            <a:r>
              <a:rPr lang="en-US" sz="1600" dirty="0" smtClean="0"/>
              <a:t> </a:t>
            </a:r>
            <a:r>
              <a:rPr lang="en-US" sz="1600" dirty="0" err="1" smtClean="0"/>
              <a:t>salah</a:t>
            </a:r>
            <a:r>
              <a:rPr lang="en-US" sz="1600" dirty="0" smtClean="0"/>
              <a:t> </a:t>
            </a:r>
            <a:r>
              <a:rPr lang="en-US" sz="1600" dirty="0" err="1" smtClean="0"/>
              <a:t>satunya</a:t>
            </a:r>
            <a:r>
              <a:rPr lang="en-US" sz="1600" dirty="0" smtClean="0"/>
              <a:t> </a:t>
            </a:r>
            <a:r>
              <a:rPr lang="en-US" sz="1600" dirty="0" err="1" smtClean="0"/>
              <a:t>setiap</a:t>
            </a:r>
            <a:r>
              <a:rPr lang="en-US" sz="1600" dirty="0" smtClean="0"/>
              <a:t> </a:t>
            </a:r>
            <a:r>
              <a:rPr lang="en-US" sz="1600" dirty="0" err="1" smtClean="0"/>
              <a:t>konsumen</a:t>
            </a:r>
            <a:r>
              <a:rPr lang="en-US" sz="1600" dirty="0" smtClean="0"/>
              <a:t> </a:t>
            </a:r>
            <a:r>
              <a:rPr lang="en-US" sz="1600" dirty="0" err="1" smtClean="0"/>
              <a:t>memberikan</a:t>
            </a:r>
            <a:r>
              <a:rPr lang="en-US" sz="1600" dirty="0" smtClean="0"/>
              <a:t> review </a:t>
            </a:r>
            <a:r>
              <a:rPr lang="en-US" sz="1600" dirty="0" err="1" smtClean="0"/>
              <a:t>terbaik</a:t>
            </a:r>
            <a:r>
              <a:rPr lang="en-US" sz="1600" dirty="0" smtClean="0"/>
              <a:t> </a:t>
            </a:r>
            <a:r>
              <a:rPr lang="en-US" sz="1600" dirty="0" err="1" smtClean="0"/>
              <a:t>akan</a:t>
            </a:r>
            <a:r>
              <a:rPr lang="en-US" sz="1600" dirty="0" smtClean="0"/>
              <a:t> </a:t>
            </a:r>
            <a:r>
              <a:rPr lang="en-US" sz="1600" dirty="0" err="1" smtClean="0"/>
              <a:t>memberikan</a:t>
            </a:r>
            <a:r>
              <a:rPr lang="en-US" sz="1600" dirty="0" smtClean="0"/>
              <a:t> </a:t>
            </a:r>
            <a:r>
              <a:rPr lang="en-US" sz="1600" dirty="0" err="1" smtClean="0"/>
              <a:t>poin</a:t>
            </a:r>
            <a:r>
              <a:rPr lang="en-US" sz="1600" dirty="0" smtClean="0"/>
              <a:t> </a:t>
            </a: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kenaikan</a:t>
            </a:r>
            <a:r>
              <a:rPr lang="en-US" sz="1600" dirty="0" smtClean="0"/>
              <a:t> </a:t>
            </a:r>
            <a:r>
              <a:rPr lang="en-US" sz="1600" dirty="0" err="1" smtClean="0"/>
              <a:t>kelas</a:t>
            </a:r>
            <a:r>
              <a:rPr lang="en-US" sz="1600" dirty="0" smtClean="0"/>
              <a:t> membership. </a:t>
            </a:r>
            <a:r>
              <a:rPr lang="en-US" sz="1600" dirty="0" err="1" smtClean="0"/>
              <a:t>Semakin</a:t>
            </a:r>
            <a:r>
              <a:rPr lang="en-US" sz="1600" dirty="0" smtClean="0"/>
              <a:t> </a:t>
            </a:r>
            <a:r>
              <a:rPr lang="en-US" sz="1600" dirty="0" err="1" smtClean="0"/>
              <a:t>tinggi</a:t>
            </a:r>
            <a:r>
              <a:rPr lang="en-US" sz="1600" dirty="0" smtClean="0"/>
              <a:t> </a:t>
            </a:r>
            <a:r>
              <a:rPr lang="en-US" sz="1600" dirty="0" err="1" smtClean="0"/>
              <a:t>kelas</a:t>
            </a:r>
            <a:r>
              <a:rPr lang="en-US" sz="1600" dirty="0" smtClean="0"/>
              <a:t> membership, </a:t>
            </a:r>
            <a:r>
              <a:rPr lang="en-US" sz="1600" dirty="0" err="1" smtClean="0"/>
              <a:t>semakin</a:t>
            </a:r>
            <a:r>
              <a:rPr lang="en-US" sz="1600" dirty="0" smtClean="0"/>
              <a:t> </a:t>
            </a:r>
            <a:r>
              <a:rPr lang="en-US" sz="1600" dirty="0" err="1" smtClean="0"/>
              <a:t>banyak</a:t>
            </a:r>
            <a:r>
              <a:rPr lang="en-US" sz="1600" dirty="0" smtClean="0"/>
              <a:t> pula </a:t>
            </a:r>
            <a:r>
              <a:rPr lang="en-US" sz="1600" i="1" dirty="0" smtClean="0"/>
              <a:t>benefit </a:t>
            </a:r>
            <a:r>
              <a:rPr lang="en-US" sz="1600" dirty="0" smtClean="0"/>
              <a:t>yang </a:t>
            </a:r>
            <a:r>
              <a:rPr lang="en-US" sz="1600" dirty="0" err="1" smtClean="0"/>
              <a:t>didapatkan</a:t>
            </a:r>
            <a:r>
              <a:rPr lang="en-US" sz="1600" dirty="0" smtClean="0"/>
              <a:t> </a:t>
            </a:r>
            <a:r>
              <a:rPr lang="en-US" sz="1600" dirty="0" err="1" smtClean="0"/>
              <a:t>konsumen</a:t>
            </a:r>
            <a:r>
              <a:rPr lang="en-US" sz="1600" dirty="0" smtClean="0"/>
              <a:t>.</a:t>
            </a:r>
            <a:endParaRPr lang="en-US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3544322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8899"/>
          </a:xfrm>
        </p:spPr>
        <p:txBody>
          <a:bodyPr/>
          <a:lstStyle/>
          <a:p>
            <a:r>
              <a:rPr lang="en-US" sz="4000" dirty="0" smtClean="0"/>
              <a:t>Data Collecting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i="1" dirty="0" smtClean="0"/>
              <a:t>project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,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pengambilan</a:t>
            </a:r>
            <a:r>
              <a:rPr lang="en-US" dirty="0" smtClean="0"/>
              <a:t> data yang </a:t>
            </a:r>
            <a:r>
              <a:rPr lang="en-US" dirty="0" err="1" smtClean="0"/>
              <a:t>dilakukan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pengumpulan</a:t>
            </a:r>
            <a:r>
              <a:rPr lang="en-US" dirty="0" smtClean="0"/>
              <a:t> data </a:t>
            </a:r>
            <a:r>
              <a:rPr lang="en-US" dirty="0" err="1" smtClean="0"/>
              <a:t>sekunder</a:t>
            </a:r>
            <a:r>
              <a:rPr lang="en-US" dirty="0" smtClean="0"/>
              <a:t> (</a:t>
            </a:r>
            <a:r>
              <a:rPr lang="en-US" i="1" dirty="0" smtClean="0"/>
              <a:t>secondary data collection</a:t>
            </a:r>
            <a:r>
              <a:rPr lang="en-US" dirty="0" smtClean="0"/>
              <a:t>). Data </a:t>
            </a:r>
            <a:r>
              <a:rPr lang="en-US" dirty="0" err="1" smtClean="0"/>
              <a:t>diambil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portal free data source, </a:t>
            </a:r>
            <a:r>
              <a:rPr lang="en-US" b="1" dirty="0" err="1" smtClean="0"/>
              <a:t>kaggle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Dataset </a:t>
            </a:r>
            <a:r>
              <a:rPr lang="en-US" dirty="0"/>
              <a:t>source link: </a:t>
            </a:r>
            <a:r>
              <a:rPr lang="en-US" b="1" dirty="0">
                <a:hlinkClick r:id="rId2"/>
              </a:rPr>
              <a:t>https://</a:t>
            </a:r>
            <a:r>
              <a:rPr lang="en-US" b="1" dirty="0" smtClean="0">
                <a:hlinkClick r:id="rId2"/>
              </a:rPr>
              <a:t>www.kaggle.com/datasets/asaniczka/amazon-kindle-books-dataset-2023-130k-books/data</a:t>
            </a:r>
            <a:r>
              <a:rPr lang="en-US" b="1" dirty="0" smtClean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02970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8899"/>
          </a:xfrm>
        </p:spPr>
        <p:txBody>
          <a:bodyPr/>
          <a:lstStyle/>
          <a:p>
            <a:r>
              <a:rPr lang="en-US" sz="4000" dirty="0" smtClean="0"/>
              <a:t>Data Cleansing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Dalam</a:t>
            </a:r>
            <a:r>
              <a:rPr lang="en-US" dirty="0" smtClean="0"/>
              <a:t> proses </a:t>
            </a:r>
            <a:r>
              <a:rPr lang="en-US" i="1" dirty="0" smtClean="0"/>
              <a:t>data cleansing</a:t>
            </a:r>
            <a:r>
              <a:rPr lang="en-US" dirty="0" smtClean="0"/>
              <a:t>, </a:t>
            </a:r>
            <a:r>
              <a:rPr lang="en-US" dirty="0" err="1" smtClean="0"/>
              <a:t>terdapat</a:t>
            </a:r>
            <a:r>
              <a:rPr lang="en-US" dirty="0" smtClean="0"/>
              <a:t> 4 </a:t>
            </a:r>
            <a:r>
              <a:rPr lang="en-US" dirty="0" err="1" smtClean="0"/>
              <a:t>tahap</a:t>
            </a:r>
            <a:r>
              <a:rPr lang="en-US" dirty="0" smtClean="0"/>
              <a:t> yang </a:t>
            </a:r>
            <a:r>
              <a:rPr lang="en-US" dirty="0" err="1" smtClean="0"/>
              <a:t>ditangani</a:t>
            </a:r>
            <a:r>
              <a:rPr lang="en-US" dirty="0" smtClean="0"/>
              <a:t>, </a:t>
            </a:r>
            <a:r>
              <a:rPr lang="en-US" dirty="0" err="1" smtClean="0"/>
              <a:t>yakni</a:t>
            </a:r>
            <a:r>
              <a:rPr lang="en-US" dirty="0" smtClean="0"/>
              <a:t>:</a:t>
            </a:r>
          </a:p>
          <a:p>
            <a:pPr marL="762635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Identifikasi</a:t>
            </a:r>
            <a:r>
              <a:rPr lang="en-US" dirty="0" smtClean="0"/>
              <a:t> </a:t>
            </a:r>
            <a:r>
              <a:rPr lang="en-US" i="1" dirty="0" smtClean="0"/>
              <a:t>missing value</a:t>
            </a:r>
          </a:p>
          <a:p>
            <a:pPr marL="762635" indent="-342900">
              <a:buFont typeface="Arial" panose="020B0604020202020204" pitchFamily="34" charset="0"/>
              <a:buChar char="•"/>
            </a:pPr>
            <a:r>
              <a:rPr lang="en-US" i="1" dirty="0" smtClean="0"/>
              <a:t>Handling duplicate data</a:t>
            </a:r>
          </a:p>
          <a:p>
            <a:pPr marL="762635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Hapus</a:t>
            </a:r>
            <a:r>
              <a:rPr lang="en-US" dirty="0" smtClean="0"/>
              <a:t> Outlier</a:t>
            </a:r>
          </a:p>
          <a:p>
            <a:pPr marL="762635" indent="-342900">
              <a:buFont typeface="Arial" panose="020B0604020202020204" pitchFamily="34" charset="0"/>
              <a:buChar char="•"/>
            </a:pPr>
            <a:r>
              <a:rPr lang="en-US" i="1" dirty="0" smtClean="0"/>
              <a:t>Handling Inconsistent Format</a:t>
            </a:r>
          </a:p>
          <a:p>
            <a:r>
              <a:rPr lang="en-US" dirty="0" smtClean="0"/>
              <a:t>Proses </a:t>
            </a:r>
            <a:r>
              <a:rPr lang="en-US" i="1" dirty="0" smtClean="0"/>
              <a:t>data cleansing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b="1" i="1" dirty="0" smtClean="0"/>
              <a:t>python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36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9212" y="1788460"/>
            <a:ext cx="10264588" cy="4351338"/>
          </a:xfrm>
        </p:spPr>
        <p:txBody>
          <a:bodyPr numCol="2">
            <a:normAutofit/>
          </a:bodyPr>
          <a:lstStyle/>
          <a:p>
            <a:r>
              <a:rPr lang="en-US" sz="1800" dirty="0" err="1" smtClean="0"/>
              <a:t>Terdapat</a:t>
            </a:r>
            <a:r>
              <a:rPr lang="en-US" sz="1800" dirty="0" smtClean="0"/>
              <a:t> 16 </a:t>
            </a:r>
            <a:r>
              <a:rPr lang="en-US" sz="1800" dirty="0" err="1" smtClean="0"/>
              <a:t>kolom</a:t>
            </a:r>
            <a:r>
              <a:rPr lang="en-US" sz="1800" dirty="0" smtClean="0"/>
              <a:t> </a:t>
            </a:r>
            <a:r>
              <a:rPr lang="en-US" sz="1800" dirty="0" err="1" smtClean="0"/>
              <a:t>dalam</a:t>
            </a:r>
            <a:r>
              <a:rPr lang="en-US" sz="1800" dirty="0" smtClean="0"/>
              <a:t> dataset.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menghindari</a:t>
            </a:r>
            <a:r>
              <a:rPr lang="en-US" sz="1800" dirty="0" smtClean="0"/>
              <a:t> </a:t>
            </a:r>
            <a:r>
              <a:rPr lang="en-US" sz="1800" dirty="0" err="1" smtClean="0"/>
              <a:t>redundansi</a:t>
            </a:r>
            <a:r>
              <a:rPr lang="en-US" sz="1800" dirty="0" smtClean="0"/>
              <a:t> data, </a:t>
            </a:r>
            <a:r>
              <a:rPr lang="en-US" sz="1800" b="1" dirty="0" err="1" smtClean="0"/>
              <a:t>kolom</a:t>
            </a:r>
            <a:r>
              <a:rPr lang="en-US" sz="1800" b="1" dirty="0" smtClean="0"/>
              <a:t> ‘</a:t>
            </a:r>
            <a:r>
              <a:rPr lang="en-US" sz="1800" b="1" dirty="0" err="1" smtClean="0"/>
              <a:t>imgUrl</a:t>
            </a:r>
            <a:r>
              <a:rPr lang="en-US" sz="1800" b="1" dirty="0" smtClean="0"/>
              <a:t>’ </a:t>
            </a:r>
            <a:r>
              <a:rPr lang="en-US" sz="1800" b="1" dirty="0" err="1" smtClean="0"/>
              <a:t>dan</a:t>
            </a:r>
            <a:r>
              <a:rPr lang="en-US" sz="1800" b="1" dirty="0" smtClean="0"/>
              <a:t> ‘</a:t>
            </a:r>
            <a:r>
              <a:rPr lang="en-US" sz="1800" b="1" dirty="0" err="1" smtClean="0"/>
              <a:t>productURL</a:t>
            </a:r>
            <a:r>
              <a:rPr lang="en-US" sz="1800" b="1" dirty="0" smtClean="0"/>
              <a:t>’ </a:t>
            </a:r>
            <a:r>
              <a:rPr lang="en-US" sz="1800" b="1" dirty="0" err="1" smtClean="0"/>
              <a:t>dihapus</a:t>
            </a:r>
            <a:r>
              <a:rPr lang="en-US" sz="1800" dirty="0" smtClean="0"/>
              <a:t> </a:t>
            </a:r>
            <a:r>
              <a:rPr lang="en-US" sz="1800" dirty="0" err="1" smtClean="0"/>
              <a:t>karena</a:t>
            </a:r>
            <a:r>
              <a:rPr lang="en-US" sz="1800" dirty="0" smtClean="0"/>
              <a:t> </a:t>
            </a:r>
            <a:r>
              <a:rPr lang="en-US" sz="1800" dirty="0" err="1" smtClean="0"/>
              <a:t>tidak</a:t>
            </a:r>
            <a:r>
              <a:rPr lang="en-US" sz="1800" dirty="0" smtClean="0"/>
              <a:t> </a:t>
            </a:r>
            <a:r>
              <a:rPr lang="en-US" sz="1800" dirty="0" err="1" smtClean="0"/>
              <a:t>diperlukan</a:t>
            </a:r>
            <a:r>
              <a:rPr lang="en-US" sz="1800" dirty="0" smtClean="0"/>
              <a:t> </a:t>
            </a:r>
            <a:r>
              <a:rPr lang="en-US" sz="1800" dirty="0" err="1" smtClean="0"/>
              <a:t>dalam</a:t>
            </a:r>
            <a:r>
              <a:rPr lang="en-US" sz="1800" dirty="0" smtClean="0"/>
              <a:t> proses </a:t>
            </a:r>
            <a:r>
              <a:rPr lang="en-US" sz="1800" dirty="0" err="1" smtClean="0"/>
              <a:t>analisis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120650" indent="0">
              <a:buNone/>
            </a:pPr>
            <a:r>
              <a:rPr lang="en-US" sz="1800" dirty="0" err="1" smtClean="0"/>
              <a:t>Dalam</a:t>
            </a:r>
            <a:r>
              <a:rPr lang="en-US" sz="1800" dirty="0" smtClean="0"/>
              <a:t> proses </a:t>
            </a:r>
            <a:r>
              <a:rPr lang="en-US" sz="1800" dirty="0" err="1" smtClean="0"/>
              <a:t>pengecekan</a:t>
            </a:r>
            <a:r>
              <a:rPr lang="en-US" sz="1800" dirty="0" smtClean="0"/>
              <a:t> </a:t>
            </a:r>
            <a:r>
              <a:rPr lang="en-US" sz="1800" i="1" dirty="0" smtClean="0"/>
              <a:t>missing value</a:t>
            </a:r>
            <a:r>
              <a:rPr lang="en-US" sz="1800" dirty="0" smtClean="0"/>
              <a:t>, </a:t>
            </a:r>
            <a:r>
              <a:rPr lang="en-US" sz="1800" dirty="0" err="1" smtClean="0"/>
              <a:t>terdapat</a:t>
            </a:r>
            <a:r>
              <a:rPr lang="en-US" sz="1800" dirty="0" smtClean="0"/>
              <a:t> </a:t>
            </a:r>
            <a:r>
              <a:rPr lang="en-US" sz="1800" b="1" dirty="0" smtClean="0"/>
              <a:t>3 </a:t>
            </a:r>
            <a:r>
              <a:rPr lang="en-US" sz="1800" b="1" dirty="0" err="1" smtClean="0"/>
              <a:t>kolom</a:t>
            </a:r>
            <a:r>
              <a:rPr lang="en-US" sz="1800" b="1" dirty="0" smtClean="0"/>
              <a:t> yang </a:t>
            </a:r>
            <a:r>
              <a:rPr lang="en-US" sz="1800" b="1" dirty="0" err="1" smtClean="0"/>
              <a:t>memiliki</a:t>
            </a:r>
            <a:r>
              <a:rPr lang="en-US" sz="1800" b="1" dirty="0" smtClean="0"/>
              <a:t> </a:t>
            </a:r>
            <a:r>
              <a:rPr lang="en-US" sz="1800" b="1" i="1" dirty="0" smtClean="0"/>
              <a:t>missing value</a:t>
            </a:r>
            <a:r>
              <a:rPr lang="en-US" sz="1800" dirty="0" smtClean="0"/>
              <a:t>. </a:t>
            </a:r>
            <a:r>
              <a:rPr lang="en-US" sz="1800" dirty="0" err="1" smtClean="0"/>
              <a:t>Berikut</a:t>
            </a:r>
            <a:r>
              <a:rPr lang="en-US" sz="1800" dirty="0" smtClean="0"/>
              <a:t> </a:t>
            </a:r>
            <a:r>
              <a:rPr lang="en-US" sz="1800" dirty="0" err="1" smtClean="0"/>
              <a:t>daftar</a:t>
            </a:r>
            <a:r>
              <a:rPr lang="en-US" sz="1800" dirty="0" smtClean="0"/>
              <a:t> </a:t>
            </a:r>
            <a:r>
              <a:rPr lang="en-US" sz="1800" dirty="0" err="1" smtClean="0"/>
              <a:t>kolom</a:t>
            </a:r>
            <a:r>
              <a:rPr lang="en-US" sz="1800" dirty="0" smtClean="0"/>
              <a:t>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presentase</a:t>
            </a:r>
            <a:r>
              <a:rPr lang="en-US" sz="1800" dirty="0" smtClean="0"/>
              <a:t> </a:t>
            </a:r>
            <a:r>
              <a:rPr lang="en-US" sz="1800" i="1" dirty="0" smtClean="0"/>
              <a:t>missing value </a:t>
            </a:r>
            <a:r>
              <a:rPr lang="en-US" sz="1800" dirty="0" err="1" smtClean="0"/>
              <a:t>dalam</a:t>
            </a:r>
            <a:r>
              <a:rPr lang="en-US" sz="1800" dirty="0" smtClean="0"/>
              <a:t> dataset: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894" y="2890828"/>
            <a:ext cx="5029874" cy="13232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894" y="4388109"/>
            <a:ext cx="5029873" cy="9692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7012" y="2742913"/>
            <a:ext cx="4846195" cy="2757023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838200" y="365125"/>
            <a:ext cx="10515600" cy="8988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Data Cleansing: Missing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523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106" y="1788460"/>
            <a:ext cx="10237694" cy="4351338"/>
          </a:xfrm>
        </p:spPr>
        <p:txBody>
          <a:bodyPr numCol="2">
            <a:normAutofit/>
          </a:bodyPr>
          <a:lstStyle/>
          <a:p>
            <a:r>
              <a:rPr lang="en-US" sz="1600" dirty="0" err="1" smtClean="0"/>
              <a:t>Pada</a:t>
            </a:r>
            <a:r>
              <a:rPr lang="en-US" sz="1600" dirty="0" smtClean="0"/>
              <a:t> </a:t>
            </a:r>
            <a:r>
              <a:rPr lang="en-US" sz="1600" dirty="0" err="1" smtClean="0"/>
              <a:t>kolom</a:t>
            </a:r>
            <a:r>
              <a:rPr lang="en-US" sz="1600" dirty="0" smtClean="0"/>
              <a:t> </a:t>
            </a:r>
            <a:r>
              <a:rPr lang="en-US" sz="1600" b="1" dirty="0" err="1" smtClean="0"/>
              <a:t>soldBy</a:t>
            </a:r>
            <a:r>
              <a:rPr lang="en-US" sz="1600" dirty="0" smtClean="0"/>
              <a:t>, </a:t>
            </a:r>
            <a:r>
              <a:rPr lang="en-US" sz="1600" dirty="0" err="1" smtClean="0"/>
              <a:t>terlihat</a:t>
            </a:r>
            <a:r>
              <a:rPr lang="en-US" sz="1600" dirty="0" smtClean="0"/>
              <a:t> </a:t>
            </a:r>
            <a:r>
              <a:rPr lang="en-US" sz="1600" dirty="0" err="1" smtClean="0"/>
              <a:t>dari</a:t>
            </a:r>
            <a:r>
              <a:rPr lang="en-US" sz="1600" dirty="0" smtClean="0"/>
              <a:t> </a:t>
            </a:r>
            <a:r>
              <a:rPr lang="en-US" sz="1600" dirty="0" err="1" smtClean="0"/>
              <a:t>presentase</a:t>
            </a:r>
            <a:r>
              <a:rPr lang="en-US" sz="1600" dirty="0" smtClean="0"/>
              <a:t> </a:t>
            </a:r>
            <a:r>
              <a:rPr lang="en-US" sz="1600" dirty="0" err="1" smtClean="0"/>
              <a:t>distribusinya</a:t>
            </a:r>
            <a:r>
              <a:rPr lang="en-US" sz="1600" dirty="0" smtClean="0"/>
              <a:t>, ‘Amazon.com Services LLC’ </a:t>
            </a:r>
            <a:r>
              <a:rPr lang="en-US" sz="1600" dirty="0" err="1" smtClean="0"/>
              <a:t>memiliki</a:t>
            </a:r>
            <a:r>
              <a:rPr lang="en-US" sz="1600" dirty="0" smtClean="0"/>
              <a:t> </a:t>
            </a:r>
            <a:r>
              <a:rPr lang="en-US" sz="1600" dirty="0" err="1" smtClean="0"/>
              <a:t>dominasi</a:t>
            </a:r>
            <a:r>
              <a:rPr lang="en-US" sz="1600" dirty="0" smtClean="0"/>
              <a:t> yang </a:t>
            </a:r>
            <a:r>
              <a:rPr lang="en-US" sz="1600" dirty="0" err="1" smtClean="0"/>
              <a:t>signifikan</a:t>
            </a:r>
            <a:r>
              <a:rPr lang="en-US" sz="1600" dirty="0" smtClean="0"/>
              <a:t> (</a:t>
            </a:r>
            <a:r>
              <a:rPr lang="en-US" sz="1600" dirty="0" err="1" smtClean="0"/>
              <a:t>sekitar</a:t>
            </a:r>
            <a:r>
              <a:rPr lang="en-US" sz="1600" dirty="0" smtClean="0"/>
              <a:t> 68.4%) </a:t>
            </a:r>
            <a:r>
              <a:rPr lang="en-US" sz="1600" dirty="0" err="1" smtClean="0"/>
              <a:t>dibanding</a:t>
            </a:r>
            <a:r>
              <a:rPr lang="en-US" sz="1600" dirty="0" smtClean="0"/>
              <a:t> </a:t>
            </a:r>
            <a:r>
              <a:rPr lang="en-US" sz="1600" dirty="0" err="1" smtClean="0"/>
              <a:t>penjual</a:t>
            </a:r>
            <a:r>
              <a:rPr lang="en-US" sz="1600" dirty="0" smtClean="0"/>
              <a:t> </a:t>
            </a:r>
            <a:r>
              <a:rPr lang="en-US" sz="1600" dirty="0" err="1" smtClean="0"/>
              <a:t>buku</a:t>
            </a:r>
            <a:r>
              <a:rPr lang="en-US" sz="1600" dirty="0" smtClean="0"/>
              <a:t> yang lain. </a:t>
            </a:r>
            <a:r>
              <a:rPr lang="en-US" sz="1600" dirty="0" err="1" smtClean="0"/>
              <a:t>Oleh</a:t>
            </a:r>
            <a:r>
              <a:rPr lang="en-US" sz="1600" dirty="0" smtClean="0"/>
              <a:t> </a:t>
            </a:r>
            <a:r>
              <a:rPr lang="en-US" sz="1600" dirty="0" err="1" smtClean="0"/>
              <a:t>karena</a:t>
            </a:r>
            <a:r>
              <a:rPr lang="en-US" sz="1600" dirty="0" smtClean="0"/>
              <a:t> </a:t>
            </a:r>
            <a:r>
              <a:rPr lang="en-US" sz="1600" dirty="0" err="1" smtClean="0"/>
              <a:t>itu</a:t>
            </a:r>
            <a:r>
              <a:rPr lang="en-US" sz="1600" dirty="0" smtClean="0"/>
              <a:t>, </a:t>
            </a:r>
            <a:r>
              <a:rPr lang="en-US" sz="1600" dirty="0" err="1" smtClean="0"/>
              <a:t>kolom</a:t>
            </a:r>
            <a:r>
              <a:rPr lang="en-US" sz="1600" dirty="0" smtClean="0"/>
              <a:t> </a:t>
            </a:r>
            <a:r>
              <a:rPr lang="en-US" sz="1600" dirty="0" err="1" smtClean="0"/>
              <a:t>ini</a:t>
            </a:r>
            <a:r>
              <a:rPr lang="en-US" sz="1600" dirty="0" smtClean="0"/>
              <a:t> </a:t>
            </a:r>
            <a:r>
              <a:rPr lang="en-US" sz="1600" dirty="0" err="1" smtClean="0"/>
              <a:t>akan</a:t>
            </a:r>
            <a:r>
              <a:rPr lang="en-US" sz="1600" dirty="0" smtClean="0"/>
              <a:t> </a:t>
            </a:r>
            <a:r>
              <a:rPr lang="en-US" sz="1600" dirty="0" err="1" smtClean="0"/>
              <a:t>diinput</a:t>
            </a:r>
            <a:r>
              <a:rPr lang="en-US" sz="1600" dirty="0" smtClean="0"/>
              <a:t> </a:t>
            </a:r>
            <a:r>
              <a:rPr lang="en-US" sz="1600" dirty="0" err="1" smtClean="0"/>
              <a:t>nilai</a:t>
            </a:r>
            <a:r>
              <a:rPr lang="en-US" sz="1600" dirty="0" smtClean="0"/>
              <a:t> </a:t>
            </a:r>
            <a:r>
              <a:rPr lang="en-US" sz="1600" b="1" dirty="0" err="1" smtClean="0"/>
              <a:t>modus</a:t>
            </a:r>
            <a:r>
              <a:rPr lang="en-US" sz="1600" dirty="0" err="1" smtClean="0"/>
              <a:t>nya</a:t>
            </a:r>
            <a:r>
              <a:rPr lang="en-US" sz="1600" dirty="0" smtClean="0"/>
              <a:t> </a:t>
            </a: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mengisi</a:t>
            </a:r>
            <a:r>
              <a:rPr lang="en-US" sz="1600" dirty="0" smtClean="0"/>
              <a:t> </a:t>
            </a:r>
            <a:r>
              <a:rPr lang="en-US" sz="1600" i="1" dirty="0" smtClean="0"/>
              <a:t>missing value</a:t>
            </a:r>
            <a:r>
              <a:rPr lang="en-US" sz="1600" dirty="0" smtClean="0"/>
              <a:t>.</a:t>
            </a:r>
            <a:endParaRPr lang="en-US" sz="1600" i="1" dirty="0" smtClean="0"/>
          </a:p>
          <a:p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kolom</a:t>
            </a:r>
            <a:r>
              <a:rPr lang="en-US" sz="1600" dirty="0" smtClean="0"/>
              <a:t> </a:t>
            </a:r>
            <a:r>
              <a:rPr lang="en-US" sz="1600" b="1" dirty="0" smtClean="0"/>
              <a:t>author</a:t>
            </a:r>
            <a:r>
              <a:rPr lang="en-US" sz="1600" dirty="0" smtClean="0"/>
              <a:t>, </a:t>
            </a:r>
            <a:r>
              <a:rPr lang="en-US" sz="1600" dirty="0" err="1" smtClean="0"/>
              <a:t>karena</a:t>
            </a:r>
            <a:r>
              <a:rPr lang="en-US" sz="1600" dirty="0" smtClean="0"/>
              <a:t> </a:t>
            </a:r>
            <a:r>
              <a:rPr lang="en-US" sz="1600" dirty="0" err="1" smtClean="0"/>
              <a:t>kolom</a:t>
            </a:r>
            <a:r>
              <a:rPr lang="en-US" sz="1600" dirty="0" smtClean="0"/>
              <a:t> </a:t>
            </a:r>
            <a:r>
              <a:rPr lang="en-US" sz="1600" dirty="0" err="1" smtClean="0"/>
              <a:t>ini</a:t>
            </a:r>
            <a:r>
              <a:rPr lang="en-US" sz="1600" dirty="0" smtClean="0"/>
              <a:t> </a:t>
            </a:r>
            <a:r>
              <a:rPr lang="en-US" sz="1600" dirty="0" err="1" smtClean="0"/>
              <a:t>penting</a:t>
            </a:r>
            <a:r>
              <a:rPr lang="en-US" sz="1600" dirty="0" smtClean="0"/>
              <a:t>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presentase</a:t>
            </a:r>
            <a:r>
              <a:rPr lang="en-US" sz="1600" dirty="0" smtClean="0"/>
              <a:t> </a:t>
            </a:r>
            <a:r>
              <a:rPr lang="en-US" sz="1600" i="1" dirty="0" smtClean="0"/>
              <a:t>missing value </a:t>
            </a:r>
            <a:r>
              <a:rPr lang="en-US" sz="1600" dirty="0" err="1" smtClean="0"/>
              <a:t>nya</a:t>
            </a:r>
            <a:r>
              <a:rPr lang="en-US" sz="1600" dirty="0" smtClean="0"/>
              <a:t> </a:t>
            </a:r>
            <a:r>
              <a:rPr lang="en-US" sz="1600" dirty="0" err="1" smtClean="0"/>
              <a:t>kecil</a:t>
            </a:r>
            <a:r>
              <a:rPr lang="en-US" sz="1600" dirty="0" smtClean="0"/>
              <a:t>, </a:t>
            </a:r>
            <a:r>
              <a:rPr lang="en-US" sz="1600" dirty="0" err="1" smtClean="0"/>
              <a:t>menghapus</a:t>
            </a:r>
            <a:r>
              <a:rPr lang="en-US" sz="1600" dirty="0" smtClean="0"/>
              <a:t> data yang </a:t>
            </a:r>
            <a:r>
              <a:rPr lang="en-US" sz="1600" dirty="0" err="1" smtClean="0"/>
              <a:t>terdapat</a:t>
            </a:r>
            <a:r>
              <a:rPr lang="en-US" sz="1600" dirty="0" smtClean="0"/>
              <a:t> </a:t>
            </a:r>
            <a:r>
              <a:rPr lang="en-US" sz="1600" i="1" dirty="0" smtClean="0"/>
              <a:t>missing value </a:t>
            </a:r>
            <a:r>
              <a:rPr lang="en-US" sz="1600" dirty="0" err="1" smtClean="0"/>
              <a:t>nya</a:t>
            </a:r>
            <a:r>
              <a:rPr lang="en-US" sz="1600" dirty="0" smtClean="0"/>
              <a:t> </a:t>
            </a:r>
            <a:r>
              <a:rPr lang="en-US" sz="1600" dirty="0" err="1" smtClean="0"/>
              <a:t>bukan</a:t>
            </a:r>
            <a:r>
              <a:rPr lang="en-US" sz="1600" dirty="0" smtClean="0"/>
              <a:t> </a:t>
            </a:r>
            <a:r>
              <a:rPr lang="en-US" sz="1600" dirty="0" err="1" smtClean="0"/>
              <a:t>lah</a:t>
            </a:r>
            <a:r>
              <a:rPr lang="en-US" sz="1600" dirty="0" smtClean="0"/>
              <a:t> </a:t>
            </a:r>
            <a:r>
              <a:rPr lang="en-US" sz="1600" dirty="0" err="1" smtClean="0"/>
              <a:t>hal</a:t>
            </a:r>
            <a:r>
              <a:rPr lang="en-US" sz="1600" dirty="0" smtClean="0"/>
              <a:t> yang </a:t>
            </a:r>
            <a:r>
              <a:rPr lang="en-US" sz="1600" dirty="0" err="1" smtClean="0"/>
              <a:t>tepat</a:t>
            </a:r>
            <a:r>
              <a:rPr lang="en-US" sz="1600" dirty="0" smtClean="0"/>
              <a:t>. </a:t>
            </a:r>
            <a:r>
              <a:rPr lang="en-US" sz="1600" dirty="0" err="1" smtClean="0"/>
              <a:t>Maka</a:t>
            </a:r>
            <a:r>
              <a:rPr lang="en-US" sz="1600" dirty="0" smtClean="0"/>
              <a:t>, </a:t>
            </a:r>
            <a:r>
              <a:rPr lang="en-US" sz="1600" dirty="0" err="1" smtClean="0"/>
              <a:t>hal</a:t>
            </a:r>
            <a:r>
              <a:rPr lang="en-US" sz="1600" dirty="0" smtClean="0"/>
              <a:t> yang </a:t>
            </a:r>
            <a:r>
              <a:rPr lang="en-US" sz="1600" dirty="0" err="1" smtClean="0"/>
              <a:t>dilakukan,yaitu</a:t>
            </a:r>
            <a:r>
              <a:rPr lang="en-US" sz="1600" dirty="0" smtClean="0"/>
              <a:t> </a:t>
            </a:r>
            <a:r>
              <a:rPr lang="en-US" sz="1600" b="1" dirty="0" err="1" smtClean="0"/>
              <a:t>mengisi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nya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dengan</a:t>
            </a:r>
            <a:r>
              <a:rPr lang="en-US" sz="1600" b="1" dirty="0" smtClean="0"/>
              <a:t> ‘Unknown</a:t>
            </a:r>
            <a:r>
              <a:rPr lang="en-US" sz="1600" dirty="0" smtClean="0"/>
              <a:t>’</a:t>
            </a:r>
          </a:p>
          <a:p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kolom</a:t>
            </a:r>
            <a:r>
              <a:rPr lang="en-US" sz="1600" dirty="0" smtClean="0"/>
              <a:t> </a:t>
            </a:r>
            <a:r>
              <a:rPr lang="en-US" sz="1600" b="1" dirty="0" err="1" smtClean="0"/>
              <a:t>publishedDate</a:t>
            </a:r>
            <a:r>
              <a:rPr lang="en-US" sz="1600" dirty="0" smtClean="0"/>
              <a:t>, </a:t>
            </a:r>
            <a:r>
              <a:rPr lang="en-US" sz="1600" dirty="0" err="1" smtClean="0"/>
              <a:t>karena</a:t>
            </a:r>
            <a:r>
              <a:rPr lang="en-US" sz="1600" dirty="0" smtClean="0"/>
              <a:t> </a:t>
            </a:r>
            <a:r>
              <a:rPr lang="en-US" sz="1600" dirty="0" err="1" smtClean="0"/>
              <a:t>kebutuhan</a:t>
            </a:r>
            <a:r>
              <a:rPr lang="en-US" sz="1600" dirty="0" smtClean="0"/>
              <a:t> </a:t>
            </a:r>
            <a:r>
              <a:rPr lang="en-US" sz="1600" dirty="0" err="1" smtClean="0"/>
              <a:t>analisis</a:t>
            </a:r>
            <a:r>
              <a:rPr lang="en-US" sz="1600" dirty="0" smtClean="0"/>
              <a:t> </a:t>
            </a:r>
            <a:r>
              <a:rPr lang="en-US" sz="1600" dirty="0" err="1" smtClean="0"/>
              <a:t>tidak</a:t>
            </a:r>
            <a:r>
              <a:rPr lang="en-US" sz="1600" dirty="0" smtClean="0"/>
              <a:t> </a:t>
            </a:r>
            <a:r>
              <a:rPr lang="en-US" sz="1600" dirty="0" err="1" smtClean="0"/>
              <a:t>membutuhkan</a:t>
            </a:r>
            <a:r>
              <a:rPr lang="en-US" sz="1600" dirty="0" smtClean="0"/>
              <a:t> </a:t>
            </a:r>
            <a:r>
              <a:rPr lang="en-US" sz="1600" dirty="0" err="1" smtClean="0"/>
              <a:t>analisis</a:t>
            </a:r>
            <a:r>
              <a:rPr lang="en-US" sz="1600" dirty="0" smtClean="0"/>
              <a:t> </a:t>
            </a:r>
            <a:r>
              <a:rPr lang="en-US" sz="1600" dirty="0" err="1" smtClean="0"/>
              <a:t>tren</a:t>
            </a:r>
            <a:r>
              <a:rPr lang="en-US" sz="1600" dirty="0" smtClean="0"/>
              <a:t> </a:t>
            </a:r>
            <a:r>
              <a:rPr lang="en-US" sz="1600" dirty="0" err="1" smtClean="0"/>
              <a:t>waktu</a:t>
            </a:r>
            <a:r>
              <a:rPr lang="en-US" sz="1600" dirty="0" smtClean="0"/>
              <a:t>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hal</a:t>
            </a:r>
            <a:r>
              <a:rPr lang="en-US" sz="1600" dirty="0" smtClean="0"/>
              <a:t> yang </a:t>
            </a:r>
            <a:r>
              <a:rPr lang="en-US" sz="1600" dirty="0" err="1" smtClean="0"/>
              <a:t>berhubungan</a:t>
            </a:r>
            <a:r>
              <a:rPr lang="en-US" sz="1600" dirty="0" smtClean="0"/>
              <a:t>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 err="1" smtClean="0"/>
              <a:t>kolom</a:t>
            </a:r>
            <a:r>
              <a:rPr lang="en-US" sz="1600" dirty="0" smtClean="0"/>
              <a:t> </a:t>
            </a:r>
            <a:r>
              <a:rPr lang="en-US" sz="1600" dirty="0" err="1" smtClean="0"/>
              <a:t>ini</a:t>
            </a:r>
            <a:r>
              <a:rPr lang="en-US" sz="1600" dirty="0" smtClean="0"/>
              <a:t>, </a:t>
            </a:r>
            <a:r>
              <a:rPr lang="en-US" sz="1600" dirty="0" err="1" smtClean="0"/>
              <a:t>maka</a:t>
            </a:r>
            <a:r>
              <a:rPr lang="en-US" sz="1600" dirty="0" smtClean="0"/>
              <a:t> </a:t>
            </a:r>
            <a:r>
              <a:rPr lang="en-US" sz="1600" dirty="0" err="1" smtClean="0"/>
              <a:t>kolom</a:t>
            </a:r>
            <a:r>
              <a:rPr lang="en-US" sz="1600" dirty="0" smtClean="0"/>
              <a:t> </a:t>
            </a:r>
            <a:r>
              <a:rPr lang="en-US" sz="1600" dirty="0" err="1" smtClean="0"/>
              <a:t>ini</a:t>
            </a:r>
            <a:r>
              <a:rPr lang="en-US" sz="1600" dirty="0" smtClean="0"/>
              <a:t> </a:t>
            </a:r>
            <a:r>
              <a:rPr lang="en-US" sz="1600" dirty="0" err="1" smtClean="0"/>
              <a:t>akan</a:t>
            </a:r>
            <a:r>
              <a:rPr lang="en-US" sz="1600" dirty="0" smtClean="0"/>
              <a:t> </a:t>
            </a:r>
            <a:r>
              <a:rPr lang="en-US" sz="1600" b="1" dirty="0" err="1" smtClean="0"/>
              <a:t>dihapus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9139" y="3800578"/>
            <a:ext cx="4515480" cy="16861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788" y="3031910"/>
            <a:ext cx="4944144" cy="2863304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838200" y="365125"/>
            <a:ext cx="10515600" cy="8988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Data Cleansing: Missing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429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9212" y="1801907"/>
            <a:ext cx="10264588" cy="3751729"/>
          </a:xfrm>
        </p:spPr>
        <p:txBody>
          <a:bodyPr>
            <a:normAutofit/>
          </a:bodyPr>
          <a:lstStyle/>
          <a:p>
            <a:pPr marL="120650" indent="0">
              <a:buNone/>
            </a:pPr>
            <a:r>
              <a:rPr lang="en-US" sz="2000" dirty="0" err="1" smtClean="0"/>
              <a:t>Dalam</a:t>
            </a:r>
            <a:r>
              <a:rPr lang="en-US" sz="2000" dirty="0" smtClean="0"/>
              <a:t> proses </a:t>
            </a:r>
            <a:r>
              <a:rPr lang="en-US" sz="2000" dirty="0" err="1" smtClean="0"/>
              <a:t>mengecek</a:t>
            </a:r>
            <a:r>
              <a:rPr lang="en-US" sz="2000" dirty="0" smtClean="0"/>
              <a:t> data </a:t>
            </a:r>
            <a:r>
              <a:rPr lang="en-US" sz="2000" dirty="0" err="1" smtClean="0"/>
              <a:t>duplikat</a:t>
            </a:r>
            <a:r>
              <a:rPr lang="en-US" sz="2000" dirty="0" smtClean="0"/>
              <a:t>, </a:t>
            </a:r>
            <a:r>
              <a:rPr lang="en-US" sz="2000" dirty="0" err="1" smtClean="0"/>
              <a:t>terdapat</a:t>
            </a:r>
            <a:r>
              <a:rPr lang="en-US" sz="2000" dirty="0" smtClean="0"/>
              <a:t> </a:t>
            </a:r>
            <a:r>
              <a:rPr lang="en-US" sz="2000" dirty="0" err="1" smtClean="0"/>
              <a:t>empat</a:t>
            </a:r>
            <a:r>
              <a:rPr lang="en-US" sz="2000" dirty="0" smtClean="0"/>
              <a:t> kali </a:t>
            </a:r>
            <a:r>
              <a:rPr lang="en-US" sz="2000" dirty="0" err="1" smtClean="0"/>
              <a:t>cara</a:t>
            </a:r>
            <a:r>
              <a:rPr lang="en-US" sz="2000" dirty="0" smtClean="0"/>
              <a:t> </a:t>
            </a:r>
            <a:r>
              <a:rPr lang="en-US" sz="2000" dirty="0" err="1" smtClean="0"/>
              <a:t>pengecekan</a:t>
            </a:r>
            <a:r>
              <a:rPr lang="en-US" sz="2000" dirty="0" smtClean="0"/>
              <a:t>, </a:t>
            </a:r>
            <a:r>
              <a:rPr lang="en-US" sz="2000" dirty="0" err="1" smtClean="0"/>
              <a:t>yaitu</a:t>
            </a:r>
            <a:r>
              <a:rPr lang="en-US" sz="2000" dirty="0" smtClean="0"/>
              <a:t>:</a:t>
            </a:r>
          </a:p>
          <a:p>
            <a:pPr marL="708660" indent="-342900">
              <a:buFont typeface="Arial" panose="020B0604020202020204" pitchFamily="34" charset="0"/>
              <a:buChar char="•"/>
            </a:pPr>
            <a:r>
              <a:rPr lang="en-US" sz="1800" dirty="0" err="1" smtClean="0"/>
              <a:t>Pengecekan</a:t>
            </a:r>
            <a:r>
              <a:rPr lang="en-US" sz="1800" dirty="0" smtClean="0"/>
              <a:t> </a:t>
            </a:r>
            <a:r>
              <a:rPr lang="en-US" sz="1800" dirty="0" err="1" smtClean="0"/>
              <a:t>berdasarkan</a:t>
            </a:r>
            <a:r>
              <a:rPr lang="en-US" sz="1800" dirty="0" smtClean="0"/>
              <a:t> </a:t>
            </a:r>
            <a:r>
              <a:rPr lang="en-US" sz="1800" dirty="0" err="1" smtClean="0"/>
              <a:t>kolom</a:t>
            </a:r>
            <a:r>
              <a:rPr lang="en-US" sz="1800" dirty="0" smtClean="0"/>
              <a:t> </a:t>
            </a:r>
            <a:r>
              <a:rPr lang="en-US" sz="1800" dirty="0" err="1" smtClean="0"/>
              <a:t>asin</a:t>
            </a:r>
            <a:endParaRPr lang="en-US" sz="1800" dirty="0" smtClean="0"/>
          </a:p>
          <a:p>
            <a:pPr marL="708660" indent="-342900">
              <a:buFont typeface="Arial" panose="020B0604020202020204" pitchFamily="34" charset="0"/>
              <a:buChar char="•"/>
            </a:pPr>
            <a:r>
              <a:rPr lang="en-US" sz="1800" dirty="0" err="1" smtClean="0"/>
              <a:t>Pengecekan</a:t>
            </a:r>
            <a:r>
              <a:rPr lang="en-US" sz="1800" dirty="0"/>
              <a:t> data yang </a:t>
            </a:r>
            <a:r>
              <a:rPr lang="en-US" sz="1800" dirty="0" err="1"/>
              <a:t>dikategorikan</a:t>
            </a:r>
            <a:r>
              <a:rPr lang="en-US" sz="1800" dirty="0"/>
              <a:t> </a:t>
            </a:r>
            <a:r>
              <a:rPr lang="en-US" sz="1800" dirty="0" err="1"/>
              <a:t>sebagai</a:t>
            </a:r>
            <a:r>
              <a:rPr lang="en-US" sz="1800" dirty="0"/>
              <a:t> data </a:t>
            </a:r>
            <a:r>
              <a:rPr lang="en-US" sz="1800" dirty="0" err="1"/>
              <a:t>duplikat</a:t>
            </a:r>
            <a:r>
              <a:rPr lang="en-US" sz="1800" dirty="0"/>
              <a:t> </a:t>
            </a:r>
            <a:r>
              <a:rPr lang="en-US" sz="1800" dirty="0" err="1"/>
              <a:t>namun</a:t>
            </a:r>
            <a:r>
              <a:rPr lang="en-US" sz="1800" dirty="0"/>
              <a:t> </a:t>
            </a:r>
            <a:r>
              <a:rPr lang="en-US" sz="1800" dirty="0" err="1"/>
              <a:t>berbeda</a:t>
            </a:r>
            <a:r>
              <a:rPr lang="en-US" sz="1800" dirty="0"/>
              <a:t> </a:t>
            </a:r>
            <a:r>
              <a:rPr lang="en-US" sz="1800" dirty="0" err="1" smtClean="0"/>
              <a:t>kode</a:t>
            </a:r>
            <a:r>
              <a:rPr lang="en-US" sz="1800" dirty="0" smtClean="0"/>
              <a:t> </a:t>
            </a:r>
            <a:r>
              <a:rPr lang="en-US" sz="1800" dirty="0" err="1" smtClean="0"/>
              <a:t>asin</a:t>
            </a:r>
            <a:endParaRPr lang="en-US" sz="1800" dirty="0" smtClean="0"/>
          </a:p>
          <a:p>
            <a:pPr marL="708660" indent="-342900">
              <a:buFont typeface="Arial" panose="020B0604020202020204" pitchFamily="34" charset="0"/>
              <a:buChar char="•"/>
            </a:pPr>
            <a:r>
              <a:rPr lang="en-US" sz="1800" dirty="0" err="1" smtClean="0"/>
              <a:t>Pengecekan</a:t>
            </a:r>
            <a:r>
              <a:rPr lang="en-US" sz="1800" dirty="0"/>
              <a:t> data yang </a:t>
            </a:r>
            <a:r>
              <a:rPr lang="en-US" sz="1800" dirty="0" err="1"/>
              <a:t>dikategorikan</a:t>
            </a:r>
            <a:r>
              <a:rPr lang="en-US" sz="1800" dirty="0"/>
              <a:t> </a:t>
            </a:r>
            <a:r>
              <a:rPr lang="en-US" sz="1800" dirty="0" err="1"/>
              <a:t>sebagai</a:t>
            </a:r>
            <a:r>
              <a:rPr lang="en-US" sz="1800" dirty="0"/>
              <a:t> data </a:t>
            </a:r>
            <a:r>
              <a:rPr lang="en-US" sz="1800" dirty="0" err="1"/>
              <a:t>duplikat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jumlah</a:t>
            </a:r>
            <a:r>
              <a:rPr lang="en-US" sz="1800" dirty="0"/>
              <a:t> reviews </a:t>
            </a:r>
            <a:r>
              <a:rPr lang="en-US" sz="1800" dirty="0" err="1"/>
              <a:t>yg</a:t>
            </a:r>
            <a:r>
              <a:rPr lang="en-US" sz="1800" dirty="0"/>
              <a:t> </a:t>
            </a:r>
            <a:r>
              <a:rPr lang="en-US" sz="1800" dirty="0" err="1" smtClean="0"/>
              <a:t>berbeda</a:t>
            </a:r>
            <a:endParaRPr lang="en-US" sz="1800" dirty="0" smtClean="0"/>
          </a:p>
          <a:p>
            <a:pPr marL="708660" indent="-342900">
              <a:buFont typeface="Arial" panose="020B0604020202020204" pitchFamily="34" charset="0"/>
              <a:buChar char="•"/>
            </a:pPr>
            <a:r>
              <a:rPr lang="en-US" sz="1800" dirty="0" err="1"/>
              <a:t>Pengecekan</a:t>
            </a:r>
            <a:r>
              <a:rPr lang="en-US" sz="1800" dirty="0"/>
              <a:t> data yang </a:t>
            </a:r>
            <a:r>
              <a:rPr lang="en-US" sz="1800" dirty="0" err="1"/>
              <a:t>dikategorikan</a:t>
            </a:r>
            <a:r>
              <a:rPr lang="en-US" sz="1800" dirty="0"/>
              <a:t> </a:t>
            </a:r>
            <a:r>
              <a:rPr lang="en-US" sz="1800" dirty="0" err="1"/>
              <a:t>sebagai</a:t>
            </a:r>
            <a:r>
              <a:rPr lang="en-US" sz="1800" dirty="0"/>
              <a:t> data </a:t>
            </a:r>
            <a:r>
              <a:rPr lang="en-US" sz="1800" dirty="0" err="1"/>
              <a:t>duplikat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 smtClean="0"/>
              <a:t>rerata</a:t>
            </a:r>
            <a:r>
              <a:rPr lang="en-US" sz="1800" dirty="0" smtClean="0"/>
              <a:t> stars </a:t>
            </a:r>
            <a:r>
              <a:rPr lang="en-US" sz="1800" dirty="0" err="1"/>
              <a:t>yg</a:t>
            </a:r>
            <a:r>
              <a:rPr lang="en-US" sz="1800" dirty="0"/>
              <a:t> </a:t>
            </a:r>
            <a:r>
              <a:rPr lang="en-US" sz="1800" dirty="0" err="1" smtClean="0"/>
              <a:t>berbeda</a:t>
            </a:r>
            <a:endParaRPr lang="en-US" sz="2000" dirty="0"/>
          </a:p>
          <a:p>
            <a:pPr marL="120650" indent="0">
              <a:buNone/>
            </a:pPr>
            <a:r>
              <a:rPr lang="en-US" sz="2000" dirty="0" err="1" smtClean="0"/>
              <a:t>Alasan</a:t>
            </a:r>
            <a:r>
              <a:rPr lang="en-US" sz="2000" dirty="0" smtClean="0"/>
              <a:t> </a:t>
            </a:r>
            <a:r>
              <a:rPr lang="en-US" sz="2000" dirty="0" err="1" smtClean="0"/>
              <a:t>mengapa</a:t>
            </a:r>
            <a:r>
              <a:rPr lang="en-US" sz="2000" dirty="0" smtClean="0"/>
              <a:t> </a:t>
            </a:r>
            <a:r>
              <a:rPr lang="en-US" sz="2000" dirty="0" err="1" smtClean="0"/>
              <a:t>pengecekan</a:t>
            </a:r>
            <a:r>
              <a:rPr lang="en-US" sz="2000" dirty="0" smtClean="0"/>
              <a:t> data </a:t>
            </a:r>
            <a:r>
              <a:rPr lang="en-US" sz="2000" dirty="0" err="1" smtClean="0"/>
              <a:t>duplikat</a:t>
            </a:r>
            <a:r>
              <a:rPr lang="en-US" sz="2000" dirty="0" smtClean="0"/>
              <a:t>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hanya</a:t>
            </a:r>
            <a:r>
              <a:rPr lang="en-US" sz="2000" dirty="0" smtClean="0"/>
              <a:t> </a:t>
            </a:r>
            <a:r>
              <a:rPr lang="en-US" sz="2000" dirty="0" err="1" smtClean="0"/>
              <a:t>dilakukan</a:t>
            </a:r>
            <a:r>
              <a:rPr lang="en-US" sz="2000" dirty="0" smtClean="0"/>
              <a:t> </a:t>
            </a:r>
            <a:r>
              <a:rPr lang="en-US" sz="2000" dirty="0" err="1" smtClean="0"/>
              <a:t>berdasarkan</a:t>
            </a:r>
            <a:r>
              <a:rPr lang="en-US" sz="2000" dirty="0" smtClean="0"/>
              <a:t> </a:t>
            </a:r>
            <a:r>
              <a:rPr lang="en-US" sz="2000" dirty="0" err="1" smtClean="0"/>
              <a:t>asin</a:t>
            </a:r>
            <a:r>
              <a:rPr lang="en-US" sz="2000" dirty="0" smtClean="0"/>
              <a:t> yang </a:t>
            </a:r>
            <a:r>
              <a:rPr lang="en-US" sz="2000" dirty="0" err="1" smtClean="0"/>
              <a:t>merupakan</a:t>
            </a:r>
            <a:r>
              <a:rPr lang="en-US" sz="2000" dirty="0" smtClean="0"/>
              <a:t> product ID </a:t>
            </a:r>
            <a:r>
              <a:rPr lang="en-US" sz="2000" dirty="0" err="1" smtClean="0"/>
              <a:t>buku</a:t>
            </a:r>
            <a:r>
              <a:rPr lang="en-US" sz="2000" dirty="0" smtClean="0"/>
              <a:t>, </a:t>
            </a:r>
            <a:r>
              <a:rPr lang="en-US" sz="2000" dirty="0" err="1" smtClean="0"/>
              <a:t>dikarenakan</a:t>
            </a:r>
            <a:r>
              <a:rPr lang="en-US" sz="2000" dirty="0" smtClean="0"/>
              <a:t> </a:t>
            </a:r>
            <a:r>
              <a:rPr lang="en-US" sz="2000" dirty="0" err="1" smtClean="0"/>
              <a:t>buku</a:t>
            </a:r>
            <a:r>
              <a:rPr lang="en-US" sz="2000" dirty="0" smtClean="0"/>
              <a:t> </a:t>
            </a:r>
            <a:r>
              <a:rPr lang="en-US" sz="2000" dirty="0" err="1" smtClean="0"/>
              <a:t>bisa</a:t>
            </a:r>
            <a:r>
              <a:rPr lang="en-US" sz="2000" dirty="0" smtClean="0"/>
              <a:t> </a:t>
            </a:r>
            <a:r>
              <a:rPr lang="en-US" sz="2000" dirty="0" err="1" smtClean="0"/>
              <a:t>saja</a:t>
            </a:r>
            <a:r>
              <a:rPr lang="en-US" sz="2000" dirty="0" smtClean="0"/>
              <a:t> </a:t>
            </a:r>
            <a:r>
              <a:rPr lang="en-US" sz="2000" dirty="0" err="1" smtClean="0"/>
              <a:t>sama</a:t>
            </a:r>
            <a:r>
              <a:rPr lang="en-US" sz="2000" dirty="0" smtClean="0"/>
              <a:t> </a:t>
            </a:r>
            <a:r>
              <a:rPr lang="en-US" sz="2000" dirty="0" err="1" smtClean="0"/>
              <a:t>namun</a:t>
            </a:r>
            <a:r>
              <a:rPr lang="en-US" sz="2000" dirty="0" smtClean="0"/>
              <a:t> di </a:t>
            </a:r>
            <a:r>
              <a:rPr lang="en-US" sz="2000" dirty="0" err="1" smtClean="0"/>
              <a:t>publikasikan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versi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edisi</a:t>
            </a:r>
            <a:r>
              <a:rPr lang="en-US" sz="2000" dirty="0" smtClean="0"/>
              <a:t> </a:t>
            </a:r>
            <a:r>
              <a:rPr lang="en-US" sz="2000" dirty="0" err="1" smtClean="0"/>
              <a:t>terbaru</a:t>
            </a:r>
            <a:r>
              <a:rPr lang="en-US" sz="2000" dirty="0" smtClean="0"/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365125"/>
            <a:ext cx="10515600" cy="8988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Data Cleansing: Handling Duplicate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694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340" y="1788460"/>
            <a:ext cx="10170459" cy="4351338"/>
          </a:xfrm>
        </p:spPr>
        <p:txBody>
          <a:bodyPr>
            <a:norm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b="1" dirty="0" err="1" smtClean="0"/>
              <a:t>Pengecekan</a:t>
            </a:r>
            <a:r>
              <a:rPr lang="en-US" b="1" dirty="0" smtClean="0"/>
              <a:t> </a:t>
            </a:r>
            <a:r>
              <a:rPr lang="en-US" b="1" dirty="0" err="1" smtClean="0"/>
              <a:t>berdasarkan</a:t>
            </a:r>
            <a:r>
              <a:rPr lang="en-US" b="1" dirty="0" smtClean="0"/>
              <a:t> </a:t>
            </a:r>
            <a:r>
              <a:rPr lang="en-US" b="1" dirty="0" err="1" smtClean="0"/>
              <a:t>kolom</a:t>
            </a:r>
            <a:r>
              <a:rPr lang="en-US" b="1" dirty="0" smtClean="0"/>
              <a:t> </a:t>
            </a:r>
            <a:r>
              <a:rPr lang="en-US" b="1" dirty="0" err="1" smtClean="0"/>
              <a:t>asin</a:t>
            </a:r>
            <a:endParaRPr lang="en-US" b="1" dirty="0"/>
          </a:p>
          <a:p>
            <a:pPr marL="228600" indent="0">
              <a:buNone/>
            </a:pPr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 err="1" smtClean="0"/>
              <a:t>asin</a:t>
            </a:r>
            <a:r>
              <a:rPr lang="en-US" dirty="0" smtClean="0"/>
              <a:t> yang </a:t>
            </a:r>
            <a:r>
              <a:rPr lang="en-US" dirty="0" err="1" smtClean="0"/>
              <a:t>merupakan</a:t>
            </a:r>
            <a:r>
              <a:rPr lang="en-US" dirty="0" smtClean="0"/>
              <a:t> product ID yang </a:t>
            </a:r>
            <a:r>
              <a:rPr lang="en-US" dirty="0" err="1" smtClean="0"/>
              <a:t>diberikan</a:t>
            </a:r>
            <a:r>
              <a:rPr lang="en-US" dirty="0" smtClean="0"/>
              <a:t> Amazon 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i="1" dirty="0" smtClean="0"/>
              <a:t>unique</a:t>
            </a:r>
            <a:r>
              <a:rPr lang="en-US" dirty="0" smtClean="0"/>
              <a:t>. </a:t>
            </a:r>
            <a:r>
              <a:rPr lang="en-US" dirty="0" err="1" smtClean="0"/>
              <a:t>Pengecekan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mencegah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redundansi</a:t>
            </a:r>
            <a:r>
              <a:rPr lang="en-US" dirty="0" smtClean="0"/>
              <a:t> data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penginputan</a:t>
            </a:r>
            <a:r>
              <a:rPr lang="en-US" dirty="0" smtClean="0"/>
              <a:t> data.</a:t>
            </a:r>
          </a:p>
          <a:p>
            <a:pPr marL="228600" indent="0">
              <a:buNone/>
            </a:pPr>
            <a:endParaRPr lang="en-US" dirty="0"/>
          </a:p>
          <a:p>
            <a:pPr marL="228600" indent="0">
              <a:buNone/>
            </a:pPr>
            <a:endParaRPr lang="en-US" dirty="0"/>
          </a:p>
          <a:p>
            <a:pPr marL="228600" indent="0">
              <a:buNone/>
            </a:pPr>
            <a:r>
              <a:rPr lang="en-US" dirty="0" smtClean="0"/>
              <a:t>Dari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terlihat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data </a:t>
            </a:r>
            <a:r>
              <a:rPr lang="en-US" dirty="0" err="1" smtClean="0"/>
              <a:t>dengan</a:t>
            </a:r>
            <a:r>
              <a:rPr lang="en-US" dirty="0" smtClean="0"/>
              <a:t> ID </a:t>
            </a:r>
            <a:r>
              <a:rPr lang="en-US" dirty="0" err="1" smtClean="0"/>
              <a:t>asin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870" y="3133425"/>
            <a:ext cx="5792008" cy="962159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365125"/>
            <a:ext cx="10515600" cy="8988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Data Cleansing: Handling Duplicate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68429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3197</TotalTime>
  <Words>2299</Words>
  <Application>Microsoft Office PowerPoint</Application>
  <PresentationFormat>Widescreen</PresentationFormat>
  <Paragraphs>214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Retrospect</vt:lpstr>
      <vt:lpstr>Amazon Kindle Books Sales Analysis 2023</vt:lpstr>
      <vt:lpstr>Background</vt:lpstr>
      <vt:lpstr>Worklow</vt:lpstr>
      <vt:lpstr>Data Collecting Method</vt:lpstr>
      <vt:lpstr>Data Cleansing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Kindle Books Sales Analysis 2023</dc:title>
  <dc:creator>Talitha Verilla</dc:creator>
  <cp:lastModifiedBy>Talitha Verilla</cp:lastModifiedBy>
  <cp:revision>154</cp:revision>
  <dcterms:created xsi:type="dcterms:W3CDTF">2025-07-25T09:51:51Z</dcterms:created>
  <dcterms:modified xsi:type="dcterms:W3CDTF">2025-08-28T10:23:43Z</dcterms:modified>
</cp:coreProperties>
</file>