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2" r:id="rId5"/>
    <p:sldId id="293" r:id="rId6"/>
    <p:sldId id="294" r:id="rId7"/>
    <p:sldId id="278" r:id="rId8"/>
    <p:sldId id="296" r:id="rId9"/>
    <p:sldId id="279" r:id="rId10"/>
    <p:sldId id="298" r:id="rId11"/>
    <p:sldId id="297" r:id="rId12"/>
    <p:sldId id="301" r:id="rId13"/>
    <p:sldId id="300" r:id="rId14"/>
    <p:sldId id="295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95634"/>
  </p:normalViewPr>
  <p:slideViewPr>
    <p:cSldViewPr snapToGrid="0" showGuides="1">
      <p:cViewPr>
        <p:scale>
          <a:sx n="89" d="100"/>
          <a:sy n="89" d="100"/>
        </p:scale>
        <p:origin x="84" y="24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6313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4007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45939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502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8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20322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9629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3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Talitha Salsabila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D5C966DF-3237-B6CF-4744-E439D1AE9B83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t="17654" b="176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592" y="2591432"/>
            <a:ext cx="3852861" cy="1868130"/>
          </a:xfrm>
        </p:spPr>
        <p:txBody>
          <a:bodyPr/>
          <a:lstStyle/>
          <a:p>
            <a:r>
              <a:rPr lang="en-US" dirty="0"/>
              <a:t>Projected Profit for 2 Year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DB360-73A4-CAD8-740E-E25060780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67" y="1452548"/>
            <a:ext cx="6696124" cy="395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6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192" name="Picture Placeholder 191" descr="Abacus with solid fill">
            <a:extLst>
              <a:ext uri="{FF2B5EF4-FFF2-40B4-BE49-F238E27FC236}">
                <a16:creationId xmlns:a16="http://schemas.microsoft.com/office/drawing/2014/main" id="{03D5E3D1-D423-EF5A-EE43-00CF1BD7FF63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182" r="5182"/>
          <a:stretch>
            <a:fillRect/>
          </a:stretch>
        </p:blipFill>
        <p:spPr>
          <a:xfrm>
            <a:off x="4734172" y="1609627"/>
            <a:ext cx="507778" cy="56588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96FE97-5E27-FC36-5E3A-511A31E6C78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271609" y="1493194"/>
            <a:ext cx="5162709" cy="420683"/>
          </a:xfrm>
        </p:spPr>
        <p:txBody>
          <a:bodyPr/>
          <a:lstStyle/>
          <a:p>
            <a:r>
              <a:rPr lang="en-US" dirty="0"/>
              <a:t>Area of analysis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E5DE1C-24E7-3841-9376-89E91B4A476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303049" y="2010353"/>
            <a:ext cx="3109999" cy="929249"/>
          </a:xfrm>
        </p:spPr>
        <p:txBody>
          <a:bodyPr/>
          <a:lstStyle/>
          <a:p>
            <a:r>
              <a:rPr lang="en-US" dirty="0"/>
              <a:t>Marketing cost</a:t>
            </a:r>
          </a:p>
          <a:p>
            <a:r>
              <a:rPr lang="en-US" dirty="0"/>
              <a:t>Product variations</a:t>
            </a:r>
          </a:p>
          <a:p>
            <a:r>
              <a:rPr lang="en-US" dirty="0"/>
              <a:t>Profit prediction</a:t>
            </a:r>
          </a:p>
        </p:txBody>
      </p:sp>
      <p:pic>
        <p:nvPicPr>
          <p:cNvPr id="194" name="Picture Placeholder 193" descr="Bar graph with upward trend with solid fill">
            <a:extLst>
              <a:ext uri="{FF2B5EF4-FFF2-40B4-BE49-F238E27FC236}">
                <a16:creationId xmlns:a16="http://schemas.microsoft.com/office/drawing/2014/main" id="{FAB9DE8A-4935-A3E0-0122-F76CDEAC29D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661" r="2661"/>
          <a:stretch>
            <a:fillRect/>
          </a:stretch>
        </p:blipFill>
        <p:spPr>
          <a:xfrm>
            <a:off x="4705680" y="4285492"/>
            <a:ext cx="536270" cy="565882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774673-50D8-2D6F-C339-6E4B0A126B0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71609" y="2995438"/>
            <a:ext cx="5162709" cy="420683"/>
          </a:xfrm>
        </p:spPr>
        <p:txBody>
          <a:bodyPr/>
          <a:lstStyle/>
          <a:p>
            <a:r>
              <a:rPr lang="en-US" dirty="0"/>
              <a:t>Location of new store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B5763E-8BC0-F6C3-3814-6649A828C00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271608" y="3430437"/>
            <a:ext cx="5162709" cy="835243"/>
          </a:xfrm>
        </p:spPr>
        <p:txBody>
          <a:bodyPr/>
          <a:lstStyle/>
          <a:p>
            <a:r>
              <a:rPr lang="en-US" dirty="0"/>
              <a:t>Out of 20 states, we choose </a:t>
            </a:r>
            <a:r>
              <a:rPr lang="en-US" dirty="0">
                <a:solidFill>
                  <a:schemeClr val="accent2"/>
                </a:solidFill>
              </a:rPr>
              <a:t>Illinois</a:t>
            </a:r>
            <a:r>
              <a:rPr lang="en-US" dirty="0"/>
              <a:t> as our new store location. Based on the sales record, Illinois generated </a:t>
            </a:r>
            <a:r>
              <a:rPr lang="en-US" dirty="0">
                <a:solidFill>
                  <a:schemeClr val="accent2"/>
                </a:solidFill>
              </a:rPr>
              <a:t>high profit </a:t>
            </a:r>
            <a:r>
              <a:rPr lang="en-US" dirty="0"/>
              <a:t>with relatively </a:t>
            </a:r>
            <a:r>
              <a:rPr lang="en-US" dirty="0">
                <a:solidFill>
                  <a:schemeClr val="accent2"/>
                </a:solidFill>
              </a:rPr>
              <a:t>low marketing cost and total expenses</a:t>
            </a:r>
          </a:p>
          <a:p>
            <a:endParaRPr lang="en-US" dirty="0"/>
          </a:p>
        </p:txBody>
      </p:sp>
      <p:pic>
        <p:nvPicPr>
          <p:cNvPr id="196" name="Picture Placeholder 195" descr="Link with solid fill">
            <a:extLst>
              <a:ext uri="{FF2B5EF4-FFF2-40B4-BE49-F238E27FC236}">
                <a16:creationId xmlns:a16="http://schemas.microsoft.com/office/drawing/2014/main" id="{B21D7164-3991-2960-0F80-CB302359CD8D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528" r="2528"/>
          <a:stretch>
            <a:fillRect/>
          </a:stretch>
        </p:blipFill>
        <p:spPr>
          <a:xfrm>
            <a:off x="4669688" y="2984466"/>
            <a:ext cx="536270" cy="56588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3E02E0C-26E8-8160-D35F-2398015C051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271607" y="4285492"/>
            <a:ext cx="5162709" cy="421399"/>
          </a:xfrm>
        </p:spPr>
        <p:txBody>
          <a:bodyPr/>
          <a:lstStyle/>
          <a:p>
            <a:r>
              <a:rPr lang="en-US" dirty="0"/>
              <a:t>Predicted profit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260975" y="974126"/>
            <a:ext cx="5162709" cy="440086"/>
          </a:xfrm>
        </p:spPr>
        <p:txBody>
          <a:bodyPr/>
          <a:lstStyle/>
          <a:p>
            <a:r>
              <a:rPr lang="en-US" dirty="0"/>
              <a:t>To decide which location is optimum to build a new store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6C503-BABC-632E-06CA-12C8474920E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pic>
        <p:nvPicPr>
          <p:cNvPr id="4" name="Graphic 3" descr="Bullseye">
            <a:extLst>
              <a:ext uri="{FF2B5EF4-FFF2-40B4-BE49-F238E27FC236}">
                <a16:creationId xmlns:a16="http://schemas.microsoft.com/office/drawing/2014/main" id="{153CF301-0A5D-8F5D-E538-F39F3A8779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69688" y="721366"/>
            <a:ext cx="625031" cy="625031"/>
          </a:xfrm>
          <a:prstGeom prst="rect">
            <a:avLst/>
          </a:prstGeom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AD82A0A6-5068-53CB-9811-BA00E7A7C764}"/>
              </a:ext>
            </a:extLst>
          </p:cNvPr>
          <p:cNvSpPr txBox="1">
            <a:spLocks/>
          </p:cNvSpPr>
          <p:nvPr/>
        </p:nvSpPr>
        <p:spPr>
          <a:xfrm>
            <a:off x="5250339" y="575048"/>
            <a:ext cx="5162709" cy="420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Objectives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38DD1DE3-6D50-67A9-99A6-AC71F5F10387}"/>
              </a:ext>
            </a:extLst>
          </p:cNvPr>
          <p:cNvSpPr txBox="1">
            <a:spLocks/>
          </p:cNvSpPr>
          <p:nvPr/>
        </p:nvSpPr>
        <p:spPr>
          <a:xfrm>
            <a:off x="5320628" y="4692148"/>
            <a:ext cx="5162709" cy="527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profit of a new store would be </a:t>
            </a:r>
            <a:r>
              <a:rPr lang="en-US" dirty="0">
                <a:solidFill>
                  <a:schemeClr val="accent2"/>
                </a:solidFill>
              </a:rPr>
              <a:t>$29,280 </a:t>
            </a:r>
            <a:r>
              <a:rPr lang="en-US" dirty="0"/>
              <a:t>per 2 years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E30D54C-E727-BE36-27AE-5E05BAB1C79E}"/>
              </a:ext>
            </a:extLst>
          </p:cNvPr>
          <p:cNvSpPr txBox="1">
            <a:spLocks/>
          </p:cNvSpPr>
          <p:nvPr/>
        </p:nvSpPr>
        <p:spPr>
          <a:xfrm>
            <a:off x="5320628" y="2006580"/>
            <a:ext cx="1903743" cy="916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Profit</a:t>
            </a:r>
          </a:p>
          <a:p>
            <a:r>
              <a:rPr lang="en-US" dirty="0"/>
              <a:t>Number of sales </a:t>
            </a:r>
          </a:p>
          <a:p>
            <a:r>
              <a:rPr lang="en-US" dirty="0"/>
              <a:t>Total expenses</a:t>
            </a:r>
          </a:p>
        </p:txBody>
      </p:sp>
      <p:pic>
        <p:nvPicPr>
          <p:cNvPr id="17" name="Graphic 16" descr="List">
            <a:extLst>
              <a:ext uri="{FF2B5EF4-FFF2-40B4-BE49-F238E27FC236}">
                <a16:creationId xmlns:a16="http://schemas.microsoft.com/office/drawing/2014/main" id="{D140EB23-D98D-058B-9AE9-CA67186573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63883" y="5188279"/>
            <a:ext cx="586456" cy="586456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442969DE-9731-77D6-A02D-54BE39C3657B}"/>
              </a:ext>
            </a:extLst>
          </p:cNvPr>
          <p:cNvSpPr txBox="1">
            <a:spLocks/>
          </p:cNvSpPr>
          <p:nvPr/>
        </p:nvSpPr>
        <p:spPr>
          <a:xfrm>
            <a:off x="5329017" y="5133359"/>
            <a:ext cx="5162709" cy="421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Recommendation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D092550-EE65-C0D8-2A80-7966C143B4FC}"/>
              </a:ext>
            </a:extLst>
          </p:cNvPr>
          <p:cNvSpPr txBox="1">
            <a:spLocks/>
          </p:cNvSpPr>
          <p:nvPr/>
        </p:nvSpPr>
        <p:spPr>
          <a:xfrm>
            <a:off x="5376209" y="5545356"/>
            <a:ext cx="5162709" cy="823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Conduct a competitive analysis</a:t>
            </a:r>
          </a:p>
          <a:p>
            <a:r>
              <a:rPr lang="en-US" dirty="0"/>
              <a:t>Establish key performance indicators (KPIs) to evaluate and monitor business evaluation</a:t>
            </a: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216" y="722689"/>
            <a:ext cx="6599429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84191" y="2401580"/>
            <a:ext cx="4232914" cy="373373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Warung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Berkah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is a store that sell coffee &amp; tea specialty products in the United States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Its branch are spread across </a:t>
            </a:r>
            <a:r>
              <a:rPr lang="en-US" dirty="0">
                <a:solidFill>
                  <a:schemeClr val="accent2"/>
                </a:solidFill>
              </a:rPr>
              <a:t>4 regions</a:t>
            </a:r>
            <a:r>
              <a:rPr lang="en-US" dirty="0"/>
              <a:t>: East, West, North, and South. And specifically, occupy </a:t>
            </a:r>
            <a:r>
              <a:rPr lang="en-US" dirty="0">
                <a:solidFill>
                  <a:schemeClr val="accent2"/>
                </a:solidFill>
              </a:rPr>
              <a:t>20 states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Warung</a:t>
            </a:r>
            <a:r>
              <a:rPr lang="en-US" dirty="0"/>
              <a:t> </a:t>
            </a:r>
            <a:r>
              <a:rPr lang="en-US" dirty="0" err="1"/>
              <a:t>Berkah</a:t>
            </a:r>
            <a:r>
              <a:rPr lang="en-US" dirty="0"/>
              <a:t> plan to </a:t>
            </a:r>
            <a:r>
              <a:rPr lang="en-US" dirty="0">
                <a:solidFill>
                  <a:schemeClr val="accent2"/>
                </a:solidFill>
              </a:rPr>
              <a:t>open a new store </a:t>
            </a:r>
            <a:r>
              <a:rPr lang="en-US" dirty="0"/>
              <a:t>in one of the existing state.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Thus, they ask a data scientist to help them to decide the new store location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data used is from 2010-2011. Inflation factor is not calculated in this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pic>
        <p:nvPicPr>
          <p:cNvPr id="1026" name="Picture 2" descr="Coffee bean - Wikipedia">
            <a:extLst>
              <a:ext uri="{FF2B5EF4-FFF2-40B4-BE49-F238E27FC236}">
                <a16:creationId xmlns:a16="http://schemas.microsoft.com/office/drawing/2014/main" id="{0ECD37E2-5CF3-C643-081F-84010C1FA71C}"/>
              </a:ext>
            </a:extLst>
          </p:cNvPr>
          <p:cNvPicPr>
            <a:picLocks noGrp="1" noChangeAspect="1" noChangeArrowheads="1"/>
          </p:cNvPicPr>
          <p:nvPr>
            <p:ph type="pic" sz="quarter" idx="5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7" r="1699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3</a:t>
            </a:fld>
            <a:endParaRPr lang="en-US" altLang="zh-CN" noProof="0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66A01C2C-4594-0249-B7E1-6F40BE05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527" y="716960"/>
            <a:ext cx="4690480" cy="1396918"/>
          </a:xfrm>
        </p:spPr>
        <p:txBody>
          <a:bodyPr/>
          <a:lstStyle/>
          <a:p>
            <a:r>
              <a:rPr lang="en-US" sz="4000" dirty="0"/>
              <a:t>Analysis Questions</a:t>
            </a: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13A351CC-D8D4-0BA5-9A6C-1D58C2B9B192}"/>
              </a:ext>
            </a:extLst>
          </p:cNvPr>
          <p:cNvSpPr txBox="1">
            <a:spLocks/>
          </p:cNvSpPr>
          <p:nvPr/>
        </p:nvSpPr>
        <p:spPr>
          <a:xfrm>
            <a:off x="5580978" y="2375616"/>
            <a:ext cx="4278394" cy="3960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Which region has the highest profit?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marketing cost and total expenses of each region?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is the sales performance in region of interest?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profitable the store in region of interest?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most sold products?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most profitable product in the state of interest?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predicted profit of the new store in 2 years?</a:t>
            </a: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642" y="942760"/>
            <a:ext cx="3775119" cy="4882505"/>
          </a:xfrm>
        </p:spPr>
        <p:txBody>
          <a:bodyPr/>
          <a:lstStyle/>
          <a:p>
            <a:r>
              <a:rPr lang="en-US" dirty="0"/>
              <a:t>Store Profit Across Region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5BA448-C106-E835-1413-20A3B4494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105" y="402665"/>
            <a:ext cx="6524673" cy="596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362" y="302679"/>
            <a:ext cx="7588705" cy="1074299"/>
          </a:xfrm>
        </p:spPr>
        <p:txBody>
          <a:bodyPr/>
          <a:lstStyle/>
          <a:p>
            <a:r>
              <a:rPr lang="en-US" dirty="0"/>
              <a:t>Marketing and Total Expenses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93716-38FD-F02F-2B00-53012B8D1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769" y="1316757"/>
            <a:ext cx="6544259" cy="529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4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592" y="2591432"/>
            <a:ext cx="3852861" cy="1868130"/>
          </a:xfrm>
        </p:spPr>
        <p:txBody>
          <a:bodyPr/>
          <a:lstStyle/>
          <a:p>
            <a:r>
              <a:rPr lang="en-US" dirty="0"/>
              <a:t>Sales in Central Region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634344-99FC-4495-4DBD-B6C063E2A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11" y="467950"/>
            <a:ext cx="6648499" cy="611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592" y="2591432"/>
            <a:ext cx="3852861" cy="1868130"/>
          </a:xfrm>
        </p:spPr>
        <p:txBody>
          <a:bodyPr/>
          <a:lstStyle/>
          <a:p>
            <a:r>
              <a:rPr lang="en-US" dirty="0"/>
              <a:t>Profit in Central Region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B0F053-FF1B-085D-D9E3-6746C8FB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63" y="410800"/>
            <a:ext cx="6715174" cy="617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7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932" y="512452"/>
            <a:ext cx="5244353" cy="1074299"/>
          </a:xfrm>
        </p:spPr>
        <p:txBody>
          <a:bodyPr/>
          <a:lstStyle/>
          <a:p>
            <a:r>
              <a:rPr lang="en-US" dirty="0"/>
              <a:t>Most Bought Product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19C395-EE09-5834-4EF5-3EEDF7064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1872"/>
            <a:ext cx="12192000" cy="440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6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172" y="1674278"/>
            <a:ext cx="4025589" cy="2257642"/>
          </a:xfrm>
        </p:spPr>
        <p:txBody>
          <a:bodyPr/>
          <a:lstStyle/>
          <a:p>
            <a:r>
              <a:rPr lang="en-US" dirty="0"/>
              <a:t>Products in Illinois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7302AE-1BA2-F053-7506-FD41C61AD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08" y="435495"/>
            <a:ext cx="6705649" cy="585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693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254</TotalTime>
  <Words>310</Words>
  <Application>Microsoft Office PowerPoint</Application>
  <PresentationFormat>Widescreen</PresentationFormat>
  <Paragraphs>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等线</vt:lpstr>
      <vt:lpstr>Abadi</vt:lpstr>
      <vt:lpstr>Arial</vt:lpstr>
      <vt:lpstr>Calibri</vt:lpstr>
      <vt:lpstr>Posterama Text Black</vt:lpstr>
      <vt:lpstr>Posterama Text SemiBold</vt:lpstr>
      <vt:lpstr>Custom​​</vt:lpstr>
      <vt:lpstr>MILESTONE 3</vt:lpstr>
      <vt:lpstr>Background</vt:lpstr>
      <vt:lpstr>Analysis Questions</vt:lpstr>
      <vt:lpstr>Store Profit Across Region</vt:lpstr>
      <vt:lpstr>Marketing and Total Expenses</vt:lpstr>
      <vt:lpstr>Sales in Central Region</vt:lpstr>
      <vt:lpstr>Profit in Central Region</vt:lpstr>
      <vt:lpstr>Most Bought Product</vt:lpstr>
      <vt:lpstr>Products in Illinois</vt:lpstr>
      <vt:lpstr>Projected Profit for 2 Year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Talitha Salsabila</dc:creator>
  <cp:lastModifiedBy>Talitha Salsabila</cp:lastModifiedBy>
  <cp:revision>3</cp:revision>
  <dcterms:created xsi:type="dcterms:W3CDTF">2024-07-23T02:25:49Z</dcterms:created>
  <dcterms:modified xsi:type="dcterms:W3CDTF">2024-07-23T07:55:19Z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