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  <p:sldId id="265" r:id="rId7"/>
    <p:sldId id="266" r:id="rId8"/>
    <p:sldId id="267" r:id="rId9"/>
    <p:sldId id="26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26" d="100"/>
          <a:sy n="126" d="100"/>
        </p:scale>
        <p:origin x="-3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י"ט/אדר/תשע"ז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י"ט/אדר/תשע"ז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י"ט/אדר/תשע"ז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י"ט/אדר/תשע"ז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י"ט/אדר/תשע"ז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י"ט/אדר/תשע"ז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י"ט/אדר/תשע"ז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י"ט/אדר/תשע"ז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י"ט/אדר/תשע"ז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י"ט/אדר/תשע"ז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י"ט/אדר/תשע"ז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1066-411F-45C4-93E6-7F3F0620A5D4}" type="datetimeFigureOut">
              <a:rPr lang="he-IL" smtClean="0"/>
              <a:pPr/>
              <a:t>י"ט/אדר/תשע"ז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dirty="0" smtClean="0"/>
              <a:t>Collocation Extraction Using Amazon Elastic Map Reduce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5936704" cy="1057672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Submitted by:</a:t>
            </a:r>
            <a:endParaRPr lang="en-US" dirty="0"/>
          </a:p>
          <a:p>
            <a:r>
              <a:rPr lang="en-US" i="1" dirty="0"/>
              <a:t>Tal Yitzhak (</a:t>
            </a:r>
            <a:r>
              <a:rPr lang="en-US" i="1" dirty="0" err="1"/>
              <a:t>talitz</a:t>
            </a:r>
            <a:r>
              <a:rPr lang="en-US" i="1" dirty="0"/>
              <a:t>), 204260533</a:t>
            </a:r>
            <a:endParaRPr lang="en-US" dirty="0"/>
          </a:p>
          <a:p>
            <a:r>
              <a:rPr lang="en-US" i="1" dirty="0" err="1"/>
              <a:t>Assaf</a:t>
            </a:r>
            <a:r>
              <a:rPr lang="en-US" i="1" dirty="0"/>
              <a:t> </a:t>
            </a:r>
            <a:r>
              <a:rPr lang="en-US" i="1" dirty="0" err="1"/>
              <a:t>Magrisso</a:t>
            </a:r>
            <a:r>
              <a:rPr lang="en-US" i="1" dirty="0"/>
              <a:t> (</a:t>
            </a:r>
            <a:r>
              <a:rPr lang="en-US" i="1" dirty="0" err="1"/>
              <a:t>assafmag</a:t>
            </a:r>
            <a:r>
              <a:rPr lang="en-US" i="1" dirty="0"/>
              <a:t>), 201247020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085184"/>
            <a:ext cx="9036496" cy="10576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kumimoji="0" lang="en-US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r>
              <a:rPr kumimoji="0" lang="en-US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US" u="sng" dirty="0">
                <a:solidFill>
                  <a:schemeClr val="tx1">
                    <a:tint val="75000"/>
                  </a:schemeClr>
                </a:solidFill>
              </a:rPr>
              <a:t> https://github.com/talitz/CollocationExtractionUsingAmazonElasticMapReduceProject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Tal Itshayek\Desktop\מפתח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32656"/>
            <a:ext cx="2461204" cy="1650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extract the best collocations…?!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sz="2400" dirty="0" smtClean="0"/>
              <a:t>Use Normalized </a:t>
            </a:r>
            <a:r>
              <a:rPr lang="en-US" sz="2400" dirty="0" err="1" smtClean="0"/>
              <a:t>Pointwise</a:t>
            </a:r>
            <a:r>
              <a:rPr lang="en-US" sz="2400" dirty="0" smtClean="0"/>
              <a:t> Mutual Information</a:t>
            </a:r>
          </a:p>
          <a:p>
            <a:pPr algn="l">
              <a:buNone/>
            </a:pPr>
            <a:r>
              <a:rPr lang="en-US" sz="2400" dirty="0" smtClean="0"/>
              <a:t> (NPMI), in order to decide whether a given pair </a:t>
            </a:r>
          </a:p>
          <a:p>
            <a:pPr algn="l">
              <a:buNone/>
            </a:pPr>
            <a:r>
              <a:rPr lang="en-US" sz="2400" dirty="0" smtClean="0"/>
              <a:t>of ordered words is a collocation!</a:t>
            </a:r>
          </a:p>
          <a:p>
            <a:pPr algn="l">
              <a:buNone/>
            </a:pPr>
            <a:endParaRPr lang="en-US" sz="2400" dirty="0"/>
          </a:p>
          <a:p>
            <a:pPr algn="l">
              <a:buNone/>
            </a:pPr>
            <a:r>
              <a:rPr lang="he-IL" sz="2400" dirty="0" smtClean="0"/>
              <a:t> </a:t>
            </a:r>
            <a:r>
              <a:rPr lang="he-IL" sz="2400" dirty="0" smtClean="0">
                <a:sym typeface="Wingdings" pitchFamily="2" charset="2"/>
              </a:rPr>
              <a:t></a:t>
            </a:r>
            <a:r>
              <a:rPr lang="he-IL" sz="2400" dirty="0" smtClean="0"/>
              <a:t> </a:t>
            </a:r>
            <a:r>
              <a:rPr lang="en-US" sz="2400" dirty="0" smtClean="0"/>
              <a:t>High NPMI = Bingo! Collocation!</a:t>
            </a:r>
            <a:endParaRPr lang="he-IL" sz="2400" dirty="0" smtClean="0"/>
          </a:p>
          <a:p>
            <a:pPr algn="l">
              <a:buNone/>
            </a:pPr>
            <a:r>
              <a:rPr lang="he-IL" sz="2400" dirty="0" smtClean="0"/>
              <a:t> </a:t>
            </a:r>
            <a:r>
              <a:rPr lang="he-IL" sz="2400" dirty="0" smtClean="0">
                <a:sym typeface="Wingdings" pitchFamily="2" charset="2"/>
              </a:rPr>
              <a:t> </a:t>
            </a:r>
            <a:r>
              <a:rPr lang="en-US" sz="2400" dirty="0" smtClean="0"/>
              <a:t>Probably not a collocation…</a:t>
            </a:r>
            <a:r>
              <a:rPr lang="he-IL" sz="2400" dirty="0" smtClean="0"/>
              <a:t> </a:t>
            </a:r>
            <a:r>
              <a:rPr lang="en-US" sz="2400" dirty="0" smtClean="0"/>
              <a:t>Low NPMI =&gt;</a:t>
            </a:r>
            <a:endParaRPr lang="he-IL" sz="2400" dirty="0" smtClean="0"/>
          </a:p>
          <a:p>
            <a:pPr algn="l">
              <a:buNone/>
            </a:pPr>
            <a:endParaRPr lang="en-US" sz="2400" dirty="0" smtClean="0"/>
          </a:p>
          <a:p>
            <a:pPr algn="l">
              <a:buNone/>
            </a:pPr>
            <a:r>
              <a:rPr lang="en-US" sz="2400" dirty="0" smtClean="0"/>
              <a:t>We have a formula!!!</a:t>
            </a:r>
          </a:p>
          <a:p>
            <a:pPr algn="l">
              <a:buNone/>
            </a:pPr>
            <a:endParaRPr lang="he-IL" sz="2400" dirty="0" smtClean="0"/>
          </a:p>
          <a:p>
            <a:pPr algn="l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NPMI </a:t>
            </a:r>
            <a:r>
              <a:rPr lang="en-US" sz="1800" b="1" dirty="0">
                <a:solidFill>
                  <a:srgbClr val="FF0000"/>
                </a:solidFill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</a:rPr>
              <a:t>{log(c(w_1,w_2</a:t>
            </a:r>
            <a:r>
              <a:rPr lang="en-US" sz="1800" b="1" dirty="0">
                <a:solidFill>
                  <a:srgbClr val="FF0000"/>
                </a:solidFill>
              </a:rPr>
              <a:t>)) + log(N) - log(c(w_1)) - log(c(w_2</a:t>
            </a:r>
            <a:r>
              <a:rPr lang="en-US" sz="1800" b="1" dirty="0" smtClean="0">
                <a:solidFill>
                  <a:srgbClr val="FF0000"/>
                </a:solidFill>
              </a:rPr>
              <a:t>))} / {-log [c(w_1,w_2)/N] }</a:t>
            </a:r>
            <a:endParaRPr lang="he-IL" sz="18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Tal Itshayek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556792"/>
            <a:ext cx="2408094" cy="3585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So, how did we calculate all the parameters?</a:t>
            </a:r>
            <a:endParaRPr lang="he-IL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 smtClean="0"/>
              <a:t>We used chaining of 5 map reduces!</a:t>
            </a:r>
          </a:p>
          <a:p>
            <a:pPr algn="l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map reduce – Filtering &amp; C(w1,w2)</a:t>
            </a:r>
          </a:p>
          <a:p>
            <a:pPr algn="l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map reduce – C(w1)</a:t>
            </a:r>
          </a:p>
          <a:p>
            <a:pPr algn="l">
              <a:buNone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map reduce – C(w2)</a:t>
            </a:r>
            <a:endParaRPr lang="he-IL" dirty="0" smtClean="0"/>
          </a:p>
          <a:p>
            <a:pPr algn="l">
              <a:buNone/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map reduce – N &amp; NPMI</a:t>
            </a:r>
          </a:p>
          <a:p>
            <a:pPr algn="l">
              <a:buNone/>
            </a:pP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map reduce – relative NPMI &amp; sorting</a:t>
            </a:r>
            <a:endParaRPr lang="he-IL" dirty="0" smtClean="0"/>
          </a:p>
        </p:txBody>
      </p:sp>
      <p:pic>
        <p:nvPicPr>
          <p:cNvPr id="3074" name="Picture 2" descr="C:\Users\Tal Itshayek\Desktop\chain-0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3248" y="2950714"/>
            <a:ext cx="3181200" cy="15309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Map Reduce</a:t>
            </a:r>
            <a:endParaRPr lang="he-IL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sz="2000" dirty="0" smtClean="0"/>
              <a:t>First things first – We filter the words using the stop words given in the assignment! </a:t>
            </a:r>
            <a:endParaRPr lang="en-US" sz="2000" dirty="0"/>
          </a:p>
          <a:p>
            <a:pPr algn="l">
              <a:buNone/>
            </a:pPr>
            <a:r>
              <a:rPr lang="en-US" sz="2000" dirty="0" smtClean="0"/>
              <a:t>Then, bigrams like:</a:t>
            </a:r>
          </a:p>
          <a:p>
            <a:pPr algn="l">
              <a:buNone/>
            </a:pPr>
            <a:r>
              <a:rPr lang="en-US" sz="2000" dirty="0" smtClean="0"/>
              <a:t>&lt;dog barked 196, 1&gt;</a:t>
            </a:r>
          </a:p>
          <a:p>
            <a:pPr algn="l">
              <a:buNone/>
            </a:pPr>
            <a:r>
              <a:rPr lang="en-US" sz="2000" dirty="0" smtClean="0"/>
              <a:t>	&lt;dog barked 196, 2&gt; </a:t>
            </a:r>
          </a:p>
          <a:p>
            <a:pPr algn="l">
              <a:buNone/>
            </a:pPr>
            <a:r>
              <a:rPr lang="en-US" sz="2000" dirty="0" smtClean="0"/>
              <a:t>&lt;dog barked 196, 3&gt;</a:t>
            </a:r>
          </a:p>
          <a:p>
            <a:pPr algn="l">
              <a:buNone/>
            </a:pPr>
            <a:r>
              <a:rPr lang="en-US" sz="2000" dirty="0" smtClean="0"/>
              <a:t>&lt;dog barked 196, 4&gt;    </a:t>
            </a:r>
          </a:p>
          <a:p>
            <a:pPr algn="l">
              <a:buNone/>
            </a:pPr>
            <a:r>
              <a:rPr lang="en-US" sz="2000" dirty="0" smtClean="0"/>
              <a:t>Are all</a:t>
            </a:r>
            <a:r>
              <a:rPr lang="en-US" sz="2000" i="1" dirty="0" smtClean="0"/>
              <a:t> Summoned together!</a:t>
            </a:r>
            <a:endParaRPr lang="en-US" sz="2000" dirty="0" smtClean="0"/>
          </a:p>
          <a:p>
            <a:pPr algn="l">
              <a:buNone/>
            </a:pPr>
            <a:r>
              <a:rPr lang="en-US" sz="2000" dirty="0" smtClean="0"/>
              <a:t>=&gt; </a:t>
            </a:r>
          </a:p>
          <a:p>
            <a:pPr algn="l">
              <a:buNone/>
            </a:pPr>
            <a:r>
              <a:rPr lang="en-US" sz="2000" dirty="0" smtClean="0"/>
              <a:t>&lt;dog barked 196, 1+2+3+4&gt; = &lt;dog barked 196,  10&gt;</a:t>
            </a:r>
          </a:p>
          <a:p>
            <a:pPr algn="l">
              <a:buNone/>
            </a:pPr>
            <a:endParaRPr lang="en-US" sz="2000" dirty="0"/>
          </a:p>
          <a:p>
            <a:pPr algn="l">
              <a:buNone/>
            </a:pPr>
            <a:r>
              <a:rPr lang="en-US" sz="2000" b="1" i="1" u="sng" dirty="0" smtClean="0"/>
              <a:t>so we basically get C(w1,w2) for each pair at each decade.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</a:p>
        </p:txBody>
      </p:sp>
      <p:pic>
        <p:nvPicPr>
          <p:cNvPr id="4098" name="Picture 2" descr="C:\Users\Tal Itshayek\Desktop\16578627-abstract-word-cloud-for-stop-words-with-related-tags-and-ter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337039"/>
            <a:ext cx="2728812" cy="25044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2</a:t>
            </a:r>
            <a:r>
              <a:rPr lang="en-US" u="sng" baseline="30000" dirty="0" smtClean="0"/>
              <a:t>nd</a:t>
            </a:r>
            <a:r>
              <a:rPr lang="en-US" u="sng" dirty="0" smtClean="0"/>
              <a:t> Map Reduce</a:t>
            </a:r>
            <a:endParaRPr lang="he-IL" u="sng" dirty="0"/>
          </a:p>
        </p:txBody>
      </p:sp>
      <p:sp>
        <p:nvSpPr>
          <p:cNvPr id="4" name="Rectangle 3"/>
          <p:cNvSpPr/>
          <p:nvPr/>
        </p:nvSpPr>
        <p:spPr>
          <a:xfrm>
            <a:off x="611560" y="1340768"/>
            <a:ext cx="792088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 smtClean="0"/>
              <a:t>Now, we need to calculate C(w1)!</a:t>
            </a:r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r>
              <a:rPr lang="en-US" dirty="0" smtClean="0"/>
              <a:t>Then, bigrams like:</a:t>
            </a:r>
          </a:p>
          <a:p>
            <a:pPr algn="l">
              <a:buNone/>
            </a:pPr>
            <a:r>
              <a:rPr lang="en-US" dirty="0" smtClean="0"/>
              <a:t>&lt;dog barked 196, 10&gt;</a:t>
            </a:r>
          </a:p>
          <a:p>
            <a:pPr algn="l"/>
            <a:r>
              <a:rPr lang="en-US" dirty="0" smtClean="0"/>
              <a:t>&lt;dog ate 196, 10&gt;</a:t>
            </a:r>
          </a:p>
          <a:p>
            <a:pPr algn="l">
              <a:buNone/>
            </a:pPr>
            <a:r>
              <a:rPr lang="en-US" dirty="0" smtClean="0"/>
              <a:t>	</a:t>
            </a:r>
          </a:p>
          <a:p>
            <a:pPr algn="l">
              <a:buNone/>
            </a:pPr>
            <a:r>
              <a:rPr lang="en-US" dirty="0" smtClean="0"/>
              <a:t>Are sent twice – the original one + </a:t>
            </a:r>
            <a:r>
              <a:rPr lang="en-US" b="1" u="sng" dirty="0" smtClean="0"/>
              <a:t>a * instead of the second word</a:t>
            </a:r>
            <a:r>
              <a:rPr lang="en-US" i="1" dirty="0" smtClean="0"/>
              <a:t>!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=&gt;</a:t>
            </a:r>
            <a:endParaRPr lang="he-IL" dirty="0" smtClean="0"/>
          </a:p>
          <a:p>
            <a:pPr algn="l"/>
            <a:r>
              <a:rPr lang="en-US" dirty="0" smtClean="0"/>
              <a:t>&lt;dog     *       196, 10 + 10&gt; </a:t>
            </a:r>
          </a:p>
          <a:p>
            <a:pPr algn="l"/>
            <a:r>
              <a:rPr lang="en-US" dirty="0" smtClean="0"/>
              <a:t>&lt;dog barked 196, 10&gt;</a:t>
            </a:r>
            <a:endParaRPr lang="he-IL" dirty="0" smtClean="0"/>
          </a:p>
          <a:p>
            <a:pPr algn="l">
              <a:buNone/>
            </a:pPr>
            <a:r>
              <a:rPr lang="en-US" dirty="0" smtClean="0"/>
              <a:t>&lt;dog ate 196, 10&gt;</a:t>
            </a:r>
          </a:p>
          <a:p>
            <a:pPr algn="l"/>
            <a:endParaRPr lang="he-IL" dirty="0"/>
          </a:p>
          <a:p>
            <a:pPr algn="l"/>
            <a:r>
              <a:rPr lang="en-US" sz="1400" i="1" dirty="0" smtClean="0"/>
              <a:t>We implemented </a:t>
            </a:r>
            <a:r>
              <a:rPr lang="en-US" sz="1400" i="1" dirty="0" err="1" smtClean="0"/>
              <a:t>compareTo</a:t>
            </a:r>
            <a:r>
              <a:rPr lang="en-US" sz="1400" i="1" dirty="0" smtClean="0"/>
              <a:t>() so the information gets to the reducer sorted by </a:t>
            </a:r>
            <a:r>
              <a:rPr lang="en-US" sz="1400" i="1" dirty="0" err="1" smtClean="0"/>
              <a:t>firstWord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secondWord</a:t>
            </a:r>
            <a:r>
              <a:rPr lang="en-US" sz="1400" i="1" dirty="0" smtClean="0"/>
              <a:t>, </a:t>
            </a:r>
            <a:endParaRPr lang="he-IL" sz="1400" i="1" dirty="0" smtClean="0"/>
          </a:p>
          <a:p>
            <a:pPr algn="l"/>
            <a:r>
              <a:rPr lang="en-US" sz="1400" i="1" dirty="0" smtClean="0"/>
              <a:t>decade.</a:t>
            </a:r>
          </a:p>
          <a:p>
            <a:pPr algn="l"/>
            <a:endParaRPr lang="en-US" sz="1400" i="1" dirty="0" smtClean="0"/>
          </a:p>
          <a:p>
            <a:pPr algn="l"/>
            <a:r>
              <a:rPr lang="en-US" sz="2000" i="1" dirty="0" smtClean="0"/>
              <a:t>So, the reducer can calculate C(w1) and just “put” it in dog barked and dog shouted, very easily…</a:t>
            </a:r>
            <a:r>
              <a:rPr lang="en-US" sz="1400" i="1" dirty="0" smtClean="0"/>
              <a:t> </a:t>
            </a:r>
          </a:p>
          <a:p>
            <a:pPr algn="l"/>
            <a:r>
              <a:rPr lang="he-IL" dirty="0" smtClean="0"/>
              <a:t> </a:t>
            </a:r>
            <a:r>
              <a:rPr lang="en-US" dirty="0" smtClean="0"/>
              <a:t> </a:t>
            </a:r>
          </a:p>
          <a:p>
            <a:pPr algn="l">
              <a:buNone/>
            </a:pPr>
            <a:r>
              <a:rPr lang="en-US" b="1" i="1" u="sng" dirty="0" smtClean="0"/>
              <a:t>so we now have get C(w1) for each pair at each decade.</a:t>
            </a:r>
            <a:r>
              <a:rPr lang="en-US" dirty="0" smtClean="0"/>
              <a:t>		</a:t>
            </a:r>
          </a:p>
        </p:txBody>
      </p:sp>
      <p:pic>
        <p:nvPicPr>
          <p:cNvPr id="5122" name="Picture 2" descr="C:\Users\Tal Itshayek\Desktop\מפתח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88640"/>
            <a:ext cx="2296380" cy="26121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3</a:t>
            </a:r>
            <a:r>
              <a:rPr lang="en-US" u="sng" baseline="30000" dirty="0" smtClean="0"/>
              <a:t>rd</a:t>
            </a:r>
            <a:r>
              <a:rPr lang="en-US" u="sng" dirty="0" smtClean="0"/>
              <a:t> Map Reduce</a:t>
            </a:r>
            <a:endParaRPr lang="he-IL" u="sng" dirty="0"/>
          </a:p>
        </p:txBody>
      </p:sp>
      <p:sp>
        <p:nvSpPr>
          <p:cNvPr id="4" name="Rectangle 3"/>
          <p:cNvSpPr/>
          <p:nvPr/>
        </p:nvSpPr>
        <p:spPr>
          <a:xfrm>
            <a:off x="611560" y="1340768"/>
            <a:ext cx="792088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 smtClean="0"/>
              <a:t>Now, we need to calculate C(w2)!</a:t>
            </a:r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r>
              <a:rPr lang="en-US" dirty="0" smtClean="0"/>
              <a:t>Then, bigrams like:</a:t>
            </a:r>
          </a:p>
          <a:p>
            <a:pPr algn="l">
              <a:buNone/>
            </a:pPr>
            <a:r>
              <a:rPr lang="en-US" dirty="0" smtClean="0"/>
              <a:t>&lt;dog barked 196, 10&gt;</a:t>
            </a:r>
          </a:p>
          <a:p>
            <a:pPr algn="l"/>
            <a:r>
              <a:rPr lang="en-US" dirty="0" smtClean="0"/>
              <a:t>&lt;cat  barked 196, 10&gt;</a:t>
            </a:r>
          </a:p>
          <a:p>
            <a:pPr algn="l">
              <a:buNone/>
            </a:pPr>
            <a:r>
              <a:rPr lang="en-US" dirty="0" smtClean="0"/>
              <a:t>	</a:t>
            </a:r>
          </a:p>
          <a:p>
            <a:pPr algn="l">
              <a:buNone/>
            </a:pPr>
            <a:r>
              <a:rPr lang="en-US" dirty="0" smtClean="0"/>
              <a:t>Are sent twice – the original one + </a:t>
            </a:r>
            <a:r>
              <a:rPr lang="en-US" b="1" u="sng" dirty="0" smtClean="0"/>
              <a:t>a * instead of the second word</a:t>
            </a:r>
            <a:r>
              <a:rPr lang="en-US" i="1" dirty="0" smtClean="0"/>
              <a:t>!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=&gt;</a:t>
            </a:r>
            <a:endParaRPr lang="he-IL" dirty="0" smtClean="0"/>
          </a:p>
          <a:p>
            <a:pPr algn="l"/>
            <a:r>
              <a:rPr lang="en-US" dirty="0" smtClean="0"/>
              <a:t>&lt;barked     *       196, 10 + 10&gt; </a:t>
            </a:r>
          </a:p>
          <a:p>
            <a:pPr algn="l"/>
            <a:r>
              <a:rPr lang="en-US" dirty="0" smtClean="0"/>
              <a:t>&lt;dog barked 196, 10&gt;</a:t>
            </a:r>
            <a:endParaRPr lang="he-IL" dirty="0" smtClean="0"/>
          </a:p>
          <a:p>
            <a:pPr algn="l">
              <a:buNone/>
            </a:pPr>
            <a:r>
              <a:rPr lang="en-US" dirty="0" smtClean="0"/>
              <a:t>&lt;cat  barked196, 10&gt;</a:t>
            </a:r>
          </a:p>
          <a:p>
            <a:pPr algn="l"/>
            <a:endParaRPr lang="he-IL" dirty="0"/>
          </a:p>
          <a:p>
            <a:pPr algn="l"/>
            <a:r>
              <a:rPr lang="en-US" sz="1400" i="1" dirty="0" smtClean="0"/>
              <a:t>We implemented </a:t>
            </a:r>
            <a:r>
              <a:rPr lang="en-US" sz="1400" i="1" dirty="0" err="1" smtClean="0"/>
              <a:t>compareTo</a:t>
            </a:r>
            <a:r>
              <a:rPr lang="en-US" sz="1400" i="1" dirty="0" smtClean="0"/>
              <a:t>() so the information gets to the reducer sorted by </a:t>
            </a:r>
            <a:r>
              <a:rPr lang="en-US" sz="1400" i="1" dirty="0" err="1" smtClean="0"/>
              <a:t>firstWord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secondWord</a:t>
            </a:r>
            <a:r>
              <a:rPr lang="en-US" sz="1400" i="1" dirty="0" smtClean="0"/>
              <a:t>, </a:t>
            </a:r>
            <a:endParaRPr lang="he-IL" sz="1400" i="1" dirty="0" smtClean="0"/>
          </a:p>
          <a:p>
            <a:pPr algn="l"/>
            <a:r>
              <a:rPr lang="en-US" sz="1400" i="1" dirty="0" smtClean="0"/>
              <a:t>decade.</a:t>
            </a:r>
          </a:p>
          <a:p>
            <a:pPr algn="l"/>
            <a:endParaRPr lang="en-US" sz="1400" i="1" dirty="0" smtClean="0"/>
          </a:p>
          <a:p>
            <a:pPr algn="l"/>
            <a:r>
              <a:rPr lang="en-US" sz="2000" i="1" dirty="0" smtClean="0"/>
              <a:t>So, the reducer can calculate C(w2) and just “put” it in dog barked and cat barked, very easily…</a:t>
            </a:r>
            <a:r>
              <a:rPr lang="en-US" sz="1400" i="1" dirty="0" smtClean="0"/>
              <a:t> </a:t>
            </a:r>
          </a:p>
          <a:p>
            <a:pPr algn="l"/>
            <a:r>
              <a:rPr lang="he-IL" dirty="0" smtClean="0"/>
              <a:t> </a:t>
            </a:r>
            <a:r>
              <a:rPr lang="en-US" dirty="0" smtClean="0"/>
              <a:t> </a:t>
            </a:r>
          </a:p>
          <a:p>
            <a:pPr algn="l">
              <a:buNone/>
            </a:pPr>
            <a:r>
              <a:rPr lang="en-US" b="1" i="1" u="sng" dirty="0" smtClean="0"/>
              <a:t>so we now have get C(w1) for each pair at each decade.</a:t>
            </a:r>
            <a:r>
              <a:rPr lang="en-US" dirty="0" smtClean="0"/>
              <a:t>		</a:t>
            </a:r>
          </a:p>
        </p:txBody>
      </p:sp>
      <p:pic>
        <p:nvPicPr>
          <p:cNvPr id="6146" name="Picture 2" descr="C:\Users\Tal Itshayek\Desktop\6a00d83451580669e2010534cf9f12970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16632"/>
            <a:ext cx="2435322" cy="2871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332656"/>
            <a:ext cx="8229600" cy="1143000"/>
          </a:xfrm>
        </p:spPr>
        <p:txBody>
          <a:bodyPr/>
          <a:lstStyle/>
          <a:p>
            <a:r>
              <a:rPr lang="en-US" u="sng" dirty="0" smtClean="0"/>
              <a:t>4</a:t>
            </a:r>
            <a:r>
              <a:rPr lang="en-US" u="sng" baseline="30000" dirty="0" smtClean="0"/>
              <a:t>th</a:t>
            </a:r>
            <a:r>
              <a:rPr lang="en-US" u="sng" dirty="0" smtClean="0"/>
              <a:t> Map Reduce</a:t>
            </a:r>
            <a:endParaRPr lang="he-IL" u="sng" dirty="0"/>
          </a:p>
        </p:txBody>
      </p:sp>
      <p:sp>
        <p:nvSpPr>
          <p:cNvPr id="4" name="Rectangle 3"/>
          <p:cNvSpPr/>
          <p:nvPr/>
        </p:nvSpPr>
        <p:spPr>
          <a:xfrm>
            <a:off x="683568" y="1484785"/>
            <a:ext cx="777686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 smtClean="0"/>
              <a:t>Now, we need to calculate N!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Then, bigrams like:</a:t>
            </a:r>
          </a:p>
          <a:p>
            <a:pPr algn="l">
              <a:buNone/>
            </a:pPr>
            <a:r>
              <a:rPr lang="en-US" dirty="0" smtClean="0"/>
              <a:t>&lt;dog barked 196, 10&gt;</a:t>
            </a:r>
          </a:p>
          <a:p>
            <a:pPr algn="l"/>
            <a:r>
              <a:rPr lang="en-US" dirty="0" smtClean="0"/>
              <a:t>&lt;cat  barked 196, 10&gt;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Are sent twice:</a:t>
            </a:r>
          </a:p>
          <a:p>
            <a:pPr algn="l">
              <a:buNone/>
            </a:pPr>
            <a:r>
              <a:rPr lang="en-US" dirty="0" smtClean="0"/>
              <a:t>the original one AND with * as first and second!</a:t>
            </a:r>
          </a:p>
          <a:p>
            <a:pPr algn="l">
              <a:buNone/>
            </a:pPr>
            <a:r>
              <a:rPr lang="en-US" dirty="0" smtClean="0"/>
              <a:t>=&gt;</a:t>
            </a:r>
            <a:endParaRPr lang="he-IL" dirty="0" smtClean="0"/>
          </a:p>
          <a:p>
            <a:pPr algn="l"/>
            <a:r>
              <a:rPr lang="en-US" dirty="0" smtClean="0"/>
              <a:t>&lt;*     *       196, 10 + 10&gt; </a:t>
            </a:r>
          </a:p>
          <a:p>
            <a:pPr algn="l"/>
            <a:r>
              <a:rPr lang="en-US" dirty="0" smtClean="0"/>
              <a:t>&lt;dog barked 196, 10&gt;</a:t>
            </a:r>
            <a:endParaRPr lang="he-IL" dirty="0" smtClean="0"/>
          </a:p>
          <a:p>
            <a:pPr algn="l">
              <a:buNone/>
            </a:pPr>
            <a:r>
              <a:rPr lang="en-US" dirty="0" smtClean="0"/>
              <a:t>&lt;cat  barked 196, 10&gt;</a:t>
            </a:r>
          </a:p>
          <a:p>
            <a:pPr algn="l"/>
            <a:endParaRPr lang="en-US" sz="1400" i="1" dirty="0" smtClean="0"/>
          </a:p>
          <a:p>
            <a:pPr algn="l"/>
            <a:r>
              <a:rPr lang="en-US" sz="2000" i="1" dirty="0" smtClean="0"/>
              <a:t>So, the reducer can calculate N and just “put” it in dog barked and cat barked, very easily… </a:t>
            </a:r>
          </a:p>
          <a:p>
            <a:pPr algn="l"/>
            <a:endParaRPr lang="en-US" sz="2000" i="1" dirty="0"/>
          </a:p>
          <a:p>
            <a:pPr algn="l"/>
            <a:r>
              <a:rPr lang="en-US" sz="2000" i="1" dirty="0" smtClean="0"/>
              <a:t>But wait! Now we can calculate the whole NPMI! Let’s go!</a:t>
            </a:r>
            <a:r>
              <a:rPr lang="en-US" sz="1400" i="1" dirty="0" smtClean="0"/>
              <a:t> </a:t>
            </a:r>
          </a:p>
          <a:p>
            <a:pPr algn="l"/>
            <a:r>
              <a:rPr lang="en-US" dirty="0" smtClean="0"/>
              <a:t>		</a:t>
            </a:r>
          </a:p>
        </p:txBody>
      </p:sp>
      <p:pic>
        <p:nvPicPr>
          <p:cNvPr id="7170" name="Picture 2" descr="C:\Users\Tal Itshayek\Desktop\normalize_this__motherfucker_by_killjoyechelon-d3hrxd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4404" y="620688"/>
            <a:ext cx="3699596" cy="4169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5</a:t>
            </a:r>
            <a:r>
              <a:rPr lang="en-US" u="sng" baseline="30000" dirty="0" smtClean="0"/>
              <a:t>th</a:t>
            </a:r>
            <a:r>
              <a:rPr lang="en-US" u="sng" dirty="0" smtClean="0"/>
              <a:t> Map Reduce</a:t>
            </a:r>
            <a:endParaRPr lang="he-IL" u="sng" dirty="0"/>
          </a:p>
        </p:txBody>
      </p:sp>
      <p:sp>
        <p:nvSpPr>
          <p:cNvPr id="4" name="Rectangle 3"/>
          <p:cNvSpPr/>
          <p:nvPr/>
        </p:nvSpPr>
        <p:spPr>
          <a:xfrm>
            <a:off x="611560" y="1340768"/>
            <a:ext cx="79208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 smtClean="0"/>
              <a:t>Now, we have all NPMI’s – we can calculate the relative NPMI!</a:t>
            </a:r>
          </a:p>
          <a:p>
            <a:pPr algn="l">
              <a:buNone/>
            </a:pPr>
            <a:r>
              <a:rPr lang="en-US" dirty="0" smtClean="0"/>
              <a:t>We sum up all NPMI’s from the same decade, like we did at the </a:t>
            </a:r>
          </a:p>
          <a:p>
            <a:pPr algn="l">
              <a:buNone/>
            </a:pPr>
            <a:r>
              <a:rPr lang="en-US" dirty="0" smtClean="0"/>
              <a:t>Former map reduces.</a:t>
            </a:r>
            <a:endParaRPr lang="en-US" dirty="0"/>
          </a:p>
          <a:p>
            <a:pPr algn="l">
              <a:buNone/>
            </a:pPr>
            <a:r>
              <a:rPr lang="en-US" dirty="0" smtClean="0"/>
              <a:t>Then, bigrams like:</a:t>
            </a:r>
          </a:p>
          <a:p>
            <a:pPr algn="l">
              <a:buNone/>
            </a:pPr>
            <a:r>
              <a:rPr lang="en-US" dirty="0" smtClean="0"/>
              <a:t>&lt;dog barked 196, 0.53&gt;</a:t>
            </a:r>
          </a:p>
          <a:p>
            <a:pPr algn="l"/>
            <a:r>
              <a:rPr lang="en-US" dirty="0" smtClean="0"/>
              <a:t>&lt;dog ate 196, 0.84&gt;</a:t>
            </a:r>
          </a:p>
          <a:p>
            <a:pPr algn="l">
              <a:buNone/>
            </a:pPr>
            <a:r>
              <a:rPr lang="en-US" dirty="0" smtClean="0"/>
              <a:t>	</a:t>
            </a:r>
          </a:p>
          <a:p>
            <a:pPr algn="l">
              <a:buNone/>
            </a:pPr>
            <a:r>
              <a:rPr lang="en-US" dirty="0" smtClean="0"/>
              <a:t>Are sent twice – the original one + </a:t>
            </a:r>
            <a:r>
              <a:rPr lang="en-US" b="1" u="sng" dirty="0" smtClean="0"/>
              <a:t>a * instead of the second word</a:t>
            </a:r>
            <a:r>
              <a:rPr lang="en-US" i="1" dirty="0" smtClean="0"/>
              <a:t>!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=&gt;</a:t>
            </a:r>
            <a:endParaRPr lang="he-IL" dirty="0" smtClean="0"/>
          </a:p>
          <a:p>
            <a:pPr algn="l"/>
            <a:r>
              <a:rPr lang="en-US" dirty="0" smtClean="0"/>
              <a:t>&lt;*     *       196, 0.53 + 0.84&gt; </a:t>
            </a:r>
          </a:p>
          <a:p>
            <a:pPr algn="l"/>
            <a:r>
              <a:rPr lang="en-US" dirty="0" smtClean="0"/>
              <a:t>&lt;dog barked 196, 0.53&gt;</a:t>
            </a:r>
            <a:endParaRPr lang="he-IL" dirty="0" smtClean="0"/>
          </a:p>
          <a:p>
            <a:pPr algn="l">
              <a:buNone/>
            </a:pPr>
            <a:r>
              <a:rPr lang="en-US" dirty="0" smtClean="0"/>
              <a:t>&lt;dog ate 196, 0.84 &gt;</a:t>
            </a:r>
          </a:p>
          <a:p>
            <a:pPr algn="l"/>
            <a:endParaRPr lang="he-IL" dirty="0"/>
          </a:p>
          <a:p>
            <a:pPr algn="l"/>
            <a:r>
              <a:rPr lang="en-US" sz="1400" i="1" dirty="0" smtClean="0"/>
              <a:t>We implemented </a:t>
            </a:r>
            <a:r>
              <a:rPr lang="en-US" sz="1400" i="1" dirty="0" err="1" smtClean="0"/>
              <a:t>compareTo</a:t>
            </a:r>
            <a:r>
              <a:rPr lang="en-US" sz="1400" i="1" dirty="0" smtClean="0"/>
              <a:t>() so the information gets to the reducer sorted by </a:t>
            </a:r>
            <a:r>
              <a:rPr lang="en-US" sz="1400" i="1" dirty="0" err="1" smtClean="0"/>
              <a:t>firstWord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secondWord</a:t>
            </a:r>
            <a:r>
              <a:rPr lang="en-US" sz="1400" i="1" dirty="0" smtClean="0"/>
              <a:t>, </a:t>
            </a:r>
            <a:endParaRPr lang="he-IL" sz="1400" i="1" dirty="0" smtClean="0"/>
          </a:p>
          <a:p>
            <a:pPr algn="l"/>
            <a:r>
              <a:rPr lang="en-US" sz="1400" i="1" dirty="0" smtClean="0"/>
              <a:t>decade.</a:t>
            </a:r>
          </a:p>
          <a:p>
            <a:pPr algn="l"/>
            <a:endParaRPr lang="en-US" sz="1400" i="1" dirty="0" smtClean="0"/>
          </a:p>
          <a:p>
            <a:pPr algn="l"/>
            <a:r>
              <a:rPr lang="en-US" sz="2000" i="1" dirty="0" smtClean="0"/>
              <a:t>So, the reducer can calculate </a:t>
            </a:r>
            <a:r>
              <a:rPr lang="en-US" sz="2000" b="1" dirty="0" err="1"/>
              <a:t>sumOfAllNormalizedPMI</a:t>
            </a:r>
            <a:r>
              <a:rPr lang="en-US" sz="2000" i="1" dirty="0" smtClean="0"/>
              <a:t> and just “put” it in dog barked and dog ate, very easily…</a:t>
            </a:r>
            <a:r>
              <a:rPr lang="en-US" sz="1400" i="1" dirty="0" smtClean="0"/>
              <a:t> </a:t>
            </a:r>
          </a:p>
          <a:p>
            <a:pPr algn="l"/>
            <a:r>
              <a:rPr lang="he-IL" dirty="0" smtClean="0"/>
              <a:t> </a:t>
            </a:r>
            <a:r>
              <a:rPr lang="en-US" dirty="0" smtClean="0"/>
              <a:t> </a:t>
            </a:r>
          </a:p>
          <a:p>
            <a:pPr algn="l">
              <a:buNone/>
            </a:pPr>
            <a:r>
              <a:rPr lang="en-US" dirty="0" smtClean="0"/>
              <a:t>		</a:t>
            </a:r>
          </a:p>
        </p:txBody>
      </p:sp>
      <p:pic>
        <p:nvPicPr>
          <p:cNvPr id="8194" name="Picture 2" descr="C:\Users\Tal Itshayek\Desktop\albert-einstein-its-all-relati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8714" y="0"/>
            <a:ext cx="2345286" cy="3054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Good &amp; Bad Examples</a:t>
            </a:r>
            <a:endParaRPr lang="he-IL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1556792"/>
          <a:ext cx="5411470" cy="1255524"/>
        </p:xfrm>
        <a:graphic>
          <a:graphicData uri="http://schemas.openxmlformats.org/drawingml/2006/table">
            <a:tbl>
              <a:tblPr rtl="1"/>
              <a:tblGrid>
                <a:gridCol w="1803400"/>
                <a:gridCol w="1804035"/>
                <a:gridCol w="1804035"/>
              </a:tblGrid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Gisha"/>
                        </a:rPr>
                        <a:t>decade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Gisha"/>
                        </a:rPr>
                        <a:t>npmi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Gisha"/>
                        </a:rPr>
                        <a:t>bigram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170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1.0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smoking tobacco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latin typeface="Calibri"/>
                          <a:ea typeface="Calibri"/>
                          <a:cs typeface="Arial"/>
                        </a:rPr>
                        <a:t>170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1.0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bra vest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latin typeface="Calibri"/>
                          <a:ea typeface="Calibri"/>
                          <a:cs typeface="Arial"/>
                        </a:rPr>
                        <a:t>170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1.0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MILITARY DUTIES  </a:t>
                      </a:r>
                      <a:r>
                        <a:rPr lang="he-IL" sz="900" dirty="0">
                          <a:latin typeface="Calibri"/>
                          <a:ea typeface="Calibri"/>
                          <a:cs typeface="Arial"/>
                        </a:rPr>
                        <a:t>	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Gisha"/>
                        </a:rPr>
                        <a:t>170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0.9447681140206563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JESUS CHRIST  </a:t>
                      </a:r>
                      <a:r>
                        <a:rPr lang="he-IL" sz="900" dirty="0">
                          <a:latin typeface="Calibri"/>
                          <a:ea typeface="Calibri"/>
                          <a:cs typeface="Arial"/>
                        </a:rPr>
                        <a:t>	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Gisha"/>
                        </a:rPr>
                        <a:t>170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0.9418573159865764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HARVARD COLLEGE  </a:t>
                      </a:r>
                      <a:r>
                        <a:rPr lang="he-IL" sz="900" dirty="0">
                          <a:latin typeface="Calibri"/>
                          <a:ea typeface="Calibri"/>
                          <a:cs typeface="Arial"/>
                        </a:rPr>
                        <a:t>	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15816" y="5517232"/>
          <a:ext cx="6109809" cy="1209996"/>
        </p:xfrm>
        <a:graphic>
          <a:graphicData uri="http://schemas.openxmlformats.org/drawingml/2006/table">
            <a:tbl>
              <a:tblPr rtl="1"/>
              <a:tblGrid>
                <a:gridCol w="2036125"/>
                <a:gridCol w="2036842"/>
                <a:gridCol w="2036842"/>
              </a:tblGrid>
              <a:tr h="36575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Gisha"/>
                        </a:rPr>
                        <a:t>decade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Gisha"/>
                        </a:rPr>
                        <a:t>npmi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Gisha"/>
                        </a:rPr>
                        <a:t>bigram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41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Gisha"/>
                        </a:rPr>
                        <a:t>170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0.5000927289746182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Gisha"/>
                        </a:rPr>
                        <a:t>scandalous thing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41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170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0.5032098954527111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Gisha"/>
                        </a:rPr>
                        <a:t>page 88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41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Gisha"/>
                        </a:rPr>
                        <a:t>170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0.5036524357700779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Book II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C:\Users\Tal Itshayek\Desktop\מפתח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412776"/>
            <a:ext cx="2497506" cy="1567584"/>
          </a:xfrm>
          <a:prstGeom prst="rect">
            <a:avLst/>
          </a:prstGeom>
          <a:noFill/>
        </p:spPr>
      </p:pic>
      <p:pic>
        <p:nvPicPr>
          <p:cNvPr id="9219" name="Picture 3" descr="C:\Users\Tal Itshayek\Desktop\מפתח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140968"/>
            <a:ext cx="3479204" cy="1948352"/>
          </a:xfrm>
          <a:prstGeom prst="rect">
            <a:avLst/>
          </a:prstGeom>
          <a:noFill/>
        </p:spPr>
      </p:pic>
      <p:pic>
        <p:nvPicPr>
          <p:cNvPr id="9220" name="Picture 4" descr="C:\Users\Tal Itshayek\Desktop\מפתח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924944"/>
            <a:ext cx="1981200" cy="2305050"/>
          </a:xfrm>
          <a:prstGeom prst="rect">
            <a:avLst/>
          </a:prstGeom>
          <a:noFill/>
        </p:spPr>
      </p:pic>
      <p:pic>
        <p:nvPicPr>
          <p:cNvPr id="9221" name="Picture 5" descr="C:\Users\Tal Itshayek\Desktop\מפתח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3140968"/>
            <a:ext cx="2143125" cy="2143125"/>
          </a:xfrm>
          <a:prstGeom prst="rect">
            <a:avLst/>
          </a:prstGeom>
          <a:noFill/>
        </p:spPr>
      </p:pic>
      <p:pic>
        <p:nvPicPr>
          <p:cNvPr id="9222" name="Picture 6" descr="C:\Users\Tal Itshayek\Desktop\מפתח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7871" y="5157192"/>
            <a:ext cx="1225256" cy="1642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452</Words>
  <Application>Microsoft Office PowerPoint</Application>
  <PresentationFormat>On-screen Show (4:3)</PresentationFormat>
  <Paragraphs>142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Collocation Extraction Using Amazon Elastic Map Reduce</vt:lpstr>
      <vt:lpstr>How to extract the best collocations…?!</vt:lpstr>
      <vt:lpstr>So, how did we calculate all the parameters?</vt:lpstr>
      <vt:lpstr>1st Map Reduce</vt:lpstr>
      <vt:lpstr>2nd Map Reduce</vt:lpstr>
      <vt:lpstr>3rd Map Reduce</vt:lpstr>
      <vt:lpstr>4th Map Reduce</vt:lpstr>
      <vt:lpstr>5th Map Reduce</vt:lpstr>
      <vt:lpstr>Good &amp; Bad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Collocation Extraction Using Amazon Elastic Map Reduce</dc:title>
  <dc:creator>Tal Itshayek</dc:creator>
  <cp:lastModifiedBy>Tal Itshayek</cp:lastModifiedBy>
  <cp:revision>21</cp:revision>
  <dcterms:created xsi:type="dcterms:W3CDTF">2017-03-16T22:04:04Z</dcterms:created>
  <dcterms:modified xsi:type="dcterms:W3CDTF">2017-03-16T23:24:47Z</dcterms:modified>
</cp:coreProperties>
</file>