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62" r:id="rId3"/>
    <p:sldId id="297" r:id="rId4"/>
    <p:sldId id="258" r:id="rId5"/>
    <p:sldId id="259" r:id="rId6"/>
    <p:sldId id="261" r:id="rId7"/>
    <p:sldId id="260" r:id="rId8"/>
    <p:sldId id="263" r:id="rId9"/>
    <p:sldId id="278" r:id="rId10"/>
    <p:sldId id="301" r:id="rId11"/>
    <p:sldId id="268" r:id="rId12"/>
    <p:sldId id="285" r:id="rId13"/>
    <p:sldId id="308" r:id="rId14"/>
    <p:sldId id="305" r:id="rId15"/>
    <p:sldId id="306" r:id="rId16"/>
    <p:sldId id="307" r:id="rId17"/>
    <p:sldId id="266" r:id="rId18"/>
    <p:sldId id="270" r:id="rId19"/>
    <p:sldId id="290" r:id="rId20"/>
    <p:sldId id="309" r:id="rId21"/>
    <p:sldId id="296" r:id="rId22"/>
    <p:sldId id="293" r:id="rId23"/>
    <p:sldId id="276" r:id="rId24"/>
    <p:sldId id="313" r:id="rId25"/>
    <p:sldId id="294" r:id="rId26"/>
    <p:sldId id="295" r:id="rId27"/>
    <p:sldId id="281" r:id="rId28"/>
    <p:sldId id="284"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94" autoAdjust="0"/>
  </p:normalViewPr>
  <p:slideViewPr>
    <p:cSldViewPr>
      <p:cViewPr varScale="1">
        <p:scale>
          <a:sx n="62" d="100"/>
          <a:sy n="62" d="100"/>
        </p:scale>
        <p:origin x="1400" y="5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A432C8-69A7-458B-9684-2BFA64B31948}" type="datetime2">
              <a:rPr lang="en-US" smtClean="0"/>
              <a:t>Monday, January 10,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a:xfrm>
            <a:off x="8306459" y="167347"/>
            <a:ext cx="630621" cy="359760"/>
          </a:xfrm>
          <a:prstGeom prst="rect">
            <a:avLst/>
          </a:prstGeom>
        </p:spPr>
        <p:txBody>
          <a:bodyPr/>
          <a:lstStyle/>
          <a:p>
            <a:fld id="{0CFEC368-1D7A-4F81-ABF6-AE0E36BAF64C}"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Monday, January 10, 2022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a:xfrm>
            <a:off x="8306459" y="167347"/>
            <a:ext cx="630621" cy="359760"/>
          </a:xfrm>
          <a:prstGeom prst="rect">
            <a:avLst/>
          </a:prstGeom>
        </p:spPr>
        <p:txBody>
          <a:bodyPr/>
          <a:lstStyle/>
          <a:p>
            <a:fld id="{0CFEC368-1D7A-4F81-ABF6-AE0E36BAF64C}"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Monday, January 10, 2022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a:xfrm>
            <a:off x="8306459" y="167347"/>
            <a:ext cx="630621" cy="359760"/>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0CB818-7379-467D-8E76-EF9D9074A26C}" type="datetime2">
              <a:rPr lang="en-US" smtClean="0"/>
              <a:t>Monday, January 10, 2022</a:t>
            </a:fld>
            <a:endParaRPr lang="en-US" dirty="0"/>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a:xfrm>
            <a:off x="8306459" y="167347"/>
            <a:ext cx="630621" cy="359760"/>
          </a:xfrm>
          <a:prstGeom prst="rect">
            <a:avLst/>
          </a:prstGeom>
        </p:spPr>
        <p:txBody>
          <a:bodyPr/>
          <a:lstStyle/>
          <a:p>
            <a:fld id="{0CFEC368-1D7A-4F81-ABF6-AE0E36BAF64C}"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A80CB818-7379-467D-8E76-EF9D9074A26C}" type="datetime2">
              <a:rPr lang="en-US" smtClean="0"/>
              <a:t>Monday, January 10, 2022</a:t>
            </a:fld>
            <a:endParaRPr lang="en-US" dirty="0"/>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a:xfrm>
            <a:off x="8306459" y="167347"/>
            <a:ext cx="630621" cy="359760"/>
          </a:xfrm>
          <a:prstGeom prst="rect">
            <a:avLst/>
          </a:prstGeom>
        </p:spPr>
        <p:txBody>
          <a:bodyPr/>
          <a:lstStyle/>
          <a:p>
            <a:fld id="{0CFEC368-1D7A-4F81-ABF6-AE0E36BAF64C}" type="slidenum">
              <a:rPr lang="en-US" smtClean="0"/>
              <a:pPr/>
              <a:t>‹#›</a:t>
            </a:fld>
            <a:endParaRPr lang="en-US" dirty="0"/>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0CB818-7379-467D-8E76-EF9D9074A26C}" type="datetime2">
              <a:rPr lang="en-US" smtClean="0"/>
              <a:t>Monday, January 10, 2022</a:t>
            </a:fld>
            <a:endParaRPr lang="en-US" dirty="0"/>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a:xfrm>
            <a:off x="8306459" y="167347"/>
            <a:ext cx="630621" cy="359760"/>
          </a:xfrm>
          <a:prstGeom prst="rect">
            <a:avLst/>
          </a:prstGeom>
        </p:spPr>
        <p:txBody>
          <a:bodyPr/>
          <a:lstStyle/>
          <a:p>
            <a:fld id="{0CFEC368-1D7A-4F81-ABF6-AE0E36BAF64C}" type="slidenum">
              <a:rPr lang="en-US" smtClean="0"/>
              <a:pPr/>
              <a:t>‹#›</a:t>
            </a:fld>
            <a:endParaRPr lang="en-US" dirty="0"/>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8CC057FC-95B6-4D89-AFDA-ABA33EE921E5}" type="datetime2">
              <a:rPr lang="en-US" smtClean="0"/>
              <a:t>Monday, January 10,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a:xfrm>
            <a:off x="8306459" y="167347"/>
            <a:ext cx="630621" cy="359760"/>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EC4549AC-EB31-477F-92A9-B1988E232878}" type="datetime2">
              <a:rPr lang="en-US" smtClean="0"/>
              <a:t>Monday, January 10,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a:xfrm>
            <a:off x="8306459" y="167347"/>
            <a:ext cx="630621" cy="359760"/>
          </a:xfrm>
          <a:prstGeom prst="rect">
            <a:avLst/>
          </a:prstGeom>
        </p:spPr>
        <p:txBody>
          <a:bodyPr/>
          <a:lstStyle/>
          <a:p>
            <a:fld id="{0CFEC368-1D7A-4F81-ABF6-AE0E36BAF64C}"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6396A3A3-94A6-4E5B-AF39-173ACA3E61CC}" type="datetime2">
              <a:rPr lang="en-US" smtClean="0"/>
              <a:t>Monday, January 10,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a:xfrm>
            <a:off x="8306459" y="167347"/>
            <a:ext cx="630621" cy="359760"/>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A80CB818-7379-467D-8E76-EF9D9074A26C}" type="datetime2">
              <a:rPr lang="en-US" smtClean="0"/>
              <a:t>Monday, January 10, 2022</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a:xfrm>
            <a:off x="8306459" y="167347"/>
            <a:ext cx="630621" cy="359760"/>
          </a:xfrm>
          <a:prstGeom prst="rect">
            <a:avLst/>
          </a:prstGeom>
        </p:spPr>
        <p:txBody>
          <a:bodyPr/>
          <a:lstStyle/>
          <a:p>
            <a:fld id="{0CFEC368-1D7A-4F81-ABF6-AE0E36BAF64C}" type="slidenum">
              <a:rPr lang="en-US" smtClean="0"/>
              <a:pPr/>
              <a:t>‹#›</a:t>
            </a:fld>
            <a:endParaRPr lang="en-US" dirty="0"/>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Monday, January 10,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a:xfrm>
            <a:off x="8306459" y="167347"/>
            <a:ext cx="630621" cy="359760"/>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Drag picture to placeholder or click icon to add</a:t>
            </a:r>
            <a:endParaRPr/>
          </a:p>
        </p:txBody>
      </p:sp>
      <p:sp>
        <p:nvSpPr>
          <p:cNvPr id="4" name="Date Placeholder 3"/>
          <p:cNvSpPr>
            <a:spLocks noGrp="1"/>
          </p:cNvSpPr>
          <p:nvPr>
            <p:ph type="dt" sz="half" idx="10"/>
          </p:nvPr>
        </p:nvSpPr>
        <p:spPr/>
        <p:txBody>
          <a:bodyPr/>
          <a:lstStyle/>
          <a:p>
            <a:fld id="{A80CB818-7379-467D-8E76-EF9D9074A26C}" type="datetime2">
              <a:rPr lang="en-US" smtClean="0"/>
              <a:t>Monday, January 10, 2022</a:t>
            </a:fld>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a:xfrm>
            <a:off x="8306459" y="167347"/>
            <a:ext cx="630621" cy="359760"/>
          </a:xfrm>
          <a:prstGeom prst="rect">
            <a:avLst/>
          </a:prstGeom>
        </p:spPr>
        <p:txBody>
          <a:bodyPr/>
          <a:lstStyle/>
          <a:p>
            <a:fld id="{0CFEC368-1D7A-4F81-ABF6-AE0E36BAF64C}" type="slidenum">
              <a:rPr lang="en-US" smtClean="0"/>
              <a:pPr/>
              <a:t>‹#›</a:t>
            </a:fld>
            <a:endParaRPr lang="en-US" dirty="0"/>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CCEBA98F-560C-4997-81C4-81D4D9187EAB}" type="datetime2">
              <a:rPr lang="en-US" smtClean="0"/>
              <a:t>Monday, January 10, 2022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a:xfrm>
            <a:off x="8306459" y="167347"/>
            <a:ext cx="630621" cy="359760"/>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150972B2-CA5C-437D-87D0-8081271A9E4B}" type="datetime2">
              <a:rPr lang="en-US" smtClean="0"/>
              <a:t>Monday, January 10, 2022</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a:xfrm>
            <a:off x="8306459" y="167347"/>
            <a:ext cx="630621" cy="359760"/>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9CD4847-11EF-4466-A8AD-85CDB7B49118}" type="datetime2">
              <a:rPr lang="en-US" smtClean="0"/>
              <a:t>Monday, January 10, 2022</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a:xfrm>
            <a:off x="8306459" y="167347"/>
            <a:ext cx="630621" cy="359760"/>
          </a:xfrm>
          <a:prstGeom prst="rect">
            <a:avLst/>
          </a:prstGeom>
        </p:spPr>
        <p:txBody>
          <a:bodyPr/>
          <a:lstStyle/>
          <a:p>
            <a:fld id="{0CFEC368-1D7A-4F81-ABF6-AE0E36BAF6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Monday, January 10, 2022</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a:xfrm>
            <a:off x="8306459" y="167347"/>
            <a:ext cx="630621" cy="359760"/>
          </a:xfrm>
          <a:prstGeom prst="rect">
            <a:avLst/>
          </a:prstGeom>
        </p:spPr>
        <p:txBody>
          <a:bodyPr/>
          <a:lstStyle/>
          <a:p>
            <a:fld id="{0CFEC368-1D7A-4F81-ABF6-AE0E36BAF64C}" type="slidenum">
              <a:rPr lang="en-US" smtClean="0"/>
              <a:pPr/>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A80CB818-7379-467D-8E76-EF9D9074A26C}" type="datetime2">
              <a:rPr lang="en-US" smtClean="0"/>
              <a:t>Monday, January 10, 2022</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pPr algn="r"/>
            <a:endParaRPr lang="en-US" dirty="0"/>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bleahy@cc.gatech.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pPr eaLnBrk="1" hangingPunct="1"/>
            <a:r>
              <a:rPr lang="en-US" dirty="0"/>
              <a:t>Course Intro &amp; Objectives</a:t>
            </a:r>
          </a:p>
        </p:txBody>
      </p:sp>
      <p:sp>
        <p:nvSpPr>
          <p:cNvPr id="2051" name="Rectangle 4"/>
          <p:cNvSpPr>
            <a:spLocks noGrp="1" noChangeArrowheads="1"/>
          </p:cNvSpPr>
          <p:nvPr>
            <p:ph type="subTitle" idx="1"/>
          </p:nvPr>
        </p:nvSpPr>
        <p:spPr/>
        <p:txBody>
          <a:bodyPr/>
          <a:lstStyle/>
          <a:p>
            <a:pPr eaLnBrk="1" hangingPunct="1"/>
            <a:endParaRPr lang="en-US" dirty="0"/>
          </a:p>
        </p:txBody>
      </p:sp>
      <p:sp>
        <p:nvSpPr>
          <p:cNvPr id="2" name="Rectangle 1">
            <a:extLst>
              <a:ext uri="{FF2B5EF4-FFF2-40B4-BE49-F238E27FC236}">
                <a16:creationId xmlns:a16="http://schemas.microsoft.com/office/drawing/2014/main" id="{BF43B5EB-FD82-4B77-8F91-AE48D5030B71}"/>
              </a:ext>
            </a:extLst>
          </p:cNvPr>
          <p:cNvSpPr/>
          <p:nvPr/>
        </p:nvSpPr>
        <p:spPr>
          <a:xfrm>
            <a:off x="2286000" y="2828836"/>
            <a:ext cx="4572000" cy="2031325"/>
          </a:xfrm>
          <a:prstGeom prst="rect">
            <a:avLst/>
          </a:prstGeom>
        </p:spPr>
        <p:txBody>
          <a:bodyPr>
            <a:spAutoFit/>
          </a:bodyPr>
          <a:lstStyle/>
          <a:p>
            <a:r>
              <a:rPr lang="en-US" b="1" dirty="0">
                <a:solidFill>
                  <a:srgbClr val="000000"/>
                </a:solidFill>
                <a:latin typeface="Verdana" panose="020B0604030504040204" pitchFamily="34" charset="0"/>
              </a:rPr>
              <a:t>CS 2110</a:t>
            </a:r>
          </a:p>
          <a:p>
            <a:r>
              <a:rPr lang="en-US" b="1" dirty="0">
                <a:solidFill>
                  <a:srgbClr val="000000"/>
                </a:solidFill>
                <a:latin typeface="Verdana" panose="020B0604030504040204" pitchFamily="34" charset="0"/>
              </a:rPr>
              <a:t>Computer Organization</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An introduction to basic computer hardware, machine language, assembly language, and C programming.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84163" y="457200"/>
            <a:ext cx="8574087" cy="1141022"/>
          </a:xfrm>
        </p:spPr>
        <p:txBody>
          <a:bodyPr/>
          <a:lstStyle/>
          <a:p>
            <a:r>
              <a:rPr lang="en-US"/>
              <a:t>Assignment Values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8891011"/>
              </p:ext>
            </p:extLst>
          </p:nvPr>
        </p:nvGraphicFramePr>
        <p:xfrm>
          <a:off x="762000" y="1904997"/>
          <a:ext cx="7696200" cy="4354288"/>
        </p:xfrm>
        <a:graphic>
          <a:graphicData uri="http://schemas.openxmlformats.org/drawingml/2006/table">
            <a:tbl>
              <a:tblPr bandRow="1">
                <a:tableStyleId>{5C22544A-7EE6-4342-B048-85BDC9FD1C3A}</a:tableStyleId>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544286">
                <a:tc>
                  <a:txBody>
                    <a:bodyPr/>
                    <a:lstStyle/>
                    <a:p>
                      <a:pPr marL="0" marR="0" algn="ctr">
                        <a:lnSpc>
                          <a:spcPct val="115000"/>
                        </a:lnSpc>
                        <a:spcBef>
                          <a:spcPts val="0"/>
                        </a:spcBef>
                        <a:spcAft>
                          <a:spcPts val="1000"/>
                        </a:spcAft>
                      </a:pPr>
                      <a:r>
                        <a:rPr lang="en-US" sz="2800" b="1" dirty="0">
                          <a:effectLst/>
                        </a:rPr>
                        <a:t>Item </a:t>
                      </a:r>
                      <a:endParaRPr lang="en-US" sz="2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2800" b="1" dirty="0">
                          <a:effectLst/>
                        </a:rPr>
                        <a:t>Number (approx.) </a:t>
                      </a:r>
                      <a:endParaRPr lang="en-US" sz="2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2800" b="1" dirty="0">
                          <a:effectLst/>
                        </a:rPr>
                        <a:t>Totals </a:t>
                      </a:r>
                      <a:endParaRPr lang="en-US" sz="2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544286">
                <a:tc>
                  <a:txBody>
                    <a:bodyPr/>
                    <a:lstStyle/>
                    <a:p>
                      <a:pPr marL="0" marR="0">
                        <a:lnSpc>
                          <a:spcPct val="115000"/>
                        </a:lnSpc>
                        <a:spcBef>
                          <a:spcPts val="0"/>
                        </a:spcBef>
                        <a:spcAft>
                          <a:spcPts val="1000"/>
                        </a:spcAft>
                      </a:pPr>
                      <a:r>
                        <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Homework</a:t>
                      </a:r>
                    </a:p>
                  </a:txBody>
                  <a:tcPr marL="68580" marR="68580" marT="0" marB="0"/>
                </a:tc>
                <a:tc>
                  <a:txBody>
                    <a:bodyPr/>
                    <a:lstStyle/>
                    <a:p>
                      <a:pPr marL="0" marR="0" algn="ctr">
                        <a:lnSpc>
                          <a:spcPct val="115000"/>
                        </a:lnSpc>
                        <a:spcBef>
                          <a:spcPts val="0"/>
                        </a:spcBef>
                        <a:spcAft>
                          <a:spcPts val="1000"/>
                        </a:spcAft>
                      </a:pPr>
                      <a:r>
                        <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a:t>
                      </a:r>
                    </a:p>
                  </a:txBody>
                  <a:tcPr marL="68580" marR="68580" marT="0" marB="0"/>
                </a:tc>
                <a:tc>
                  <a:txBody>
                    <a:bodyPr/>
                    <a:lstStyle/>
                    <a:p>
                      <a:pPr marL="0" marR="0" algn="r">
                        <a:lnSpc>
                          <a:spcPct val="115000"/>
                        </a:lnSpc>
                        <a:spcBef>
                          <a:spcPts val="0"/>
                        </a:spcBef>
                        <a:spcAft>
                          <a:spcPts val="1000"/>
                        </a:spcAft>
                      </a:pPr>
                      <a:r>
                        <a:rPr lang="en-US" sz="2800" dirty="0">
                          <a:effectLst/>
                        </a:rPr>
                        <a:t>30%</a:t>
                      </a:r>
                      <a:endPar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544286">
                <a:tc>
                  <a:txBody>
                    <a:bodyPr/>
                    <a:lstStyle/>
                    <a:p>
                      <a:pPr marL="0" marR="0">
                        <a:lnSpc>
                          <a:spcPct val="115000"/>
                        </a:lnSpc>
                        <a:spcBef>
                          <a:spcPts val="0"/>
                        </a:spcBef>
                        <a:spcAft>
                          <a:spcPts val="1000"/>
                        </a:spcAft>
                      </a:pPr>
                      <a:r>
                        <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Quizzes</a:t>
                      </a:r>
                    </a:p>
                  </a:txBody>
                  <a:tcPr marL="68580" marR="68580" marT="0" marB="0"/>
                </a:tc>
                <a:tc>
                  <a:txBody>
                    <a:bodyPr/>
                    <a:lstStyle/>
                    <a:p>
                      <a:pPr marL="0" marR="0" algn="ctr">
                        <a:lnSpc>
                          <a:spcPct val="115000"/>
                        </a:lnSpc>
                        <a:spcBef>
                          <a:spcPts val="0"/>
                        </a:spcBef>
                        <a:spcAft>
                          <a:spcPts val="1000"/>
                        </a:spcAft>
                      </a:pPr>
                      <a:r>
                        <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tc>
                  <a:txBody>
                    <a:bodyPr/>
                    <a:lstStyle/>
                    <a:p>
                      <a:pPr marL="0" marR="0" algn="r">
                        <a:lnSpc>
                          <a:spcPct val="115000"/>
                        </a:lnSpc>
                        <a:spcBef>
                          <a:spcPts val="0"/>
                        </a:spcBef>
                        <a:spcAft>
                          <a:spcPts val="1000"/>
                        </a:spcAft>
                      </a:pPr>
                      <a:r>
                        <a:rPr lang="en-US" sz="2800" dirty="0">
                          <a:effectLst/>
                        </a:rPr>
                        <a:t>20%</a:t>
                      </a:r>
                      <a:endPar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2"/>
                  </a:ext>
                </a:extLst>
              </a:tr>
              <a:tr h="544286">
                <a:tc>
                  <a:txBody>
                    <a:bodyPr/>
                    <a:lstStyle/>
                    <a:p>
                      <a:pPr marL="0" marR="0">
                        <a:lnSpc>
                          <a:spcPct val="115000"/>
                        </a:lnSpc>
                        <a:spcBef>
                          <a:spcPts val="0"/>
                        </a:spcBef>
                        <a:spcAft>
                          <a:spcPts val="1000"/>
                        </a:spcAft>
                      </a:pPr>
                      <a:r>
                        <a:rPr lang="en-US" sz="2800" dirty="0">
                          <a:effectLst/>
                        </a:rPr>
                        <a:t>Timed Labs</a:t>
                      </a:r>
                      <a:endPar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tc>
                  <a:txBody>
                    <a:bodyPr/>
                    <a:lstStyle/>
                    <a:p>
                      <a:pPr marL="0" marR="0" algn="r">
                        <a:lnSpc>
                          <a:spcPct val="115000"/>
                        </a:lnSpc>
                        <a:spcBef>
                          <a:spcPts val="0"/>
                        </a:spcBef>
                        <a:spcAft>
                          <a:spcPts val="1000"/>
                        </a:spcAft>
                      </a:pPr>
                      <a:r>
                        <a:rPr lang="en-US" sz="2800" dirty="0">
                          <a:effectLst/>
                        </a:rPr>
                        <a:t>20%</a:t>
                      </a:r>
                      <a:endPar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3"/>
                  </a:ext>
                </a:extLst>
              </a:tr>
              <a:tr h="544286">
                <a:tc>
                  <a:txBody>
                    <a:bodyPr/>
                    <a:lstStyle/>
                    <a:p>
                      <a:pPr marL="0" marR="0">
                        <a:lnSpc>
                          <a:spcPct val="115000"/>
                        </a:lnSpc>
                        <a:spcBef>
                          <a:spcPts val="0"/>
                        </a:spcBef>
                        <a:spcAft>
                          <a:spcPts val="1000"/>
                        </a:spcAft>
                      </a:pPr>
                      <a:r>
                        <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Lecture Attendance</a:t>
                      </a:r>
                    </a:p>
                  </a:txBody>
                  <a:tcPr marL="68580" marR="68580" marT="0" marB="0"/>
                </a:tc>
                <a:tc>
                  <a:txBody>
                    <a:bodyPr/>
                    <a:lstStyle/>
                    <a:p>
                      <a:pPr marL="0" marR="0" algn="ctr">
                        <a:lnSpc>
                          <a:spcPct val="115000"/>
                        </a:lnSpc>
                        <a:spcBef>
                          <a:spcPts val="0"/>
                        </a:spcBef>
                        <a:spcAft>
                          <a:spcPts val="1000"/>
                        </a:spcAft>
                      </a:pPr>
                      <a:endPar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r">
                        <a:lnSpc>
                          <a:spcPct val="115000"/>
                        </a:lnSpc>
                        <a:spcBef>
                          <a:spcPts val="0"/>
                        </a:spcBef>
                        <a:spcAft>
                          <a:spcPts val="1000"/>
                        </a:spcAft>
                      </a:pPr>
                      <a:r>
                        <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p>
                  </a:txBody>
                  <a:tcPr marL="68580" marR="68580" marT="0" marB="0"/>
                </a:tc>
                <a:extLst>
                  <a:ext uri="{0D108BD9-81ED-4DB2-BD59-A6C34878D82A}">
                    <a16:rowId xmlns:a16="http://schemas.microsoft.com/office/drawing/2014/main" val="3702562468"/>
                  </a:ext>
                </a:extLst>
              </a:tr>
              <a:tr h="544286">
                <a:tc>
                  <a:txBody>
                    <a:bodyPr/>
                    <a:lstStyle/>
                    <a:p>
                      <a:pPr marL="0" marR="0">
                        <a:lnSpc>
                          <a:spcPct val="115000"/>
                        </a:lnSpc>
                        <a:spcBef>
                          <a:spcPts val="0"/>
                        </a:spcBef>
                        <a:spcAft>
                          <a:spcPts val="1000"/>
                        </a:spcAft>
                      </a:pPr>
                      <a:r>
                        <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Lab Attendance</a:t>
                      </a:r>
                    </a:p>
                  </a:txBody>
                  <a:tcPr marL="68580" marR="68580" marT="0" marB="0"/>
                </a:tc>
                <a:tc>
                  <a:txBody>
                    <a:bodyPr/>
                    <a:lstStyle/>
                    <a:p>
                      <a:pPr marL="0" marR="0" algn="ctr">
                        <a:lnSpc>
                          <a:spcPct val="115000"/>
                        </a:lnSpc>
                        <a:spcBef>
                          <a:spcPts val="0"/>
                        </a:spcBef>
                        <a:spcAft>
                          <a:spcPts val="1000"/>
                        </a:spcAft>
                      </a:pPr>
                      <a:endPar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r">
                        <a:lnSpc>
                          <a:spcPct val="115000"/>
                        </a:lnSpc>
                        <a:spcBef>
                          <a:spcPts val="0"/>
                        </a:spcBef>
                        <a:spcAft>
                          <a:spcPts val="1000"/>
                        </a:spcAft>
                      </a:pPr>
                      <a:r>
                        <a:rPr lang="en-US" sz="2800" dirty="0">
                          <a:effectLst/>
                        </a:rPr>
                        <a:t>3%</a:t>
                      </a:r>
                      <a:endPar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4"/>
                  </a:ext>
                </a:extLst>
              </a:tr>
              <a:tr h="544286">
                <a:tc>
                  <a:txBody>
                    <a:bodyPr/>
                    <a:lstStyle/>
                    <a:p>
                      <a:pPr marL="0" marR="0">
                        <a:lnSpc>
                          <a:spcPct val="115000"/>
                        </a:lnSpc>
                        <a:spcBef>
                          <a:spcPts val="0"/>
                        </a:spcBef>
                        <a:spcAft>
                          <a:spcPts val="1000"/>
                        </a:spcAft>
                      </a:pPr>
                      <a:r>
                        <a:rPr lang="en-US" sz="2800" dirty="0">
                          <a:effectLst/>
                        </a:rPr>
                        <a:t>Final Exam</a:t>
                      </a:r>
                      <a:endPar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2800">
                          <a:effectLst/>
                        </a:rPr>
                        <a:t>1</a:t>
                      </a:r>
                      <a:endPar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r">
                        <a:lnSpc>
                          <a:spcPct val="115000"/>
                        </a:lnSpc>
                        <a:spcBef>
                          <a:spcPts val="0"/>
                        </a:spcBef>
                        <a:spcAft>
                          <a:spcPts val="1000"/>
                        </a:spcAft>
                      </a:pPr>
                      <a:r>
                        <a:rPr lang="en-US" sz="2800" dirty="0">
                          <a:effectLst/>
                        </a:rPr>
                        <a:t>25%</a:t>
                      </a:r>
                      <a:endPar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5"/>
                  </a:ext>
                </a:extLst>
              </a:tr>
              <a:tr h="544286">
                <a:tc>
                  <a:txBody>
                    <a:bodyPr/>
                    <a:lstStyle/>
                    <a:p>
                      <a:pPr marL="0" marR="0">
                        <a:lnSpc>
                          <a:spcPct val="115000"/>
                        </a:lnSpc>
                        <a:spcBef>
                          <a:spcPts val="0"/>
                        </a:spcBef>
                        <a:spcAft>
                          <a:spcPts val="1000"/>
                        </a:spcAft>
                      </a:pPr>
                      <a:r>
                        <a:rPr lang="en-US" sz="2800" b="1">
                          <a:effectLst/>
                        </a:rPr>
                        <a:t>TOTAL</a:t>
                      </a:r>
                      <a:endParaRPr lang="en-US" sz="2800" b="1">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ctr">
                        <a:lnSpc>
                          <a:spcPct val="115000"/>
                        </a:lnSpc>
                        <a:spcBef>
                          <a:spcPts val="0"/>
                        </a:spcBef>
                        <a:spcAft>
                          <a:spcPts val="1000"/>
                        </a:spcAft>
                      </a:pPr>
                      <a:r>
                        <a:rPr lang="en-US" sz="2800" b="1">
                          <a:effectLst/>
                        </a:rPr>
                        <a:t> </a:t>
                      </a:r>
                      <a:endParaRPr lang="en-US" sz="2800" b="1">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gn="r">
                        <a:lnSpc>
                          <a:spcPct val="115000"/>
                        </a:lnSpc>
                        <a:spcBef>
                          <a:spcPts val="0"/>
                        </a:spcBef>
                        <a:spcAft>
                          <a:spcPts val="1000"/>
                        </a:spcAft>
                      </a:pPr>
                      <a:r>
                        <a:rPr lang="en-US" sz="2800" b="1" dirty="0">
                          <a:effectLst/>
                        </a:rPr>
                        <a:t>100%</a:t>
                      </a:r>
                      <a:endParaRPr lang="en-US" sz="2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84163" y="457200"/>
            <a:ext cx="8574087" cy="1141022"/>
          </a:xfrm>
        </p:spPr>
        <p:txBody>
          <a:bodyPr/>
          <a:lstStyle/>
          <a:p>
            <a:pPr eaLnBrk="1" hangingPunct="1"/>
            <a:r>
              <a:rPr lang="en-US"/>
              <a:t>Homework</a:t>
            </a:r>
          </a:p>
        </p:txBody>
      </p:sp>
      <p:sp>
        <p:nvSpPr>
          <p:cNvPr id="15363" name="Rectangle 3"/>
          <p:cNvSpPr>
            <a:spLocks noGrp="1" noChangeArrowheads="1"/>
          </p:cNvSpPr>
          <p:nvPr>
            <p:ph idx="1"/>
          </p:nvPr>
        </p:nvSpPr>
        <p:spPr/>
        <p:txBody>
          <a:bodyPr/>
          <a:lstStyle/>
          <a:p>
            <a:pPr eaLnBrk="1" hangingPunct="1"/>
            <a:r>
              <a:rPr lang="en-US" dirty="0"/>
              <a:t>Usually every week</a:t>
            </a:r>
          </a:p>
          <a:p>
            <a:pPr eaLnBrk="1" hangingPunct="1"/>
            <a:r>
              <a:rPr lang="en-US" dirty="0"/>
              <a:t>Types of assignments</a:t>
            </a:r>
          </a:p>
          <a:p>
            <a:pPr lvl="1" eaLnBrk="1" hangingPunct="1"/>
            <a:r>
              <a:rPr lang="en-US" dirty="0"/>
              <a:t>Logic Simulation</a:t>
            </a:r>
          </a:p>
          <a:p>
            <a:pPr lvl="1" eaLnBrk="1" hangingPunct="1"/>
            <a:r>
              <a:rPr lang="en-US" dirty="0"/>
              <a:t>Machine Language programming</a:t>
            </a:r>
          </a:p>
          <a:p>
            <a:pPr lvl="1" eaLnBrk="1" hangingPunct="1"/>
            <a:r>
              <a:rPr lang="en-US" dirty="0"/>
              <a:t>Assembly programming</a:t>
            </a:r>
          </a:p>
          <a:p>
            <a:pPr lvl="1" eaLnBrk="1" hangingPunct="1"/>
            <a:r>
              <a:rPr lang="en-US" dirty="0"/>
              <a:t>C programming</a:t>
            </a:r>
            <a:endParaRPr lang="en-US" dirty="0">
              <a:cs typeface="Arial"/>
            </a:endParaRPr>
          </a:p>
          <a:p>
            <a:pPr eaLnBrk="1" hangingPunct="1"/>
            <a:r>
              <a:rPr lang="en-US" dirty="0"/>
              <a:t>High-Level Collaboration is allowed on Homework</a:t>
            </a:r>
          </a:p>
          <a:p>
            <a:pPr lvl="1" eaLnBrk="1" hangingPunct="1"/>
            <a:r>
              <a:rPr lang="en-US" dirty="0"/>
              <a:t>You can share ideas </a:t>
            </a:r>
            <a:r>
              <a:rPr lang="en-US" b="1" i="1" dirty="0"/>
              <a:t>but not source code!</a:t>
            </a:r>
          </a:p>
          <a:p>
            <a:pPr eaLnBrk="1" hangingPunct="1"/>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84163" y="457200"/>
            <a:ext cx="8574087" cy="1141022"/>
          </a:xfrm>
        </p:spPr>
        <p:txBody>
          <a:bodyPr/>
          <a:lstStyle/>
          <a:p>
            <a:pPr eaLnBrk="1" hangingPunct="1"/>
            <a:r>
              <a:rPr lang="en-US"/>
              <a:t>Homework</a:t>
            </a:r>
          </a:p>
        </p:txBody>
      </p:sp>
      <p:sp>
        <p:nvSpPr>
          <p:cNvPr id="16387" name="Rectangle 3"/>
          <p:cNvSpPr>
            <a:spLocks noGrp="1" noChangeArrowheads="1"/>
          </p:cNvSpPr>
          <p:nvPr>
            <p:ph idx="1"/>
          </p:nvPr>
        </p:nvSpPr>
        <p:spPr/>
        <p:txBody>
          <a:bodyPr/>
          <a:lstStyle/>
          <a:p>
            <a:pPr eaLnBrk="1" hangingPunct="1">
              <a:lnSpc>
                <a:spcPct val="80000"/>
              </a:lnSpc>
            </a:pPr>
            <a:r>
              <a:rPr lang="en-US" dirty="0"/>
              <a:t>Even though it looks like each homework doesn't count for many points nothing could be further from the truth! </a:t>
            </a:r>
          </a:p>
          <a:p>
            <a:pPr lvl="1" eaLnBrk="1" hangingPunct="1">
              <a:lnSpc>
                <a:spcPct val="80000"/>
              </a:lnSpc>
            </a:pPr>
            <a:endParaRPr lang="en-US" sz="3200" dirty="0"/>
          </a:p>
          <a:p>
            <a:pPr lvl="1" eaLnBrk="1" hangingPunct="1">
              <a:lnSpc>
                <a:spcPct val="80000"/>
              </a:lnSpc>
            </a:pPr>
            <a:r>
              <a:rPr lang="en-US" dirty="0"/>
              <a:t>You cannot and will not do well in lab and on tests if you do not have a deep understanding of how the homework works and is coded. </a:t>
            </a:r>
          </a:p>
          <a:p>
            <a:pPr lvl="1" eaLnBrk="1" hangingPunct="1">
              <a:lnSpc>
                <a:spcPct val="80000"/>
              </a:lnSpc>
            </a:pPr>
            <a:endParaRPr lang="en-US" dirty="0"/>
          </a:p>
          <a:p>
            <a:pPr lvl="1" eaLnBrk="1" hangingPunct="1">
              <a:lnSpc>
                <a:spcPct val="80000"/>
              </a:lnSpc>
            </a:pPr>
            <a:r>
              <a:rPr lang="en-US" dirty="0"/>
              <a:t>Questions will be taken directly from things covered in homework.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533400"/>
            <a:ext cx="8574087" cy="1064822"/>
          </a:xfrm>
        </p:spPr>
        <p:txBody>
          <a:bodyPr/>
          <a:lstStyle/>
          <a:p>
            <a:r>
              <a:rPr lang="en-US" dirty="0"/>
              <a:t>Late Policy</a:t>
            </a:r>
          </a:p>
        </p:txBody>
      </p:sp>
      <p:sp>
        <p:nvSpPr>
          <p:cNvPr id="3" name="Content Placeholder 2"/>
          <p:cNvSpPr>
            <a:spLocks noGrp="1"/>
          </p:cNvSpPr>
          <p:nvPr>
            <p:ph idx="1"/>
          </p:nvPr>
        </p:nvSpPr>
        <p:spPr/>
        <p:txBody>
          <a:bodyPr>
            <a:normAutofit/>
          </a:bodyPr>
          <a:lstStyle/>
          <a:p>
            <a:pPr marL="0" indent="0">
              <a:buNone/>
            </a:pPr>
            <a:r>
              <a:rPr lang="en-US" sz="2400" b="1" dirty="0"/>
              <a:t>You are responsible for turning in assignments on time. This includes allowing for unforeseen circumstances. You are also responsible for ensuring that what you turned in is what you meant to turn in. Each assignment will have an official due date. </a:t>
            </a:r>
            <a:r>
              <a:rPr lang="en-US" sz="2400" b="1" dirty="0" err="1"/>
              <a:t>Homeworks</a:t>
            </a:r>
            <a:r>
              <a:rPr lang="en-US" sz="2400" b="1" dirty="0"/>
              <a:t>, only, will be allowed a 24-hour grace period for a 25% penalty. After the grace period absolutely no credit will be given. Ther</a:t>
            </a:r>
            <a:r>
              <a:rPr lang="en-US" b="1" dirty="0"/>
              <a:t>e</a:t>
            </a:r>
            <a:r>
              <a:rPr lang="en-US" sz="2400" b="1" dirty="0"/>
              <a:t>fore, it is your responsibility to plan and ensure that you have backups, early safety submissions, etc.</a:t>
            </a:r>
            <a:endParaRPr lang="en-US" sz="2400" dirty="0"/>
          </a:p>
        </p:txBody>
      </p:sp>
    </p:spTree>
    <p:extLst>
      <p:ext uri="{BB962C8B-B14F-4D97-AF65-F5344CB8AC3E}">
        <p14:creationId xmlns:p14="http://schemas.microsoft.com/office/powerpoint/2010/main" val="2350297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457200"/>
            <a:ext cx="8574087" cy="1141022"/>
          </a:xfrm>
        </p:spPr>
        <p:txBody>
          <a:bodyPr/>
          <a:lstStyle/>
          <a:p>
            <a:r>
              <a:rPr lang="en-US" b="1" dirty="0"/>
              <a:t>Academic Misconduct</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a:t>Academic misconduct is taken very seriously in this class. </a:t>
            </a:r>
          </a:p>
          <a:p>
            <a:r>
              <a:rPr lang="en-US" sz="2400" dirty="0"/>
              <a:t>Quizzes, timed labs and the final examination are individual work.</a:t>
            </a:r>
          </a:p>
          <a:p>
            <a:r>
              <a:rPr lang="en-US" sz="2400" dirty="0"/>
              <a:t>Homework assignments </a:t>
            </a:r>
            <a:r>
              <a:rPr lang="en-US" dirty="0"/>
              <a:t>may be </a:t>
            </a:r>
            <a:r>
              <a:rPr lang="en-US" sz="2400" dirty="0"/>
              <a:t>collaborative, but only at a high level. In addition many homework assignments will be evaluated via demo or code review. During this evaluation, you will be expected to be able to explain every aspect of your submission. Homework assignments will also be examined using electronic computer programs to find evidence of unauthorized collaboration.</a:t>
            </a:r>
          </a:p>
        </p:txBody>
      </p:sp>
    </p:spTree>
    <p:extLst>
      <p:ext uri="{BB962C8B-B14F-4D97-AF65-F5344CB8AC3E}">
        <p14:creationId xmlns:p14="http://schemas.microsoft.com/office/powerpoint/2010/main" val="3037218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533400"/>
            <a:ext cx="8574087" cy="1064822"/>
          </a:xfrm>
        </p:spPr>
        <p:txBody>
          <a:bodyPr/>
          <a:lstStyle/>
          <a:p>
            <a:r>
              <a:rPr lang="en-US" b="1" dirty="0"/>
              <a:t>Academic Misconduct</a:t>
            </a:r>
            <a:endParaRPr lang="en-US" dirty="0"/>
          </a:p>
        </p:txBody>
      </p:sp>
      <p:sp>
        <p:nvSpPr>
          <p:cNvPr id="3" name="Content Placeholder 2"/>
          <p:cNvSpPr>
            <a:spLocks noGrp="1"/>
          </p:cNvSpPr>
          <p:nvPr>
            <p:ph idx="1"/>
          </p:nvPr>
        </p:nvSpPr>
        <p:spPr/>
        <p:txBody>
          <a:bodyPr>
            <a:normAutofit lnSpcReduction="10000"/>
          </a:bodyPr>
          <a:lstStyle/>
          <a:p>
            <a:r>
              <a:rPr lang="en-US" sz="2400" dirty="0"/>
              <a:t>What is unauthorized collaboration? Each individual programming assignment should be coded by you. You may work with others, sharing ideas and even high-level pseudo-code, but each student must turn in their own version of the assignment. </a:t>
            </a:r>
          </a:p>
          <a:p>
            <a:r>
              <a:rPr lang="en-US" sz="2400" dirty="0"/>
              <a:t>Submissions that are </a:t>
            </a:r>
            <a:r>
              <a:rPr lang="en-US" dirty="0"/>
              <a:t>substantially</a:t>
            </a:r>
            <a:r>
              <a:rPr lang="en-US" sz="2400" dirty="0"/>
              <a:t> identical will receive a zero and will be forwarded to the Dean of Students’ Office of Academic Integrity. Submissions which are copies that have been superficially modified to conceal that they are copies will also be considered unauthorized collaboration.</a:t>
            </a:r>
          </a:p>
        </p:txBody>
      </p:sp>
    </p:spTree>
    <p:extLst>
      <p:ext uri="{BB962C8B-B14F-4D97-AF65-F5344CB8AC3E}">
        <p14:creationId xmlns:p14="http://schemas.microsoft.com/office/powerpoint/2010/main" val="2449037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457200"/>
            <a:ext cx="8574087" cy="1141022"/>
          </a:xfrm>
        </p:spPr>
        <p:txBody>
          <a:bodyPr/>
          <a:lstStyle/>
          <a:p>
            <a:r>
              <a:rPr lang="en-US" b="1" dirty="0"/>
              <a:t>Academic Misconduct</a:t>
            </a:r>
            <a:endParaRPr lang="en-US" dirty="0"/>
          </a:p>
        </p:txBody>
      </p:sp>
      <p:sp>
        <p:nvSpPr>
          <p:cNvPr id="3" name="Content Placeholder 2"/>
          <p:cNvSpPr>
            <a:spLocks noGrp="1"/>
          </p:cNvSpPr>
          <p:nvPr>
            <p:ph idx="1"/>
          </p:nvPr>
        </p:nvSpPr>
        <p:spPr/>
        <p:txBody>
          <a:bodyPr/>
          <a:lstStyle/>
          <a:p>
            <a:r>
              <a:rPr lang="en-US" sz="2400" dirty="0"/>
              <a:t>You are expressly forbidden to supply a copy of your homework to another student via electronic means. If you supply an electronic copy of your homework to another student and they are charged with copying you will also be charged. This includes storing your code on any site which would allow other parties to obtain your code such as but not limited to public repositories, etc.</a:t>
            </a:r>
          </a:p>
          <a:p>
            <a:pPr marL="0" indent="0">
              <a:buNone/>
            </a:pPr>
            <a:endParaRPr lang="en-US" sz="2400" b="1" dirty="0"/>
          </a:p>
          <a:p>
            <a:endParaRPr lang="en-US" sz="2400" dirty="0"/>
          </a:p>
        </p:txBody>
      </p:sp>
    </p:spTree>
    <p:extLst>
      <p:ext uri="{BB962C8B-B14F-4D97-AF65-F5344CB8AC3E}">
        <p14:creationId xmlns:p14="http://schemas.microsoft.com/office/powerpoint/2010/main" val="641935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84163" y="457200"/>
            <a:ext cx="8574087" cy="1141022"/>
          </a:xfrm>
        </p:spPr>
        <p:txBody>
          <a:bodyPr/>
          <a:lstStyle/>
          <a:p>
            <a:pPr eaLnBrk="1" hangingPunct="1"/>
            <a:r>
              <a:rPr lang="en-US"/>
              <a:t>Final Exam</a:t>
            </a:r>
          </a:p>
        </p:txBody>
      </p:sp>
      <p:sp>
        <p:nvSpPr>
          <p:cNvPr id="13315" name="Rectangle 3"/>
          <p:cNvSpPr>
            <a:spLocks noGrp="1" noChangeArrowheads="1"/>
          </p:cNvSpPr>
          <p:nvPr>
            <p:ph idx="1"/>
          </p:nvPr>
        </p:nvSpPr>
        <p:spPr/>
        <p:txBody>
          <a:bodyPr>
            <a:normAutofit/>
          </a:bodyPr>
          <a:lstStyle/>
          <a:p>
            <a:pPr lvl="1">
              <a:defRPr/>
            </a:pPr>
            <a:endParaRPr lang="en-US" sz="3200" dirty="0"/>
          </a:p>
          <a:p>
            <a:pPr marL="0" indent="0" algn="ctr">
              <a:buFontTx/>
              <a:buNone/>
              <a:defRPr/>
            </a:pPr>
            <a:r>
              <a:rPr lang="en-US" sz="3200" b="1" i="1" u="sng" dirty="0">
                <a:solidFill>
                  <a:srgbClr val="FF0000"/>
                </a:solidFill>
                <a:effectLst>
                  <a:outerShdw blurRad="38100" dist="38100" dir="2700000" algn="tl">
                    <a:srgbClr val="000000">
                      <a:alpha val="43137"/>
                    </a:srgbClr>
                  </a:outerShdw>
                </a:effectLst>
              </a:rPr>
              <a:t>IF YOU ARE LATE OR MISS THE FINAL EXAM YOU RECEIVE A ZERO</a:t>
            </a:r>
          </a:p>
        </p:txBody>
      </p:sp>
    </p:spTree>
    <p:extLst>
      <p:ext uri="{BB962C8B-B14F-4D97-AF65-F5344CB8AC3E}">
        <p14:creationId xmlns:p14="http://schemas.microsoft.com/office/powerpoint/2010/main" val="333543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84163" y="457200"/>
            <a:ext cx="8574087" cy="1141022"/>
          </a:xfrm>
        </p:spPr>
        <p:txBody>
          <a:bodyPr/>
          <a:lstStyle/>
          <a:p>
            <a:pPr eaLnBrk="1" hangingPunct="1"/>
            <a:r>
              <a:rPr lang="en-US"/>
              <a:t>Final</a:t>
            </a:r>
          </a:p>
        </p:txBody>
      </p:sp>
      <p:sp>
        <p:nvSpPr>
          <p:cNvPr id="18435" name="Rectangle 3"/>
          <p:cNvSpPr>
            <a:spLocks noGrp="1" noChangeArrowheads="1"/>
          </p:cNvSpPr>
          <p:nvPr>
            <p:ph idx="1"/>
          </p:nvPr>
        </p:nvSpPr>
        <p:spPr/>
        <p:txBody>
          <a:bodyPr/>
          <a:lstStyle/>
          <a:p>
            <a:pPr eaLnBrk="1" hangingPunct="1"/>
            <a:r>
              <a:rPr lang="en-US"/>
              <a:t>The final exam is comprehensive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r>
              <a:rPr lang="en-US"/>
              <a:t>Need help?</a:t>
            </a:r>
          </a:p>
        </p:txBody>
      </p:sp>
      <p:sp>
        <p:nvSpPr>
          <p:cNvPr id="19459" name="Subtitle 4"/>
          <p:cNvSpPr>
            <a:spLocks noGrp="1"/>
          </p:cNvSpPr>
          <p:nvPr>
            <p:ph idx="1"/>
          </p:nvPr>
        </p:nvSpPr>
        <p:spPr/>
        <p:txBody>
          <a:bodyPr>
            <a:normAutofit/>
          </a:bodyPr>
          <a:lstStyle/>
          <a:p>
            <a:r>
              <a:rPr lang="en-US" sz="3200" dirty="0">
                <a:solidFill>
                  <a:srgbClr val="FF0000"/>
                </a:solidFill>
              </a:rPr>
              <a:t>Ed Discussion</a:t>
            </a:r>
          </a:p>
          <a:p>
            <a:r>
              <a:rPr lang="en-US" sz="3200" dirty="0">
                <a:solidFill>
                  <a:srgbClr val="FF0000"/>
                </a:solidFill>
              </a:rPr>
              <a:t>TAs – You may attend any of the TA’s office hours</a:t>
            </a:r>
          </a:p>
          <a:p>
            <a:r>
              <a:rPr lang="en-US" sz="3200" dirty="0">
                <a:solidFill>
                  <a:srgbClr val="FF0000"/>
                </a:solidFill>
              </a:rPr>
              <a:t>Instructor</a:t>
            </a:r>
          </a:p>
          <a:p>
            <a:r>
              <a:rPr lang="en-US" sz="3200" dirty="0">
                <a:solidFill>
                  <a:srgbClr val="FF0000"/>
                </a:solidFill>
              </a:rPr>
              <a:t>Dean of Students’ Office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04800" y="457200"/>
            <a:ext cx="8574087" cy="1120240"/>
          </a:xfrm>
        </p:spPr>
        <p:txBody>
          <a:bodyPr/>
          <a:lstStyle/>
          <a:p>
            <a:pPr eaLnBrk="1" hangingPunct="1"/>
            <a:r>
              <a:rPr lang="en-US" dirty="0"/>
              <a:t>Instructor</a:t>
            </a:r>
          </a:p>
        </p:txBody>
      </p:sp>
      <p:sp>
        <p:nvSpPr>
          <p:cNvPr id="3075" name="Rectangle 3"/>
          <p:cNvSpPr>
            <a:spLocks noGrp="1" noChangeArrowheads="1"/>
          </p:cNvSpPr>
          <p:nvPr>
            <p:ph idx="1"/>
          </p:nvPr>
        </p:nvSpPr>
        <p:spPr/>
        <p:txBody>
          <a:bodyPr/>
          <a:lstStyle/>
          <a:p>
            <a:r>
              <a:rPr lang="en-US" dirty="0"/>
              <a:t>Caleb Southern (sections A,B)</a:t>
            </a:r>
          </a:p>
          <a:p>
            <a:pPr lvl="1"/>
            <a:r>
              <a:rPr lang="en-US" dirty="0"/>
              <a:t>CCB 220</a:t>
            </a:r>
          </a:p>
          <a:p>
            <a:pPr lvl="1"/>
            <a:r>
              <a:rPr lang="en-US" dirty="0">
                <a:hlinkClick r:id="rId2"/>
              </a:rPr>
              <a:t>caleb.southern@gatech.edu</a:t>
            </a:r>
            <a:endParaRPr lang="en-US" dirty="0"/>
          </a:p>
          <a:p>
            <a:pPr lvl="1"/>
            <a:r>
              <a:rPr lang="en-US" dirty="0"/>
              <a:t>Include “2110” in the subject line</a:t>
            </a:r>
          </a:p>
          <a:p>
            <a:r>
              <a:rPr lang="en-US" dirty="0"/>
              <a:t>Dan Forsyth (section C)</a:t>
            </a:r>
          </a:p>
          <a:p>
            <a:pPr lvl="1"/>
            <a:r>
              <a:rPr lang="en-US" dirty="0"/>
              <a:t>CCB 242</a:t>
            </a:r>
          </a:p>
          <a:p>
            <a:pPr lvl="1"/>
            <a:r>
              <a:rPr lang="en-US" dirty="0"/>
              <a:t>dan.forsyth@cc.gatech.edu</a:t>
            </a:r>
          </a:p>
          <a:p>
            <a:pPr lvl="1"/>
            <a:r>
              <a:rPr lang="en-US" dirty="0"/>
              <a:t>Include “2110” in the subject line</a:t>
            </a:r>
          </a:p>
          <a:p>
            <a:pPr eaLnBrk="1" hangingPunct="1"/>
            <a:endParaRPr lang="en-US" dirty="0"/>
          </a:p>
          <a:p>
            <a:pPr eaLnBrk="1" hangingPunct="1"/>
            <a:endParaRPr lang="en-US" dirty="0"/>
          </a:p>
          <a:p>
            <a:pPr marL="457200" lvl="1" indent="0" eaLnBrk="1" hangingPunct="1">
              <a:buNone/>
            </a:pPr>
            <a:endParaRPr lang="en-US" dirty="0"/>
          </a:p>
          <a:p>
            <a:pPr marL="457200" lvl="1" indent="0" eaLnBrk="1" hangingPunct="1">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Semester</a:t>
            </a:r>
          </a:p>
        </p:txBody>
      </p:sp>
      <p:sp>
        <p:nvSpPr>
          <p:cNvPr id="3" name="Content Placeholder 2"/>
          <p:cNvSpPr>
            <a:spLocks noGrp="1"/>
          </p:cNvSpPr>
          <p:nvPr>
            <p:ph idx="1"/>
          </p:nvPr>
        </p:nvSpPr>
        <p:spPr/>
        <p:txBody>
          <a:bodyPr/>
          <a:lstStyle/>
          <a:p>
            <a:r>
              <a:rPr lang="en-US" dirty="0"/>
              <a:t>There is no time available to review your final at the end of the semester.</a:t>
            </a:r>
          </a:p>
          <a:p>
            <a:r>
              <a:rPr lang="en-US" dirty="0"/>
              <a:t>We do not review finals or discuss grades over break.</a:t>
            </a:r>
          </a:p>
          <a:p>
            <a:r>
              <a:rPr lang="en-US" dirty="0"/>
              <a:t>You have the entire next semester you are on campus to review your final and all grades and have any problem fixed.</a:t>
            </a:r>
          </a:p>
        </p:txBody>
      </p:sp>
    </p:spTree>
    <p:extLst>
      <p:ext uri="{BB962C8B-B14F-4D97-AF65-F5344CB8AC3E}">
        <p14:creationId xmlns:p14="http://schemas.microsoft.com/office/powerpoint/2010/main" val="2724192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ctrTitle"/>
          </p:nvPr>
        </p:nvSpPr>
        <p:spPr>
          <a:xfrm>
            <a:off x="304800" y="449004"/>
            <a:ext cx="8534399" cy="1455995"/>
          </a:xfrm>
        </p:spPr>
        <p:txBody>
          <a:bodyPr/>
          <a:lstStyle/>
          <a:p>
            <a:r>
              <a:rPr lang="en-US" dirty="0"/>
              <a:t>Coming Up:  Big Ideas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84163" y="457200"/>
            <a:ext cx="8574087" cy="1141022"/>
          </a:xfrm>
        </p:spPr>
        <p:txBody>
          <a:bodyPr>
            <a:normAutofit fontScale="90000"/>
          </a:bodyPr>
          <a:lstStyle/>
          <a:p>
            <a:r>
              <a:rPr lang="en-US" sz="4000" dirty="0"/>
              <a:t>Big Idea #1: All computers can compute the same kinds of things</a:t>
            </a:r>
          </a:p>
        </p:txBody>
      </p:sp>
      <p:sp>
        <p:nvSpPr>
          <p:cNvPr id="3" name="Content Placeholder 2"/>
          <p:cNvSpPr>
            <a:spLocks noGrp="1"/>
          </p:cNvSpPr>
          <p:nvPr>
            <p:ph idx="1"/>
          </p:nvPr>
        </p:nvSpPr>
        <p:spPr/>
        <p:txBody>
          <a:bodyPr>
            <a:normAutofit/>
          </a:bodyPr>
          <a:lstStyle/>
          <a:p>
            <a:r>
              <a:rPr lang="en-US" dirty="0"/>
              <a:t>We call this Turing-equivalence</a:t>
            </a:r>
          </a:p>
          <a:p>
            <a:r>
              <a:rPr lang="en-US" dirty="0"/>
              <a:t>Just about everything that we use for computation can be proved capable of solving the same set of problems.  </a:t>
            </a:r>
          </a:p>
          <a:p>
            <a:r>
              <a:rPr lang="en-US" dirty="0"/>
              <a:t>That includes Turing machines, stored program computers (and their programming languages), regular expressions, automata theory, formal grammars,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457200"/>
            <a:ext cx="8534400" cy="1143000"/>
          </a:xfrm>
        </p:spPr>
        <p:txBody>
          <a:bodyPr>
            <a:normAutofit fontScale="90000"/>
          </a:bodyPr>
          <a:lstStyle/>
          <a:p>
            <a:pPr eaLnBrk="1" hangingPunct="1"/>
            <a:r>
              <a:rPr lang="en-US" sz="4000" dirty="0"/>
              <a:t>Big Idea #2: Abstraction:</a:t>
            </a:r>
            <a:br>
              <a:rPr lang="en-US" sz="4000" dirty="0"/>
            </a:br>
            <a:r>
              <a:rPr lang="en-US" sz="4000" dirty="0"/>
              <a:t>Layers Making the Electrons Work</a:t>
            </a:r>
          </a:p>
        </p:txBody>
      </p:sp>
      <p:grpSp>
        <p:nvGrpSpPr>
          <p:cNvPr id="21" name="Group 20"/>
          <p:cNvGrpSpPr/>
          <p:nvPr/>
        </p:nvGrpSpPr>
        <p:grpSpPr>
          <a:xfrm>
            <a:off x="2438400" y="1828800"/>
            <a:ext cx="3413759" cy="3901439"/>
            <a:chOff x="2209800" y="1524000"/>
            <a:chExt cx="4267200" cy="4876800"/>
          </a:xfrm>
        </p:grpSpPr>
        <p:cxnSp>
          <p:nvCxnSpPr>
            <p:cNvPr id="4" name="Straight Connector 3"/>
            <p:cNvCxnSpPr/>
            <p:nvPr/>
          </p:nvCxnSpPr>
          <p:spPr>
            <a:xfrm>
              <a:off x="4343400" y="1676400"/>
              <a:ext cx="0" cy="4572000"/>
            </a:xfrm>
            <a:prstGeom prst="line">
              <a:avLst/>
            </a:prstGeom>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2209800" y="1524000"/>
              <a:ext cx="42672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a:solidFill>
                      <a:schemeClr val="bg1"/>
                    </a:solidFill>
                  </a:ln>
                  <a:solidFill>
                    <a:schemeClr val="bg1"/>
                  </a:solidFill>
                </a:rPr>
                <a:t>Problem-oriented language level</a:t>
              </a:r>
            </a:p>
          </p:txBody>
        </p:sp>
        <p:sp>
          <p:nvSpPr>
            <p:cNvPr id="5" name="Rectangle 4"/>
            <p:cNvSpPr/>
            <p:nvPr/>
          </p:nvSpPr>
          <p:spPr>
            <a:xfrm>
              <a:off x="2209800" y="2438400"/>
              <a:ext cx="42672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a:solidFill>
                      <a:schemeClr val="bg1"/>
                    </a:solidFill>
                  </a:ln>
                  <a:solidFill>
                    <a:schemeClr val="bg1"/>
                  </a:solidFill>
                </a:rPr>
                <a:t>Assembly language level</a:t>
              </a:r>
            </a:p>
          </p:txBody>
        </p:sp>
        <p:sp>
          <p:nvSpPr>
            <p:cNvPr id="6" name="Rectangle 5"/>
            <p:cNvSpPr/>
            <p:nvPr/>
          </p:nvSpPr>
          <p:spPr>
            <a:xfrm>
              <a:off x="2209800" y="3352800"/>
              <a:ext cx="42672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a:solidFill>
                      <a:schemeClr val="bg1"/>
                    </a:solidFill>
                  </a:ln>
                  <a:solidFill>
                    <a:schemeClr val="bg1"/>
                  </a:solidFill>
                </a:rPr>
                <a:t>Operating system machine level</a:t>
              </a:r>
            </a:p>
          </p:txBody>
        </p:sp>
        <p:sp>
          <p:nvSpPr>
            <p:cNvPr id="7" name="Rectangle 6"/>
            <p:cNvSpPr/>
            <p:nvPr/>
          </p:nvSpPr>
          <p:spPr>
            <a:xfrm>
              <a:off x="2209800" y="4267200"/>
              <a:ext cx="42672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a:solidFill>
                      <a:schemeClr val="bg1"/>
                    </a:solidFill>
                  </a:ln>
                  <a:solidFill>
                    <a:schemeClr val="bg1"/>
                  </a:solidFill>
                </a:rPr>
                <a:t>Instruction set architecture level</a:t>
              </a:r>
            </a:p>
          </p:txBody>
        </p:sp>
        <p:sp>
          <p:nvSpPr>
            <p:cNvPr id="8" name="Rectangle 7"/>
            <p:cNvSpPr/>
            <p:nvPr/>
          </p:nvSpPr>
          <p:spPr>
            <a:xfrm>
              <a:off x="2209800" y="5181600"/>
              <a:ext cx="42672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a:solidFill>
                      <a:schemeClr val="bg1"/>
                    </a:solidFill>
                  </a:ln>
                  <a:solidFill>
                    <a:schemeClr val="bg1"/>
                  </a:solidFill>
                </a:rPr>
                <a:t>Microarchitecture level</a:t>
              </a:r>
            </a:p>
          </p:txBody>
        </p:sp>
        <p:sp>
          <p:nvSpPr>
            <p:cNvPr id="9" name="Rectangle 8"/>
            <p:cNvSpPr/>
            <p:nvPr/>
          </p:nvSpPr>
          <p:spPr>
            <a:xfrm>
              <a:off x="2209800" y="6096000"/>
              <a:ext cx="42672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a:solidFill>
                      <a:schemeClr val="bg1"/>
                    </a:solidFill>
                  </a:ln>
                  <a:solidFill>
                    <a:schemeClr val="bg1"/>
                  </a:solidFill>
                </a:rPr>
                <a:t>Digital logic level</a:t>
              </a:r>
            </a:p>
          </p:txBody>
        </p:sp>
      </p:grpSp>
      <p:sp>
        <p:nvSpPr>
          <p:cNvPr id="22" name="TextBox 21"/>
          <p:cNvSpPr txBox="1"/>
          <p:nvPr/>
        </p:nvSpPr>
        <p:spPr>
          <a:xfrm>
            <a:off x="895350" y="1832372"/>
            <a:ext cx="1181099" cy="369332"/>
          </a:xfrm>
          <a:prstGeom prst="rect">
            <a:avLst/>
          </a:prstGeom>
          <a:noFill/>
        </p:spPr>
        <p:txBody>
          <a:bodyPr wrap="square" rtlCol="0">
            <a:spAutoFit/>
          </a:bodyPr>
          <a:lstStyle/>
          <a:p>
            <a:r>
              <a:rPr lang="en-US" dirty="0"/>
              <a:t>Level 5</a:t>
            </a:r>
          </a:p>
        </p:txBody>
      </p:sp>
      <p:sp>
        <p:nvSpPr>
          <p:cNvPr id="25" name="TextBox 24"/>
          <p:cNvSpPr txBox="1"/>
          <p:nvPr/>
        </p:nvSpPr>
        <p:spPr>
          <a:xfrm>
            <a:off x="895350" y="2563892"/>
            <a:ext cx="1181099" cy="369332"/>
          </a:xfrm>
          <a:prstGeom prst="rect">
            <a:avLst/>
          </a:prstGeom>
          <a:noFill/>
        </p:spPr>
        <p:txBody>
          <a:bodyPr wrap="square" rtlCol="0">
            <a:spAutoFit/>
          </a:bodyPr>
          <a:lstStyle/>
          <a:p>
            <a:r>
              <a:rPr lang="en-US" dirty="0"/>
              <a:t>Level 4</a:t>
            </a:r>
          </a:p>
        </p:txBody>
      </p:sp>
      <p:sp>
        <p:nvSpPr>
          <p:cNvPr id="26" name="TextBox 25"/>
          <p:cNvSpPr txBox="1"/>
          <p:nvPr/>
        </p:nvSpPr>
        <p:spPr>
          <a:xfrm>
            <a:off x="895350" y="3295412"/>
            <a:ext cx="1181099" cy="369332"/>
          </a:xfrm>
          <a:prstGeom prst="rect">
            <a:avLst/>
          </a:prstGeom>
          <a:noFill/>
        </p:spPr>
        <p:txBody>
          <a:bodyPr wrap="square" rtlCol="0">
            <a:spAutoFit/>
          </a:bodyPr>
          <a:lstStyle/>
          <a:p>
            <a:r>
              <a:rPr lang="en-US" dirty="0"/>
              <a:t>Level 3</a:t>
            </a:r>
          </a:p>
        </p:txBody>
      </p:sp>
      <p:sp>
        <p:nvSpPr>
          <p:cNvPr id="27" name="TextBox 26"/>
          <p:cNvSpPr txBox="1"/>
          <p:nvPr/>
        </p:nvSpPr>
        <p:spPr>
          <a:xfrm>
            <a:off x="895350" y="4026932"/>
            <a:ext cx="1181099" cy="369332"/>
          </a:xfrm>
          <a:prstGeom prst="rect">
            <a:avLst/>
          </a:prstGeom>
          <a:noFill/>
        </p:spPr>
        <p:txBody>
          <a:bodyPr wrap="square" rtlCol="0">
            <a:spAutoFit/>
          </a:bodyPr>
          <a:lstStyle/>
          <a:p>
            <a:r>
              <a:rPr lang="en-US" dirty="0"/>
              <a:t>Level 2</a:t>
            </a:r>
          </a:p>
        </p:txBody>
      </p:sp>
      <p:sp>
        <p:nvSpPr>
          <p:cNvPr id="28" name="TextBox 27"/>
          <p:cNvSpPr txBox="1"/>
          <p:nvPr/>
        </p:nvSpPr>
        <p:spPr>
          <a:xfrm>
            <a:off x="895350" y="4758452"/>
            <a:ext cx="1181099" cy="369332"/>
          </a:xfrm>
          <a:prstGeom prst="rect">
            <a:avLst/>
          </a:prstGeom>
          <a:noFill/>
        </p:spPr>
        <p:txBody>
          <a:bodyPr wrap="square" rtlCol="0">
            <a:spAutoFit/>
          </a:bodyPr>
          <a:lstStyle/>
          <a:p>
            <a:r>
              <a:rPr lang="en-US" dirty="0"/>
              <a:t>Level 1</a:t>
            </a:r>
          </a:p>
        </p:txBody>
      </p:sp>
      <p:sp>
        <p:nvSpPr>
          <p:cNvPr id="29" name="TextBox 28"/>
          <p:cNvSpPr txBox="1"/>
          <p:nvPr/>
        </p:nvSpPr>
        <p:spPr>
          <a:xfrm>
            <a:off x="895350" y="5489972"/>
            <a:ext cx="1181099" cy="369332"/>
          </a:xfrm>
          <a:prstGeom prst="rect">
            <a:avLst/>
          </a:prstGeom>
          <a:noFill/>
        </p:spPr>
        <p:txBody>
          <a:bodyPr wrap="square" rtlCol="0">
            <a:spAutoFit/>
          </a:bodyPr>
          <a:lstStyle/>
          <a:p>
            <a:r>
              <a:rPr lang="en-US" dirty="0"/>
              <a:t>Level 0</a:t>
            </a:r>
          </a:p>
        </p:txBody>
      </p:sp>
      <p:sp>
        <p:nvSpPr>
          <p:cNvPr id="23" name="TextBox 22"/>
          <p:cNvSpPr txBox="1"/>
          <p:nvPr/>
        </p:nvSpPr>
        <p:spPr>
          <a:xfrm>
            <a:off x="4800601" y="2209800"/>
            <a:ext cx="3778770" cy="307777"/>
          </a:xfrm>
          <a:prstGeom prst="rect">
            <a:avLst/>
          </a:prstGeom>
          <a:noFill/>
        </p:spPr>
        <p:txBody>
          <a:bodyPr wrap="square" rtlCol="0">
            <a:spAutoFit/>
          </a:bodyPr>
          <a:lstStyle/>
          <a:p>
            <a:r>
              <a:rPr lang="en-US" sz="1400" dirty="0"/>
              <a:t>Translation (compiler)</a:t>
            </a:r>
          </a:p>
        </p:txBody>
      </p:sp>
      <p:sp>
        <p:nvSpPr>
          <p:cNvPr id="31" name="TextBox 30"/>
          <p:cNvSpPr txBox="1"/>
          <p:nvPr/>
        </p:nvSpPr>
        <p:spPr>
          <a:xfrm>
            <a:off x="4800601" y="2899172"/>
            <a:ext cx="3778770" cy="307777"/>
          </a:xfrm>
          <a:prstGeom prst="rect">
            <a:avLst/>
          </a:prstGeom>
          <a:noFill/>
        </p:spPr>
        <p:txBody>
          <a:bodyPr wrap="square" rtlCol="0">
            <a:spAutoFit/>
          </a:bodyPr>
          <a:lstStyle/>
          <a:p>
            <a:r>
              <a:rPr lang="en-US" sz="1400" dirty="0"/>
              <a:t>Translation (assembler)</a:t>
            </a:r>
          </a:p>
        </p:txBody>
      </p:sp>
      <p:sp>
        <p:nvSpPr>
          <p:cNvPr id="32" name="TextBox 31"/>
          <p:cNvSpPr txBox="1"/>
          <p:nvPr/>
        </p:nvSpPr>
        <p:spPr>
          <a:xfrm>
            <a:off x="4800600" y="3657600"/>
            <a:ext cx="3546230" cy="307777"/>
          </a:xfrm>
          <a:prstGeom prst="rect">
            <a:avLst/>
          </a:prstGeom>
          <a:noFill/>
        </p:spPr>
        <p:txBody>
          <a:bodyPr wrap="square" rtlCol="0">
            <a:spAutoFit/>
          </a:bodyPr>
          <a:lstStyle/>
          <a:p>
            <a:r>
              <a:rPr lang="en-US" sz="1400" dirty="0"/>
              <a:t>Partial interpretation (operating system)</a:t>
            </a:r>
          </a:p>
        </p:txBody>
      </p:sp>
      <p:sp>
        <p:nvSpPr>
          <p:cNvPr id="33" name="TextBox 32"/>
          <p:cNvSpPr txBox="1"/>
          <p:nvPr/>
        </p:nvSpPr>
        <p:spPr>
          <a:xfrm>
            <a:off x="4800600" y="4346972"/>
            <a:ext cx="4190999" cy="307777"/>
          </a:xfrm>
          <a:prstGeom prst="rect">
            <a:avLst/>
          </a:prstGeom>
          <a:noFill/>
        </p:spPr>
        <p:txBody>
          <a:bodyPr wrap="square" rtlCol="0">
            <a:spAutoFit/>
          </a:bodyPr>
          <a:lstStyle/>
          <a:p>
            <a:r>
              <a:rPr lang="en-US" sz="1400" dirty="0"/>
              <a:t>Interpretation (</a:t>
            </a:r>
            <a:r>
              <a:rPr lang="en-US" sz="1400" dirty="0" err="1"/>
              <a:t>microprogram</a:t>
            </a:r>
            <a:r>
              <a:rPr lang="en-US" sz="1400" dirty="0"/>
              <a:t>) or direct execution</a:t>
            </a:r>
          </a:p>
        </p:txBody>
      </p:sp>
      <p:sp>
        <p:nvSpPr>
          <p:cNvPr id="34" name="TextBox 33"/>
          <p:cNvSpPr txBox="1"/>
          <p:nvPr/>
        </p:nvSpPr>
        <p:spPr>
          <a:xfrm>
            <a:off x="4800601" y="5108972"/>
            <a:ext cx="3778770" cy="307777"/>
          </a:xfrm>
          <a:prstGeom prst="rect">
            <a:avLst/>
          </a:prstGeom>
          <a:noFill/>
        </p:spPr>
        <p:txBody>
          <a:bodyPr wrap="square" rtlCol="0">
            <a:spAutoFit/>
          </a:bodyPr>
          <a:lstStyle/>
          <a:p>
            <a:r>
              <a:rPr lang="en-US" sz="1400" dirty="0"/>
              <a:t>Hardware</a:t>
            </a:r>
          </a:p>
        </p:txBody>
      </p:sp>
      <p:sp>
        <p:nvSpPr>
          <p:cNvPr id="35" name="TextBox 34"/>
          <p:cNvSpPr txBox="1"/>
          <p:nvPr/>
        </p:nvSpPr>
        <p:spPr>
          <a:xfrm>
            <a:off x="685800" y="6504801"/>
            <a:ext cx="6339839" cy="276999"/>
          </a:xfrm>
          <a:prstGeom prst="rect">
            <a:avLst/>
          </a:prstGeom>
          <a:noFill/>
        </p:spPr>
        <p:txBody>
          <a:bodyPr wrap="square" rtlCol="0">
            <a:spAutoFit/>
          </a:bodyPr>
          <a:lstStyle/>
          <a:p>
            <a:r>
              <a:rPr lang="en-US" sz="1200" dirty="0"/>
              <a:t>From </a:t>
            </a:r>
            <a:r>
              <a:rPr lang="en-US" sz="1200" i="1" dirty="0"/>
              <a:t>Structured Computer Organization, </a:t>
            </a:r>
            <a:r>
              <a:rPr lang="en-US" sz="1200" dirty="0" err="1"/>
              <a:t>Tanenbaum</a:t>
            </a:r>
            <a:r>
              <a:rPr lang="en-US" sz="1200" dirty="0"/>
              <a:t> &amp; Austin, 6</a:t>
            </a:r>
            <a:r>
              <a:rPr lang="en-US" sz="1200" baseline="30000" dirty="0"/>
              <a:t>th</a:t>
            </a:r>
            <a:r>
              <a:rPr lang="en-US" sz="1200" dirty="0"/>
              <a:t> </a:t>
            </a:r>
            <a:r>
              <a:rPr lang="en-US" sz="1200" dirty="0" err="1"/>
              <a:t>ed</a:t>
            </a:r>
            <a:endParaRPr lang="en-US" sz="1200" dirty="0"/>
          </a:p>
        </p:txBody>
      </p:sp>
      <p:sp>
        <p:nvSpPr>
          <p:cNvPr id="3" name="TextBox 2">
            <a:extLst>
              <a:ext uri="{FF2B5EF4-FFF2-40B4-BE49-F238E27FC236}">
                <a16:creationId xmlns:a16="http://schemas.microsoft.com/office/drawing/2014/main" id="{F0455E48-D2D3-1B4B-901A-CC7E2324F7E4}"/>
              </a:ext>
            </a:extLst>
          </p:cNvPr>
          <p:cNvSpPr txBox="1"/>
          <p:nvPr/>
        </p:nvSpPr>
        <p:spPr>
          <a:xfrm>
            <a:off x="6324600" y="4947404"/>
            <a:ext cx="2819400" cy="1815882"/>
          </a:xfrm>
          <a:prstGeom prst="rect">
            <a:avLst/>
          </a:prstGeom>
          <a:noFill/>
        </p:spPr>
        <p:txBody>
          <a:bodyPr wrap="square" rtlCol="0">
            <a:spAutoFit/>
          </a:bodyPr>
          <a:lstStyle/>
          <a:p>
            <a:r>
              <a:rPr lang="en-US" sz="1400" dirty="0">
                <a:solidFill>
                  <a:schemeClr val="accent2"/>
                </a:solidFill>
              </a:rPr>
              <a:t>By the way, we can replace layers with specialized programs and then add more layers on top of them!</a:t>
            </a:r>
            <a:br>
              <a:rPr lang="en-US" sz="1400" dirty="0">
                <a:solidFill>
                  <a:schemeClr val="accent2"/>
                </a:solidFill>
              </a:rPr>
            </a:br>
            <a:br>
              <a:rPr lang="en-US" sz="1400" dirty="0">
                <a:solidFill>
                  <a:schemeClr val="accent2"/>
                </a:solidFill>
              </a:rPr>
            </a:br>
            <a:r>
              <a:rPr lang="en-US" sz="1400" dirty="0">
                <a:solidFill>
                  <a:schemeClr val="accent2"/>
                </a:solidFill>
              </a:rPr>
              <a:t>That’s how we will run code for an imaginary machine, among many other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457200"/>
            <a:ext cx="8534400" cy="1143000"/>
          </a:xfrm>
        </p:spPr>
        <p:txBody>
          <a:bodyPr>
            <a:normAutofit fontScale="90000"/>
          </a:bodyPr>
          <a:lstStyle/>
          <a:p>
            <a:pPr eaLnBrk="1" hangingPunct="1"/>
            <a:r>
              <a:rPr lang="en-US" sz="4000" dirty="0"/>
              <a:t>Big Idea #2: Abstraction:</a:t>
            </a:r>
            <a:br>
              <a:rPr lang="en-US" sz="4000" dirty="0"/>
            </a:br>
            <a:r>
              <a:rPr lang="en-US" sz="4000" dirty="0"/>
              <a:t>Layers Making the Electrons Work</a:t>
            </a:r>
          </a:p>
        </p:txBody>
      </p:sp>
      <p:sp>
        <p:nvSpPr>
          <p:cNvPr id="24579" name="Rectangle 9"/>
          <p:cNvSpPr>
            <a:spLocks noGrp="1" noChangeArrowheads="1"/>
          </p:cNvSpPr>
          <p:nvPr>
            <p:ph idx="1"/>
          </p:nvPr>
        </p:nvSpPr>
        <p:spPr>
          <a:xfrm>
            <a:off x="1066800" y="1696156"/>
            <a:ext cx="7620000" cy="5009444"/>
          </a:xfrm>
        </p:spPr>
        <p:txBody>
          <a:bodyPr/>
          <a:lstStyle/>
          <a:p>
            <a:pPr algn="ctr" eaLnBrk="1" hangingPunct="1">
              <a:lnSpc>
                <a:spcPct val="125000"/>
              </a:lnSpc>
              <a:buFontTx/>
              <a:buNone/>
            </a:pPr>
            <a:r>
              <a:rPr lang="en-US" dirty="0"/>
              <a:t>Problems</a:t>
            </a:r>
          </a:p>
          <a:p>
            <a:pPr algn="ctr" eaLnBrk="1" hangingPunct="1">
              <a:lnSpc>
                <a:spcPct val="125000"/>
              </a:lnSpc>
              <a:buFontTx/>
              <a:buNone/>
            </a:pPr>
            <a:r>
              <a:rPr lang="en-US" dirty="0"/>
              <a:t>Algorithms</a:t>
            </a:r>
          </a:p>
          <a:p>
            <a:pPr algn="ctr" eaLnBrk="1" hangingPunct="1">
              <a:lnSpc>
                <a:spcPct val="125000"/>
              </a:lnSpc>
              <a:buFontTx/>
              <a:buNone/>
            </a:pPr>
            <a:r>
              <a:rPr lang="en-US" dirty="0"/>
              <a:t>Language</a:t>
            </a:r>
          </a:p>
          <a:p>
            <a:pPr algn="ctr" eaLnBrk="1" hangingPunct="1">
              <a:lnSpc>
                <a:spcPct val="125000"/>
              </a:lnSpc>
              <a:buFontTx/>
              <a:buNone/>
            </a:pPr>
            <a:r>
              <a:rPr lang="en-US" dirty="0"/>
              <a:t>Machine (ISA) Architecture</a:t>
            </a:r>
          </a:p>
          <a:p>
            <a:pPr algn="ctr" eaLnBrk="1" hangingPunct="1">
              <a:lnSpc>
                <a:spcPct val="125000"/>
              </a:lnSpc>
              <a:buFontTx/>
              <a:buNone/>
            </a:pPr>
            <a:r>
              <a:rPr lang="en-US" dirty="0"/>
              <a:t>Microarchitecture</a:t>
            </a:r>
          </a:p>
          <a:p>
            <a:pPr algn="ctr" eaLnBrk="1" hangingPunct="1">
              <a:lnSpc>
                <a:spcPct val="125000"/>
              </a:lnSpc>
              <a:buFontTx/>
              <a:buNone/>
            </a:pPr>
            <a:r>
              <a:rPr lang="en-US" dirty="0"/>
              <a:t>Circuits</a:t>
            </a:r>
          </a:p>
          <a:p>
            <a:pPr algn="ctr" eaLnBrk="1" hangingPunct="1">
              <a:lnSpc>
                <a:spcPct val="125000"/>
              </a:lnSpc>
              <a:buFontTx/>
              <a:buNone/>
            </a:pPr>
            <a:r>
              <a:rPr lang="en-US" dirty="0"/>
              <a:t>Devices</a:t>
            </a:r>
          </a:p>
        </p:txBody>
      </p:sp>
      <p:sp>
        <p:nvSpPr>
          <p:cNvPr id="6" name="TextBox 5"/>
          <p:cNvSpPr txBox="1"/>
          <p:nvPr/>
        </p:nvSpPr>
        <p:spPr>
          <a:xfrm>
            <a:off x="685800" y="6488668"/>
            <a:ext cx="7924800" cy="276999"/>
          </a:xfrm>
          <a:prstGeom prst="rect">
            <a:avLst/>
          </a:prstGeom>
          <a:noFill/>
        </p:spPr>
        <p:txBody>
          <a:bodyPr wrap="square" rtlCol="0">
            <a:spAutoFit/>
          </a:bodyPr>
          <a:lstStyle/>
          <a:p>
            <a:r>
              <a:rPr lang="en-US" sz="1200" dirty="0"/>
              <a:t>From </a:t>
            </a:r>
            <a:r>
              <a:rPr lang="en-US" sz="1200" i="1" dirty="0"/>
              <a:t>Introduction to Computing Systems</a:t>
            </a:r>
            <a:r>
              <a:rPr lang="en-US" sz="1200" dirty="0"/>
              <a:t>, </a:t>
            </a:r>
            <a:r>
              <a:rPr lang="en-US" sz="1200" dirty="0" err="1"/>
              <a:t>Patt</a:t>
            </a:r>
            <a:r>
              <a:rPr lang="en-US" sz="1200" dirty="0"/>
              <a:t> and Patel, 3ed.</a:t>
            </a:r>
          </a:p>
        </p:txBody>
      </p:sp>
      <p:sp>
        <p:nvSpPr>
          <p:cNvPr id="4" name="TextBox 3"/>
          <p:cNvSpPr txBox="1"/>
          <p:nvPr/>
        </p:nvSpPr>
        <p:spPr>
          <a:xfrm>
            <a:off x="8382000" y="3821668"/>
            <a:ext cx="313044" cy="369332"/>
          </a:xfrm>
          <a:prstGeom prst="rect">
            <a:avLst/>
          </a:prstGeom>
          <a:noFill/>
        </p:spPr>
        <p:txBody>
          <a:bodyPr wrap="none" rtlCol="0">
            <a:spAutoFit/>
          </a:bodyPr>
          <a:lstStyle/>
          <a:p>
            <a:r>
              <a:rPr lang="en-US" dirty="0"/>
              <a:t>2</a:t>
            </a:r>
          </a:p>
        </p:txBody>
      </p:sp>
      <p:sp>
        <p:nvSpPr>
          <p:cNvPr id="8" name="TextBox 7"/>
          <p:cNvSpPr txBox="1"/>
          <p:nvPr/>
        </p:nvSpPr>
        <p:spPr>
          <a:xfrm>
            <a:off x="8382000" y="2590800"/>
            <a:ext cx="518291" cy="369332"/>
          </a:xfrm>
          <a:prstGeom prst="rect">
            <a:avLst/>
          </a:prstGeom>
          <a:noFill/>
        </p:spPr>
        <p:txBody>
          <a:bodyPr wrap="none" rtlCol="0">
            <a:spAutoFit/>
          </a:bodyPr>
          <a:lstStyle/>
          <a:p>
            <a:r>
              <a:rPr lang="en-US" dirty="0"/>
              <a:t>5-3</a:t>
            </a:r>
          </a:p>
        </p:txBody>
      </p:sp>
      <p:sp>
        <p:nvSpPr>
          <p:cNvPr id="9" name="TextBox 8"/>
          <p:cNvSpPr txBox="1"/>
          <p:nvPr/>
        </p:nvSpPr>
        <p:spPr>
          <a:xfrm>
            <a:off x="8382000" y="4648200"/>
            <a:ext cx="313044" cy="369332"/>
          </a:xfrm>
          <a:prstGeom prst="rect">
            <a:avLst/>
          </a:prstGeom>
          <a:noFill/>
        </p:spPr>
        <p:txBody>
          <a:bodyPr wrap="none" rtlCol="0">
            <a:spAutoFit/>
          </a:bodyPr>
          <a:lstStyle/>
          <a:p>
            <a:r>
              <a:rPr lang="en-US" dirty="0"/>
              <a:t>1</a:t>
            </a:r>
          </a:p>
        </p:txBody>
      </p:sp>
      <p:sp>
        <p:nvSpPr>
          <p:cNvPr id="10" name="TextBox 9"/>
          <p:cNvSpPr txBox="1"/>
          <p:nvPr/>
        </p:nvSpPr>
        <p:spPr>
          <a:xfrm>
            <a:off x="8382000" y="5715000"/>
            <a:ext cx="313044" cy="369332"/>
          </a:xfrm>
          <a:prstGeom prst="rect">
            <a:avLst/>
          </a:prstGeom>
          <a:noFill/>
        </p:spPr>
        <p:txBody>
          <a:bodyPr wrap="none" rtlCol="0">
            <a:spAutoFit/>
          </a:bodyPr>
          <a:lstStyle/>
          <a:p>
            <a:r>
              <a:rPr lang="en-US" dirty="0"/>
              <a:t>0</a:t>
            </a:r>
          </a:p>
        </p:txBody>
      </p:sp>
      <p:sp>
        <p:nvSpPr>
          <p:cNvPr id="5" name="Right Bracket 4"/>
          <p:cNvSpPr/>
          <p:nvPr/>
        </p:nvSpPr>
        <p:spPr>
          <a:xfrm>
            <a:off x="7924800" y="1981200"/>
            <a:ext cx="457200" cy="1600200"/>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Right Bracket 11"/>
          <p:cNvSpPr/>
          <p:nvPr/>
        </p:nvSpPr>
        <p:spPr>
          <a:xfrm>
            <a:off x="7924800" y="5410200"/>
            <a:ext cx="457200" cy="1066800"/>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51920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84163" y="457200"/>
            <a:ext cx="8574087" cy="1141022"/>
          </a:xfrm>
        </p:spPr>
        <p:txBody>
          <a:bodyPr/>
          <a:lstStyle/>
          <a:p>
            <a:r>
              <a:rPr lang="en-US" dirty="0"/>
              <a:t>Big Idea #3 Binary</a:t>
            </a:r>
          </a:p>
        </p:txBody>
      </p:sp>
      <p:sp>
        <p:nvSpPr>
          <p:cNvPr id="4" name="Content Placeholder 2"/>
          <p:cNvSpPr>
            <a:spLocks noGrp="1"/>
          </p:cNvSpPr>
          <p:nvPr>
            <p:ph idx="1"/>
          </p:nvPr>
        </p:nvSpPr>
        <p:spPr/>
        <p:txBody>
          <a:bodyPr>
            <a:normAutofit lnSpcReduction="10000"/>
          </a:bodyPr>
          <a:lstStyle/>
          <a:p>
            <a:r>
              <a:rPr lang="en-US" dirty="0"/>
              <a:t>Binary is “better” than decimal for electronic computing.</a:t>
            </a:r>
          </a:p>
          <a:p>
            <a:r>
              <a:rPr lang="en-US" dirty="0"/>
              <a:t>Why?</a:t>
            </a:r>
          </a:p>
          <a:p>
            <a:r>
              <a:rPr lang="en-US" dirty="0"/>
              <a:t>Lots of small physical and economic reasons:</a:t>
            </a:r>
          </a:p>
          <a:p>
            <a:pPr lvl="1"/>
            <a:r>
              <a:rPr lang="en-US" dirty="0"/>
              <a:t>It’s easier to determine presence/absence of current rather than magnitude.</a:t>
            </a:r>
          </a:p>
          <a:p>
            <a:pPr lvl="1"/>
            <a:r>
              <a:rPr lang="en-US" dirty="0"/>
              <a:t>Can use lower voltages to distinguish only 0/1 instead of 0/1/2/3/4/5/6/7/8/9, so less power.</a:t>
            </a:r>
          </a:p>
          <a:p>
            <a:pPr lvl="1"/>
            <a:r>
              <a:rPr lang="en-US" dirty="0"/>
              <a:t>Binary-coded decimal math takes more circuitry than pure binary.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84163" y="533400"/>
            <a:ext cx="8574087" cy="1064822"/>
          </a:xfrm>
        </p:spPr>
        <p:txBody>
          <a:bodyPr>
            <a:normAutofit fontScale="90000"/>
          </a:bodyPr>
          <a:lstStyle/>
          <a:p>
            <a:r>
              <a:rPr lang="en-US" sz="4000" dirty="0"/>
              <a:t>Big Idea #4: Computers Store Representations of Something Outside</a:t>
            </a:r>
          </a:p>
        </p:txBody>
      </p:sp>
      <p:sp>
        <p:nvSpPr>
          <p:cNvPr id="3" name="Content Placeholder 2"/>
          <p:cNvSpPr>
            <a:spLocks noGrp="1"/>
          </p:cNvSpPr>
          <p:nvPr>
            <p:ph idx="1"/>
          </p:nvPr>
        </p:nvSpPr>
        <p:spPr>
          <a:xfrm>
            <a:off x="1781503" y="2133600"/>
            <a:ext cx="7076747" cy="4419600"/>
          </a:xfrm>
        </p:spPr>
        <p:txBody>
          <a:bodyPr>
            <a:normAutofit fontScale="85000" lnSpcReduction="10000"/>
          </a:bodyPr>
          <a:lstStyle/>
          <a:p>
            <a:r>
              <a:rPr lang="en-US" dirty="0"/>
              <a:t>Computers can’t store the mathematical abstraction we call a “number”. Why?</a:t>
            </a:r>
          </a:p>
          <a:p>
            <a:r>
              <a:rPr lang="en-US" dirty="0"/>
              <a:t>How many digits can a “number” have?  How would you build that?</a:t>
            </a:r>
          </a:p>
          <a:p>
            <a:r>
              <a:rPr lang="en-US" dirty="0"/>
              <a:t>So everything in a computer is a finite-sized </a:t>
            </a:r>
            <a:r>
              <a:rPr lang="en-US" b="1" dirty="0"/>
              <a:t>representation</a:t>
            </a:r>
            <a:r>
              <a:rPr lang="en-US" dirty="0"/>
              <a:t> of something outside.</a:t>
            </a:r>
          </a:p>
          <a:p>
            <a:r>
              <a:rPr lang="en-US" dirty="0"/>
              <a:t>A bunch of binary digits (bits) is always interpretable as an unsigned whole number. We use that representation often.</a:t>
            </a:r>
          </a:p>
          <a:p>
            <a:r>
              <a:rPr lang="en-US" dirty="0"/>
              <a:t>So we can always claim the bits stored in a computer represent a positive whole number.</a:t>
            </a:r>
          </a:p>
          <a:p>
            <a:r>
              <a:rPr lang="en-US" dirty="0"/>
              <a:t>Is that the end of the story?  Definitely not.  Stay tuned.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Things to do</a:t>
            </a:r>
          </a:p>
        </p:txBody>
      </p:sp>
      <p:sp>
        <p:nvSpPr>
          <p:cNvPr id="28675" name="Rectangle 3"/>
          <p:cNvSpPr>
            <a:spLocks noGrp="1" noChangeArrowheads="1"/>
          </p:cNvSpPr>
          <p:nvPr>
            <p:ph idx="1"/>
          </p:nvPr>
        </p:nvSpPr>
        <p:spPr/>
        <p:txBody>
          <a:bodyPr/>
          <a:lstStyle/>
          <a:p>
            <a:pPr eaLnBrk="1" hangingPunct="1"/>
            <a:r>
              <a:rPr lang="en-US" dirty="0"/>
              <a:t>Get the textbooks.</a:t>
            </a:r>
          </a:p>
          <a:p>
            <a:pPr eaLnBrk="1" hangingPunct="1"/>
            <a:r>
              <a:rPr lang="en-US" dirty="0"/>
              <a:t>Start reading! </a:t>
            </a:r>
          </a:p>
          <a:p>
            <a:pPr lvl="1"/>
            <a:r>
              <a:rPr lang="en-US" dirty="0" err="1"/>
              <a:t>Patt</a:t>
            </a:r>
            <a:r>
              <a:rPr lang="en-US" dirty="0"/>
              <a:t>, Chapters 1, 2</a:t>
            </a:r>
          </a:p>
          <a:p>
            <a:pPr eaLnBrk="1" hangingPunct="1"/>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ctrTitle"/>
          </p:nvPr>
        </p:nvSpPr>
        <p:spPr/>
        <p:txBody>
          <a:bodyPr/>
          <a:lstStyle/>
          <a:p>
            <a:pPr eaLnBrk="1" hangingPunct="1"/>
            <a:r>
              <a:rPr lang="en-US"/>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715962"/>
          </a:xfrm>
        </p:spPr>
        <p:txBody>
          <a:bodyPr>
            <a:normAutofit fontScale="90000"/>
          </a:bodyPr>
          <a:lstStyle/>
          <a:p>
            <a:r>
              <a:rPr lang="en-US" dirty="0"/>
              <a:t>TA’s</a:t>
            </a:r>
          </a:p>
        </p:txBody>
      </p:sp>
      <p:sp>
        <p:nvSpPr>
          <p:cNvPr id="3" name="Content Placeholder 2"/>
          <p:cNvSpPr>
            <a:spLocks noGrp="1"/>
          </p:cNvSpPr>
          <p:nvPr>
            <p:ph idx="1"/>
          </p:nvPr>
        </p:nvSpPr>
        <p:spPr>
          <a:xfrm>
            <a:off x="457200" y="1828800"/>
            <a:ext cx="3886200" cy="4876800"/>
          </a:xfrm>
        </p:spPr>
        <p:txBody>
          <a:bodyPr>
            <a:normAutofit/>
          </a:bodyPr>
          <a:lstStyle/>
          <a:p>
            <a:pPr>
              <a:spcBef>
                <a:spcPts val="500"/>
              </a:spcBef>
              <a:tabLst>
                <a:tab pos="4286250" algn="l"/>
              </a:tabLst>
            </a:pPr>
            <a:r>
              <a:rPr lang="en-US" sz="2000" dirty="0"/>
              <a:t>Shawn </a:t>
            </a:r>
            <a:r>
              <a:rPr lang="en-US" sz="2000" dirty="0" err="1"/>
              <a:t>Wahi</a:t>
            </a:r>
            <a:r>
              <a:rPr lang="en-US" sz="2000" dirty="0"/>
              <a:t> (Head TA)</a:t>
            </a:r>
          </a:p>
        </p:txBody>
      </p:sp>
      <p:sp>
        <p:nvSpPr>
          <p:cNvPr id="4" name="Folded Corner 3"/>
          <p:cNvSpPr/>
          <p:nvPr/>
        </p:nvSpPr>
        <p:spPr>
          <a:xfrm>
            <a:off x="4419600" y="1828800"/>
            <a:ext cx="3733800" cy="3429000"/>
          </a:xfrm>
          <a:prstGeom prst="foldedCorne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mic Sans MS" panose="030F0702030302020204" pitchFamily="66" charset="0"/>
              </a:rPr>
              <a:t>Office Hours and Contact Information on the Canvas CS2110 Home Page</a:t>
            </a:r>
          </a:p>
          <a:p>
            <a:pPr algn="ctr"/>
            <a:endParaRPr lang="en-US" sz="2400" dirty="0">
              <a:solidFill>
                <a:schemeClr val="tx1"/>
              </a:solidFill>
              <a:latin typeface="Comic Sans MS" panose="030F0702030302020204"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4163" y="457200"/>
            <a:ext cx="8574087" cy="1141022"/>
          </a:xfrm>
        </p:spPr>
        <p:txBody>
          <a:bodyPr/>
          <a:lstStyle/>
          <a:p>
            <a:pPr eaLnBrk="1" hangingPunct="1"/>
            <a:r>
              <a:rPr lang="en-US"/>
              <a:t>Objectives</a:t>
            </a:r>
          </a:p>
        </p:txBody>
      </p:sp>
      <p:sp>
        <p:nvSpPr>
          <p:cNvPr id="7171" name="Rectangle 3"/>
          <p:cNvSpPr>
            <a:spLocks noGrp="1" noChangeArrowheads="1"/>
          </p:cNvSpPr>
          <p:nvPr>
            <p:ph idx="1"/>
          </p:nvPr>
        </p:nvSpPr>
        <p:spPr/>
        <p:txBody>
          <a:bodyPr/>
          <a:lstStyle/>
          <a:p>
            <a:pPr eaLnBrk="1" hangingPunct="1"/>
            <a:r>
              <a:rPr lang="en-US"/>
              <a:t>To understand the structure and operation of a modern computer from the ground up. </a:t>
            </a:r>
          </a:p>
          <a:p>
            <a:pPr eaLnBrk="1" hangingPunct="1"/>
            <a:r>
              <a:rPr lang="en-US"/>
              <a:t>Understand basic hardware concepts: digital circuits, gates, bits, bytes, number representation </a:t>
            </a:r>
          </a:p>
          <a:p>
            <a:pPr eaLnBrk="1" hangingPunct="1"/>
            <a:r>
              <a:rPr lang="en-US"/>
              <a:t>Understand the Von Neumann model and the structure and operation of a basic datapath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84163" y="457200"/>
            <a:ext cx="8574087" cy="1141022"/>
          </a:xfrm>
        </p:spPr>
        <p:txBody>
          <a:bodyPr/>
          <a:lstStyle/>
          <a:p>
            <a:pPr eaLnBrk="1" hangingPunct="1"/>
            <a:r>
              <a:rPr lang="en-US"/>
              <a:t>Objectives</a:t>
            </a:r>
          </a:p>
        </p:txBody>
      </p:sp>
      <p:sp>
        <p:nvSpPr>
          <p:cNvPr id="8195" name="Rectangle 3"/>
          <p:cNvSpPr>
            <a:spLocks noGrp="1" noChangeArrowheads="1"/>
          </p:cNvSpPr>
          <p:nvPr>
            <p:ph idx="1"/>
          </p:nvPr>
        </p:nvSpPr>
        <p:spPr>
          <a:xfrm>
            <a:off x="1752600" y="1905000"/>
            <a:ext cx="6934200" cy="4724400"/>
          </a:xfrm>
        </p:spPr>
        <p:txBody>
          <a:bodyPr/>
          <a:lstStyle/>
          <a:p>
            <a:pPr eaLnBrk="1" hangingPunct="1"/>
            <a:r>
              <a:rPr lang="en-US" dirty="0"/>
              <a:t>Structure and function of machine language instructions </a:t>
            </a:r>
          </a:p>
          <a:p>
            <a:pPr eaLnBrk="1" hangingPunct="1"/>
            <a:r>
              <a:rPr lang="en-US" dirty="0"/>
              <a:t>Structure and function of a symbolic assembly language </a:t>
            </a:r>
          </a:p>
          <a:p>
            <a:pPr eaLnBrk="1" hangingPunct="1"/>
            <a:r>
              <a:rPr lang="en-US" dirty="0"/>
              <a:t>Basic concepts of computer systems such as the runtime stack, simple I/O devices </a:t>
            </a:r>
          </a:p>
          <a:p>
            <a:pPr eaLnBrk="1" hangingPunct="1"/>
            <a:r>
              <a:rPr lang="en-US" dirty="0"/>
              <a:t>Introduce the C language with particular emphasis on the underlying assembly and machine language as well as interaction with hardware.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84163" y="457200"/>
            <a:ext cx="8574087" cy="1141022"/>
          </a:xfrm>
        </p:spPr>
        <p:txBody>
          <a:bodyPr>
            <a:normAutofit/>
          </a:bodyPr>
          <a:lstStyle/>
          <a:p>
            <a:pPr eaLnBrk="1" hangingPunct="1"/>
            <a:r>
              <a:rPr lang="en-US" dirty="0"/>
              <a:t>From the point of continuity</a:t>
            </a:r>
            <a:br>
              <a:rPr lang="en-US" dirty="0"/>
            </a:br>
            <a:r>
              <a:rPr lang="en-US" sz="2400" dirty="0"/>
              <a:t>(Kishore </a:t>
            </a:r>
            <a:r>
              <a:rPr lang="en-US" sz="2400" dirty="0" err="1"/>
              <a:t>Ramachandran</a:t>
            </a:r>
            <a:r>
              <a:rPr lang="en-US" sz="2400" dirty="0"/>
              <a:t>)</a:t>
            </a:r>
          </a:p>
        </p:txBody>
      </p:sp>
      <p:sp>
        <p:nvSpPr>
          <p:cNvPr id="9219" name="Rectangle 3"/>
          <p:cNvSpPr>
            <a:spLocks noGrp="1" noChangeArrowheads="1"/>
          </p:cNvSpPr>
          <p:nvPr>
            <p:ph idx="1"/>
          </p:nvPr>
        </p:nvSpPr>
        <p:spPr>
          <a:xfrm>
            <a:off x="457200" y="2971800"/>
            <a:ext cx="8229600" cy="3352800"/>
          </a:xfrm>
        </p:spPr>
        <p:txBody>
          <a:bodyPr>
            <a:normAutofit/>
          </a:bodyPr>
          <a:lstStyle/>
          <a:p>
            <a:pPr algn="ctr" eaLnBrk="1" hangingPunct="1">
              <a:buFontTx/>
              <a:buNone/>
            </a:pPr>
            <a:r>
              <a:rPr lang="en-US" sz="8800" dirty="0"/>
              <a:t>"Can't we make this fun, too?"</a:t>
            </a:r>
          </a:p>
        </p:txBody>
      </p:sp>
      <p:sp>
        <p:nvSpPr>
          <p:cNvPr id="2" name="TextBox 1"/>
          <p:cNvSpPr txBox="1"/>
          <p:nvPr/>
        </p:nvSpPr>
        <p:spPr>
          <a:xfrm>
            <a:off x="838200" y="2057400"/>
            <a:ext cx="7696200" cy="646331"/>
          </a:xfrm>
          <a:prstGeom prst="rect">
            <a:avLst/>
          </a:prstGeom>
          <a:noFill/>
        </p:spPr>
        <p:txBody>
          <a:bodyPr wrap="square" rtlCol="0">
            <a:spAutoFit/>
          </a:bodyPr>
          <a:lstStyle/>
          <a:p>
            <a:pPr algn="ctr"/>
            <a:r>
              <a:rPr lang="en-US" sz="3600" dirty="0"/>
              <a:t>This sounds like a lot of 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84163" y="457200"/>
            <a:ext cx="8574087" cy="1141022"/>
          </a:xfrm>
        </p:spPr>
        <p:txBody>
          <a:bodyPr/>
          <a:lstStyle/>
          <a:p>
            <a:pPr eaLnBrk="1" hangingPunct="1"/>
            <a:r>
              <a:rPr lang="en-US" dirty="0"/>
              <a:t>Classes</a:t>
            </a:r>
          </a:p>
        </p:txBody>
      </p:sp>
      <p:sp>
        <p:nvSpPr>
          <p:cNvPr id="10243" name="Rectangle 3"/>
          <p:cNvSpPr>
            <a:spLocks noGrp="1" noChangeArrowheads="1"/>
          </p:cNvSpPr>
          <p:nvPr>
            <p:ph idx="1"/>
          </p:nvPr>
        </p:nvSpPr>
        <p:spPr>
          <a:xfrm>
            <a:off x="1781503" y="1828800"/>
            <a:ext cx="7076747" cy="4876800"/>
          </a:xfrm>
        </p:spPr>
        <p:txBody>
          <a:bodyPr>
            <a:normAutofit fontScale="92500"/>
          </a:bodyPr>
          <a:lstStyle/>
          <a:p>
            <a:pPr eaLnBrk="1" hangingPunct="1"/>
            <a:r>
              <a:rPr lang="en-US" sz="2400" b="1" dirty="0"/>
              <a:t>Lecture</a:t>
            </a:r>
          </a:p>
          <a:p>
            <a:pPr lvl="1" eaLnBrk="1" hangingPunct="1"/>
            <a:r>
              <a:rPr lang="en-US" sz="2400" b="1" dirty="0"/>
              <a:t>Tue/Thu </a:t>
            </a:r>
          </a:p>
          <a:p>
            <a:pPr lvl="2"/>
            <a:r>
              <a:rPr lang="en-US" b="1" dirty="0"/>
              <a:t>Section A – 12:30pm – 1:45pm</a:t>
            </a:r>
          </a:p>
          <a:p>
            <a:pPr lvl="2"/>
            <a:r>
              <a:rPr lang="en-US" b="1" dirty="0"/>
              <a:t>Section B – 2:00pm – 3:15pm</a:t>
            </a:r>
          </a:p>
          <a:p>
            <a:pPr lvl="2"/>
            <a:r>
              <a:rPr lang="en-US" b="1" dirty="0"/>
              <a:t>Section C – 3:30pm – 4:45pm</a:t>
            </a:r>
          </a:p>
          <a:p>
            <a:pPr lvl="1"/>
            <a:r>
              <a:rPr lang="en-US" sz="2400" b="1" dirty="0"/>
              <a:t>There is an Attendance Quiz due for most lectures.</a:t>
            </a:r>
          </a:p>
          <a:p>
            <a:pPr eaLnBrk="1" hangingPunct="1"/>
            <a:r>
              <a:rPr lang="en-US" sz="2400" b="1" dirty="0"/>
              <a:t>Lab </a:t>
            </a:r>
            <a:r>
              <a:rPr lang="en-US" sz="2400" b="1" i="1" dirty="0"/>
              <a:t>(required)</a:t>
            </a:r>
          </a:p>
          <a:p>
            <a:pPr lvl="1" eaLnBrk="1" hangingPunct="1"/>
            <a:r>
              <a:rPr lang="en-US" sz="2400" b="1" dirty="0"/>
              <a:t>Mon/Wed 3:30pm, 5:00pm, or 6:30pm</a:t>
            </a:r>
          </a:p>
          <a:p>
            <a:pPr lvl="1" eaLnBrk="1" hangingPunct="1"/>
            <a:r>
              <a:rPr lang="en-US" sz="2400" b="1" dirty="0"/>
              <a:t>Mix of tutorial, practice, and evaluation</a:t>
            </a:r>
          </a:p>
          <a:p>
            <a:pPr lvl="1" eaLnBrk="1" hangingPunct="1"/>
            <a:r>
              <a:rPr lang="en-US" sz="2400" b="1" dirty="0"/>
              <a:t>You are required to attend, attendance is taken.</a:t>
            </a:r>
          </a:p>
          <a:p>
            <a:pPr lvl="1" eaLnBrk="1" hangingPunct="1"/>
            <a:r>
              <a:rPr lang="en-US" sz="2400" b="1" dirty="0"/>
              <a:t>This is not a supplemental help session</a:t>
            </a:r>
          </a:p>
          <a:p>
            <a:pPr eaLnBrk="1" hangingPunct="1"/>
            <a:endParaRPr 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84163" y="457200"/>
            <a:ext cx="8574087" cy="1141022"/>
          </a:xfrm>
        </p:spPr>
        <p:txBody>
          <a:bodyPr/>
          <a:lstStyle/>
          <a:p>
            <a:pPr eaLnBrk="1" hangingPunct="1"/>
            <a:r>
              <a:rPr lang="en-US" dirty="0"/>
              <a:t>Textbooks</a:t>
            </a:r>
          </a:p>
        </p:txBody>
      </p:sp>
      <p:sp>
        <p:nvSpPr>
          <p:cNvPr id="11267" name="Rectangle 3"/>
          <p:cNvSpPr>
            <a:spLocks noGrp="1" noChangeArrowheads="1"/>
          </p:cNvSpPr>
          <p:nvPr>
            <p:ph idx="1"/>
          </p:nvPr>
        </p:nvSpPr>
        <p:spPr/>
        <p:txBody>
          <a:bodyPr>
            <a:normAutofit/>
          </a:bodyPr>
          <a:lstStyle/>
          <a:p>
            <a:pPr eaLnBrk="1" hangingPunct="1"/>
            <a:r>
              <a:rPr lang="en-US" sz="2800" dirty="0"/>
              <a:t>Required</a:t>
            </a:r>
          </a:p>
          <a:p>
            <a:pPr lvl="1" eaLnBrk="1" hangingPunct="1"/>
            <a:r>
              <a:rPr lang="en-US" sz="2400" i="1" dirty="0"/>
              <a:t>Introduction to Computing Systems, 3rd edition</a:t>
            </a:r>
            <a:r>
              <a:rPr lang="en-US" sz="2400" dirty="0"/>
              <a:t>:  </a:t>
            </a:r>
            <a:r>
              <a:rPr lang="en-US" sz="2400" dirty="0" err="1"/>
              <a:t>Patt</a:t>
            </a:r>
            <a:r>
              <a:rPr lang="en-US" sz="2400" dirty="0"/>
              <a:t> &amp; Patel</a:t>
            </a:r>
          </a:p>
          <a:p>
            <a:pPr lvl="1"/>
            <a:r>
              <a:rPr lang="en-US" sz="2400" i="1" dirty="0"/>
              <a:t>The C Programming Language</a:t>
            </a:r>
            <a:r>
              <a:rPr lang="en-US" sz="2400" dirty="0"/>
              <a:t>: Kernighan &amp; Ritchie</a:t>
            </a:r>
          </a:p>
          <a:p>
            <a:pPr lvl="1" eaLnBrk="1" hangingPunct="1"/>
            <a:endParaRPr lang="en-US" sz="2400" dirty="0"/>
          </a:p>
          <a:p>
            <a:pPr eaLnBrk="1" hangingPunct="1"/>
            <a:r>
              <a:rPr lang="en-US" sz="2800" dirty="0"/>
              <a:t>Recommended (If you want a Linux book)</a:t>
            </a:r>
          </a:p>
          <a:p>
            <a:pPr lvl="1" eaLnBrk="1" hangingPunct="1"/>
            <a:r>
              <a:rPr lang="en-US" sz="2400" dirty="0"/>
              <a:t>Mastering Linux: Paul Wang </a:t>
            </a:r>
          </a:p>
          <a:p>
            <a:pPr eaLnBrk="1" hangingPunct="1"/>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84163" y="457200"/>
            <a:ext cx="8574087" cy="1141022"/>
          </a:xfrm>
        </p:spPr>
        <p:txBody>
          <a:bodyPr/>
          <a:lstStyle/>
          <a:p>
            <a:pPr eaLnBrk="1" hangingPunct="1"/>
            <a:r>
              <a:rPr lang="en-US" dirty="0"/>
              <a:t>Canvas</a:t>
            </a:r>
          </a:p>
        </p:txBody>
      </p:sp>
      <p:sp>
        <p:nvSpPr>
          <p:cNvPr id="12291" name="Rectangle 3"/>
          <p:cNvSpPr>
            <a:spLocks noGrp="1" noChangeArrowheads="1"/>
          </p:cNvSpPr>
          <p:nvPr>
            <p:ph idx="1"/>
          </p:nvPr>
        </p:nvSpPr>
        <p:spPr/>
        <p:txBody>
          <a:bodyPr/>
          <a:lstStyle/>
          <a:p>
            <a:pPr eaLnBrk="1" hangingPunct="1"/>
            <a:r>
              <a:rPr lang="en-US" dirty="0"/>
              <a:t>We will be using the Canvas LMS*</a:t>
            </a:r>
          </a:p>
          <a:p>
            <a:pPr eaLnBrk="1" hangingPunct="1"/>
            <a:r>
              <a:rPr lang="en-US" dirty="0"/>
              <a:t>http://</a:t>
            </a:r>
            <a:r>
              <a:rPr lang="en-US" dirty="0" err="1"/>
              <a:t>canvas.gatech.edu</a:t>
            </a:r>
            <a:endParaRPr lang="en-US" dirty="0"/>
          </a:p>
          <a:p>
            <a:pPr eaLnBrk="1" hangingPunct="1"/>
            <a:r>
              <a:rPr lang="en-US" dirty="0"/>
              <a:t>Used for </a:t>
            </a:r>
          </a:p>
          <a:p>
            <a:pPr lvl="1" eaLnBrk="1" hangingPunct="1"/>
            <a:r>
              <a:rPr lang="en-US" dirty="0"/>
              <a:t>Assignment distribution, </a:t>
            </a:r>
          </a:p>
          <a:p>
            <a:pPr lvl="1" eaLnBrk="1" hangingPunct="1"/>
            <a:r>
              <a:rPr lang="en-US" dirty="0"/>
              <a:t>Assignment turn-in (along with </a:t>
            </a:r>
            <a:r>
              <a:rPr lang="en-US" dirty="0" err="1"/>
              <a:t>Gradescope</a:t>
            </a:r>
            <a:r>
              <a:rPr lang="en-US" dirty="0"/>
              <a:t>), </a:t>
            </a:r>
          </a:p>
          <a:p>
            <a:pPr lvl="1" eaLnBrk="1" hangingPunct="1"/>
            <a:r>
              <a:rPr lang="en-US" dirty="0"/>
              <a:t>Grade display</a:t>
            </a:r>
          </a:p>
          <a:p>
            <a:pPr lvl="1" eaLnBrk="1" hangingPunct="1"/>
            <a:endParaRPr lang="en-US" dirty="0"/>
          </a:p>
          <a:p>
            <a:pPr marL="0" indent="0" eaLnBrk="1" hangingPunct="1">
              <a:buNone/>
            </a:pPr>
            <a:r>
              <a:rPr lang="en-US" dirty="0"/>
              <a:t>*LMS - Learning Management System</a:t>
            </a:r>
          </a:p>
        </p:txBody>
      </p:sp>
    </p:spTree>
  </p:cSld>
  <p:clrMapOvr>
    <a:masterClrMapping/>
  </p:clrMapOvr>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11300</TotalTime>
  <Words>1347</Words>
  <Application>Microsoft Office PowerPoint</Application>
  <PresentationFormat>On-screen Show (4:3)</PresentationFormat>
  <Paragraphs>179</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Comic Sans MS</vt:lpstr>
      <vt:lpstr>Corbel</vt:lpstr>
      <vt:lpstr>Verdana</vt:lpstr>
      <vt:lpstr>Wingdings</vt:lpstr>
      <vt:lpstr>Spectrum</vt:lpstr>
      <vt:lpstr>Course Intro &amp; Objectives</vt:lpstr>
      <vt:lpstr>Instructor</vt:lpstr>
      <vt:lpstr>TA’s</vt:lpstr>
      <vt:lpstr>Objectives</vt:lpstr>
      <vt:lpstr>Objectives</vt:lpstr>
      <vt:lpstr>From the point of continuity (Kishore Ramachandran)</vt:lpstr>
      <vt:lpstr>Classes</vt:lpstr>
      <vt:lpstr>Textbooks</vt:lpstr>
      <vt:lpstr>Canvas</vt:lpstr>
      <vt:lpstr>Assignment Values</vt:lpstr>
      <vt:lpstr>Homework</vt:lpstr>
      <vt:lpstr>Homework</vt:lpstr>
      <vt:lpstr>Late Policy</vt:lpstr>
      <vt:lpstr>Academic Misconduct</vt:lpstr>
      <vt:lpstr>Academic Misconduct</vt:lpstr>
      <vt:lpstr>Academic Misconduct</vt:lpstr>
      <vt:lpstr>Final Exam</vt:lpstr>
      <vt:lpstr>Final</vt:lpstr>
      <vt:lpstr>Need help?</vt:lpstr>
      <vt:lpstr>End of Semester</vt:lpstr>
      <vt:lpstr>Coming Up:  Big Ideas</vt:lpstr>
      <vt:lpstr>Big Idea #1: All computers can compute the same kinds of things</vt:lpstr>
      <vt:lpstr>Big Idea #2: Abstraction: Layers Making the Electrons Work</vt:lpstr>
      <vt:lpstr>Big Idea #2: Abstraction: Layers Making the Electrons Work</vt:lpstr>
      <vt:lpstr>Big Idea #3 Binary</vt:lpstr>
      <vt:lpstr>Big Idea #4: Computers Store Representations of Something Outside</vt:lpstr>
      <vt:lpstr>Things to do</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 &amp; Objectives</dc:title>
  <dc:creator>Bill Leahy</dc:creator>
  <cp:lastModifiedBy>Caleb Southern</cp:lastModifiedBy>
  <cp:revision>232</cp:revision>
  <dcterms:created xsi:type="dcterms:W3CDTF">2004-07-11T12:37:23Z</dcterms:created>
  <dcterms:modified xsi:type="dcterms:W3CDTF">2022-01-10T19:10:43Z</dcterms:modified>
</cp:coreProperties>
</file>