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0" r:id="rId5"/>
    <p:sldId id="280" r:id="rId6"/>
    <p:sldId id="272" r:id="rId7"/>
    <p:sldId id="273" r:id="rId8"/>
    <p:sldId id="274" r:id="rId9"/>
    <p:sldId id="278" r:id="rId10"/>
    <p:sldId id="279" r:id="rId11"/>
    <p:sldId id="276" r:id="rId12"/>
    <p:sldId id="277" r:id="rId13"/>
    <p:sldId id="27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סגנון ביניים 2 - הדגשה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66"/>
  </p:normalViewPr>
  <p:slideViewPr>
    <p:cSldViewPr snapToGrid="0">
      <p:cViewPr varScale="1">
        <p:scale>
          <a:sx n="102" d="100"/>
          <a:sy n="102" d="100"/>
        </p:scale>
        <p:origin x="9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4DFCCF23-1108-4CCA-AFEB-F48E1C8F946C}" type="datetimeFigureOut">
              <a:rPr lang="he-IL" smtClean="0"/>
              <a:t>כ"ג.סיון.תשפ"ג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8421C19-5CDA-4BCC-B98A-708B568F7838}" type="slidenum">
              <a:rPr lang="he-IL" smtClean="0"/>
              <a:t>‹#›</a:t>
            </a:fld>
            <a:endParaRPr lang="he-IL"/>
          </a:p>
        </p:txBody>
      </p:sp>
    </p:spTree>
    <p:extLst>
      <p:ext uri="{BB962C8B-B14F-4D97-AF65-F5344CB8AC3E}">
        <p14:creationId xmlns:p14="http://schemas.microsoft.com/office/powerpoint/2010/main" val="410527955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In BERT, words are represented as numbers to help computers understand their meaning. This representation is like a special code for each word. The process starts by breaking down a sentence into smaller parts called tokens. Each token is assigned a unique number. These numbers are like labels for the words.</a:t>
            </a:r>
          </a:p>
          <a:p>
            <a:pPr algn="l" rtl="0"/>
            <a:endParaRPr lang="en-US" dirty="0"/>
          </a:p>
          <a:p>
            <a:pPr algn="l" rtl="0"/>
            <a:r>
              <a:rPr lang="en-US" dirty="0"/>
              <a:t>To make these numbers meaningful, BERT uses a technique called word embeddings. It assigns a set of numerical values to each number (word) based on the meaning of the word and how it relates to other words. These numerical values are like a fingerprint that captures the important information about each word.</a:t>
            </a:r>
          </a:p>
          <a:p>
            <a:pPr algn="l" rtl="0"/>
            <a:endParaRPr lang="en-US" dirty="0"/>
          </a:p>
          <a:p>
            <a:pPr algn="l" rtl="0"/>
            <a:r>
              <a:rPr lang="en-US" dirty="0"/>
              <a:t>When a sentence is input to BERT, it converts each word into its corresponding number (token) and then looks up the associated set of numerical values (embedding) for that number. These embeddings contain information about the word's meaning and its relationship with other words in the sentence.</a:t>
            </a:r>
          </a:p>
          <a:p>
            <a:pPr algn="l" rtl="0"/>
            <a:endParaRPr lang="en-US" dirty="0"/>
          </a:p>
          <a:p>
            <a:pPr algn="l" rtl="0"/>
            <a:r>
              <a:rPr lang="en-US" dirty="0"/>
              <a:t>BERT then uses these numerical values to analyze the sentence and understand its context. It uses fancy math operations to process and refine these numbers, capturing important patterns and connections between words. This helps BERT make sense of the sentence and extract useful information from it.</a:t>
            </a:r>
          </a:p>
          <a:p>
            <a:pPr algn="l" rtl="0"/>
            <a:endParaRPr lang="en-US" dirty="0"/>
          </a:p>
          <a:p>
            <a:pPr algn="l" rtl="0"/>
            <a:r>
              <a:rPr lang="en-US" dirty="0"/>
              <a:t>So, in simple terms, BERT represents words as special numbers called embeddings. These embeddings contain meaningful information about the words and their relationships. BERT uses these numbers to understand the sentence and extract useful insights from it.</a:t>
            </a:r>
            <a:endParaRPr lang="he-IL" dirty="0"/>
          </a:p>
        </p:txBody>
      </p:sp>
      <p:sp>
        <p:nvSpPr>
          <p:cNvPr id="4" name="מציין מיקום של מספר שקופית 3"/>
          <p:cNvSpPr>
            <a:spLocks noGrp="1"/>
          </p:cNvSpPr>
          <p:nvPr>
            <p:ph type="sldNum" sz="quarter" idx="5"/>
          </p:nvPr>
        </p:nvSpPr>
        <p:spPr/>
        <p:txBody>
          <a:bodyPr/>
          <a:lstStyle/>
          <a:p>
            <a:fld id="{8B59A91C-01EE-4F87-ADEE-BDB582E02B48}" type="slidenum">
              <a:rPr lang="he-IL" smtClean="0"/>
              <a:t>6</a:t>
            </a:fld>
            <a:endParaRPr lang="he-IL"/>
          </a:p>
        </p:txBody>
      </p:sp>
    </p:spTree>
    <p:extLst>
      <p:ext uri="{BB962C8B-B14F-4D97-AF65-F5344CB8AC3E}">
        <p14:creationId xmlns:p14="http://schemas.microsoft.com/office/powerpoint/2010/main" val="1598226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lgn="l" rtl="0">
              <a:buFont typeface="Arial" panose="020B0604020202020204" pitchFamily="34" charset="0"/>
              <a:buChar char="•"/>
            </a:pPr>
            <a:r>
              <a:rPr lang="en-US" dirty="0"/>
              <a:t>Unsupervised learning is a machine learning technique that does not require labeled data. Unsupervised learning can be used to find patterns in unlabeled data. These patterns can be used to extract knowledge from text. In this article, both of the techniques will be used.</a:t>
            </a:r>
          </a:p>
          <a:p>
            <a:pPr marL="171450" indent="-171450" algn="l" rtl="0">
              <a:buFont typeface="Arial" panose="020B0604020202020204" pitchFamily="34" charset="0"/>
              <a:buChar char="•"/>
            </a:pPr>
            <a:r>
              <a:rPr lang="en-US" dirty="0"/>
              <a:t>In the unsupervised method, a smaller variant of the LaBSE (Language-agnostic BERT Sentence Embedding) model was employed to generate sentence embeddings. To prepare the input for the model, we used an NER (Named Entity Recognition) model to extract entities from the sentence. For each sentence, the input to the LaBSE model consisted of three versions: 1. The original sentence. 2. The list of Nouns extracted by NER. 3. Each noun is send as a sentence and after getting the vector – avg for each category. These embeddings capture the semantic meaning of the sentences in a numerical representation. By calculating the cosine similarity between the sentence embeddings and predefined categories, the method determines the relevance or similarity of the sentences to each category.</a:t>
            </a:r>
          </a:p>
          <a:p>
            <a:pPr marL="171450" indent="-171450" algn="l" rtl="0">
              <a:buFont typeface="Arial" panose="020B0604020202020204" pitchFamily="34" charset="0"/>
              <a:buChar char="•"/>
            </a:pPr>
            <a:r>
              <a:rPr lang="en-US" dirty="0"/>
              <a:t>We sent the dataset to </a:t>
            </a:r>
            <a:r>
              <a:rPr lang="en-US" dirty="0" err="1"/>
              <a:t>chatGPT</a:t>
            </a:r>
            <a:r>
              <a:rPr lang="en-US" dirty="0"/>
              <a:t> to create a labeled dataset as ‘truth ground’ to check the results from each option.</a:t>
            </a:r>
          </a:p>
          <a:p>
            <a:pPr marL="171450" indent="-171450" algn="l" rtl="0">
              <a:buFont typeface="Arial" panose="020B0604020202020204" pitchFamily="34" charset="0"/>
              <a:buChar char="•"/>
            </a:pPr>
            <a:endParaRPr lang="he-IL" dirty="0"/>
          </a:p>
        </p:txBody>
      </p:sp>
      <p:sp>
        <p:nvSpPr>
          <p:cNvPr id="4" name="מציין מיקום של מספר שקופית 3"/>
          <p:cNvSpPr>
            <a:spLocks noGrp="1"/>
          </p:cNvSpPr>
          <p:nvPr>
            <p:ph type="sldNum" sz="quarter" idx="5"/>
          </p:nvPr>
        </p:nvSpPr>
        <p:spPr/>
        <p:txBody>
          <a:bodyPr/>
          <a:lstStyle/>
          <a:p>
            <a:fld id="{8B59A91C-01EE-4F87-ADEE-BDB582E02B48}" type="slidenum">
              <a:rPr lang="he-IL" smtClean="0"/>
              <a:t>7</a:t>
            </a:fld>
            <a:endParaRPr lang="he-IL"/>
          </a:p>
        </p:txBody>
      </p:sp>
    </p:spTree>
    <p:extLst>
      <p:ext uri="{BB962C8B-B14F-4D97-AF65-F5344CB8AC3E}">
        <p14:creationId xmlns:p14="http://schemas.microsoft.com/office/powerpoint/2010/main" val="232997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978243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83892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4337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848035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068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037362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43537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72154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798176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19811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7DA6DA2-865B-4014-AEFA-C316A63C6A60}" type="datetimeFigureOut">
              <a:rPr lang="en-IL" smtClean="0"/>
              <a:t>12/06/2023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67298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A7DA6DA2-865B-4014-AEFA-C316A63C6A60}" type="datetimeFigureOut">
              <a:rPr lang="en-IL" smtClean="0"/>
              <a:t>12/06/2023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85504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7DA6DA2-865B-4014-AEFA-C316A63C6A60}" type="datetimeFigureOut">
              <a:rPr lang="en-IL" smtClean="0"/>
              <a:t>12/06/2023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23824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A6DA2-865B-4014-AEFA-C316A63C6A60}" type="datetimeFigureOut">
              <a:rPr lang="en-IL" smtClean="0"/>
              <a:t>12/06/2023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78062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7DA6DA2-865B-4014-AEFA-C316A63C6A60}" type="datetimeFigureOut">
              <a:rPr lang="en-IL" smtClean="0"/>
              <a:t>12/06/2023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56537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7DA6DA2-865B-4014-AEFA-C316A63C6A60}" type="datetimeFigureOut">
              <a:rPr lang="en-IL" smtClean="0"/>
              <a:t>12/06/2023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614559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DA6DA2-865B-4014-AEFA-C316A63C6A60}" type="datetimeFigureOut">
              <a:rPr lang="en-IL" smtClean="0"/>
              <a:t>12/06/2023</a:t>
            </a:fld>
            <a:endParaRPr lang="en-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FF4C5D-CD1B-42B4-B8BD-ED382A01E566}" type="slidenum">
              <a:rPr lang="en-IL" smtClean="0"/>
              <a:t>‹#›</a:t>
            </a:fld>
            <a:endParaRPr lang="en-IL"/>
          </a:p>
        </p:txBody>
      </p:sp>
    </p:spTree>
    <p:extLst>
      <p:ext uri="{BB962C8B-B14F-4D97-AF65-F5344CB8AC3E}">
        <p14:creationId xmlns:p14="http://schemas.microsoft.com/office/powerpoint/2010/main" val="1461604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E3CC-0A98-B9C6-38F6-2CD7ADC66782}"/>
              </a:ext>
            </a:extLst>
          </p:cNvPr>
          <p:cNvSpPr>
            <a:spLocks noGrp="1"/>
          </p:cNvSpPr>
          <p:nvPr>
            <p:ph type="ctrTitle"/>
          </p:nvPr>
        </p:nvSpPr>
        <p:spPr>
          <a:xfrm>
            <a:off x="1152367" y="941494"/>
            <a:ext cx="8476335" cy="1646302"/>
          </a:xfrm>
        </p:spPr>
        <p:txBody>
          <a:bodyPr/>
          <a:lstStyle/>
          <a:p>
            <a:pPr algn="l"/>
            <a:r>
              <a:rPr lang="en-US" dirty="0"/>
              <a:t>Chat-GPT Based Entities Classification - ESWA 2023	</a:t>
            </a:r>
            <a:endParaRPr lang="en-IL" dirty="0"/>
          </a:p>
        </p:txBody>
      </p:sp>
      <p:sp>
        <p:nvSpPr>
          <p:cNvPr id="3" name="Subtitle 2">
            <a:extLst>
              <a:ext uri="{FF2B5EF4-FFF2-40B4-BE49-F238E27FC236}">
                <a16:creationId xmlns:a16="http://schemas.microsoft.com/office/drawing/2014/main" id="{9B229676-EC41-BEDD-837F-0AA553525CC3}"/>
              </a:ext>
            </a:extLst>
          </p:cNvPr>
          <p:cNvSpPr>
            <a:spLocks noGrp="1"/>
          </p:cNvSpPr>
          <p:nvPr>
            <p:ph type="subTitle" idx="1"/>
          </p:nvPr>
        </p:nvSpPr>
        <p:spPr>
          <a:xfrm>
            <a:off x="814736" y="3298372"/>
            <a:ext cx="7766936" cy="2398605"/>
          </a:xfrm>
        </p:spPr>
        <p:txBody>
          <a:bodyPr>
            <a:normAutofit fontScale="92500" lnSpcReduction="10000"/>
          </a:bodyPr>
          <a:lstStyle/>
          <a:p>
            <a:pPr algn="l"/>
            <a:r>
              <a:rPr lang="en-US" sz="2800" b="1" u="sng" dirty="0">
                <a:solidFill>
                  <a:schemeClr val="tx1"/>
                </a:solidFill>
              </a:rPr>
              <a:t>Submitters</a:t>
            </a:r>
          </a:p>
          <a:p>
            <a:pPr marL="285750" indent="-285750" algn="l">
              <a:buFont typeface="Arial" panose="020B0604020202020204" pitchFamily="34" charset="0"/>
              <a:buChar char="•"/>
            </a:pPr>
            <a:r>
              <a:rPr lang="en-US" sz="2800" dirty="0">
                <a:solidFill>
                  <a:schemeClr val="tx1"/>
                </a:solidFill>
              </a:rPr>
              <a:t>Taliya Shitreet - 314855099 </a:t>
            </a:r>
          </a:p>
          <a:p>
            <a:pPr marL="285750" indent="-285750" algn="l">
              <a:buFont typeface="Arial" panose="020B0604020202020204" pitchFamily="34" charset="0"/>
              <a:buChar char="•"/>
            </a:pPr>
            <a:r>
              <a:rPr lang="en-US" sz="2800" dirty="0">
                <a:solidFill>
                  <a:schemeClr val="tx1"/>
                </a:solidFill>
              </a:rPr>
              <a:t>Renana </a:t>
            </a:r>
            <a:r>
              <a:rPr lang="en-US" sz="2800" dirty="0" err="1">
                <a:solidFill>
                  <a:schemeClr val="tx1"/>
                </a:solidFill>
              </a:rPr>
              <a:t>Rimon</a:t>
            </a:r>
            <a:r>
              <a:rPr lang="en-US" sz="2800" dirty="0">
                <a:solidFill>
                  <a:schemeClr val="tx1"/>
                </a:solidFill>
              </a:rPr>
              <a:t> - 207616830</a:t>
            </a:r>
          </a:p>
          <a:p>
            <a:pPr marL="285750" indent="-285750" algn="l">
              <a:buFont typeface="Arial" panose="020B0604020202020204" pitchFamily="34" charset="0"/>
              <a:buChar char="•"/>
            </a:pPr>
            <a:r>
              <a:rPr lang="en-US" sz="2800" dirty="0">
                <a:solidFill>
                  <a:schemeClr val="tx1"/>
                </a:solidFill>
              </a:rPr>
              <a:t>Eran Levy  - 311382360</a:t>
            </a:r>
          </a:p>
          <a:p>
            <a:pPr marL="285750" indent="-285750" algn="l">
              <a:buFont typeface="Arial" panose="020B0604020202020204" pitchFamily="34" charset="0"/>
              <a:buChar char="•"/>
            </a:pPr>
            <a:r>
              <a:rPr lang="en-US" sz="2800" dirty="0">
                <a:solidFill>
                  <a:schemeClr val="tx1"/>
                </a:solidFill>
              </a:rPr>
              <a:t>Daniel Tzafrir - 206920860</a:t>
            </a:r>
            <a:endParaRPr lang="en-IL" sz="2800" dirty="0">
              <a:solidFill>
                <a:schemeClr val="tx1"/>
              </a:solidFill>
            </a:endParaRPr>
          </a:p>
          <a:p>
            <a:pPr algn="l"/>
            <a:endParaRPr lang="en-IL" dirty="0"/>
          </a:p>
        </p:txBody>
      </p:sp>
    </p:spTree>
    <p:extLst>
      <p:ext uri="{BB962C8B-B14F-4D97-AF65-F5344CB8AC3E}">
        <p14:creationId xmlns:p14="http://schemas.microsoft.com/office/powerpoint/2010/main" val="40849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C37D-68F4-D295-1B72-5C781515C0C7}"/>
              </a:ext>
            </a:extLst>
          </p:cNvPr>
          <p:cNvSpPr>
            <a:spLocks noGrp="1"/>
          </p:cNvSpPr>
          <p:nvPr>
            <p:ph type="title"/>
          </p:nvPr>
        </p:nvSpPr>
        <p:spPr>
          <a:xfrm>
            <a:off x="677334" y="492034"/>
            <a:ext cx="6376609" cy="1010195"/>
          </a:xfrm>
        </p:spPr>
        <p:txBody>
          <a:bodyPr>
            <a:normAutofit/>
          </a:bodyPr>
          <a:lstStyle/>
          <a:p>
            <a:r>
              <a:rPr lang="en-IL" sz="4400" dirty="0"/>
              <a:t>Supervised – the model</a:t>
            </a:r>
          </a:p>
        </p:txBody>
      </p:sp>
      <p:sp>
        <p:nvSpPr>
          <p:cNvPr id="3" name="Content Placeholder 2">
            <a:extLst>
              <a:ext uri="{FF2B5EF4-FFF2-40B4-BE49-F238E27FC236}">
                <a16:creationId xmlns:a16="http://schemas.microsoft.com/office/drawing/2014/main" id="{2C9FC0A5-9855-7354-D0B6-BC13B51D5D21}"/>
              </a:ext>
            </a:extLst>
          </p:cNvPr>
          <p:cNvSpPr>
            <a:spLocks noGrp="1"/>
          </p:cNvSpPr>
          <p:nvPr>
            <p:ph idx="1"/>
          </p:nvPr>
        </p:nvSpPr>
        <p:spPr/>
        <p:txBody>
          <a:bodyPr>
            <a:normAutofit/>
          </a:bodyPr>
          <a:lstStyle/>
          <a:p>
            <a:r>
              <a:rPr lang="en-IL" sz="2400" dirty="0"/>
              <a:t>MLP Model (hidden layers: 512,256,128,64)</a:t>
            </a:r>
          </a:p>
          <a:p>
            <a:r>
              <a:rPr lang="en-IL" sz="2400" dirty="0"/>
              <a:t>last layer with 6 neurons and </a:t>
            </a:r>
            <a:r>
              <a:rPr lang="en-US" sz="2400" dirty="0">
                <a:effectLst/>
              </a:rPr>
              <a:t>sigmoid activation function.</a:t>
            </a:r>
          </a:p>
          <a:p>
            <a:r>
              <a:rPr lang="en-US" sz="2400" dirty="0"/>
              <a:t>Loss function = ‘</a:t>
            </a:r>
            <a:r>
              <a:rPr lang="en-US" sz="2400" dirty="0" err="1">
                <a:effectLst/>
              </a:rPr>
              <a:t>binary_crossentropy</a:t>
            </a:r>
            <a:r>
              <a:rPr lang="en-US" sz="2400" dirty="0">
                <a:effectLst/>
              </a:rPr>
              <a:t>’: </a:t>
            </a:r>
            <a:br>
              <a:rPr lang="en-US" sz="2400" dirty="0">
                <a:effectLst/>
              </a:rPr>
            </a:br>
            <a:r>
              <a:rPr lang="en-US" sz="2400" dirty="0">
                <a:effectLst/>
              </a:rPr>
              <a:t>  - (y * log(</a:t>
            </a:r>
            <a:r>
              <a:rPr lang="en-US" sz="2400" dirty="0" err="1">
                <a:effectLst/>
              </a:rPr>
              <a:t>y_pred</a:t>
            </a:r>
            <a:r>
              <a:rPr lang="en-US" sz="2400" dirty="0">
                <a:effectLst/>
              </a:rPr>
              <a:t>) + (1 - y) * log(1 - </a:t>
            </a:r>
            <a:r>
              <a:rPr lang="en-US" sz="2400" dirty="0" err="1">
                <a:effectLst/>
              </a:rPr>
              <a:t>y_pred</a:t>
            </a:r>
            <a:r>
              <a:rPr lang="en-US" sz="2400" dirty="0">
                <a:effectLst/>
              </a:rPr>
              <a:t>))</a:t>
            </a:r>
          </a:p>
          <a:p>
            <a:r>
              <a:rPr lang="en-US" sz="2400" dirty="0"/>
              <a:t>ADAM optimizer</a:t>
            </a:r>
          </a:p>
          <a:p>
            <a:r>
              <a:rPr lang="en-US" sz="2400" dirty="0"/>
              <a:t>Threshold: equal/above 0.5, if there isn’t, take the Max.</a:t>
            </a:r>
          </a:p>
          <a:p>
            <a:endParaRPr lang="en-IL" sz="2400" dirty="0"/>
          </a:p>
        </p:txBody>
      </p:sp>
    </p:spTree>
    <p:extLst>
      <p:ext uri="{BB962C8B-B14F-4D97-AF65-F5344CB8AC3E}">
        <p14:creationId xmlns:p14="http://schemas.microsoft.com/office/powerpoint/2010/main" val="139341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5824BD-02AC-45D9-1612-6134F54CDD13}"/>
              </a:ext>
            </a:extLst>
          </p:cNvPr>
          <p:cNvSpPr>
            <a:spLocks noGrp="1"/>
          </p:cNvSpPr>
          <p:nvPr>
            <p:ph type="title"/>
          </p:nvPr>
        </p:nvSpPr>
        <p:spPr>
          <a:xfrm>
            <a:off x="727327" y="447425"/>
            <a:ext cx="3766296" cy="766527"/>
          </a:xfrm>
        </p:spPr>
        <p:txBody>
          <a:bodyPr>
            <a:noAutofit/>
          </a:bodyPr>
          <a:lstStyle/>
          <a:p>
            <a:r>
              <a:rPr lang="en-US" sz="4400" dirty="0"/>
              <a:t>Results TF-IDF</a:t>
            </a:r>
            <a:endParaRPr lang="he-IL" sz="4400" dirty="0"/>
          </a:p>
        </p:txBody>
      </p:sp>
      <p:pic>
        <p:nvPicPr>
          <p:cNvPr id="7" name="תמונה 6">
            <a:extLst>
              <a:ext uri="{FF2B5EF4-FFF2-40B4-BE49-F238E27FC236}">
                <a16:creationId xmlns:a16="http://schemas.microsoft.com/office/drawing/2014/main" id="{A6B80F5E-33CD-85D3-887C-422316A8523B}"/>
              </a:ext>
            </a:extLst>
          </p:cNvPr>
          <p:cNvPicPr>
            <a:picLocks noChangeAspect="1"/>
          </p:cNvPicPr>
          <p:nvPr/>
        </p:nvPicPr>
        <p:blipFill>
          <a:blip r:embed="rId2"/>
          <a:stretch>
            <a:fillRect/>
          </a:stretch>
        </p:blipFill>
        <p:spPr>
          <a:xfrm>
            <a:off x="1272303" y="4455229"/>
            <a:ext cx="8094972" cy="1947563"/>
          </a:xfrm>
          <a:prstGeom prst="rect">
            <a:avLst/>
          </a:prstGeom>
        </p:spPr>
      </p:pic>
      <p:pic>
        <p:nvPicPr>
          <p:cNvPr id="9" name="תמונה 8">
            <a:extLst>
              <a:ext uri="{FF2B5EF4-FFF2-40B4-BE49-F238E27FC236}">
                <a16:creationId xmlns:a16="http://schemas.microsoft.com/office/drawing/2014/main" id="{17FDF299-25C8-1521-0330-31E1B0CF2019}"/>
              </a:ext>
            </a:extLst>
          </p:cNvPr>
          <p:cNvPicPr>
            <a:picLocks noChangeAspect="1"/>
          </p:cNvPicPr>
          <p:nvPr/>
        </p:nvPicPr>
        <p:blipFill>
          <a:blip r:embed="rId3"/>
          <a:stretch>
            <a:fillRect/>
          </a:stretch>
        </p:blipFill>
        <p:spPr>
          <a:xfrm>
            <a:off x="1272303" y="1848786"/>
            <a:ext cx="2552921" cy="2103302"/>
          </a:xfrm>
          <a:prstGeom prst="rect">
            <a:avLst/>
          </a:prstGeom>
        </p:spPr>
      </p:pic>
      <p:pic>
        <p:nvPicPr>
          <p:cNvPr id="11" name="תמונה 10">
            <a:extLst>
              <a:ext uri="{FF2B5EF4-FFF2-40B4-BE49-F238E27FC236}">
                <a16:creationId xmlns:a16="http://schemas.microsoft.com/office/drawing/2014/main" id="{1E634BAB-FEBA-B57F-407A-8DFF7F3DE534}"/>
              </a:ext>
            </a:extLst>
          </p:cNvPr>
          <p:cNvPicPr>
            <a:picLocks noChangeAspect="1"/>
          </p:cNvPicPr>
          <p:nvPr/>
        </p:nvPicPr>
        <p:blipFill>
          <a:blip r:embed="rId4"/>
          <a:stretch>
            <a:fillRect/>
          </a:stretch>
        </p:blipFill>
        <p:spPr>
          <a:xfrm>
            <a:off x="4266649" y="1848786"/>
            <a:ext cx="2629128" cy="2149026"/>
          </a:xfrm>
          <a:prstGeom prst="rect">
            <a:avLst/>
          </a:prstGeom>
        </p:spPr>
      </p:pic>
      <p:pic>
        <p:nvPicPr>
          <p:cNvPr id="13" name="תמונה 12">
            <a:extLst>
              <a:ext uri="{FF2B5EF4-FFF2-40B4-BE49-F238E27FC236}">
                <a16:creationId xmlns:a16="http://schemas.microsoft.com/office/drawing/2014/main" id="{E5871EAC-DA56-F952-5D2A-CADC030EFB5F}"/>
              </a:ext>
            </a:extLst>
          </p:cNvPr>
          <p:cNvPicPr>
            <a:picLocks noChangeAspect="1"/>
          </p:cNvPicPr>
          <p:nvPr/>
        </p:nvPicPr>
        <p:blipFill>
          <a:blip r:embed="rId5"/>
          <a:stretch>
            <a:fillRect/>
          </a:stretch>
        </p:blipFill>
        <p:spPr>
          <a:xfrm>
            <a:off x="7121738" y="1833544"/>
            <a:ext cx="2682472" cy="2118544"/>
          </a:xfrm>
          <a:prstGeom prst="rect">
            <a:avLst/>
          </a:prstGeom>
        </p:spPr>
      </p:pic>
      <p:sp>
        <p:nvSpPr>
          <p:cNvPr id="14" name="כותרת 1">
            <a:extLst>
              <a:ext uri="{FF2B5EF4-FFF2-40B4-BE49-F238E27FC236}">
                <a16:creationId xmlns:a16="http://schemas.microsoft.com/office/drawing/2014/main" id="{D866CAF0-6978-4A37-1043-1E07DC40AEE2}"/>
              </a:ext>
            </a:extLst>
          </p:cNvPr>
          <p:cNvSpPr txBox="1">
            <a:spLocks/>
          </p:cNvSpPr>
          <p:nvPr/>
        </p:nvSpPr>
        <p:spPr>
          <a:xfrm>
            <a:off x="952148" y="1561059"/>
            <a:ext cx="718032" cy="312068"/>
          </a:xfrm>
          <a:prstGeom prst="rect">
            <a:avLst/>
          </a:prstGeom>
        </p:spPr>
        <p:txBody>
          <a:bodyPr vert="horz" lIns="91440" tIns="45720" rIns="91440" bIns="45720" rtlCol="0" anchor="t">
            <a:normAutofit fontScale="4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Train</a:t>
            </a:r>
            <a:endParaRPr lang="he-IL" dirty="0"/>
          </a:p>
        </p:txBody>
      </p:sp>
      <p:sp>
        <p:nvSpPr>
          <p:cNvPr id="15" name="כותרת 1">
            <a:extLst>
              <a:ext uri="{FF2B5EF4-FFF2-40B4-BE49-F238E27FC236}">
                <a16:creationId xmlns:a16="http://schemas.microsoft.com/office/drawing/2014/main" id="{D94A9A38-D15A-6E9D-FBCB-61F6494DCF28}"/>
              </a:ext>
            </a:extLst>
          </p:cNvPr>
          <p:cNvSpPr txBox="1">
            <a:spLocks/>
          </p:cNvSpPr>
          <p:nvPr/>
        </p:nvSpPr>
        <p:spPr>
          <a:xfrm>
            <a:off x="952148" y="4045249"/>
            <a:ext cx="718032" cy="312068"/>
          </a:xfrm>
          <a:prstGeom prst="rect">
            <a:avLst/>
          </a:prstGeom>
        </p:spPr>
        <p:txBody>
          <a:bodyPr vert="horz" lIns="91440" tIns="45720" rIns="91440" bIns="45720" rtlCol="0" anchor="t">
            <a:normAutofit fontScale="4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Test</a:t>
            </a:r>
            <a:endParaRPr lang="he-IL" dirty="0"/>
          </a:p>
        </p:txBody>
      </p:sp>
    </p:spTree>
    <p:extLst>
      <p:ext uri="{BB962C8B-B14F-4D97-AF65-F5344CB8AC3E}">
        <p14:creationId xmlns:p14="http://schemas.microsoft.com/office/powerpoint/2010/main" val="313895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5824BD-02AC-45D9-1612-6134F54CDD13}"/>
              </a:ext>
            </a:extLst>
          </p:cNvPr>
          <p:cNvSpPr>
            <a:spLocks noGrp="1"/>
          </p:cNvSpPr>
          <p:nvPr>
            <p:ph type="title"/>
          </p:nvPr>
        </p:nvSpPr>
        <p:spPr>
          <a:xfrm>
            <a:off x="727326" y="447425"/>
            <a:ext cx="6248239" cy="766527"/>
          </a:xfrm>
        </p:spPr>
        <p:txBody>
          <a:bodyPr>
            <a:noAutofit/>
          </a:bodyPr>
          <a:lstStyle/>
          <a:p>
            <a:r>
              <a:rPr lang="en-US" sz="4400" dirty="0"/>
              <a:t>Results Sentence-BERT</a:t>
            </a:r>
            <a:endParaRPr lang="he-IL" sz="4400" dirty="0"/>
          </a:p>
        </p:txBody>
      </p:sp>
      <p:sp>
        <p:nvSpPr>
          <p:cNvPr id="14" name="כותרת 1">
            <a:extLst>
              <a:ext uri="{FF2B5EF4-FFF2-40B4-BE49-F238E27FC236}">
                <a16:creationId xmlns:a16="http://schemas.microsoft.com/office/drawing/2014/main" id="{D866CAF0-6978-4A37-1043-1E07DC40AEE2}"/>
              </a:ext>
            </a:extLst>
          </p:cNvPr>
          <p:cNvSpPr txBox="1">
            <a:spLocks/>
          </p:cNvSpPr>
          <p:nvPr/>
        </p:nvSpPr>
        <p:spPr>
          <a:xfrm>
            <a:off x="952148" y="1561059"/>
            <a:ext cx="718032" cy="312068"/>
          </a:xfrm>
          <a:prstGeom prst="rect">
            <a:avLst/>
          </a:prstGeom>
        </p:spPr>
        <p:txBody>
          <a:bodyPr vert="horz" lIns="91440" tIns="45720" rIns="91440" bIns="45720" rtlCol="0" anchor="t">
            <a:normAutofit fontScale="4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Train</a:t>
            </a:r>
            <a:endParaRPr lang="he-IL" dirty="0"/>
          </a:p>
        </p:txBody>
      </p:sp>
      <p:sp>
        <p:nvSpPr>
          <p:cNvPr id="15" name="כותרת 1">
            <a:extLst>
              <a:ext uri="{FF2B5EF4-FFF2-40B4-BE49-F238E27FC236}">
                <a16:creationId xmlns:a16="http://schemas.microsoft.com/office/drawing/2014/main" id="{D94A9A38-D15A-6E9D-FBCB-61F6494DCF28}"/>
              </a:ext>
            </a:extLst>
          </p:cNvPr>
          <p:cNvSpPr txBox="1">
            <a:spLocks/>
          </p:cNvSpPr>
          <p:nvPr/>
        </p:nvSpPr>
        <p:spPr>
          <a:xfrm>
            <a:off x="952148" y="4045249"/>
            <a:ext cx="718032" cy="312068"/>
          </a:xfrm>
          <a:prstGeom prst="rect">
            <a:avLst/>
          </a:prstGeom>
        </p:spPr>
        <p:txBody>
          <a:bodyPr vert="horz" lIns="91440" tIns="45720" rIns="91440" bIns="45720" rtlCol="0" anchor="t">
            <a:normAutofit fontScale="4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Test</a:t>
            </a:r>
            <a:endParaRPr lang="he-IL" dirty="0"/>
          </a:p>
        </p:txBody>
      </p:sp>
      <p:pic>
        <p:nvPicPr>
          <p:cNvPr id="4" name="תמונה 3">
            <a:extLst>
              <a:ext uri="{FF2B5EF4-FFF2-40B4-BE49-F238E27FC236}">
                <a16:creationId xmlns:a16="http://schemas.microsoft.com/office/drawing/2014/main" id="{7502AC52-8227-3C44-959D-D9E388F1C6B8}"/>
              </a:ext>
            </a:extLst>
          </p:cNvPr>
          <p:cNvPicPr>
            <a:picLocks noChangeAspect="1"/>
          </p:cNvPicPr>
          <p:nvPr/>
        </p:nvPicPr>
        <p:blipFill>
          <a:blip r:embed="rId2"/>
          <a:stretch>
            <a:fillRect/>
          </a:stretch>
        </p:blipFill>
        <p:spPr>
          <a:xfrm>
            <a:off x="601144" y="1873127"/>
            <a:ext cx="2751058" cy="2209992"/>
          </a:xfrm>
          <a:prstGeom prst="rect">
            <a:avLst/>
          </a:prstGeom>
        </p:spPr>
      </p:pic>
      <p:pic>
        <p:nvPicPr>
          <p:cNvPr id="6" name="תמונה 5">
            <a:extLst>
              <a:ext uri="{FF2B5EF4-FFF2-40B4-BE49-F238E27FC236}">
                <a16:creationId xmlns:a16="http://schemas.microsoft.com/office/drawing/2014/main" id="{C3A1070B-94AE-85E4-CB20-B373A4C51F08}"/>
              </a:ext>
            </a:extLst>
          </p:cNvPr>
          <p:cNvPicPr>
            <a:picLocks noChangeAspect="1"/>
          </p:cNvPicPr>
          <p:nvPr/>
        </p:nvPicPr>
        <p:blipFill>
          <a:blip r:embed="rId3"/>
          <a:stretch>
            <a:fillRect/>
          </a:stretch>
        </p:blipFill>
        <p:spPr>
          <a:xfrm>
            <a:off x="3545581" y="1873127"/>
            <a:ext cx="5662151" cy="2286198"/>
          </a:xfrm>
          <a:prstGeom prst="rect">
            <a:avLst/>
          </a:prstGeom>
        </p:spPr>
      </p:pic>
      <p:pic>
        <p:nvPicPr>
          <p:cNvPr id="10" name="תמונה 9">
            <a:extLst>
              <a:ext uri="{FF2B5EF4-FFF2-40B4-BE49-F238E27FC236}">
                <a16:creationId xmlns:a16="http://schemas.microsoft.com/office/drawing/2014/main" id="{E2991C31-3214-56E2-FFD9-21FE759F2A02}"/>
              </a:ext>
            </a:extLst>
          </p:cNvPr>
          <p:cNvPicPr>
            <a:picLocks noChangeAspect="1"/>
          </p:cNvPicPr>
          <p:nvPr/>
        </p:nvPicPr>
        <p:blipFill>
          <a:blip r:embed="rId4"/>
          <a:stretch>
            <a:fillRect/>
          </a:stretch>
        </p:blipFill>
        <p:spPr>
          <a:xfrm>
            <a:off x="1311164" y="4631299"/>
            <a:ext cx="7211368" cy="1779276"/>
          </a:xfrm>
          <a:prstGeom prst="rect">
            <a:avLst/>
          </a:prstGeom>
        </p:spPr>
      </p:pic>
    </p:spTree>
    <p:extLst>
      <p:ext uri="{BB962C8B-B14F-4D97-AF65-F5344CB8AC3E}">
        <p14:creationId xmlns:p14="http://schemas.microsoft.com/office/powerpoint/2010/main" val="45421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p:txBody>
          <a:bodyPr>
            <a:normAutofit/>
          </a:bodyPr>
          <a:lstStyle/>
          <a:p>
            <a:r>
              <a:rPr lang="en-US" sz="4400" dirty="0"/>
              <a:t>Code Questions</a:t>
            </a:r>
            <a:endParaRPr lang="en-IL" sz="4400"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a:xfrm>
            <a:off x="677334" y="1781766"/>
            <a:ext cx="5762655" cy="647925"/>
          </a:xfrm>
        </p:spPr>
        <p:txBody>
          <a:bodyPr>
            <a:noAutofit/>
          </a:bodyPr>
          <a:lstStyle/>
          <a:p>
            <a:r>
              <a:rPr lang="en-US" sz="2400" dirty="0"/>
              <a:t>Specify what part was written by who</a:t>
            </a:r>
            <a:endParaRPr lang="en-IL" sz="2400" dirty="0"/>
          </a:p>
        </p:txBody>
      </p:sp>
    </p:spTree>
    <p:extLst>
      <p:ext uri="{BB962C8B-B14F-4D97-AF65-F5344CB8AC3E}">
        <p14:creationId xmlns:p14="http://schemas.microsoft.com/office/powerpoint/2010/main" val="115582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a:xfrm>
            <a:off x="725231" y="508587"/>
            <a:ext cx="8596668" cy="1624149"/>
          </a:xfrm>
        </p:spPr>
        <p:txBody>
          <a:bodyPr>
            <a:noAutofit/>
          </a:bodyPr>
          <a:lstStyle/>
          <a:p>
            <a:pPr algn="ctr"/>
            <a:r>
              <a:rPr lang="en-US" sz="4800" dirty="0"/>
              <a:t>Discussion</a:t>
            </a:r>
            <a:br>
              <a:rPr lang="en-US" sz="4800" dirty="0"/>
            </a:br>
            <a:r>
              <a:rPr lang="en-US" sz="4800" dirty="0"/>
              <a:t>Open Questions &amp; Future Work</a:t>
            </a:r>
            <a:endParaRPr lang="en-IL" sz="4800"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a:xfrm>
            <a:off x="725231" y="2667431"/>
            <a:ext cx="9006598" cy="2975723"/>
          </a:xfrm>
        </p:spPr>
        <p:txBody>
          <a:bodyPr>
            <a:noAutofit/>
          </a:bodyPr>
          <a:lstStyle/>
          <a:p>
            <a:r>
              <a:rPr lang="en-US" sz="2800" dirty="0"/>
              <a:t>Generalization - </a:t>
            </a:r>
            <a:r>
              <a:rPr lang="en-US" sz="2800" b="1" dirty="0"/>
              <a:t>LaBSE</a:t>
            </a:r>
            <a:r>
              <a:rPr lang="en-US" sz="2800" dirty="0"/>
              <a:t> didn’t worked in the supervised model, so the supervised model is not multilingual.</a:t>
            </a:r>
          </a:p>
          <a:p>
            <a:r>
              <a:rPr lang="en-US" sz="2800" dirty="0"/>
              <a:t>Data - The model will improve as it has more data to learn from.</a:t>
            </a:r>
            <a:endParaRPr lang="en-IL" sz="2800" dirty="0"/>
          </a:p>
        </p:txBody>
      </p:sp>
    </p:spTree>
    <p:extLst>
      <p:ext uri="{BB962C8B-B14F-4D97-AF65-F5344CB8AC3E}">
        <p14:creationId xmlns:p14="http://schemas.microsoft.com/office/powerpoint/2010/main" val="273376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B789-B6CF-08E3-34C0-13B767BA2CE4}"/>
              </a:ext>
            </a:extLst>
          </p:cNvPr>
          <p:cNvSpPr>
            <a:spLocks noGrp="1"/>
          </p:cNvSpPr>
          <p:nvPr>
            <p:ph type="title"/>
          </p:nvPr>
        </p:nvSpPr>
        <p:spPr/>
        <p:txBody>
          <a:bodyPr>
            <a:normAutofit fontScale="90000"/>
          </a:bodyPr>
          <a:lstStyle/>
          <a:p>
            <a:r>
              <a:rPr lang="en-US" dirty="0"/>
              <a:t>Introduction</a:t>
            </a:r>
            <a:br>
              <a:rPr lang="en-US" dirty="0"/>
            </a:br>
            <a:r>
              <a:rPr lang="en-US" sz="2200" dirty="0"/>
              <a:t>Urban Planning in Bogota's Savannah - Shaping a Sustainable Future</a:t>
            </a:r>
            <a:br>
              <a:rPr lang="en-IL" dirty="0"/>
            </a:br>
            <a:endParaRPr lang="en-IL" dirty="0"/>
          </a:p>
        </p:txBody>
      </p:sp>
      <p:sp>
        <p:nvSpPr>
          <p:cNvPr id="3" name="Content Placeholder 2">
            <a:extLst>
              <a:ext uri="{FF2B5EF4-FFF2-40B4-BE49-F238E27FC236}">
                <a16:creationId xmlns:a16="http://schemas.microsoft.com/office/drawing/2014/main" id="{F7722284-F57D-8666-289B-80303DFCF0D4}"/>
              </a:ext>
            </a:extLst>
          </p:cNvPr>
          <p:cNvSpPr>
            <a:spLocks noGrp="1"/>
          </p:cNvSpPr>
          <p:nvPr>
            <p:ph idx="1"/>
          </p:nvPr>
        </p:nvSpPr>
        <p:spPr>
          <a:xfrm>
            <a:off x="677334" y="1761755"/>
            <a:ext cx="8596668" cy="4230483"/>
          </a:xfrm>
        </p:spPr>
        <p:txBody>
          <a:bodyPr>
            <a:normAutofit fontScale="92500" lnSpcReduction="20000"/>
          </a:bodyPr>
          <a:lstStyle/>
          <a:p>
            <a:pPr>
              <a:lnSpc>
                <a:spcPct val="200000"/>
              </a:lnSpc>
            </a:pPr>
            <a:r>
              <a:rPr lang="en-US" sz="2900" b="1" u="sng" dirty="0"/>
              <a:t>Problem:</a:t>
            </a:r>
          </a:p>
          <a:p>
            <a:pPr marL="0" indent="0">
              <a:lnSpc>
                <a:spcPct val="200000"/>
              </a:lnSpc>
              <a:buNone/>
            </a:pPr>
            <a:r>
              <a:rPr lang="en-US" sz="1900" b="1" dirty="0"/>
              <a:t>Urban Planning in collaboration with residents</a:t>
            </a:r>
            <a:r>
              <a:rPr lang="en-US" dirty="0"/>
              <a:t>.</a:t>
            </a:r>
          </a:p>
          <a:p>
            <a:pPr>
              <a:lnSpc>
                <a:spcPct val="200000"/>
              </a:lnSpc>
            </a:pPr>
            <a:r>
              <a:rPr lang="en-US" sz="2900" b="1" u="sng" dirty="0"/>
              <a:t>Challenges</a:t>
            </a:r>
            <a:r>
              <a:rPr lang="en-US" sz="2900" dirty="0"/>
              <a:t>:</a:t>
            </a:r>
          </a:p>
          <a:p>
            <a:pPr>
              <a:lnSpc>
                <a:spcPct val="200000"/>
              </a:lnSpc>
              <a:buAutoNum type="arabicPeriod"/>
            </a:pPr>
            <a:r>
              <a:rPr lang="en-US" sz="1900" b="1" dirty="0"/>
              <a:t>Data Collection </a:t>
            </a:r>
            <a:r>
              <a:rPr lang="en-US" dirty="0"/>
              <a:t>- Collecting residents' opinions</a:t>
            </a:r>
          </a:p>
          <a:p>
            <a:pPr>
              <a:lnSpc>
                <a:spcPct val="200000"/>
              </a:lnSpc>
              <a:buFont typeface="Wingdings 3" charset="2"/>
              <a:buAutoNum type="arabicPeriod"/>
            </a:pPr>
            <a:r>
              <a:rPr lang="en-US" sz="1900" b="1" dirty="0"/>
              <a:t>Data labeling</a:t>
            </a:r>
            <a:endParaRPr lang="he-IL" sz="1900" b="1" dirty="0"/>
          </a:p>
          <a:p>
            <a:pPr>
              <a:lnSpc>
                <a:spcPct val="200000"/>
              </a:lnSpc>
              <a:buAutoNum type="arabicPeriod"/>
            </a:pPr>
            <a:r>
              <a:rPr lang="en-US" sz="1900" b="1" dirty="0"/>
              <a:t>Data analysis </a:t>
            </a:r>
            <a:r>
              <a:rPr lang="en-US" dirty="0"/>
              <a:t>– Classify sentence to category</a:t>
            </a:r>
          </a:p>
        </p:txBody>
      </p:sp>
    </p:spTree>
    <p:extLst>
      <p:ext uri="{BB962C8B-B14F-4D97-AF65-F5344CB8AC3E}">
        <p14:creationId xmlns:p14="http://schemas.microsoft.com/office/powerpoint/2010/main" val="246683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831E-5F67-806E-70A3-647230951367}"/>
              </a:ext>
            </a:extLst>
          </p:cNvPr>
          <p:cNvSpPr>
            <a:spLocks noGrp="1"/>
          </p:cNvSpPr>
          <p:nvPr>
            <p:ph type="title"/>
          </p:nvPr>
        </p:nvSpPr>
        <p:spPr/>
        <p:txBody>
          <a:bodyPr/>
          <a:lstStyle/>
          <a:p>
            <a:r>
              <a:rPr lang="en-US" dirty="0"/>
              <a:t>Introduction</a:t>
            </a:r>
            <a:endParaRPr lang="en-IL" dirty="0"/>
          </a:p>
        </p:txBody>
      </p:sp>
      <p:sp>
        <p:nvSpPr>
          <p:cNvPr id="3" name="Content Placeholder 2">
            <a:extLst>
              <a:ext uri="{FF2B5EF4-FFF2-40B4-BE49-F238E27FC236}">
                <a16:creationId xmlns:a16="http://schemas.microsoft.com/office/drawing/2014/main" id="{E6363E42-9D49-5F4E-AF7E-B9677491899A}"/>
              </a:ext>
            </a:extLst>
          </p:cNvPr>
          <p:cNvSpPr>
            <a:spLocks noGrp="1"/>
          </p:cNvSpPr>
          <p:nvPr>
            <p:ph idx="1"/>
          </p:nvPr>
        </p:nvSpPr>
        <p:spPr>
          <a:xfrm>
            <a:off x="677334" y="1930400"/>
            <a:ext cx="8596668" cy="3880773"/>
          </a:xfrm>
        </p:spPr>
        <p:txBody>
          <a:bodyPr>
            <a:normAutofit fontScale="62500" lnSpcReduction="20000"/>
          </a:bodyPr>
          <a:lstStyle/>
          <a:p>
            <a:r>
              <a:rPr lang="en-US" sz="4100" b="1" u="sng" dirty="0"/>
              <a:t>Solutions</a:t>
            </a:r>
          </a:p>
          <a:p>
            <a:pPr marL="0" indent="0">
              <a:buNone/>
            </a:pPr>
            <a:endParaRPr lang="en-US" dirty="0"/>
          </a:p>
          <a:p>
            <a:pPr>
              <a:lnSpc>
                <a:spcPct val="120000"/>
              </a:lnSpc>
              <a:buFont typeface="Wingdings 3" charset="2"/>
              <a:buAutoNum type="arabicPeriod"/>
            </a:pPr>
            <a:r>
              <a:rPr lang="en-US" sz="2900" b="1" dirty="0"/>
              <a:t>Collection</a:t>
            </a:r>
            <a:r>
              <a:rPr lang="en-US" sz="2900" dirty="0"/>
              <a:t>  - Chatbot </a:t>
            </a:r>
          </a:p>
          <a:p>
            <a:pPr>
              <a:lnSpc>
                <a:spcPct val="120000"/>
              </a:lnSpc>
              <a:buFont typeface="Wingdings 3" charset="2"/>
              <a:buAutoNum type="arabicPeriod"/>
            </a:pPr>
            <a:r>
              <a:rPr lang="en-US" sz="2900" b="1" dirty="0"/>
              <a:t>labeling</a:t>
            </a:r>
            <a:r>
              <a:rPr lang="en-US" sz="2900" dirty="0"/>
              <a:t> – ChatGPT</a:t>
            </a:r>
          </a:p>
          <a:p>
            <a:pPr>
              <a:lnSpc>
                <a:spcPct val="120000"/>
              </a:lnSpc>
              <a:buFont typeface="Wingdings 3" charset="2"/>
              <a:buAutoNum type="arabicPeriod"/>
            </a:pPr>
            <a:r>
              <a:rPr lang="en-US" sz="2900" b="1" dirty="0"/>
              <a:t>Analysis (classification)</a:t>
            </a:r>
            <a:r>
              <a:rPr lang="en-US" sz="2900" dirty="0"/>
              <a:t> – </a:t>
            </a:r>
          </a:p>
          <a:p>
            <a:pPr lvl="1">
              <a:lnSpc>
                <a:spcPct val="120000"/>
              </a:lnSpc>
              <a:buAutoNum type="alphaLcPeriod"/>
            </a:pPr>
            <a:r>
              <a:rPr lang="en-US" sz="2900" dirty="0"/>
              <a:t>Supervised model</a:t>
            </a:r>
          </a:p>
          <a:p>
            <a:pPr lvl="2">
              <a:lnSpc>
                <a:spcPct val="120000"/>
              </a:lnSpc>
              <a:buFont typeface="Arial" panose="020B0604020202020204" pitchFamily="34" charset="0"/>
              <a:buChar char="•"/>
            </a:pPr>
            <a:r>
              <a:rPr lang="en-US" sz="2900" dirty="0"/>
              <a:t>TF-IDF</a:t>
            </a:r>
          </a:p>
          <a:p>
            <a:pPr lvl="2">
              <a:lnSpc>
                <a:spcPct val="120000"/>
              </a:lnSpc>
              <a:buFont typeface="Arial" panose="020B0604020202020204" pitchFamily="34" charset="0"/>
              <a:buChar char="•"/>
            </a:pPr>
            <a:r>
              <a:rPr lang="en-US" sz="2900" dirty="0"/>
              <a:t>Sentence-BERT</a:t>
            </a:r>
          </a:p>
          <a:p>
            <a:pPr lvl="1">
              <a:lnSpc>
                <a:spcPct val="120000"/>
              </a:lnSpc>
              <a:buFont typeface="Wingdings 3" charset="2"/>
              <a:buAutoNum type="alphaLcPeriod"/>
            </a:pPr>
            <a:r>
              <a:rPr lang="en-US" sz="2900" dirty="0"/>
              <a:t>Unsupervised model</a:t>
            </a:r>
          </a:p>
          <a:p>
            <a:pPr lvl="2">
              <a:lnSpc>
                <a:spcPct val="120000"/>
              </a:lnSpc>
              <a:buFont typeface="Arial" panose="020B0604020202020204" pitchFamily="34" charset="0"/>
              <a:buChar char="•"/>
            </a:pPr>
            <a:r>
              <a:rPr lang="en-US" sz="2900" dirty="0"/>
              <a:t>language-agnostic BERT</a:t>
            </a:r>
          </a:p>
          <a:p>
            <a:pPr>
              <a:buAutoNum type="arabicPeriod"/>
            </a:pPr>
            <a:endParaRPr lang="he-IL" dirty="0"/>
          </a:p>
          <a:p>
            <a:endParaRPr lang="en-IL" dirty="0"/>
          </a:p>
        </p:txBody>
      </p:sp>
    </p:spTree>
    <p:extLst>
      <p:ext uri="{BB962C8B-B14F-4D97-AF65-F5344CB8AC3E}">
        <p14:creationId xmlns:p14="http://schemas.microsoft.com/office/powerpoint/2010/main" val="226011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FD1F-2632-6AFA-4140-79A8A8078989}"/>
              </a:ext>
            </a:extLst>
          </p:cNvPr>
          <p:cNvSpPr>
            <a:spLocks noGrp="1"/>
          </p:cNvSpPr>
          <p:nvPr>
            <p:ph type="title"/>
          </p:nvPr>
        </p:nvSpPr>
        <p:spPr>
          <a:xfrm>
            <a:off x="226397" y="185256"/>
            <a:ext cx="2431626" cy="781455"/>
          </a:xfrm>
        </p:spPr>
        <p:txBody>
          <a:bodyPr>
            <a:noAutofit/>
          </a:bodyPr>
          <a:lstStyle/>
          <a:p>
            <a:r>
              <a:rPr lang="en-US" sz="4800" dirty="0"/>
              <a:t>Dataset</a:t>
            </a:r>
            <a:endParaRPr lang="en-IL" sz="4800" dirty="0"/>
          </a:p>
        </p:txBody>
      </p:sp>
      <p:graphicFrame>
        <p:nvGraphicFramePr>
          <p:cNvPr id="11" name="טבלה 11">
            <a:extLst>
              <a:ext uri="{FF2B5EF4-FFF2-40B4-BE49-F238E27FC236}">
                <a16:creationId xmlns:a16="http://schemas.microsoft.com/office/drawing/2014/main" id="{5479CAC2-C160-2F08-AD12-0587FB5D9663}"/>
              </a:ext>
            </a:extLst>
          </p:cNvPr>
          <p:cNvGraphicFramePr>
            <a:graphicFrameLocks noGrp="1"/>
          </p:cNvGraphicFramePr>
          <p:nvPr>
            <p:extLst>
              <p:ext uri="{D42A27DB-BD31-4B8C-83A1-F6EECF244321}">
                <p14:modId xmlns:p14="http://schemas.microsoft.com/office/powerpoint/2010/main" val="545047040"/>
              </p:ext>
            </p:extLst>
          </p:nvPr>
        </p:nvGraphicFramePr>
        <p:xfrm>
          <a:off x="138010" y="2022847"/>
          <a:ext cx="6885562" cy="2392680"/>
        </p:xfrm>
        <a:graphic>
          <a:graphicData uri="http://schemas.openxmlformats.org/drawingml/2006/table">
            <a:tbl>
              <a:tblPr rtl="1" firstRow="1" bandRow="1">
                <a:tableStyleId>{93296810-A885-4BE3-A3E7-6D5BEEA58F35}</a:tableStyleId>
              </a:tblPr>
              <a:tblGrid>
                <a:gridCol w="3442781">
                  <a:extLst>
                    <a:ext uri="{9D8B030D-6E8A-4147-A177-3AD203B41FA5}">
                      <a16:colId xmlns:a16="http://schemas.microsoft.com/office/drawing/2014/main" val="2356056976"/>
                    </a:ext>
                  </a:extLst>
                </a:gridCol>
                <a:gridCol w="3442781">
                  <a:extLst>
                    <a:ext uri="{9D8B030D-6E8A-4147-A177-3AD203B41FA5}">
                      <a16:colId xmlns:a16="http://schemas.microsoft.com/office/drawing/2014/main" val="167373227"/>
                    </a:ext>
                  </a:extLst>
                </a:gridCol>
              </a:tblGrid>
              <a:tr h="370840">
                <a:tc>
                  <a:txBody>
                    <a:bodyPr/>
                    <a:lstStyle/>
                    <a:p>
                      <a:pPr rtl="1"/>
                      <a:r>
                        <a:rPr lang="en-US" dirty="0"/>
                        <a:t>Label</a:t>
                      </a:r>
                      <a:endParaRPr lang="he-IL" dirty="0"/>
                    </a:p>
                  </a:txBody>
                  <a:tcPr/>
                </a:tc>
                <a:tc>
                  <a:txBody>
                    <a:bodyPr/>
                    <a:lstStyle/>
                    <a:p>
                      <a:pPr rtl="1"/>
                      <a:r>
                        <a:rPr lang="en-US" dirty="0"/>
                        <a:t>Sentence</a:t>
                      </a:r>
                      <a:endParaRPr lang="he-IL" dirty="0"/>
                    </a:p>
                  </a:txBody>
                  <a:tcPr/>
                </a:tc>
                <a:extLst>
                  <a:ext uri="{0D108BD9-81ED-4DB2-BD59-A6C34878D82A}">
                    <a16:rowId xmlns:a16="http://schemas.microsoft.com/office/drawing/2014/main" val="1191120156"/>
                  </a:ext>
                </a:extLst>
              </a:tr>
              <a:tr h="0">
                <a:tc>
                  <a:txBody>
                    <a:bodyPr/>
                    <a:lstStyle/>
                    <a:p>
                      <a:pPr rtl="1"/>
                      <a:r>
                        <a:rPr lang="en-US" dirty="0"/>
                        <a:t>['Land use']</a:t>
                      </a:r>
                      <a:endParaRPr lang="he-IL" dirty="0"/>
                    </a:p>
                  </a:txBody>
                  <a:tcPr/>
                </a:tc>
                <a:tc>
                  <a:txBody>
                    <a:bodyPr/>
                    <a:lstStyle/>
                    <a:p>
                      <a:pPr rtl="1"/>
                      <a:r>
                        <a:rPr lang="en-US" dirty="0"/>
                        <a:t>"Are there any alternative materials?"</a:t>
                      </a:r>
                      <a:endParaRPr lang="he-IL" dirty="0"/>
                    </a:p>
                  </a:txBody>
                  <a:tcPr/>
                </a:tc>
                <a:extLst>
                  <a:ext uri="{0D108BD9-81ED-4DB2-BD59-A6C34878D82A}">
                    <a16:rowId xmlns:a16="http://schemas.microsoft.com/office/drawing/2014/main" val="4133193478"/>
                  </a:ext>
                </a:extLst>
              </a:tr>
              <a:tr h="370840">
                <a:tc>
                  <a:txBody>
                    <a:bodyPr/>
                    <a:lstStyle/>
                    <a:p>
                      <a:pPr rtl="1"/>
                      <a:r>
                        <a:rPr lang="en-US" dirty="0"/>
                        <a:t>['Mobility (transport)', 'Land use']</a:t>
                      </a:r>
                      <a:endParaRPr lang="he-IL" dirty="0"/>
                    </a:p>
                  </a:txBody>
                  <a:tcPr/>
                </a:tc>
                <a:tc>
                  <a:txBody>
                    <a:bodyPr/>
                    <a:lstStyle/>
                    <a:p>
                      <a:pPr rtl="1"/>
                      <a:r>
                        <a:rPr lang="en-US" dirty="0"/>
                        <a:t>"Such as bridges"</a:t>
                      </a:r>
                      <a:endParaRPr lang="he-IL" dirty="0"/>
                    </a:p>
                  </a:txBody>
                  <a:tcPr/>
                </a:tc>
                <a:extLst>
                  <a:ext uri="{0D108BD9-81ED-4DB2-BD59-A6C34878D82A}">
                    <a16:rowId xmlns:a16="http://schemas.microsoft.com/office/drawing/2014/main" val="801049164"/>
                  </a:ext>
                </a:extLst>
              </a:tr>
              <a:tr h="370840">
                <a:tc>
                  <a:txBody>
                    <a:bodyPr/>
                    <a:lstStyle/>
                    <a:p>
                      <a:pPr rtl="1"/>
                      <a:r>
                        <a:rPr lang="en-US" dirty="0"/>
                        <a:t>['other']</a:t>
                      </a:r>
                      <a:endParaRPr lang="he-IL" dirty="0"/>
                    </a:p>
                  </a:txBody>
                  <a:tcPr/>
                </a:tc>
                <a:tc>
                  <a:txBody>
                    <a:bodyPr/>
                    <a:lstStyle/>
                    <a:p>
                      <a:pPr rtl="1"/>
                      <a:r>
                        <a:rPr lang="en-US" dirty="0"/>
                        <a:t>"Do you use every idea?"</a:t>
                      </a:r>
                      <a:endParaRPr lang="he-IL" dirty="0"/>
                    </a:p>
                  </a:txBody>
                  <a:tcPr/>
                </a:tc>
                <a:extLst>
                  <a:ext uri="{0D108BD9-81ED-4DB2-BD59-A6C34878D82A}">
                    <a16:rowId xmlns:a16="http://schemas.microsoft.com/office/drawing/2014/main" val="45119759"/>
                  </a:ext>
                </a:extLst>
              </a:tr>
              <a:tr h="370840">
                <a:tc>
                  <a:txBody>
                    <a:bodyPr/>
                    <a:lstStyle/>
                    <a:p>
                      <a:pPr rtl="1"/>
                      <a:r>
                        <a:rPr lang="en-US" dirty="0"/>
                        <a:t>['Local identity']</a:t>
                      </a:r>
                      <a:endParaRPr lang="he-IL" dirty="0"/>
                    </a:p>
                  </a:txBody>
                  <a:tcPr/>
                </a:tc>
                <a:tc>
                  <a:txBody>
                    <a:bodyPr/>
                    <a:lstStyle/>
                    <a:p>
                      <a:pPr rtl="1"/>
                      <a:r>
                        <a:rPr lang="en-US" dirty="0"/>
                        <a:t>"minimalistic architecture"</a:t>
                      </a:r>
                      <a:endParaRPr lang="he-IL" dirty="0"/>
                    </a:p>
                  </a:txBody>
                  <a:tcPr/>
                </a:tc>
                <a:extLst>
                  <a:ext uri="{0D108BD9-81ED-4DB2-BD59-A6C34878D82A}">
                    <a16:rowId xmlns:a16="http://schemas.microsoft.com/office/drawing/2014/main" val="4203045698"/>
                  </a:ext>
                </a:extLst>
              </a:tr>
            </a:tbl>
          </a:graphicData>
        </a:graphic>
      </p:graphicFrame>
      <p:pic>
        <p:nvPicPr>
          <p:cNvPr id="4" name="Picture 3">
            <a:extLst>
              <a:ext uri="{FF2B5EF4-FFF2-40B4-BE49-F238E27FC236}">
                <a16:creationId xmlns:a16="http://schemas.microsoft.com/office/drawing/2014/main" id="{F5D714BF-37A3-5E10-BEB0-C4CD4EC0AEF1}"/>
              </a:ext>
            </a:extLst>
          </p:cNvPr>
          <p:cNvPicPr>
            <a:picLocks noChangeAspect="1"/>
          </p:cNvPicPr>
          <p:nvPr/>
        </p:nvPicPr>
        <p:blipFill>
          <a:blip r:embed="rId2"/>
          <a:stretch>
            <a:fillRect/>
          </a:stretch>
        </p:blipFill>
        <p:spPr>
          <a:xfrm>
            <a:off x="7215767" y="1503121"/>
            <a:ext cx="4744546" cy="4322315"/>
          </a:xfrm>
          <a:prstGeom prst="rect">
            <a:avLst/>
          </a:prstGeom>
        </p:spPr>
      </p:pic>
    </p:spTree>
    <p:extLst>
      <p:ext uri="{BB962C8B-B14F-4D97-AF65-F5344CB8AC3E}">
        <p14:creationId xmlns:p14="http://schemas.microsoft.com/office/powerpoint/2010/main" val="3032863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FD1F-2632-6AFA-4140-79A8A8078989}"/>
              </a:ext>
            </a:extLst>
          </p:cNvPr>
          <p:cNvSpPr>
            <a:spLocks noGrp="1"/>
          </p:cNvSpPr>
          <p:nvPr>
            <p:ph type="title"/>
          </p:nvPr>
        </p:nvSpPr>
        <p:spPr>
          <a:xfrm>
            <a:off x="226397" y="185256"/>
            <a:ext cx="2431626" cy="781455"/>
          </a:xfrm>
        </p:spPr>
        <p:txBody>
          <a:bodyPr>
            <a:noAutofit/>
          </a:bodyPr>
          <a:lstStyle/>
          <a:p>
            <a:r>
              <a:rPr lang="en-US" sz="4800" dirty="0"/>
              <a:t>Dataset</a:t>
            </a:r>
            <a:endParaRPr lang="en-IL" sz="4800" dirty="0"/>
          </a:p>
        </p:txBody>
      </p:sp>
      <p:graphicFrame>
        <p:nvGraphicFramePr>
          <p:cNvPr id="7" name="טבלה 7">
            <a:extLst>
              <a:ext uri="{FF2B5EF4-FFF2-40B4-BE49-F238E27FC236}">
                <a16:creationId xmlns:a16="http://schemas.microsoft.com/office/drawing/2014/main" id="{C5EBABD4-6A03-33B0-A8C2-D135403484ED}"/>
              </a:ext>
            </a:extLst>
          </p:cNvPr>
          <p:cNvGraphicFramePr>
            <a:graphicFrameLocks noGrp="1"/>
          </p:cNvGraphicFramePr>
          <p:nvPr>
            <p:extLst>
              <p:ext uri="{D42A27DB-BD31-4B8C-83A1-F6EECF244321}">
                <p14:modId xmlns:p14="http://schemas.microsoft.com/office/powerpoint/2010/main" val="3983227409"/>
              </p:ext>
            </p:extLst>
          </p:nvPr>
        </p:nvGraphicFramePr>
        <p:xfrm>
          <a:off x="452491" y="3484614"/>
          <a:ext cx="9608529" cy="2130033"/>
        </p:xfrm>
        <a:graphic>
          <a:graphicData uri="http://schemas.openxmlformats.org/drawingml/2006/table">
            <a:tbl>
              <a:tblPr rtl="1" firstRow="1" bandRow="1">
                <a:tableStyleId>{93296810-A885-4BE3-A3E7-6D5BEEA58F35}</a:tableStyleId>
              </a:tblPr>
              <a:tblGrid>
                <a:gridCol w="1372647">
                  <a:extLst>
                    <a:ext uri="{9D8B030D-6E8A-4147-A177-3AD203B41FA5}">
                      <a16:colId xmlns:a16="http://schemas.microsoft.com/office/drawing/2014/main" val="2730931288"/>
                    </a:ext>
                  </a:extLst>
                </a:gridCol>
                <a:gridCol w="1372647">
                  <a:extLst>
                    <a:ext uri="{9D8B030D-6E8A-4147-A177-3AD203B41FA5}">
                      <a16:colId xmlns:a16="http://schemas.microsoft.com/office/drawing/2014/main" val="1220371948"/>
                    </a:ext>
                  </a:extLst>
                </a:gridCol>
                <a:gridCol w="1372647">
                  <a:extLst>
                    <a:ext uri="{9D8B030D-6E8A-4147-A177-3AD203B41FA5}">
                      <a16:colId xmlns:a16="http://schemas.microsoft.com/office/drawing/2014/main" val="1578522673"/>
                    </a:ext>
                  </a:extLst>
                </a:gridCol>
                <a:gridCol w="1372647">
                  <a:extLst>
                    <a:ext uri="{9D8B030D-6E8A-4147-A177-3AD203B41FA5}">
                      <a16:colId xmlns:a16="http://schemas.microsoft.com/office/drawing/2014/main" val="102904136"/>
                    </a:ext>
                  </a:extLst>
                </a:gridCol>
                <a:gridCol w="1372647">
                  <a:extLst>
                    <a:ext uri="{9D8B030D-6E8A-4147-A177-3AD203B41FA5}">
                      <a16:colId xmlns:a16="http://schemas.microsoft.com/office/drawing/2014/main" val="1628046767"/>
                    </a:ext>
                  </a:extLst>
                </a:gridCol>
                <a:gridCol w="1372647">
                  <a:extLst>
                    <a:ext uri="{9D8B030D-6E8A-4147-A177-3AD203B41FA5}">
                      <a16:colId xmlns:a16="http://schemas.microsoft.com/office/drawing/2014/main" val="1759960266"/>
                    </a:ext>
                  </a:extLst>
                </a:gridCol>
                <a:gridCol w="1372647">
                  <a:extLst>
                    <a:ext uri="{9D8B030D-6E8A-4147-A177-3AD203B41FA5}">
                      <a16:colId xmlns:a16="http://schemas.microsoft.com/office/drawing/2014/main" val="769912663"/>
                    </a:ext>
                  </a:extLst>
                </a:gridCol>
              </a:tblGrid>
              <a:tr h="466171">
                <a:tc>
                  <a:txBody>
                    <a:bodyPr/>
                    <a:lstStyle/>
                    <a:p>
                      <a:pPr algn="ctr" rtl="1"/>
                      <a:r>
                        <a:rPr lang="he-IL" sz="1400" dirty="0" err="1"/>
                        <a:t>Mobility</a:t>
                      </a:r>
                      <a:r>
                        <a:rPr lang="he-IL" sz="1400" dirty="0"/>
                        <a:t> (</a:t>
                      </a:r>
                      <a:r>
                        <a:rPr lang="he-IL" sz="1400" dirty="0" err="1"/>
                        <a:t>transport</a:t>
                      </a:r>
                      <a:r>
                        <a:rPr lang="he-IL" sz="1400" dirty="0"/>
                        <a:t>)</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sz="1400" dirty="0" err="1"/>
                        <a:t>Land</a:t>
                      </a:r>
                      <a:r>
                        <a:rPr lang="he-IL" sz="1400" dirty="0"/>
                        <a:t> </a:t>
                      </a:r>
                      <a:r>
                        <a:rPr lang="he-IL" sz="1400" dirty="0" err="1"/>
                        <a:t>use</a:t>
                      </a:r>
                      <a:endParaRPr lang="he-IL" sz="1400" dirty="0"/>
                    </a:p>
                    <a:p>
                      <a:pPr algn="ctr" rtl="1"/>
                      <a:endParaRPr lang="he-IL" sz="1400" dirty="0"/>
                    </a:p>
                  </a:txBody>
                  <a:tcPr/>
                </a:tc>
                <a:tc>
                  <a:txBody>
                    <a:bodyPr/>
                    <a:lstStyle/>
                    <a:p>
                      <a:pPr algn="ctr" rtl="1"/>
                      <a:r>
                        <a:rPr lang="he-IL" sz="1400" dirty="0" err="1"/>
                        <a:t>Environment</a:t>
                      </a:r>
                      <a:r>
                        <a:rPr lang="he-IL" sz="1400" dirty="0"/>
                        <a:t> </a:t>
                      </a:r>
                      <a:r>
                        <a:rPr lang="he-IL" sz="1400" dirty="0" err="1"/>
                        <a:t>and</a:t>
                      </a:r>
                      <a:r>
                        <a:rPr lang="he-IL" sz="1400" dirty="0"/>
                        <a:t> </a:t>
                      </a:r>
                      <a:r>
                        <a:rPr lang="he-IL" sz="1400" dirty="0" err="1"/>
                        <a:t>climate</a:t>
                      </a:r>
                      <a:r>
                        <a:rPr lang="he-IL" sz="1400" dirty="0"/>
                        <a:t> </a:t>
                      </a:r>
                      <a:r>
                        <a:rPr lang="he-IL" sz="1400" dirty="0" err="1"/>
                        <a:t>resilience</a:t>
                      </a:r>
                      <a:endParaRPr lang="he-IL" sz="1400" dirty="0"/>
                    </a:p>
                  </a:txBody>
                  <a:tcPr/>
                </a:tc>
                <a:tc>
                  <a:txBody>
                    <a:bodyPr/>
                    <a:lstStyle/>
                    <a:p>
                      <a:pPr algn="ctr" rtl="1"/>
                      <a:r>
                        <a:rPr lang="he-IL" sz="1400" dirty="0" err="1"/>
                        <a:t>Future</a:t>
                      </a:r>
                      <a:r>
                        <a:rPr lang="he-IL" sz="1400" dirty="0"/>
                        <a:t> </a:t>
                      </a:r>
                      <a:r>
                        <a:rPr lang="he-IL" sz="1400" dirty="0" err="1"/>
                        <a:t>of</a:t>
                      </a:r>
                      <a:r>
                        <a:rPr lang="he-IL" sz="1400" dirty="0"/>
                        <a:t> </a:t>
                      </a:r>
                      <a:r>
                        <a:rPr lang="he-IL" sz="1400" dirty="0" err="1"/>
                        <a:t>work</a:t>
                      </a:r>
                      <a:endParaRPr lang="he-IL" sz="1400" dirty="0"/>
                    </a:p>
                  </a:txBody>
                  <a:tcPr/>
                </a:tc>
                <a:tc>
                  <a:txBody>
                    <a:bodyPr/>
                    <a:lstStyle/>
                    <a:p>
                      <a:pPr algn="ctr" rtl="1"/>
                      <a:r>
                        <a:rPr lang="he-IL" sz="1400" dirty="0" err="1"/>
                        <a:t>Local</a:t>
                      </a:r>
                      <a:r>
                        <a:rPr lang="he-IL" sz="1400" dirty="0"/>
                        <a:t> </a:t>
                      </a:r>
                      <a:r>
                        <a:rPr lang="he-IL" sz="1400" dirty="0" err="1"/>
                        <a:t>identity</a:t>
                      </a:r>
                      <a:endParaRPr lang="he-IL" sz="1400" dirty="0"/>
                    </a:p>
                  </a:txBody>
                  <a:tcPr/>
                </a:tc>
                <a:tc>
                  <a:txBody>
                    <a:bodyPr/>
                    <a:lstStyle/>
                    <a:p>
                      <a:pPr algn="ctr" rtl="1"/>
                      <a:r>
                        <a:rPr lang="en-US" sz="1400" dirty="0"/>
                        <a:t>Other</a:t>
                      </a:r>
                      <a:endParaRPr lang="he-IL" sz="1400" dirty="0"/>
                    </a:p>
                  </a:txBody>
                  <a:tcPr/>
                </a:tc>
                <a:tc>
                  <a:txBody>
                    <a:bodyPr/>
                    <a:lstStyle/>
                    <a:p>
                      <a:pPr marL="0" algn="r" defTabSz="457200" rtl="1" eaLnBrk="1" latinLnBrk="0" hangingPunct="1"/>
                      <a:endParaRPr lang="he-IL" dirty="0"/>
                    </a:p>
                  </a:txBody>
                  <a:tcPr/>
                </a:tc>
                <a:extLst>
                  <a:ext uri="{0D108BD9-81ED-4DB2-BD59-A6C34878D82A}">
                    <a16:rowId xmlns:a16="http://schemas.microsoft.com/office/drawing/2014/main" val="4048134632"/>
                  </a:ext>
                </a:extLst>
              </a:tr>
              <a:tr h="466171">
                <a:tc>
                  <a:txBody>
                    <a:bodyPr/>
                    <a:lstStyle/>
                    <a:p>
                      <a:pPr algn="ctr" rtl="1"/>
                      <a:r>
                        <a:rPr lang="en-US" dirty="0"/>
                        <a:t>12</a:t>
                      </a:r>
                      <a:endParaRPr lang="he-IL" dirty="0"/>
                    </a:p>
                  </a:txBody>
                  <a:tcPr/>
                </a:tc>
                <a:tc>
                  <a:txBody>
                    <a:bodyPr/>
                    <a:lstStyle/>
                    <a:p>
                      <a:pPr algn="ctr" rtl="1"/>
                      <a:r>
                        <a:rPr lang="en-US" dirty="0"/>
                        <a:t>108</a:t>
                      </a:r>
                      <a:endParaRPr lang="he-IL" dirty="0"/>
                    </a:p>
                  </a:txBody>
                  <a:tcPr/>
                </a:tc>
                <a:tc>
                  <a:txBody>
                    <a:bodyPr/>
                    <a:lstStyle/>
                    <a:p>
                      <a:pPr algn="ctr" rtl="1"/>
                      <a:r>
                        <a:rPr lang="en-US" dirty="0"/>
                        <a:t>76</a:t>
                      </a:r>
                      <a:endParaRPr lang="he-IL" dirty="0"/>
                    </a:p>
                  </a:txBody>
                  <a:tcPr/>
                </a:tc>
                <a:tc>
                  <a:txBody>
                    <a:bodyPr/>
                    <a:lstStyle/>
                    <a:p>
                      <a:pPr algn="ctr" rtl="1"/>
                      <a:r>
                        <a:rPr lang="en-US" dirty="0"/>
                        <a:t>48</a:t>
                      </a:r>
                      <a:endParaRPr lang="he-IL" dirty="0"/>
                    </a:p>
                  </a:txBody>
                  <a:tcPr/>
                </a:tc>
                <a:tc>
                  <a:txBody>
                    <a:bodyPr/>
                    <a:lstStyle/>
                    <a:p>
                      <a:pPr algn="ctr" rtl="1"/>
                      <a:r>
                        <a:rPr lang="en-US" dirty="0"/>
                        <a:t>73</a:t>
                      </a:r>
                      <a:endParaRPr lang="he-IL" dirty="0"/>
                    </a:p>
                  </a:txBody>
                  <a:tcPr/>
                </a:tc>
                <a:tc>
                  <a:txBody>
                    <a:bodyPr/>
                    <a:lstStyle/>
                    <a:p>
                      <a:pPr algn="ctr" rtl="1"/>
                      <a:r>
                        <a:rPr lang="en-US" dirty="0"/>
                        <a:t>88</a:t>
                      </a:r>
                      <a:endParaRPr lang="he-IL" dirty="0"/>
                    </a:p>
                  </a:txBody>
                  <a:tcPr/>
                </a:tc>
                <a:tc>
                  <a:txBody>
                    <a:bodyPr/>
                    <a:lstStyle/>
                    <a:p>
                      <a:pPr rtl="1"/>
                      <a:r>
                        <a:rPr lang="en-US" dirty="0"/>
                        <a:t>All Data</a:t>
                      </a:r>
                      <a:endParaRPr lang="he-IL" dirty="0"/>
                    </a:p>
                  </a:txBody>
                  <a:tcPr/>
                </a:tc>
                <a:extLst>
                  <a:ext uri="{0D108BD9-81ED-4DB2-BD59-A6C34878D82A}">
                    <a16:rowId xmlns:a16="http://schemas.microsoft.com/office/drawing/2014/main" val="4000600602"/>
                  </a:ext>
                </a:extLst>
              </a:tr>
              <a:tr h="466171">
                <a:tc>
                  <a:txBody>
                    <a:bodyPr/>
                    <a:lstStyle/>
                    <a:p>
                      <a:pPr algn="ctr" rtl="1"/>
                      <a:r>
                        <a:rPr lang="en-US" dirty="0"/>
                        <a:t>10</a:t>
                      </a:r>
                      <a:endParaRPr lang="he-IL" dirty="0"/>
                    </a:p>
                  </a:txBody>
                  <a:tcPr/>
                </a:tc>
                <a:tc>
                  <a:txBody>
                    <a:bodyPr/>
                    <a:lstStyle/>
                    <a:p>
                      <a:pPr algn="ctr" rtl="1"/>
                      <a:r>
                        <a:rPr lang="en-US" dirty="0"/>
                        <a:t>86</a:t>
                      </a:r>
                      <a:endParaRPr lang="he-IL" dirty="0"/>
                    </a:p>
                  </a:txBody>
                  <a:tcPr/>
                </a:tc>
                <a:tc>
                  <a:txBody>
                    <a:bodyPr/>
                    <a:lstStyle/>
                    <a:p>
                      <a:pPr algn="ctr" rtl="1"/>
                      <a:r>
                        <a:rPr lang="en-US" dirty="0"/>
                        <a:t>61</a:t>
                      </a:r>
                      <a:endParaRPr lang="he-IL" dirty="0"/>
                    </a:p>
                  </a:txBody>
                  <a:tcPr/>
                </a:tc>
                <a:tc>
                  <a:txBody>
                    <a:bodyPr/>
                    <a:lstStyle/>
                    <a:p>
                      <a:pPr algn="ctr" rtl="1"/>
                      <a:r>
                        <a:rPr lang="en-US" dirty="0"/>
                        <a:t>39</a:t>
                      </a:r>
                      <a:endParaRPr lang="he-IL" dirty="0"/>
                    </a:p>
                  </a:txBody>
                  <a:tcPr/>
                </a:tc>
                <a:tc>
                  <a:txBody>
                    <a:bodyPr/>
                    <a:lstStyle/>
                    <a:p>
                      <a:pPr algn="ctr" rtl="1"/>
                      <a:r>
                        <a:rPr lang="en-US" dirty="0"/>
                        <a:t>59</a:t>
                      </a:r>
                      <a:endParaRPr lang="he-IL" dirty="0"/>
                    </a:p>
                  </a:txBody>
                  <a:tcPr/>
                </a:tc>
                <a:tc>
                  <a:txBody>
                    <a:bodyPr/>
                    <a:lstStyle/>
                    <a:p>
                      <a:pPr algn="ctr" rtl="1"/>
                      <a:r>
                        <a:rPr lang="en-US" dirty="0"/>
                        <a:t>70</a:t>
                      </a:r>
                      <a:endParaRPr lang="he-IL" dirty="0"/>
                    </a:p>
                  </a:txBody>
                  <a:tcPr/>
                </a:tc>
                <a:tc>
                  <a:txBody>
                    <a:bodyPr/>
                    <a:lstStyle/>
                    <a:p>
                      <a:pPr rtl="1"/>
                      <a:r>
                        <a:rPr lang="en-US" dirty="0"/>
                        <a:t>Train (80%)</a:t>
                      </a:r>
                      <a:endParaRPr lang="he-IL" dirty="0"/>
                    </a:p>
                  </a:txBody>
                  <a:tcPr/>
                </a:tc>
                <a:extLst>
                  <a:ext uri="{0D108BD9-81ED-4DB2-BD59-A6C34878D82A}">
                    <a16:rowId xmlns:a16="http://schemas.microsoft.com/office/drawing/2014/main" val="2097534363"/>
                  </a:ext>
                </a:extLst>
              </a:tr>
              <a:tr h="466171">
                <a:tc>
                  <a:txBody>
                    <a:bodyPr/>
                    <a:lstStyle/>
                    <a:p>
                      <a:pPr algn="ctr" rtl="1"/>
                      <a:r>
                        <a:rPr lang="en-US" dirty="0"/>
                        <a:t>2</a:t>
                      </a:r>
                      <a:endParaRPr lang="he-IL" dirty="0"/>
                    </a:p>
                  </a:txBody>
                  <a:tcPr/>
                </a:tc>
                <a:tc>
                  <a:txBody>
                    <a:bodyPr/>
                    <a:lstStyle/>
                    <a:p>
                      <a:pPr algn="ctr" rtl="1"/>
                      <a:r>
                        <a:rPr lang="en-US" dirty="0"/>
                        <a:t>22</a:t>
                      </a:r>
                      <a:endParaRPr lang="he-IL" dirty="0"/>
                    </a:p>
                  </a:txBody>
                  <a:tcPr/>
                </a:tc>
                <a:tc>
                  <a:txBody>
                    <a:bodyPr/>
                    <a:lstStyle/>
                    <a:p>
                      <a:pPr algn="ctr" rtl="1"/>
                      <a:r>
                        <a:rPr lang="en-US" dirty="0"/>
                        <a:t>15</a:t>
                      </a:r>
                      <a:endParaRPr lang="he-IL" dirty="0"/>
                    </a:p>
                  </a:txBody>
                  <a:tcPr/>
                </a:tc>
                <a:tc>
                  <a:txBody>
                    <a:bodyPr/>
                    <a:lstStyle/>
                    <a:p>
                      <a:pPr algn="ctr" rtl="1"/>
                      <a:r>
                        <a:rPr lang="en-US" dirty="0"/>
                        <a:t>9</a:t>
                      </a:r>
                      <a:endParaRPr lang="he-IL" dirty="0"/>
                    </a:p>
                  </a:txBody>
                  <a:tcPr/>
                </a:tc>
                <a:tc>
                  <a:txBody>
                    <a:bodyPr/>
                    <a:lstStyle/>
                    <a:p>
                      <a:pPr algn="ctr" rtl="1"/>
                      <a:r>
                        <a:rPr lang="en-US" dirty="0"/>
                        <a:t>14</a:t>
                      </a:r>
                      <a:endParaRPr lang="he-IL" dirty="0"/>
                    </a:p>
                  </a:txBody>
                  <a:tcPr/>
                </a:tc>
                <a:tc>
                  <a:txBody>
                    <a:bodyPr/>
                    <a:lstStyle/>
                    <a:p>
                      <a:pPr algn="ctr" rtl="1"/>
                      <a:r>
                        <a:rPr lang="en-US" dirty="0"/>
                        <a:t>18</a:t>
                      </a:r>
                      <a:endParaRPr lang="he-IL" dirty="0"/>
                    </a:p>
                  </a:txBody>
                  <a:tcPr/>
                </a:tc>
                <a:tc>
                  <a:txBody>
                    <a:bodyPr/>
                    <a:lstStyle/>
                    <a:p>
                      <a:pPr rtl="1"/>
                      <a:r>
                        <a:rPr lang="en-US" dirty="0"/>
                        <a:t>Test (20%)</a:t>
                      </a:r>
                      <a:endParaRPr lang="he-IL" dirty="0"/>
                    </a:p>
                  </a:txBody>
                  <a:tcPr/>
                </a:tc>
                <a:extLst>
                  <a:ext uri="{0D108BD9-81ED-4DB2-BD59-A6C34878D82A}">
                    <a16:rowId xmlns:a16="http://schemas.microsoft.com/office/drawing/2014/main" val="778025452"/>
                  </a:ext>
                </a:extLst>
              </a:tr>
            </a:tbl>
          </a:graphicData>
        </a:graphic>
      </p:graphicFrame>
      <p:graphicFrame>
        <p:nvGraphicFramePr>
          <p:cNvPr id="10" name="טבלה 10">
            <a:extLst>
              <a:ext uri="{FF2B5EF4-FFF2-40B4-BE49-F238E27FC236}">
                <a16:creationId xmlns:a16="http://schemas.microsoft.com/office/drawing/2014/main" id="{4BFE2945-BD0F-55B2-6E30-E60885CB03B7}"/>
              </a:ext>
            </a:extLst>
          </p:cNvPr>
          <p:cNvGraphicFramePr>
            <a:graphicFrameLocks noGrp="1"/>
          </p:cNvGraphicFramePr>
          <p:nvPr>
            <p:extLst>
              <p:ext uri="{D42A27DB-BD31-4B8C-83A1-F6EECF244321}">
                <p14:modId xmlns:p14="http://schemas.microsoft.com/office/powerpoint/2010/main" val="67670998"/>
              </p:ext>
            </p:extLst>
          </p:nvPr>
        </p:nvGraphicFramePr>
        <p:xfrm>
          <a:off x="3218270" y="1243353"/>
          <a:ext cx="4076970" cy="1737360"/>
        </p:xfrm>
        <a:graphic>
          <a:graphicData uri="http://schemas.openxmlformats.org/drawingml/2006/table">
            <a:tbl>
              <a:tblPr rtl="1" firstRow="1" bandRow="1">
                <a:tableStyleId>{93296810-A885-4BE3-A3E7-6D5BEEA58F35}</a:tableStyleId>
              </a:tblPr>
              <a:tblGrid>
                <a:gridCol w="1358990">
                  <a:extLst>
                    <a:ext uri="{9D8B030D-6E8A-4147-A177-3AD203B41FA5}">
                      <a16:colId xmlns:a16="http://schemas.microsoft.com/office/drawing/2014/main" val="2404547947"/>
                    </a:ext>
                  </a:extLst>
                </a:gridCol>
                <a:gridCol w="1358990">
                  <a:extLst>
                    <a:ext uri="{9D8B030D-6E8A-4147-A177-3AD203B41FA5}">
                      <a16:colId xmlns:a16="http://schemas.microsoft.com/office/drawing/2014/main" val="2611993123"/>
                    </a:ext>
                  </a:extLst>
                </a:gridCol>
                <a:gridCol w="1358990">
                  <a:extLst>
                    <a:ext uri="{9D8B030D-6E8A-4147-A177-3AD203B41FA5}">
                      <a16:colId xmlns:a16="http://schemas.microsoft.com/office/drawing/2014/main" val="837287797"/>
                    </a:ext>
                  </a:extLst>
                </a:gridCol>
              </a:tblGrid>
              <a:tr h="251690">
                <a:tc>
                  <a:txBody>
                    <a:bodyPr/>
                    <a:lstStyle/>
                    <a:p>
                      <a:pPr rtl="1"/>
                      <a:r>
                        <a:rPr lang="en-US" dirty="0"/>
                        <a:t>Total # of labels</a:t>
                      </a:r>
                      <a:endParaRPr lang="he-IL" dirty="0"/>
                    </a:p>
                  </a:txBody>
                  <a:tcPr/>
                </a:tc>
                <a:tc>
                  <a:txBody>
                    <a:bodyPr/>
                    <a:lstStyle/>
                    <a:p>
                      <a:pPr rtl="1"/>
                      <a:r>
                        <a:rPr lang="en-US" dirty="0"/>
                        <a:t>Total # of sentences</a:t>
                      </a:r>
                      <a:endParaRPr lang="he-IL" dirty="0"/>
                    </a:p>
                  </a:txBody>
                  <a:tcPr/>
                </a:tc>
                <a:tc>
                  <a:txBody>
                    <a:bodyPr/>
                    <a:lstStyle/>
                    <a:p>
                      <a:pPr marL="0" algn="r" defTabSz="457200" rtl="1" eaLnBrk="1" latinLnBrk="0" hangingPunct="1"/>
                      <a:endParaRPr lang="he-IL" dirty="0"/>
                    </a:p>
                  </a:txBody>
                  <a:tcPr/>
                </a:tc>
                <a:extLst>
                  <a:ext uri="{0D108BD9-81ED-4DB2-BD59-A6C34878D82A}">
                    <a16:rowId xmlns:a16="http://schemas.microsoft.com/office/drawing/2014/main" val="1227196178"/>
                  </a:ext>
                </a:extLst>
              </a:tr>
              <a:tr h="251690">
                <a:tc>
                  <a:txBody>
                    <a:bodyPr/>
                    <a:lstStyle/>
                    <a:p>
                      <a:pPr rtl="1"/>
                      <a:r>
                        <a:rPr lang="en-US" dirty="0"/>
                        <a:t>405</a:t>
                      </a:r>
                      <a:endParaRPr lang="he-IL" dirty="0"/>
                    </a:p>
                  </a:txBody>
                  <a:tcPr/>
                </a:tc>
                <a:tc>
                  <a:txBody>
                    <a:bodyPr/>
                    <a:lstStyle/>
                    <a:p>
                      <a:pPr rtl="1"/>
                      <a:r>
                        <a:rPr lang="en-US" dirty="0"/>
                        <a:t>360</a:t>
                      </a:r>
                      <a:endParaRPr lang="he-IL" dirty="0"/>
                    </a:p>
                  </a:txBody>
                  <a:tcPr/>
                </a:tc>
                <a:tc>
                  <a:txBody>
                    <a:bodyPr/>
                    <a:lstStyle/>
                    <a:p>
                      <a:pPr rtl="1"/>
                      <a:r>
                        <a:rPr lang="en-US" dirty="0"/>
                        <a:t>All Data</a:t>
                      </a:r>
                      <a:endParaRPr lang="he-IL" dirty="0"/>
                    </a:p>
                  </a:txBody>
                  <a:tcPr/>
                </a:tc>
                <a:extLst>
                  <a:ext uri="{0D108BD9-81ED-4DB2-BD59-A6C34878D82A}">
                    <a16:rowId xmlns:a16="http://schemas.microsoft.com/office/drawing/2014/main" val="648437275"/>
                  </a:ext>
                </a:extLst>
              </a:tr>
              <a:tr h="251690">
                <a:tc>
                  <a:txBody>
                    <a:bodyPr/>
                    <a:lstStyle/>
                    <a:p>
                      <a:pPr rtl="1"/>
                      <a:r>
                        <a:rPr lang="en-US" dirty="0"/>
                        <a:t>325</a:t>
                      </a:r>
                      <a:endParaRPr lang="he-IL" dirty="0"/>
                    </a:p>
                  </a:txBody>
                  <a:tcPr/>
                </a:tc>
                <a:tc>
                  <a:txBody>
                    <a:bodyPr/>
                    <a:lstStyle/>
                    <a:p>
                      <a:pPr rtl="1"/>
                      <a:r>
                        <a:rPr lang="en-US" dirty="0"/>
                        <a:t>288</a:t>
                      </a:r>
                      <a:endParaRPr lang="he-IL" dirty="0"/>
                    </a:p>
                  </a:txBody>
                  <a:tcPr/>
                </a:tc>
                <a:tc>
                  <a:txBody>
                    <a:bodyPr/>
                    <a:lstStyle/>
                    <a:p>
                      <a:pPr rtl="1"/>
                      <a:r>
                        <a:rPr lang="en-US" dirty="0"/>
                        <a:t>Train (80%)</a:t>
                      </a:r>
                      <a:endParaRPr lang="he-IL" dirty="0"/>
                    </a:p>
                  </a:txBody>
                  <a:tcPr/>
                </a:tc>
                <a:extLst>
                  <a:ext uri="{0D108BD9-81ED-4DB2-BD59-A6C34878D82A}">
                    <a16:rowId xmlns:a16="http://schemas.microsoft.com/office/drawing/2014/main" val="44081324"/>
                  </a:ext>
                </a:extLst>
              </a:tr>
              <a:tr h="251690">
                <a:tc>
                  <a:txBody>
                    <a:bodyPr/>
                    <a:lstStyle/>
                    <a:p>
                      <a:pPr rtl="1"/>
                      <a:r>
                        <a:rPr lang="en-US" dirty="0"/>
                        <a:t>80</a:t>
                      </a:r>
                      <a:endParaRPr lang="he-IL" dirty="0"/>
                    </a:p>
                  </a:txBody>
                  <a:tcPr/>
                </a:tc>
                <a:tc>
                  <a:txBody>
                    <a:bodyPr/>
                    <a:lstStyle/>
                    <a:p>
                      <a:pPr rtl="1"/>
                      <a:r>
                        <a:rPr lang="en-US" dirty="0"/>
                        <a:t>72</a:t>
                      </a:r>
                      <a:endParaRPr lang="he-IL" dirty="0"/>
                    </a:p>
                  </a:txBody>
                  <a:tcPr/>
                </a:tc>
                <a:tc>
                  <a:txBody>
                    <a:bodyPr/>
                    <a:lstStyle/>
                    <a:p>
                      <a:pPr rtl="1"/>
                      <a:r>
                        <a:rPr lang="en-US" dirty="0"/>
                        <a:t>Test (20%)</a:t>
                      </a:r>
                      <a:endParaRPr lang="he-IL" dirty="0"/>
                    </a:p>
                  </a:txBody>
                  <a:tcPr/>
                </a:tc>
                <a:extLst>
                  <a:ext uri="{0D108BD9-81ED-4DB2-BD59-A6C34878D82A}">
                    <a16:rowId xmlns:a16="http://schemas.microsoft.com/office/drawing/2014/main" val="3564476646"/>
                  </a:ext>
                </a:extLst>
              </a:tr>
            </a:tbl>
          </a:graphicData>
        </a:graphic>
      </p:graphicFrame>
    </p:spTree>
    <p:extLst>
      <p:ext uri="{BB962C8B-B14F-4D97-AF65-F5344CB8AC3E}">
        <p14:creationId xmlns:p14="http://schemas.microsoft.com/office/powerpoint/2010/main" val="73714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B789-B6CF-08E3-34C0-13B767BA2CE4}"/>
              </a:ext>
            </a:extLst>
          </p:cNvPr>
          <p:cNvSpPr>
            <a:spLocks noGrp="1"/>
          </p:cNvSpPr>
          <p:nvPr>
            <p:ph type="title"/>
          </p:nvPr>
        </p:nvSpPr>
        <p:spPr/>
        <p:txBody>
          <a:bodyPr>
            <a:normAutofit/>
          </a:bodyPr>
          <a:lstStyle/>
          <a:p>
            <a:pPr algn="ctr"/>
            <a:r>
              <a:rPr lang="en-US" sz="4800" dirty="0"/>
              <a:t>Bert Embedding</a:t>
            </a:r>
            <a:endParaRPr lang="en-IL" sz="4800" dirty="0"/>
          </a:p>
        </p:txBody>
      </p:sp>
      <p:sp>
        <p:nvSpPr>
          <p:cNvPr id="3" name="Content Placeholder 2">
            <a:extLst>
              <a:ext uri="{FF2B5EF4-FFF2-40B4-BE49-F238E27FC236}">
                <a16:creationId xmlns:a16="http://schemas.microsoft.com/office/drawing/2014/main" id="{F7722284-F57D-8666-289B-80303DFCF0D4}"/>
              </a:ext>
            </a:extLst>
          </p:cNvPr>
          <p:cNvSpPr>
            <a:spLocks noGrp="1"/>
          </p:cNvSpPr>
          <p:nvPr>
            <p:ph idx="1"/>
          </p:nvPr>
        </p:nvSpPr>
        <p:spPr>
          <a:xfrm>
            <a:off x="246260" y="1638074"/>
            <a:ext cx="10517534" cy="3880773"/>
          </a:xfrm>
        </p:spPr>
        <p:txBody>
          <a:bodyPr>
            <a:normAutofit/>
          </a:bodyPr>
          <a:lstStyle/>
          <a:p>
            <a:r>
              <a:rPr lang="en-US" sz="2800" b="0" i="0" dirty="0">
                <a:solidFill>
                  <a:schemeClr val="tx1"/>
                </a:solidFill>
                <a:effectLst/>
                <a:latin typeface="Söhne"/>
              </a:rPr>
              <a:t>BERT embedding is a representation of words or sentences as numerical vectors, capturing their meaning and contextual information, enabling advanced natural language processing tasks.</a:t>
            </a:r>
            <a:endParaRPr lang="en-IL" sz="2800" dirty="0">
              <a:solidFill>
                <a:schemeClr val="tx1"/>
              </a:solidFill>
            </a:endParaRPr>
          </a:p>
        </p:txBody>
      </p:sp>
      <p:pic>
        <p:nvPicPr>
          <p:cNvPr id="4" name="תמונה 3">
            <a:extLst>
              <a:ext uri="{FF2B5EF4-FFF2-40B4-BE49-F238E27FC236}">
                <a16:creationId xmlns:a16="http://schemas.microsoft.com/office/drawing/2014/main" id="{6367ED08-4CA6-381F-4314-13815BEBB9E2}"/>
              </a:ext>
            </a:extLst>
          </p:cNvPr>
          <p:cNvPicPr>
            <a:picLocks noChangeAspect="1"/>
          </p:cNvPicPr>
          <p:nvPr/>
        </p:nvPicPr>
        <p:blipFill>
          <a:blip r:embed="rId3"/>
          <a:stretch>
            <a:fillRect/>
          </a:stretch>
        </p:blipFill>
        <p:spPr>
          <a:xfrm>
            <a:off x="3879670" y="3224234"/>
            <a:ext cx="6191793" cy="3317255"/>
          </a:xfrm>
          <a:prstGeom prst="rect">
            <a:avLst/>
          </a:prstGeom>
        </p:spPr>
      </p:pic>
    </p:spTree>
    <p:extLst>
      <p:ext uri="{BB962C8B-B14F-4D97-AF65-F5344CB8AC3E}">
        <p14:creationId xmlns:p14="http://schemas.microsoft.com/office/powerpoint/2010/main" val="284639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831E-5F67-806E-70A3-647230951367}"/>
              </a:ext>
            </a:extLst>
          </p:cNvPr>
          <p:cNvSpPr>
            <a:spLocks noGrp="1"/>
          </p:cNvSpPr>
          <p:nvPr>
            <p:ph type="title"/>
          </p:nvPr>
        </p:nvSpPr>
        <p:spPr>
          <a:xfrm>
            <a:off x="378823" y="2160591"/>
            <a:ext cx="6126481" cy="1268409"/>
          </a:xfrm>
        </p:spPr>
        <p:txBody>
          <a:bodyPr>
            <a:noAutofit/>
          </a:bodyPr>
          <a:lstStyle/>
          <a:p>
            <a:pPr algn="ctr"/>
            <a:r>
              <a:rPr lang="en-US" sz="4400" dirty="0"/>
              <a:t>Unsupervised Learning</a:t>
            </a:r>
            <a:endParaRPr lang="en-IL" sz="4400" dirty="0"/>
          </a:p>
        </p:txBody>
      </p:sp>
      <p:sp>
        <p:nvSpPr>
          <p:cNvPr id="3" name="Content Placeholder 2">
            <a:extLst>
              <a:ext uri="{FF2B5EF4-FFF2-40B4-BE49-F238E27FC236}">
                <a16:creationId xmlns:a16="http://schemas.microsoft.com/office/drawing/2014/main" id="{E6363E42-9D49-5F4E-AF7E-B9677491899A}"/>
              </a:ext>
            </a:extLst>
          </p:cNvPr>
          <p:cNvSpPr>
            <a:spLocks noGrp="1"/>
          </p:cNvSpPr>
          <p:nvPr>
            <p:ph idx="1"/>
          </p:nvPr>
        </p:nvSpPr>
        <p:spPr>
          <a:xfrm>
            <a:off x="378823" y="3429000"/>
            <a:ext cx="6635931" cy="1268410"/>
          </a:xfrm>
        </p:spPr>
        <p:txBody>
          <a:bodyPr>
            <a:normAutofit fontScale="32500" lnSpcReduction="20000"/>
          </a:bodyPr>
          <a:lstStyle/>
          <a:p>
            <a:r>
              <a:rPr lang="en-US" sz="8600" dirty="0"/>
              <a:t>Unsupervised learning is a machine learning technique that does not require labeled data</a:t>
            </a:r>
          </a:p>
          <a:p>
            <a:endParaRPr lang="en-IL" dirty="0"/>
          </a:p>
        </p:txBody>
      </p:sp>
      <p:pic>
        <p:nvPicPr>
          <p:cNvPr id="10" name="תמונה 9">
            <a:extLst>
              <a:ext uri="{FF2B5EF4-FFF2-40B4-BE49-F238E27FC236}">
                <a16:creationId xmlns:a16="http://schemas.microsoft.com/office/drawing/2014/main" id="{57D26D66-F14B-9470-B812-5C4A7037E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6354" y="0"/>
            <a:ext cx="3805646" cy="6858000"/>
          </a:xfrm>
          <a:prstGeom prst="rect">
            <a:avLst/>
          </a:prstGeom>
        </p:spPr>
      </p:pic>
    </p:spTree>
    <p:extLst>
      <p:ext uri="{BB962C8B-B14F-4D97-AF65-F5344CB8AC3E}">
        <p14:creationId xmlns:p14="http://schemas.microsoft.com/office/powerpoint/2010/main" val="7031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a:extLst>
              <a:ext uri="{FF2B5EF4-FFF2-40B4-BE49-F238E27FC236}">
                <a16:creationId xmlns:a16="http://schemas.microsoft.com/office/drawing/2014/main" id="{149EE913-AF33-D726-F80D-A5D455351601}"/>
              </a:ext>
            </a:extLst>
          </p:cNvPr>
          <p:cNvSpPr>
            <a:spLocks noGrp="1"/>
          </p:cNvSpPr>
          <p:nvPr>
            <p:ph type="title"/>
          </p:nvPr>
        </p:nvSpPr>
        <p:spPr>
          <a:xfrm>
            <a:off x="3464893" y="88511"/>
            <a:ext cx="4208175" cy="583989"/>
          </a:xfrm>
        </p:spPr>
        <p:txBody>
          <a:bodyPr>
            <a:normAutofit fontScale="90000"/>
          </a:bodyPr>
          <a:lstStyle/>
          <a:p>
            <a:r>
              <a:rPr lang="en-US"/>
              <a:t>Results Unsupervised</a:t>
            </a:r>
            <a:endParaRPr lang="he-IL" dirty="0"/>
          </a:p>
        </p:txBody>
      </p:sp>
      <p:pic>
        <p:nvPicPr>
          <p:cNvPr id="7" name="תמונה 6" descr="A screenshot of a table&#10;&#10;Description automatically generated with low confidence">
            <a:extLst>
              <a:ext uri="{FF2B5EF4-FFF2-40B4-BE49-F238E27FC236}">
                <a16:creationId xmlns:a16="http://schemas.microsoft.com/office/drawing/2014/main" id="{DAD63EA0-AD8C-2319-8D41-8CC9334131CF}"/>
              </a:ext>
            </a:extLst>
          </p:cNvPr>
          <p:cNvPicPr>
            <a:picLocks noChangeAspect="1"/>
          </p:cNvPicPr>
          <p:nvPr/>
        </p:nvPicPr>
        <p:blipFill>
          <a:blip r:embed="rId2"/>
          <a:stretch>
            <a:fillRect/>
          </a:stretch>
        </p:blipFill>
        <p:spPr>
          <a:xfrm>
            <a:off x="85350" y="860872"/>
            <a:ext cx="4261868" cy="2858138"/>
          </a:xfrm>
          <a:prstGeom prst="rect">
            <a:avLst/>
          </a:prstGeom>
        </p:spPr>
      </p:pic>
      <p:sp>
        <p:nvSpPr>
          <p:cNvPr id="8" name="תיבת טקסט 7">
            <a:extLst>
              <a:ext uri="{FF2B5EF4-FFF2-40B4-BE49-F238E27FC236}">
                <a16:creationId xmlns:a16="http://schemas.microsoft.com/office/drawing/2014/main" id="{E631D0EF-3AAB-5C9D-7F3D-7C502F84034E}"/>
              </a:ext>
            </a:extLst>
          </p:cNvPr>
          <p:cNvSpPr txBox="1"/>
          <p:nvPr/>
        </p:nvSpPr>
        <p:spPr>
          <a:xfrm>
            <a:off x="572918" y="459982"/>
            <a:ext cx="2709396" cy="369332"/>
          </a:xfrm>
          <a:prstGeom prst="rect">
            <a:avLst/>
          </a:prstGeom>
          <a:noFill/>
        </p:spPr>
        <p:txBody>
          <a:bodyPr wrap="none" rtlCol="1">
            <a:spAutoFit/>
          </a:bodyPr>
          <a:lstStyle/>
          <a:p>
            <a:r>
              <a:rPr lang="en-US" b="1"/>
              <a:t>Option 1</a:t>
            </a:r>
            <a:r>
              <a:rPr lang="he-IL" b="1"/>
              <a:t> - </a:t>
            </a:r>
            <a:r>
              <a:rPr lang="en-US" b="1"/>
              <a:t> all sentence</a:t>
            </a:r>
            <a:endParaRPr lang="he-IL" b="1" dirty="0"/>
          </a:p>
        </p:txBody>
      </p:sp>
      <p:sp>
        <p:nvSpPr>
          <p:cNvPr id="10" name="תיבת טקסט 9">
            <a:extLst>
              <a:ext uri="{FF2B5EF4-FFF2-40B4-BE49-F238E27FC236}">
                <a16:creationId xmlns:a16="http://schemas.microsoft.com/office/drawing/2014/main" id="{36E675E6-28BA-08FE-CE86-F605BF73DF8F}"/>
              </a:ext>
            </a:extLst>
          </p:cNvPr>
          <p:cNvSpPr txBox="1"/>
          <p:nvPr/>
        </p:nvSpPr>
        <p:spPr>
          <a:xfrm>
            <a:off x="7945143" y="179870"/>
            <a:ext cx="3483646" cy="369332"/>
          </a:xfrm>
          <a:prstGeom prst="rect">
            <a:avLst/>
          </a:prstGeom>
          <a:noFill/>
        </p:spPr>
        <p:txBody>
          <a:bodyPr wrap="none" rtlCol="1">
            <a:spAutoFit/>
          </a:bodyPr>
          <a:lstStyle/>
          <a:p>
            <a:r>
              <a:rPr lang="en-US" b="1"/>
              <a:t>Option 2 - concatenated string</a:t>
            </a:r>
            <a:endParaRPr lang="he-IL" b="1" dirty="0"/>
          </a:p>
        </p:txBody>
      </p:sp>
      <p:pic>
        <p:nvPicPr>
          <p:cNvPr id="11" name="תמונה 10" descr="A screenshot of a graph&#10;&#10;Description automatically generated with low confidence">
            <a:extLst>
              <a:ext uri="{FF2B5EF4-FFF2-40B4-BE49-F238E27FC236}">
                <a16:creationId xmlns:a16="http://schemas.microsoft.com/office/drawing/2014/main" id="{ADCC8C07-8A75-9755-FC18-4F20E0BAB559}"/>
              </a:ext>
            </a:extLst>
          </p:cNvPr>
          <p:cNvPicPr>
            <a:picLocks noChangeAspect="1"/>
          </p:cNvPicPr>
          <p:nvPr/>
        </p:nvPicPr>
        <p:blipFill>
          <a:blip r:embed="rId3"/>
          <a:stretch>
            <a:fillRect/>
          </a:stretch>
        </p:blipFill>
        <p:spPr>
          <a:xfrm>
            <a:off x="3488153" y="3750568"/>
            <a:ext cx="4582658" cy="3087838"/>
          </a:xfrm>
          <a:prstGeom prst="rect">
            <a:avLst/>
          </a:prstGeom>
        </p:spPr>
      </p:pic>
      <p:sp>
        <p:nvSpPr>
          <p:cNvPr id="12" name="תיבת טקסט 11">
            <a:extLst>
              <a:ext uri="{FF2B5EF4-FFF2-40B4-BE49-F238E27FC236}">
                <a16:creationId xmlns:a16="http://schemas.microsoft.com/office/drawing/2014/main" id="{6DF0296E-3977-845D-A275-66145D43337C}"/>
              </a:ext>
            </a:extLst>
          </p:cNvPr>
          <p:cNvSpPr txBox="1"/>
          <p:nvPr/>
        </p:nvSpPr>
        <p:spPr>
          <a:xfrm>
            <a:off x="4370777" y="3349678"/>
            <a:ext cx="2659702" cy="369332"/>
          </a:xfrm>
          <a:prstGeom prst="rect">
            <a:avLst/>
          </a:prstGeom>
          <a:noFill/>
        </p:spPr>
        <p:txBody>
          <a:bodyPr wrap="none" rtlCol="1">
            <a:spAutoFit/>
          </a:bodyPr>
          <a:lstStyle/>
          <a:p>
            <a:r>
              <a:rPr lang="en-US" b="1"/>
              <a:t>Option 3- avg all nouns</a:t>
            </a:r>
            <a:endParaRPr lang="he-IL" b="1" dirty="0"/>
          </a:p>
        </p:txBody>
      </p:sp>
      <p:pic>
        <p:nvPicPr>
          <p:cNvPr id="3" name="תמונה 8" descr="A screenshot of a graph&#10;&#10;Description automatically generated with low confidence">
            <a:extLst>
              <a:ext uri="{FF2B5EF4-FFF2-40B4-BE49-F238E27FC236}">
                <a16:creationId xmlns:a16="http://schemas.microsoft.com/office/drawing/2014/main" id="{BCA9CB93-5F84-E5CC-CB35-656F9185216E}"/>
              </a:ext>
            </a:extLst>
          </p:cNvPr>
          <p:cNvPicPr>
            <a:picLocks noChangeAspect="1"/>
          </p:cNvPicPr>
          <p:nvPr/>
        </p:nvPicPr>
        <p:blipFill>
          <a:blip r:embed="rId4"/>
          <a:stretch>
            <a:fillRect/>
          </a:stretch>
        </p:blipFill>
        <p:spPr>
          <a:xfrm>
            <a:off x="7395637" y="612318"/>
            <a:ext cx="4582658" cy="3075134"/>
          </a:xfrm>
          <a:prstGeom prst="rect">
            <a:avLst/>
          </a:prstGeom>
        </p:spPr>
      </p:pic>
    </p:spTree>
    <p:extLst>
      <p:ext uri="{BB962C8B-B14F-4D97-AF65-F5344CB8AC3E}">
        <p14:creationId xmlns:p14="http://schemas.microsoft.com/office/powerpoint/2010/main" val="2344976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D05C-771F-31AF-48EB-4EB7EFA759E0}"/>
              </a:ext>
            </a:extLst>
          </p:cNvPr>
          <p:cNvSpPr>
            <a:spLocks noGrp="1"/>
          </p:cNvSpPr>
          <p:nvPr>
            <p:ph type="title"/>
          </p:nvPr>
        </p:nvSpPr>
        <p:spPr>
          <a:xfrm>
            <a:off x="318779" y="156238"/>
            <a:ext cx="8596668" cy="1320800"/>
          </a:xfrm>
        </p:spPr>
        <p:txBody>
          <a:bodyPr/>
          <a:lstStyle/>
          <a:p>
            <a:pPr algn="l" defTabSz="457200" rtl="1" eaLnBrk="1" latinLnBrk="0" hangingPunct="1">
              <a:spcBef>
                <a:spcPct val="0"/>
              </a:spcBef>
              <a:buNone/>
            </a:pPr>
            <a:r>
              <a:rPr lang="en-US" dirty="0"/>
              <a:t>Supervised process</a:t>
            </a:r>
            <a:endParaRPr lang="en-IL" dirty="0"/>
          </a:p>
        </p:txBody>
      </p:sp>
      <p:pic>
        <p:nvPicPr>
          <p:cNvPr id="4" name="Picture 3" descr="A picture containing text, screenshot, font&#10;&#10;Description automatically generated">
            <a:extLst>
              <a:ext uri="{FF2B5EF4-FFF2-40B4-BE49-F238E27FC236}">
                <a16:creationId xmlns:a16="http://schemas.microsoft.com/office/drawing/2014/main" id="{1349305C-0881-DC59-B789-2CF606E13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91" y="1002847"/>
            <a:ext cx="3057772" cy="5038515"/>
          </a:xfrm>
          <a:prstGeom prst="rect">
            <a:avLst/>
          </a:prstGeom>
        </p:spPr>
      </p:pic>
      <p:pic>
        <p:nvPicPr>
          <p:cNvPr id="5" name="Content Placeholder 10" descr="A picture containing text, screenshot, design&#10;&#10;Description automatically generated">
            <a:extLst>
              <a:ext uri="{FF2B5EF4-FFF2-40B4-BE49-F238E27FC236}">
                <a16:creationId xmlns:a16="http://schemas.microsoft.com/office/drawing/2014/main" id="{5DEBDB94-FD28-D7D7-B4D4-CAD678F85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663" y="1002847"/>
            <a:ext cx="5488970" cy="5359819"/>
          </a:xfrm>
          <a:prstGeom prst="rect">
            <a:avLst/>
          </a:prstGeom>
        </p:spPr>
      </p:pic>
    </p:spTree>
    <p:extLst>
      <p:ext uri="{BB962C8B-B14F-4D97-AF65-F5344CB8AC3E}">
        <p14:creationId xmlns:p14="http://schemas.microsoft.com/office/powerpoint/2010/main" val="1440779898"/>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4503</TotalTime>
  <Words>872</Words>
  <Application>Microsoft Macintosh PowerPoint</Application>
  <PresentationFormat>Widescreen</PresentationFormat>
  <Paragraphs>114</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Trebuchet MS</vt:lpstr>
      <vt:lpstr>Wingdings 3</vt:lpstr>
      <vt:lpstr>פיאה</vt:lpstr>
      <vt:lpstr>Chat-GPT Based Entities Classification - ESWA 2023 </vt:lpstr>
      <vt:lpstr>Introduction Urban Planning in Bogota's Savannah - Shaping a Sustainable Future </vt:lpstr>
      <vt:lpstr>Introduction</vt:lpstr>
      <vt:lpstr>Dataset</vt:lpstr>
      <vt:lpstr>Dataset</vt:lpstr>
      <vt:lpstr>Bert Embedding</vt:lpstr>
      <vt:lpstr>Unsupervised Learning</vt:lpstr>
      <vt:lpstr>Results Unsupervised</vt:lpstr>
      <vt:lpstr>Supervised process</vt:lpstr>
      <vt:lpstr>Supervised – the model</vt:lpstr>
      <vt:lpstr>Results TF-IDF</vt:lpstr>
      <vt:lpstr>Results Sentence-BERT</vt:lpstr>
      <vt:lpstr>Code Questions</vt:lpstr>
      <vt:lpstr>Discussion Open Questions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dc:title>
  <dc:creator>oranidjar</dc:creator>
  <cp:lastModifiedBy>Taliya Shitreet</cp:lastModifiedBy>
  <cp:revision>14</cp:revision>
  <dcterms:created xsi:type="dcterms:W3CDTF">2022-12-25T22:21:39Z</dcterms:created>
  <dcterms:modified xsi:type="dcterms:W3CDTF">2023-06-12T11:19:42Z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5943423-0614-406f-8d5e-6a42b298e941_Enabled">
    <vt:lpwstr>true</vt:lpwstr>
  </property>
  <property fmtid="{D5CDD505-2E9C-101B-9397-08002B2CF9AE}" pid="3" name="MSIP_Label_45943423-0614-406f-8d5e-6a42b298e941_SetDate">
    <vt:lpwstr>2023-06-11T16:21:04Z</vt:lpwstr>
  </property>
  <property fmtid="{D5CDD505-2E9C-101B-9397-08002B2CF9AE}" pid="4" name="MSIP_Label_45943423-0614-406f-8d5e-6a42b298e941_Method">
    <vt:lpwstr>Standard</vt:lpwstr>
  </property>
  <property fmtid="{D5CDD505-2E9C-101B-9397-08002B2CF9AE}" pid="5" name="MSIP_Label_45943423-0614-406f-8d5e-6a42b298e941_Name">
    <vt:lpwstr>Internal</vt:lpwstr>
  </property>
  <property fmtid="{D5CDD505-2E9C-101B-9397-08002B2CF9AE}" pid="6" name="MSIP_Label_45943423-0614-406f-8d5e-6a42b298e941_SiteId">
    <vt:lpwstr>02f22272-3538-4a5f-ae4e-64cd13d9890e</vt:lpwstr>
  </property>
  <property fmtid="{D5CDD505-2E9C-101B-9397-08002B2CF9AE}" pid="7" name="MSIP_Label_45943423-0614-406f-8d5e-6a42b298e941_ActionId">
    <vt:lpwstr>30816c63-edbf-4b96-91ce-a88c710f291c</vt:lpwstr>
  </property>
  <property fmtid="{D5CDD505-2E9C-101B-9397-08002B2CF9AE}" pid="8" name="MSIP_Label_45943423-0614-406f-8d5e-6a42b298e941_ContentBits">
    <vt:lpwstr>0</vt:lpwstr>
  </property>
</Properties>
</file>