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0" r:id="rId1"/>
  </p:sldMasterIdLst>
  <p:sldIdLst>
    <p:sldId id="256" r:id="rId2"/>
    <p:sldId id="257" r:id="rId3"/>
    <p:sldId id="258" r:id="rId4"/>
    <p:sldId id="259" r:id="rId5"/>
    <p:sldId id="260" r:id="rId6"/>
    <p:sldId id="261" r:id="rId7"/>
    <p:sldId id="27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C20579-0125-4200-A94B-59A4E8C896EE}" type="datetimeFigureOut">
              <a:rPr lang="en-RW" smtClean="0"/>
              <a:t>19/02/2024</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C7488B44-A190-41E2-93D3-0E5300934C60}" type="slidenum">
              <a:rPr lang="en-RW" smtClean="0"/>
              <a:t>‹#›</a:t>
            </a:fld>
            <a:endParaRPr lang="en-RW"/>
          </a:p>
        </p:txBody>
      </p:sp>
    </p:spTree>
    <p:extLst>
      <p:ext uri="{BB962C8B-B14F-4D97-AF65-F5344CB8AC3E}">
        <p14:creationId xmlns:p14="http://schemas.microsoft.com/office/powerpoint/2010/main" val="3694163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C20579-0125-4200-A94B-59A4E8C896EE}" type="datetimeFigureOut">
              <a:rPr lang="en-RW" smtClean="0"/>
              <a:t>19/02/2024</a:t>
            </a:fld>
            <a:endParaRPr lang="en-RW"/>
          </a:p>
        </p:txBody>
      </p:sp>
      <p:sp>
        <p:nvSpPr>
          <p:cNvPr id="6" name="Footer Placeholder 5"/>
          <p:cNvSpPr>
            <a:spLocks noGrp="1"/>
          </p:cNvSpPr>
          <p:nvPr>
            <p:ph type="ftr" sz="quarter" idx="11"/>
          </p:nvPr>
        </p:nvSpPr>
        <p:spPr/>
        <p:txBody>
          <a:bodyPr/>
          <a:lstStyle/>
          <a:p>
            <a:endParaRPr lang="en-RW"/>
          </a:p>
        </p:txBody>
      </p:sp>
      <p:sp>
        <p:nvSpPr>
          <p:cNvPr id="7" name="Slide Number Placeholder 6"/>
          <p:cNvSpPr>
            <a:spLocks noGrp="1"/>
          </p:cNvSpPr>
          <p:nvPr>
            <p:ph type="sldNum" sz="quarter" idx="12"/>
          </p:nvPr>
        </p:nvSpPr>
        <p:spPr/>
        <p:txBody>
          <a:bodyPr/>
          <a:lstStyle/>
          <a:p>
            <a:fld id="{C7488B44-A190-41E2-93D3-0E5300934C60}" type="slidenum">
              <a:rPr lang="en-RW" smtClean="0"/>
              <a:t>‹#›</a:t>
            </a:fld>
            <a:endParaRPr lang="en-RW"/>
          </a:p>
        </p:txBody>
      </p:sp>
    </p:spTree>
    <p:extLst>
      <p:ext uri="{BB962C8B-B14F-4D97-AF65-F5344CB8AC3E}">
        <p14:creationId xmlns:p14="http://schemas.microsoft.com/office/powerpoint/2010/main" val="258788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C20579-0125-4200-A94B-59A4E8C896EE}" type="datetimeFigureOut">
              <a:rPr lang="en-RW" smtClean="0"/>
              <a:t>19/02/2024</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C7488B44-A190-41E2-93D3-0E5300934C60}" type="slidenum">
              <a:rPr lang="en-RW" smtClean="0"/>
              <a:t>‹#›</a:t>
            </a:fld>
            <a:endParaRPr lang="en-RW"/>
          </a:p>
        </p:txBody>
      </p:sp>
    </p:spTree>
    <p:extLst>
      <p:ext uri="{BB962C8B-B14F-4D97-AF65-F5344CB8AC3E}">
        <p14:creationId xmlns:p14="http://schemas.microsoft.com/office/powerpoint/2010/main" val="2706568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C20579-0125-4200-A94B-59A4E8C896EE}" type="datetimeFigureOut">
              <a:rPr lang="en-RW" smtClean="0"/>
              <a:t>19/02/2024</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C7488B44-A190-41E2-93D3-0E5300934C60}" type="slidenum">
              <a:rPr lang="en-RW" smtClean="0"/>
              <a:t>‹#›</a:t>
            </a:fld>
            <a:endParaRPr lang="en-RW"/>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98641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20579-0125-4200-A94B-59A4E8C896EE}" type="datetimeFigureOut">
              <a:rPr lang="en-RW" smtClean="0"/>
              <a:t>19/02/2024</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C7488B44-A190-41E2-93D3-0E5300934C60}" type="slidenum">
              <a:rPr lang="en-RW" smtClean="0"/>
              <a:t>‹#›</a:t>
            </a:fld>
            <a:endParaRPr lang="en-RW"/>
          </a:p>
        </p:txBody>
      </p:sp>
    </p:spTree>
    <p:extLst>
      <p:ext uri="{BB962C8B-B14F-4D97-AF65-F5344CB8AC3E}">
        <p14:creationId xmlns:p14="http://schemas.microsoft.com/office/powerpoint/2010/main" val="4028238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C20579-0125-4200-A94B-59A4E8C896EE}" type="datetimeFigureOut">
              <a:rPr lang="en-RW" smtClean="0"/>
              <a:t>19/02/2024</a:t>
            </a:fld>
            <a:endParaRPr lang="en-RW"/>
          </a:p>
        </p:txBody>
      </p:sp>
      <p:sp>
        <p:nvSpPr>
          <p:cNvPr id="4"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C7488B44-A190-41E2-93D3-0E5300934C60}" type="slidenum">
              <a:rPr lang="en-RW" smtClean="0"/>
              <a:t>‹#›</a:t>
            </a:fld>
            <a:endParaRPr lang="en-RW"/>
          </a:p>
        </p:txBody>
      </p:sp>
    </p:spTree>
    <p:extLst>
      <p:ext uri="{BB962C8B-B14F-4D97-AF65-F5344CB8AC3E}">
        <p14:creationId xmlns:p14="http://schemas.microsoft.com/office/powerpoint/2010/main" val="3504127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C20579-0125-4200-A94B-59A4E8C896EE}" type="datetimeFigureOut">
              <a:rPr lang="en-RW" smtClean="0"/>
              <a:t>19/02/2024</a:t>
            </a:fld>
            <a:endParaRPr lang="en-RW"/>
          </a:p>
        </p:txBody>
      </p:sp>
      <p:sp>
        <p:nvSpPr>
          <p:cNvPr id="4"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C7488B44-A190-41E2-93D3-0E5300934C60}" type="slidenum">
              <a:rPr lang="en-RW" smtClean="0"/>
              <a:t>‹#›</a:t>
            </a:fld>
            <a:endParaRPr lang="en-RW"/>
          </a:p>
        </p:txBody>
      </p:sp>
    </p:spTree>
    <p:extLst>
      <p:ext uri="{BB962C8B-B14F-4D97-AF65-F5344CB8AC3E}">
        <p14:creationId xmlns:p14="http://schemas.microsoft.com/office/powerpoint/2010/main" val="1143964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20579-0125-4200-A94B-59A4E8C896EE}" type="datetimeFigureOut">
              <a:rPr lang="en-RW" smtClean="0"/>
              <a:t>19/02/2024</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C7488B44-A190-41E2-93D3-0E5300934C60}" type="slidenum">
              <a:rPr lang="en-RW" smtClean="0"/>
              <a:t>‹#›</a:t>
            </a:fld>
            <a:endParaRPr lang="en-RW"/>
          </a:p>
        </p:txBody>
      </p:sp>
    </p:spTree>
    <p:extLst>
      <p:ext uri="{BB962C8B-B14F-4D97-AF65-F5344CB8AC3E}">
        <p14:creationId xmlns:p14="http://schemas.microsoft.com/office/powerpoint/2010/main" val="3348664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20579-0125-4200-A94B-59A4E8C896EE}" type="datetimeFigureOut">
              <a:rPr lang="en-RW" smtClean="0"/>
              <a:t>19/02/2024</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C7488B44-A190-41E2-93D3-0E5300934C60}" type="slidenum">
              <a:rPr lang="en-RW" smtClean="0"/>
              <a:t>‹#›</a:t>
            </a:fld>
            <a:endParaRPr lang="en-RW"/>
          </a:p>
        </p:txBody>
      </p:sp>
    </p:spTree>
    <p:extLst>
      <p:ext uri="{BB962C8B-B14F-4D97-AF65-F5344CB8AC3E}">
        <p14:creationId xmlns:p14="http://schemas.microsoft.com/office/powerpoint/2010/main" val="235188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6C20579-0125-4200-A94B-59A4E8C896EE}" type="datetimeFigureOut">
              <a:rPr lang="en-RW" smtClean="0"/>
              <a:t>19/02/2024</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C7488B44-A190-41E2-93D3-0E5300934C60}" type="slidenum">
              <a:rPr lang="en-RW" smtClean="0"/>
              <a:t>‹#›</a:t>
            </a:fld>
            <a:endParaRPr lang="en-RW"/>
          </a:p>
        </p:txBody>
      </p:sp>
    </p:spTree>
    <p:extLst>
      <p:ext uri="{BB962C8B-B14F-4D97-AF65-F5344CB8AC3E}">
        <p14:creationId xmlns:p14="http://schemas.microsoft.com/office/powerpoint/2010/main" val="3193305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20579-0125-4200-A94B-59A4E8C896EE}" type="datetimeFigureOut">
              <a:rPr lang="en-RW" smtClean="0"/>
              <a:t>19/02/2024</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C7488B44-A190-41E2-93D3-0E5300934C60}" type="slidenum">
              <a:rPr lang="en-RW" smtClean="0"/>
              <a:t>‹#›</a:t>
            </a:fld>
            <a:endParaRPr lang="en-RW"/>
          </a:p>
        </p:txBody>
      </p:sp>
    </p:spTree>
    <p:extLst>
      <p:ext uri="{BB962C8B-B14F-4D97-AF65-F5344CB8AC3E}">
        <p14:creationId xmlns:p14="http://schemas.microsoft.com/office/powerpoint/2010/main" val="105384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C20579-0125-4200-A94B-59A4E8C896EE}" type="datetimeFigureOut">
              <a:rPr lang="en-RW" smtClean="0"/>
              <a:t>19/02/2024</a:t>
            </a:fld>
            <a:endParaRPr lang="en-RW"/>
          </a:p>
        </p:txBody>
      </p:sp>
      <p:sp>
        <p:nvSpPr>
          <p:cNvPr id="6" name="Footer Placeholder 5"/>
          <p:cNvSpPr>
            <a:spLocks noGrp="1"/>
          </p:cNvSpPr>
          <p:nvPr>
            <p:ph type="ftr" sz="quarter" idx="11"/>
          </p:nvPr>
        </p:nvSpPr>
        <p:spPr/>
        <p:txBody>
          <a:bodyPr/>
          <a:lstStyle/>
          <a:p>
            <a:endParaRPr lang="en-RW"/>
          </a:p>
        </p:txBody>
      </p:sp>
      <p:sp>
        <p:nvSpPr>
          <p:cNvPr id="7" name="Slide Number Placeholder 6"/>
          <p:cNvSpPr>
            <a:spLocks noGrp="1"/>
          </p:cNvSpPr>
          <p:nvPr>
            <p:ph type="sldNum" sz="quarter" idx="12"/>
          </p:nvPr>
        </p:nvSpPr>
        <p:spPr/>
        <p:txBody>
          <a:bodyPr/>
          <a:lstStyle/>
          <a:p>
            <a:fld id="{C7488B44-A190-41E2-93D3-0E5300934C60}" type="slidenum">
              <a:rPr lang="en-RW" smtClean="0"/>
              <a:t>‹#›</a:t>
            </a:fld>
            <a:endParaRPr lang="en-RW"/>
          </a:p>
        </p:txBody>
      </p:sp>
    </p:spTree>
    <p:extLst>
      <p:ext uri="{BB962C8B-B14F-4D97-AF65-F5344CB8AC3E}">
        <p14:creationId xmlns:p14="http://schemas.microsoft.com/office/powerpoint/2010/main" val="3123326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C20579-0125-4200-A94B-59A4E8C896EE}" type="datetimeFigureOut">
              <a:rPr lang="en-RW" smtClean="0"/>
              <a:t>19/02/2024</a:t>
            </a:fld>
            <a:endParaRPr lang="en-RW"/>
          </a:p>
        </p:txBody>
      </p:sp>
      <p:sp>
        <p:nvSpPr>
          <p:cNvPr id="8" name="Footer Placeholder 7"/>
          <p:cNvSpPr>
            <a:spLocks noGrp="1"/>
          </p:cNvSpPr>
          <p:nvPr>
            <p:ph type="ftr" sz="quarter" idx="11"/>
          </p:nvPr>
        </p:nvSpPr>
        <p:spPr/>
        <p:txBody>
          <a:bodyPr/>
          <a:lstStyle/>
          <a:p>
            <a:endParaRPr lang="en-RW"/>
          </a:p>
        </p:txBody>
      </p:sp>
      <p:sp>
        <p:nvSpPr>
          <p:cNvPr id="9" name="Slide Number Placeholder 8"/>
          <p:cNvSpPr>
            <a:spLocks noGrp="1"/>
          </p:cNvSpPr>
          <p:nvPr>
            <p:ph type="sldNum" sz="quarter" idx="12"/>
          </p:nvPr>
        </p:nvSpPr>
        <p:spPr/>
        <p:txBody>
          <a:bodyPr/>
          <a:lstStyle/>
          <a:p>
            <a:fld id="{C7488B44-A190-41E2-93D3-0E5300934C60}" type="slidenum">
              <a:rPr lang="en-RW" smtClean="0"/>
              <a:t>‹#›</a:t>
            </a:fld>
            <a:endParaRPr lang="en-RW"/>
          </a:p>
        </p:txBody>
      </p:sp>
    </p:spTree>
    <p:extLst>
      <p:ext uri="{BB962C8B-B14F-4D97-AF65-F5344CB8AC3E}">
        <p14:creationId xmlns:p14="http://schemas.microsoft.com/office/powerpoint/2010/main" val="263645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6C20579-0125-4200-A94B-59A4E8C896EE}" type="datetimeFigureOut">
              <a:rPr lang="en-RW" smtClean="0"/>
              <a:t>19/02/2024</a:t>
            </a:fld>
            <a:endParaRPr lang="en-RW"/>
          </a:p>
        </p:txBody>
      </p:sp>
      <p:sp>
        <p:nvSpPr>
          <p:cNvPr id="5" name="Footer Placeholder 3"/>
          <p:cNvSpPr>
            <a:spLocks noGrp="1"/>
          </p:cNvSpPr>
          <p:nvPr>
            <p:ph type="ftr" sz="quarter" idx="11"/>
          </p:nvPr>
        </p:nvSpPr>
        <p:spPr/>
        <p:txBody>
          <a:bodyPr/>
          <a:lstStyle/>
          <a:p>
            <a:endParaRPr lang="en-RW"/>
          </a:p>
        </p:txBody>
      </p:sp>
      <p:sp>
        <p:nvSpPr>
          <p:cNvPr id="6" name="Slide Number Placeholder 4"/>
          <p:cNvSpPr>
            <a:spLocks noGrp="1"/>
          </p:cNvSpPr>
          <p:nvPr>
            <p:ph type="sldNum" sz="quarter" idx="12"/>
          </p:nvPr>
        </p:nvSpPr>
        <p:spPr/>
        <p:txBody>
          <a:bodyPr/>
          <a:lstStyle/>
          <a:p>
            <a:fld id="{C7488B44-A190-41E2-93D3-0E5300934C60}" type="slidenum">
              <a:rPr lang="en-RW" smtClean="0"/>
              <a:t>‹#›</a:t>
            </a:fld>
            <a:endParaRPr lang="en-RW"/>
          </a:p>
        </p:txBody>
      </p:sp>
    </p:spTree>
    <p:extLst>
      <p:ext uri="{BB962C8B-B14F-4D97-AF65-F5344CB8AC3E}">
        <p14:creationId xmlns:p14="http://schemas.microsoft.com/office/powerpoint/2010/main" val="2155334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C20579-0125-4200-A94B-59A4E8C896EE}" type="datetimeFigureOut">
              <a:rPr lang="en-RW" smtClean="0"/>
              <a:t>19/02/2024</a:t>
            </a:fld>
            <a:endParaRPr lang="en-RW"/>
          </a:p>
        </p:txBody>
      </p:sp>
      <p:sp>
        <p:nvSpPr>
          <p:cNvPr id="5" name="Footer Placeholder 2"/>
          <p:cNvSpPr>
            <a:spLocks noGrp="1"/>
          </p:cNvSpPr>
          <p:nvPr>
            <p:ph type="ftr" sz="quarter" idx="11"/>
          </p:nvPr>
        </p:nvSpPr>
        <p:spPr/>
        <p:txBody>
          <a:bodyPr/>
          <a:lstStyle/>
          <a:p>
            <a:endParaRPr lang="en-RW"/>
          </a:p>
        </p:txBody>
      </p:sp>
      <p:sp>
        <p:nvSpPr>
          <p:cNvPr id="6" name="Slide Number Placeholder 3"/>
          <p:cNvSpPr>
            <a:spLocks noGrp="1"/>
          </p:cNvSpPr>
          <p:nvPr>
            <p:ph type="sldNum" sz="quarter" idx="12"/>
          </p:nvPr>
        </p:nvSpPr>
        <p:spPr/>
        <p:txBody>
          <a:bodyPr/>
          <a:lstStyle/>
          <a:p>
            <a:fld id="{C7488B44-A190-41E2-93D3-0E5300934C60}" type="slidenum">
              <a:rPr lang="en-RW" smtClean="0"/>
              <a:t>‹#›</a:t>
            </a:fld>
            <a:endParaRPr lang="en-RW"/>
          </a:p>
        </p:txBody>
      </p:sp>
    </p:spTree>
    <p:extLst>
      <p:ext uri="{BB962C8B-B14F-4D97-AF65-F5344CB8AC3E}">
        <p14:creationId xmlns:p14="http://schemas.microsoft.com/office/powerpoint/2010/main" val="2129915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6C20579-0125-4200-A94B-59A4E8C896EE}" type="datetimeFigureOut">
              <a:rPr lang="en-RW" smtClean="0"/>
              <a:t>19/02/2024</a:t>
            </a:fld>
            <a:endParaRPr lang="en-RW"/>
          </a:p>
        </p:txBody>
      </p:sp>
      <p:sp>
        <p:nvSpPr>
          <p:cNvPr id="5" name="Footer Placeholder 5"/>
          <p:cNvSpPr>
            <a:spLocks noGrp="1"/>
          </p:cNvSpPr>
          <p:nvPr>
            <p:ph type="ftr" sz="quarter" idx="11"/>
          </p:nvPr>
        </p:nvSpPr>
        <p:spPr/>
        <p:txBody>
          <a:bodyPr/>
          <a:lstStyle/>
          <a:p>
            <a:endParaRPr lang="en-RW"/>
          </a:p>
        </p:txBody>
      </p:sp>
      <p:sp>
        <p:nvSpPr>
          <p:cNvPr id="6" name="Slide Number Placeholder 6"/>
          <p:cNvSpPr>
            <a:spLocks noGrp="1"/>
          </p:cNvSpPr>
          <p:nvPr>
            <p:ph type="sldNum" sz="quarter" idx="12"/>
          </p:nvPr>
        </p:nvSpPr>
        <p:spPr/>
        <p:txBody>
          <a:bodyPr/>
          <a:lstStyle/>
          <a:p>
            <a:fld id="{C7488B44-A190-41E2-93D3-0E5300934C60}" type="slidenum">
              <a:rPr lang="en-RW" smtClean="0"/>
              <a:t>‹#›</a:t>
            </a:fld>
            <a:endParaRPr lang="en-RW"/>
          </a:p>
        </p:txBody>
      </p:sp>
    </p:spTree>
    <p:extLst>
      <p:ext uri="{BB962C8B-B14F-4D97-AF65-F5344CB8AC3E}">
        <p14:creationId xmlns:p14="http://schemas.microsoft.com/office/powerpoint/2010/main" val="188102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C20579-0125-4200-A94B-59A4E8C896EE}" type="datetimeFigureOut">
              <a:rPr lang="en-RW" smtClean="0"/>
              <a:t>19/02/2024</a:t>
            </a:fld>
            <a:endParaRPr lang="en-RW"/>
          </a:p>
        </p:txBody>
      </p:sp>
      <p:sp>
        <p:nvSpPr>
          <p:cNvPr id="6" name="Footer Placeholder 5"/>
          <p:cNvSpPr>
            <a:spLocks noGrp="1"/>
          </p:cNvSpPr>
          <p:nvPr>
            <p:ph type="ftr" sz="quarter" idx="11"/>
          </p:nvPr>
        </p:nvSpPr>
        <p:spPr/>
        <p:txBody>
          <a:bodyPr/>
          <a:lstStyle/>
          <a:p>
            <a:endParaRPr lang="en-RW"/>
          </a:p>
        </p:txBody>
      </p:sp>
      <p:sp>
        <p:nvSpPr>
          <p:cNvPr id="7" name="Slide Number Placeholder 6"/>
          <p:cNvSpPr>
            <a:spLocks noGrp="1"/>
          </p:cNvSpPr>
          <p:nvPr>
            <p:ph type="sldNum" sz="quarter" idx="12"/>
          </p:nvPr>
        </p:nvSpPr>
        <p:spPr/>
        <p:txBody>
          <a:bodyPr/>
          <a:lstStyle/>
          <a:p>
            <a:fld id="{C7488B44-A190-41E2-93D3-0E5300934C60}" type="slidenum">
              <a:rPr lang="en-RW" smtClean="0"/>
              <a:t>‹#›</a:t>
            </a:fld>
            <a:endParaRPr lang="en-RW"/>
          </a:p>
        </p:txBody>
      </p:sp>
    </p:spTree>
    <p:extLst>
      <p:ext uri="{BB962C8B-B14F-4D97-AF65-F5344CB8AC3E}">
        <p14:creationId xmlns:p14="http://schemas.microsoft.com/office/powerpoint/2010/main" val="341190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6C20579-0125-4200-A94B-59A4E8C896EE}" type="datetimeFigureOut">
              <a:rPr lang="en-RW" smtClean="0"/>
              <a:t>19/02/2024</a:t>
            </a:fld>
            <a:endParaRPr lang="en-RW"/>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RW"/>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7488B44-A190-41E2-93D3-0E5300934C60}" type="slidenum">
              <a:rPr lang="en-RW" smtClean="0"/>
              <a:t>‹#›</a:t>
            </a:fld>
            <a:endParaRPr lang="en-RW"/>
          </a:p>
        </p:txBody>
      </p:sp>
    </p:spTree>
    <p:extLst>
      <p:ext uri="{BB962C8B-B14F-4D97-AF65-F5344CB8AC3E}">
        <p14:creationId xmlns:p14="http://schemas.microsoft.com/office/powerpoint/2010/main" val="1615178553"/>
      </p:ext>
    </p:extLst>
  </p:cSld>
  <p:clrMap bg1="dk1" tx1="lt1" bg2="dk2" tx2="lt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 id="2147484112" r:id="rId12"/>
    <p:sldLayoutId id="2147484113" r:id="rId13"/>
    <p:sldLayoutId id="2147484114" r:id="rId14"/>
    <p:sldLayoutId id="2147484115" r:id="rId15"/>
    <p:sldLayoutId id="2147484116" r:id="rId16"/>
    <p:sldLayoutId id="214748411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A732-09DC-04C4-75FB-3FF0360253C7}"/>
              </a:ext>
            </a:extLst>
          </p:cNvPr>
          <p:cNvSpPr>
            <a:spLocks noGrp="1"/>
          </p:cNvSpPr>
          <p:nvPr>
            <p:ph type="ctrTitle"/>
          </p:nvPr>
        </p:nvSpPr>
        <p:spPr>
          <a:xfrm>
            <a:off x="106018" y="636865"/>
            <a:ext cx="11337837" cy="2580101"/>
          </a:xfrm>
        </p:spPr>
        <p:txBody>
          <a:bodyPr>
            <a:normAutofit fontScale="90000"/>
          </a:bodyPr>
          <a:lstStyle/>
          <a:p>
            <a:br>
              <a:rPr lang="en-US" sz="2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2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2800" dirty="0">
                <a:effectLst/>
                <a:latin typeface="Times New Roman" panose="02020603050405020304" pitchFamily="18" charset="0"/>
                <a:ea typeface="Calibri" panose="020F0502020204030204" pitchFamily="34" charset="0"/>
                <a:cs typeface="Times New Roman" panose="02020603050405020304" pitchFamily="18" charset="0"/>
              </a:rPr>
            </a:b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TRADE: SOFTWARE DEVELOPMENT</a:t>
            </a:r>
            <a:br>
              <a:rPr lang="en-US" sz="2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2800" dirty="0">
                <a:effectLst/>
                <a:latin typeface="Times New Roman" panose="02020603050405020304" pitchFamily="18" charset="0"/>
                <a:ea typeface="Calibri" panose="020F0502020204030204" pitchFamily="34" charset="0"/>
                <a:cs typeface="Times New Roman" panose="02020603050405020304" pitchFamily="18" charset="0"/>
              </a:rPr>
            </a:br>
            <a:r>
              <a:rPr lang="en-US" sz="5300" dirty="0">
                <a:effectLst/>
                <a:latin typeface="Times New Roman" panose="02020603050405020304" pitchFamily="18" charset="0"/>
                <a:ea typeface="Calibri" panose="020F0502020204030204" pitchFamily="34" charset="0"/>
                <a:cs typeface="Times New Roman" panose="02020603050405020304" pitchFamily="18" charset="0"/>
              </a:rPr>
              <a:t>MODULE CODE:</a:t>
            </a:r>
            <a:r>
              <a:rPr lang="en-US" sz="5300" dirty="0">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rPr>
              <a:t>SWDVC301</a:t>
            </a:r>
            <a:br>
              <a:rPr lang="en-US" sz="2800" dirty="0">
                <a:effectLst/>
                <a:latin typeface="Times New Roman" panose="02020603050405020304" pitchFamily="18" charset="0"/>
                <a:ea typeface="Calibri" panose="020F0502020204030204" pitchFamily="34" charset="0"/>
                <a:cs typeface="Times New Roman" panose="02020603050405020304" pitchFamily="18" charset="0"/>
              </a:rPr>
            </a:br>
            <a:br>
              <a:rPr lang="en-RW"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4000" dirty="0">
                <a:latin typeface="Times New Roman" panose="02020603050405020304" pitchFamily="18" charset="0"/>
                <a:ea typeface="Calibri" panose="020F0502020204030204" pitchFamily="34" charset="0"/>
                <a:cs typeface="Times New Roman" panose="02020603050405020304" pitchFamily="18" charset="0"/>
              </a:rPr>
              <a:t>LEVEL 3 SOFTWARE  DEVELOPMENT         A ,B &amp; C</a:t>
            </a:r>
            <a:endParaRPr lang="en-RW"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32F7964-3A3A-FF84-616A-DC86EF44D802}"/>
              </a:ext>
            </a:extLst>
          </p:cNvPr>
          <p:cNvSpPr>
            <a:spLocks noGrp="1"/>
          </p:cNvSpPr>
          <p:nvPr>
            <p:ph type="subTitle" idx="1"/>
          </p:nvPr>
        </p:nvSpPr>
        <p:spPr>
          <a:xfrm>
            <a:off x="304800" y="4277899"/>
            <a:ext cx="9972863" cy="2580101"/>
          </a:xfrm>
        </p:spPr>
        <p:txBody>
          <a:bodyPr>
            <a:normAutofit/>
          </a:bodyPr>
          <a:lstStyle/>
          <a:p>
            <a:r>
              <a:rPr lang="en-US" sz="3200" dirty="0">
                <a:latin typeface="Times New Roman" panose="02020603050405020304" pitchFamily="18" charset="0"/>
                <a:cs typeface="Times New Roman" panose="02020603050405020304" pitchFamily="18" charset="0"/>
              </a:rPr>
              <a:t>Module name: CONDUCT VERSION CONTROL</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4400" dirty="0">
                <a:latin typeface="Times New Roman" panose="02020603050405020304" pitchFamily="18" charset="0"/>
                <a:cs typeface="Times New Roman" panose="02020603050405020304" pitchFamily="18" charset="0"/>
              </a:rPr>
              <a:t>TRAINER:AZANI ABIZEYIMANA </a:t>
            </a:r>
            <a:endParaRPr lang="en-RW"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40264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DB1-5145-8BC9-9071-50B29E4BBE0C}"/>
              </a:ext>
            </a:extLst>
          </p:cNvPr>
          <p:cNvSpPr>
            <a:spLocks noGrp="1"/>
          </p:cNvSpPr>
          <p:nvPr>
            <p:ph type="title"/>
          </p:nvPr>
        </p:nvSpPr>
        <p:spPr>
          <a:xfrm>
            <a:off x="838200" y="365126"/>
            <a:ext cx="5827643" cy="602284"/>
          </a:xfrm>
        </p:spPr>
        <p:txBody>
          <a:bodyPr>
            <a:normAutofit fontScale="90000"/>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Now let’s look at the scenario after Git:</a:t>
            </a:r>
            <a:br>
              <a:rPr lang="en-RW" sz="1800" dirty="0">
                <a:effectLst/>
                <a:latin typeface="Calibri" panose="020F0502020204030204" pitchFamily="34" charset="0"/>
                <a:ea typeface="Calibri" panose="020F0502020204030204" pitchFamily="34" charset="0"/>
                <a:cs typeface="Times New Roman" panose="02020603050405020304" pitchFamily="18" charset="0"/>
              </a:rPr>
            </a:br>
            <a:endParaRPr lang="en-RW" dirty="0"/>
          </a:p>
        </p:txBody>
      </p:sp>
      <p:sp>
        <p:nvSpPr>
          <p:cNvPr id="3" name="Content Placeholder 2">
            <a:extLst>
              <a:ext uri="{FF2B5EF4-FFF2-40B4-BE49-F238E27FC236}">
                <a16:creationId xmlns:a16="http://schemas.microsoft.com/office/drawing/2014/main" id="{CBE0015B-DEEF-8B96-C93A-4B3690976586}"/>
              </a:ext>
            </a:extLst>
          </p:cNvPr>
          <p:cNvSpPr>
            <a:spLocks noGrp="1"/>
          </p:cNvSpPr>
          <p:nvPr>
            <p:ph idx="1"/>
          </p:nvPr>
        </p:nvSpPr>
        <p:spPr>
          <a:xfrm>
            <a:off x="427383" y="967410"/>
            <a:ext cx="10515600" cy="4351338"/>
          </a:xfrm>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Every developer has an entire copy of the code on their local systems</a:t>
            </a:r>
            <a:endParaRPr lang="en-RW"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Any changes made to the source code can be tracked by others</a:t>
            </a:r>
            <a:endParaRPr lang="en-RW"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There is regular communication between the developers</a:t>
            </a:r>
            <a:endParaRPr lang="en-RW"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RW" dirty="0"/>
          </a:p>
        </p:txBody>
      </p:sp>
      <p:pic>
        <p:nvPicPr>
          <p:cNvPr id="4" name="Picture 3">
            <a:extLst>
              <a:ext uri="{FF2B5EF4-FFF2-40B4-BE49-F238E27FC236}">
                <a16:creationId xmlns:a16="http://schemas.microsoft.com/office/drawing/2014/main" id="{8882170B-2D87-5EB2-600C-53435A07E8D0}"/>
              </a:ext>
            </a:extLst>
          </p:cNvPr>
          <p:cNvPicPr>
            <a:picLocks noChangeAspect="1"/>
          </p:cNvPicPr>
          <p:nvPr/>
        </p:nvPicPr>
        <p:blipFill>
          <a:blip r:embed="rId2"/>
          <a:stretch>
            <a:fillRect/>
          </a:stretch>
        </p:blipFill>
        <p:spPr>
          <a:xfrm>
            <a:off x="536203" y="2458926"/>
            <a:ext cx="8501779" cy="4351337"/>
          </a:xfrm>
          <a:prstGeom prst="rect">
            <a:avLst/>
          </a:prstGeom>
        </p:spPr>
      </p:pic>
    </p:spTree>
    <p:extLst>
      <p:ext uri="{BB962C8B-B14F-4D97-AF65-F5344CB8AC3E}">
        <p14:creationId xmlns:p14="http://schemas.microsoft.com/office/powerpoint/2010/main" val="1905946357"/>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1DC03-3D07-6828-2662-85A278BD521E}"/>
              </a:ext>
            </a:extLst>
          </p:cNvPr>
          <p:cNvSpPr>
            <a:spLocks noGrp="1"/>
          </p:cNvSpPr>
          <p:nvPr>
            <p:ph type="title"/>
          </p:nvPr>
        </p:nvSpPr>
        <p:spPr/>
        <p:txBody>
          <a:bodyPr/>
          <a:lstStyle/>
          <a:p>
            <a:r>
              <a:rPr lang="en-US" dirty="0">
                <a:highlight>
                  <a:srgbClr val="000000"/>
                </a:highlight>
              </a:rPr>
              <a:t>Features of Git</a:t>
            </a:r>
            <a:endParaRPr lang="en-RW" dirty="0">
              <a:highlight>
                <a:srgbClr val="000000"/>
              </a:highlight>
            </a:endParaRPr>
          </a:p>
        </p:txBody>
      </p:sp>
      <p:sp>
        <p:nvSpPr>
          <p:cNvPr id="3" name="Content Placeholder 2">
            <a:extLst>
              <a:ext uri="{FF2B5EF4-FFF2-40B4-BE49-F238E27FC236}">
                <a16:creationId xmlns:a16="http://schemas.microsoft.com/office/drawing/2014/main" id="{BBB089A0-2E2B-C4BA-2F43-27B7574A9C92}"/>
              </a:ext>
            </a:extLst>
          </p:cNvPr>
          <p:cNvSpPr>
            <a:spLocks noGrp="1"/>
          </p:cNvSpPr>
          <p:nvPr>
            <p:ph idx="1"/>
          </p:nvPr>
        </p:nvSpPr>
        <p:spPr>
          <a:xfrm>
            <a:off x="400879" y="1507573"/>
            <a:ext cx="10515600" cy="4351338"/>
          </a:xfrm>
        </p:spPr>
        <p:txBody>
          <a:bodyPr/>
          <a:lstStyle/>
          <a:p>
            <a:r>
              <a:rPr lang="en-US" dirty="0"/>
              <a:t>	Tracks history</a:t>
            </a:r>
          </a:p>
          <a:p>
            <a:r>
              <a:rPr lang="en-US" dirty="0"/>
              <a:t>	Free and open source</a:t>
            </a:r>
          </a:p>
          <a:p>
            <a:r>
              <a:rPr lang="en-US" dirty="0"/>
              <a:t>	Supports non-linear development</a:t>
            </a:r>
          </a:p>
          <a:p>
            <a:r>
              <a:rPr lang="en-US" dirty="0"/>
              <a:t>	Creates backups</a:t>
            </a:r>
          </a:p>
          <a:p>
            <a:r>
              <a:rPr lang="en-US" dirty="0"/>
              <a:t>	Scalable</a:t>
            </a:r>
          </a:p>
          <a:p>
            <a:r>
              <a:rPr lang="en-US" dirty="0"/>
              <a:t>	Supports collaboration</a:t>
            </a:r>
          </a:p>
          <a:p>
            <a:r>
              <a:rPr lang="en-US" dirty="0"/>
              <a:t>	Branching is easier</a:t>
            </a:r>
          </a:p>
          <a:p>
            <a:r>
              <a:rPr lang="en-US" dirty="0"/>
              <a:t>	Distributed development</a:t>
            </a:r>
          </a:p>
          <a:p>
            <a:endParaRPr lang="en-RW" dirty="0"/>
          </a:p>
        </p:txBody>
      </p:sp>
    </p:spTree>
    <p:extLst>
      <p:ext uri="{BB962C8B-B14F-4D97-AF65-F5344CB8AC3E}">
        <p14:creationId xmlns:p14="http://schemas.microsoft.com/office/powerpoint/2010/main" val="103340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DA46529-28C3-C1BE-18CC-D5849F29E1F9}"/>
              </a:ext>
            </a:extLst>
          </p:cNvPr>
          <p:cNvPicPr>
            <a:picLocks noGrp="1" noChangeAspect="1"/>
          </p:cNvPicPr>
          <p:nvPr>
            <p:ph idx="1"/>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341480390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251367-9000-B45D-CACB-FA844580F27E}"/>
              </a:ext>
            </a:extLst>
          </p:cNvPr>
          <p:cNvSpPr>
            <a:spLocks noGrp="1"/>
          </p:cNvSpPr>
          <p:nvPr>
            <p:ph idx="1"/>
          </p:nvPr>
        </p:nvSpPr>
        <p:spPr>
          <a:xfrm>
            <a:off x="162339" y="341381"/>
            <a:ext cx="10515600" cy="5860635"/>
          </a:xfrm>
        </p:spPr>
        <p:txBody>
          <a:bodyPr/>
          <a:lstStyle/>
          <a:p>
            <a:r>
              <a:rPr lang="en-US" sz="3200" b="1" dirty="0">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rPr>
              <a:t>GitHub:</a:t>
            </a:r>
            <a:r>
              <a:rPr lang="en-US" sz="3200" b="1" dirty="0">
                <a:highlight>
                  <a:srgbClr val="000000"/>
                </a:highlight>
                <a:latin typeface="Times New Roman" panose="02020603050405020304" pitchFamily="18" charset="0"/>
                <a:ea typeface="Calibri" panose="020F0502020204030204" pitchFamily="34" charset="0"/>
                <a:cs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is a code hosting platform for version control and collaboration. It lets you and others work together on projects from anywhere.</a:t>
            </a:r>
          </a:p>
          <a:p>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At a high level, GitHub is a website and cloud-based service that helps developers store and manage their code, as well as track and control changes to their code. To understand exactly what GitHub is, you need to know two connected principles:</a:t>
            </a:r>
            <a:endParaRPr lang="en-RW"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500"/>
              </a:lnSpc>
              <a:spcAft>
                <a:spcPts val="800"/>
              </a:spcAft>
              <a:buSzPts val="1000"/>
              <a:buFont typeface="Symbol" panose="05050102010706020507" pitchFamily="18" charset="2"/>
              <a:buChar char=""/>
              <a:tabLst>
                <a:tab pos="457200" algn="l"/>
              </a:tabLs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Version control</a:t>
            </a:r>
            <a:endParaRPr lang="en-RW"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500"/>
              </a:lnSpc>
              <a:spcAft>
                <a:spcPts val="800"/>
              </a:spcAft>
              <a:buSzPts val="1000"/>
              <a:buFont typeface="Symbol" panose="05050102010706020507" pitchFamily="18" charset="2"/>
              <a:buChar char=""/>
              <a:tabLst>
                <a:tab pos="457200" algn="l"/>
              </a:tabLs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Git</a:t>
            </a:r>
            <a:endParaRPr lang="en-RW"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RW"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RW"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RW" dirty="0"/>
          </a:p>
        </p:txBody>
      </p:sp>
    </p:spTree>
    <p:extLst>
      <p:ext uri="{BB962C8B-B14F-4D97-AF65-F5344CB8AC3E}">
        <p14:creationId xmlns:p14="http://schemas.microsoft.com/office/powerpoint/2010/main" val="21034386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6F29E7-6669-001C-9D53-EEBDB511AC70}"/>
              </a:ext>
            </a:extLst>
          </p:cNvPr>
          <p:cNvSpPr>
            <a:spLocks noGrp="1"/>
          </p:cNvSpPr>
          <p:nvPr>
            <p:ph idx="1"/>
          </p:nvPr>
        </p:nvSpPr>
        <p:spPr>
          <a:xfrm>
            <a:off x="122582" y="314876"/>
            <a:ext cx="11950148" cy="6271453"/>
          </a:xfrm>
        </p:spPr>
        <p:txBody>
          <a:bodyPr>
            <a:normAutofit/>
          </a:bodyPr>
          <a:lstStyle/>
          <a:p>
            <a:pPr marL="0" indent="0">
              <a:buNone/>
            </a:pPr>
            <a:r>
              <a:rPr lang="en-US" sz="3200" dirty="0">
                <a:highlight>
                  <a:srgbClr val="000000"/>
                </a:highlight>
                <a:latin typeface="Times New Roman" panose="02020603050405020304" pitchFamily="18" charset="0"/>
                <a:cs typeface="Times New Roman" panose="02020603050405020304" pitchFamily="18" charset="0"/>
              </a:rPr>
              <a:t>Terminal :</a:t>
            </a:r>
          </a:p>
          <a:p>
            <a:r>
              <a:rPr lang="en-US" sz="3200" dirty="0">
                <a:latin typeface="Times New Roman" panose="02020603050405020304" pitchFamily="18" charset="0"/>
                <a:cs typeface="Times New Roman" panose="02020603050405020304" pitchFamily="18" charset="0"/>
              </a:rPr>
              <a:t>This is very much like the Terminal. It is a text-based interface that exists in every operating system as a program and is usually integrated in coding programs as well. By typing commands in the Terminal, you can access files, install programs, modify programs, get information about various things (for example, check things like package loss and speed of your internet) and do more or less everything else as well.</a:t>
            </a:r>
          </a:p>
          <a:p>
            <a:r>
              <a:rPr lang="en-US" sz="3200" dirty="0">
                <a:latin typeface="Times New Roman" panose="02020603050405020304" pitchFamily="18" charset="0"/>
                <a:cs typeface="Times New Roman" panose="02020603050405020304" pitchFamily="18" charset="0"/>
              </a:rPr>
              <a:t>The quickest way to install, remove or update applications is through the Terminal. The Terminal is also referred to as the shell, command line, prompt, or command prompt.</a:t>
            </a:r>
          </a:p>
          <a:p>
            <a:pPr marL="0" indent="0">
              <a:buNone/>
            </a:pPr>
            <a:endParaRPr lang="en-RW" dirty="0"/>
          </a:p>
        </p:txBody>
      </p:sp>
    </p:spTree>
    <p:extLst>
      <p:ext uri="{BB962C8B-B14F-4D97-AF65-F5344CB8AC3E}">
        <p14:creationId xmlns:p14="http://schemas.microsoft.com/office/powerpoint/2010/main" val="27574481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974A9-5620-444D-CCF1-6472CD69735C}"/>
              </a:ext>
            </a:extLst>
          </p:cNvPr>
          <p:cNvSpPr>
            <a:spLocks noGrp="1"/>
          </p:cNvSpPr>
          <p:nvPr>
            <p:ph type="title"/>
          </p:nvPr>
        </p:nvSpPr>
        <p:spPr/>
        <p:txBody>
          <a:bodyPr/>
          <a:lstStyle/>
          <a:p>
            <a:r>
              <a:rPr lang="en-US" dirty="0"/>
              <a:t>Why the terminal?</a:t>
            </a:r>
            <a:endParaRPr lang="en-RW" dirty="0"/>
          </a:p>
        </p:txBody>
      </p:sp>
      <p:sp>
        <p:nvSpPr>
          <p:cNvPr id="3" name="Content Placeholder 2">
            <a:extLst>
              <a:ext uri="{FF2B5EF4-FFF2-40B4-BE49-F238E27FC236}">
                <a16:creationId xmlns:a16="http://schemas.microsoft.com/office/drawing/2014/main" id="{13C16CCE-FDF9-B709-907F-3FFAA3753EE2}"/>
              </a:ext>
            </a:extLst>
          </p:cNvPr>
          <p:cNvSpPr>
            <a:spLocks noGrp="1"/>
          </p:cNvSpPr>
          <p:nvPr>
            <p:ph idx="1"/>
          </p:nvPr>
        </p:nvSpPr>
        <p:spPr>
          <a:xfrm>
            <a:off x="838199" y="1825624"/>
            <a:ext cx="10691191" cy="5032375"/>
          </a:xfrm>
        </p:spPr>
        <p:txBody>
          <a:bodyPr>
            <a:normAutofit lnSpcReduction="10000"/>
          </a:bodyPr>
          <a:lstStyle/>
          <a:p>
            <a:r>
              <a:rPr lang="en-US" sz="3200" dirty="0">
                <a:latin typeface="Times New Roman" panose="02020603050405020304" pitchFamily="18" charset="0"/>
                <a:cs typeface="Times New Roman" panose="02020603050405020304" pitchFamily="18" charset="0"/>
              </a:rPr>
              <a:t>The Terminal is a great tool for communication - and by that, I don’t mean for chatting with your best friend, but rather to access the internal CPU and other networks and computers. In coding, it is used primarily for:</a:t>
            </a:r>
          </a:p>
          <a:p>
            <a:r>
              <a:rPr lang="en-US" sz="3200" dirty="0">
                <a:latin typeface="Times New Roman" panose="02020603050405020304" pitchFamily="18" charset="0"/>
                <a:cs typeface="Times New Roman" panose="02020603050405020304" pitchFamily="18" charset="0"/>
              </a:rPr>
              <a:t>Installing specific packages, updates, export and import your work to platforms like GitHub</a:t>
            </a:r>
          </a:p>
          <a:p>
            <a:r>
              <a:rPr lang="en-US" sz="3200" dirty="0">
                <a:latin typeface="Times New Roman" panose="02020603050405020304" pitchFamily="18" charset="0"/>
                <a:cs typeface="Times New Roman" panose="02020603050405020304" pitchFamily="18" charset="0"/>
              </a:rPr>
              <a:t>	Code testing</a:t>
            </a:r>
          </a:p>
          <a:p>
            <a:r>
              <a:rPr lang="en-US" sz="3200" dirty="0">
                <a:latin typeface="Times New Roman" panose="02020603050405020304" pitchFamily="18" charset="0"/>
                <a:cs typeface="Times New Roman" panose="02020603050405020304" pitchFamily="18" charset="0"/>
              </a:rPr>
              <a:t>	Error display</a:t>
            </a:r>
          </a:p>
          <a:p>
            <a:r>
              <a:rPr lang="en-US" sz="3200" dirty="0">
                <a:latin typeface="Times New Roman" panose="02020603050405020304" pitchFamily="18" charset="0"/>
                <a:cs typeface="Times New Roman" panose="02020603050405020304" pitchFamily="18" charset="0"/>
              </a:rPr>
              <a:t>In short, it is a perfect way to be able to find information, manage installations and communicate with external services.</a:t>
            </a:r>
          </a:p>
          <a:p>
            <a:endParaRPr lang="en-RW" dirty="0"/>
          </a:p>
        </p:txBody>
      </p:sp>
    </p:spTree>
    <p:extLst>
      <p:ext uri="{BB962C8B-B14F-4D97-AF65-F5344CB8AC3E}">
        <p14:creationId xmlns:p14="http://schemas.microsoft.com/office/powerpoint/2010/main" val="403895936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7FE88-5423-32D7-BEB4-B362D6C35804}"/>
              </a:ext>
            </a:extLst>
          </p:cNvPr>
          <p:cNvSpPr>
            <a:spLocks noGrp="1"/>
          </p:cNvSpPr>
          <p:nvPr>
            <p:ph type="title"/>
          </p:nvPr>
        </p:nvSpPr>
        <p:spPr/>
        <p:txBody>
          <a:bodyPr>
            <a:noAutofit/>
          </a:bodyPr>
          <a:lstStyle/>
          <a:p>
            <a:r>
              <a:rPr lang="en-US" sz="9600" dirty="0"/>
              <a:t>The End</a:t>
            </a:r>
            <a:endParaRPr lang="en-RW" sz="9600" dirty="0"/>
          </a:p>
        </p:txBody>
      </p:sp>
      <p:sp>
        <p:nvSpPr>
          <p:cNvPr id="3" name="Content Placeholder 2">
            <a:extLst>
              <a:ext uri="{FF2B5EF4-FFF2-40B4-BE49-F238E27FC236}">
                <a16:creationId xmlns:a16="http://schemas.microsoft.com/office/drawing/2014/main" id="{E34EC865-F7B0-F0CE-7E1D-E525CA0D245F}"/>
              </a:ext>
            </a:extLst>
          </p:cNvPr>
          <p:cNvSpPr>
            <a:spLocks noGrp="1"/>
          </p:cNvSpPr>
          <p:nvPr>
            <p:ph idx="1"/>
          </p:nvPr>
        </p:nvSpPr>
        <p:spPr/>
        <p:txBody>
          <a:bodyPr/>
          <a:lstStyle/>
          <a:p>
            <a:endParaRPr lang="en-US" dirty="0"/>
          </a:p>
          <a:p>
            <a:endParaRPr lang="en-US" dirty="0"/>
          </a:p>
          <a:p>
            <a:endParaRPr lang="en-US" dirty="0"/>
          </a:p>
          <a:p>
            <a:r>
              <a:rPr lang="en-US" sz="5400" dirty="0"/>
              <a:t>Thank you for your kind attention</a:t>
            </a:r>
            <a:endParaRPr lang="en-RW" sz="5400" dirty="0"/>
          </a:p>
        </p:txBody>
      </p:sp>
    </p:spTree>
    <p:extLst>
      <p:ext uri="{BB962C8B-B14F-4D97-AF65-F5344CB8AC3E}">
        <p14:creationId xmlns:p14="http://schemas.microsoft.com/office/powerpoint/2010/main" val="340457246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256F-EDAE-3258-93ED-953F8C221B3C}"/>
              </a:ext>
            </a:extLst>
          </p:cNvPr>
          <p:cNvSpPr>
            <a:spLocks noGrp="1"/>
          </p:cNvSpPr>
          <p:nvPr>
            <p:ph type="title"/>
          </p:nvPr>
        </p:nvSpPr>
        <p:spPr/>
        <p:txBody>
          <a:bodyPr>
            <a:normAutofit fontScale="90000"/>
          </a:bodyPr>
          <a:lstStyle/>
          <a:p>
            <a:r>
              <a:rPr lang="en-GB" sz="4800" b="1" kern="0" dirty="0">
                <a:effectLst/>
                <a:latin typeface="Times New Roman" panose="02020603050405020304" pitchFamily="18" charset="0"/>
              </a:rPr>
              <a:t>Introduction</a:t>
            </a:r>
            <a:br>
              <a:rPr lang="en-RW" sz="1800" b="1" kern="0" dirty="0">
                <a:effectLst/>
                <a:latin typeface="Calibri" panose="020F0502020204030204" pitchFamily="34" charset="0"/>
              </a:rPr>
            </a:br>
            <a:endParaRPr lang="en-RW" dirty="0"/>
          </a:p>
        </p:txBody>
      </p:sp>
      <p:sp>
        <p:nvSpPr>
          <p:cNvPr id="3" name="Content Placeholder 2">
            <a:extLst>
              <a:ext uri="{FF2B5EF4-FFF2-40B4-BE49-F238E27FC236}">
                <a16:creationId xmlns:a16="http://schemas.microsoft.com/office/drawing/2014/main" id="{2AF9DB11-4A27-F754-6DF0-13DB70981C47}"/>
              </a:ext>
            </a:extLst>
          </p:cNvPr>
          <p:cNvSpPr>
            <a:spLocks noGrp="1"/>
          </p:cNvSpPr>
          <p:nvPr>
            <p:ph idx="1"/>
          </p:nvPr>
        </p:nvSpPr>
        <p:spPr/>
        <p:txBody>
          <a:bodyPr>
            <a:normAutofit fontScale="92500" lnSpcReduction="20000"/>
          </a:bodyPr>
          <a:lstStyle/>
          <a:p>
            <a:r>
              <a:rPr lang="en" sz="3200" dirty="0">
                <a:effectLst/>
                <a:latin typeface="Times New Roman" panose="02020603050405020304" pitchFamily="18" charset="0"/>
                <a:ea typeface="Calibri" panose="020F0502020204030204" pitchFamily="34" charset="0"/>
                <a:cs typeface="Times New Roman" panose="02020603050405020304" pitchFamily="18" charset="0"/>
              </a:rPr>
              <a:t>Let's imagine a company operating in many countries with many employees, in order to work they need to come to work in different departments. What happened during the COVID 19 pandemic? Are employees still working as usual? We all know it's not possible, because many companies were forced to close their doors because of the stay-at-home order. How would the company's employees continue to work and be aware of the changes in their company? How would they know about the changes in their institution? How would they keep up with the past? </a:t>
            </a:r>
            <a:endParaRPr lang="en-RW"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RW" dirty="0"/>
          </a:p>
        </p:txBody>
      </p:sp>
    </p:spTree>
    <p:extLst>
      <p:ext uri="{BB962C8B-B14F-4D97-AF65-F5344CB8AC3E}">
        <p14:creationId xmlns:p14="http://schemas.microsoft.com/office/powerpoint/2010/main" val="20075759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E74C-937A-DEBF-F429-2635CE11F952}"/>
              </a:ext>
            </a:extLst>
          </p:cNvPr>
          <p:cNvSpPr>
            <a:spLocks noGrp="1"/>
          </p:cNvSpPr>
          <p:nvPr>
            <p:ph type="title"/>
          </p:nvPr>
        </p:nvSpPr>
        <p:spPr/>
        <p:txBody>
          <a:bodyPr>
            <a:normAutofit fontScale="90000"/>
          </a:bodyPr>
          <a:lstStyle/>
          <a:p>
            <a:r>
              <a:rPr lang="en" dirty="0">
                <a:effectLst/>
                <a:latin typeface="Times New Roman" panose="02020603050405020304" pitchFamily="18" charset="0"/>
                <a:ea typeface="Calibri" panose="020F0502020204030204" pitchFamily="34" charset="0"/>
              </a:rPr>
              <a:t>There are different problems that may be raised, among them we can cite the followings:</a:t>
            </a:r>
            <a:br>
              <a:rPr lang="en-RW" sz="1800" dirty="0">
                <a:effectLst/>
                <a:latin typeface="Calibri" panose="020F0502020204030204" pitchFamily="34" charset="0"/>
                <a:ea typeface="Calibri" panose="020F0502020204030204" pitchFamily="34" charset="0"/>
              </a:rPr>
            </a:br>
            <a:endParaRPr lang="en-RW" dirty="0"/>
          </a:p>
        </p:txBody>
      </p:sp>
      <p:sp>
        <p:nvSpPr>
          <p:cNvPr id="3" name="Content Placeholder 2">
            <a:extLst>
              <a:ext uri="{FF2B5EF4-FFF2-40B4-BE49-F238E27FC236}">
                <a16:creationId xmlns:a16="http://schemas.microsoft.com/office/drawing/2014/main" id="{70E9B5B5-DAC5-29C3-400D-B0A4C4F52166}"/>
              </a:ext>
            </a:extLst>
          </p:cNvPr>
          <p:cNvSpPr>
            <a:spLocks noGrp="1"/>
          </p:cNvSpPr>
          <p:nvPr>
            <p:ph idx="1"/>
          </p:nvPr>
        </p:nvSpPr>
        <p:spPr/>
        <p:txBody>
          <a:bodyPr>
            <a:normAutofit/>
          </a:bodyPr>
          <a:lstStyle/>
          <a:p>
            <a:pPr marL="342900" lvl="0" indent="-342900">
              <a:lnSpc>
                <a:spcPct val="106000"/>
              </a:lnSpc>
              <a:spcAft>
                <a:spcPts val="800"/>
              </a:spcAft>
              <a:buFont typeface="Wingdings" panose="05000000000000000000" pitchFamily="2" charset="2"/>
              <a:buChar char=""/>
            </a:pPr>
            <a:r>
              <a:rPr lang="en" dirty="0">
                <a:effectLst/>
                <a:latin typeface="Times New Roman" panose="02020603050405020304" pitchFamily="18" charset="0"/>
                <a:ea typeface="Calibri" panose="020F0502020204030204" pitchFamily="34" charset="0"/>
                <a:cs typeface="Times New Roman" panose="02020603050405020304" pitchFamily="18" charset="0"/>
              </a:rPr>
              <a:t>Lack of collaboration</a:t>
            </a:r>
            <a:endParaRPr lang="en-RW"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Wingdings" panose="05000000000000000000" pitchFamily="2" charset="2"/>
              <a:buChar char=""/>
            </a:pPr>
            <a:r>
              <a:rPr lang="en" dirty="0">
                <a:effectLst/>
                <a:latin typeface="Times New Roman" panose="02020603050405020304" pitchFamily="18" charset="0"/>
                <a:ea typeface="Calibri" panose="020F0502020204030204" pitchFamily="34" charset="0"/>
                <a:cs typeface="Times New Roman" panose="02020603050405020304" pitchFamily="18" charset="0"/>
              </a:rPr>
              <a:t>Storing versions</a:t>
            </a:r>
            <a:endParaRPr lang="en-RW"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Wingdings" panose="05000000000000000000" pitchFamily="2" charset="2"/>
              <a:buChar char=""/>
            </a:pPr>
            <a:r>
              <a:rPr lang="en" dirty="0">
                <a:effectLst/>
                <a:latin typeface="Times New Roman" panose="02020603050405020304" pitchFamily="18" charset="0"/>
                <a:ea typeface="Calibri" panose="020F0502020204030204" pitchFamily="34" charset="0"/>
                <a:cs typeface="Times New Roman" panose="02020603050405020304" pitchFamily="18" charset="0"/>
              </a:rPr>
              <a:t>Restoring previous version once needed</a:t>
            </a:r>
            <a:endParaRPr lang="en-RW"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Wingdings" panose="05000000000000000000" pitchFamily="2" charset="2"/>
              <a:buChar char=""/>
            </a:pPr>
            <a:r>
              <a:rPr lang="en" dirty="0">
                <a:effectLst/>
                <a:latin typeface="Times New Roman" panose="02020603050405020304" pitchFamily="18" charset="0"/>
                <a:ea typeface="Calibri" panose="020F0502020204030204" pitchFamily="34" charset="0"/>
                <a:cs typeface="Times New Roman" panose="02020603050405020304" pitchFamily="18" charset="0"/>
              </a:rPr>
              <a:t>Figuring out what happened in different branches</a:t>
            </a:r>
            <a:endParaRPr lang="en-RW"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Wingdings" panose="05000000000000000000" pitchFamily="2" charset="2"/>
              <a:buChar char=""/>
            </a:pPr>
            <a:r>
              <a:rPr lang="en" dirty="0">
                <a:effectLst/>
                <a:latin typeface="Times New Roman" panose="02020603050405020304" pitchFamily="18" charset="0"/>
                <a:ea typeface="Calibri" panose="020F0502020204030204" pitchFamily="34" charset="0"/>
                <a:cs typeface="Times New Roman" panose="02020603050405020304" pitchFamily="18" charset="0"/>
              </a:rPr>
              <a:t>Problem of backup</a:t>
            </a:r>
            <a:endParaRPr lang="en-RW"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dirty="0">
                <a:effectLst/>
                <a:latin typeface="Times New Roman" panose="02020603050405020304" pitchFamily="18" charset="0"/>
                <a:ea typeface="Calibri" panose="020F0502020204030204" pitchFamily="34" charset="0"/>
                <a:cs typeface="Times New Roman" panose="02020603050405020304" pitchFamily="18" charset="0"/>
              </a:rPr>
              <a:t>In summary</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 </a:t>
            </a:r>
            <a:r>
              <a:rPr lang="en" dirty="0">
                <a:effectLst/>
                <a:latin typeface="Times New Roman" panose="02020603050405020304" pitchFamily="18" charset="0"/>
                <a:ea typeface="Calibri" panose="020F0502020204030204" pitchFamily="34" charset="0"/>
                <a:cs typeface="Times New Roman" panose="02020603050405020304" pitchFamily="18" charset="0"/>
              </a:rPr>
              <a:t>Is the reason why we need a version control system as developers in order to overcome those cited issues.</a:t>
            </a:r>
            <a:endParaRPr lang="en-RW"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RW" dirty="0"/>
          </a:p>
        </p:txBody>
      </p:sp>
    </p:spTree>
    <p:extLst>
      <p:ext uri="{BB962C8B-B14F-4D97-AF65-F5344CB8AC3E}">
        <p14:creationId xmlns:p14="http://schemas.microsoft.com/office/powerpoint/2010/main" val="1244345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E111-BB01-3381-9E4A-235CD3F9DB7E}"/>
              </a:ext>
            </a:extLst>
          </p:cNvPr>
          <p:cNvSpPr>
            <a:spLocks noGrp="1"/>
          </p:cNvSpPr>
          <p:nvPr>
            <p:ph type="title"/>
          </p:nvPr>
        </p:nvSpPr>
        <p:spPr>
          <a:xfrm>
            <a:off x="838200" y="312116"/>
            <a:ext cx="10515600" cy="1325563"/>
          </a:xfrm>
        </p:spPr>
        <p:txBody>
          <a:bodyPr>
            <a:normAutofit fontScale="90000"/>
          </a:bodyPr>
          <a:lstStyle/>
          <a:p>
            <a:pPr>
              <a:lnSpc>
                <a:spcPct val="107000"/>
              </a:lnSpc>
              <a:spcAft>
                <a:spcPts val="800"/>
              </a:spcAft>
            </a:pPr>
            <a:br>
              <a:rPr lang="en-US" sz="36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Learning outcome 1: Setup repository</a:t>
            </a:r>
            <a:br>
              <a:rPr lang="en-RW" sz="3600" dirty="0">
                <a:effectLst/>
                <a:latin typeface="Times New Roman" panose="02020603050405020304" pitchFamily="18" charset="0"/>
                <a:ea typeface="Calibri" panose="020F0502020204030204" pitchFamily="34" charset="0"/>
                <a:cs typeface="Times New Roman" panose="02020603050405020304" pitchFamily="18" charset="0"/>
              </a:rPr>
            </a:b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Indicative content 1.1: Definition of general key terms</a:t>
            </a:r>
            <a:br>
              <a:rPr lang="en-RW" sz="1800" dirty="0">
                <a:effectLst/>
                <a:latin typeface="Calibri" panose="020F0502020204030204" pitchFamily="34" charset="0"/>
                <a:ea typeface="Calibri" panose="020F0502020204030204" pitchFamily="34" charset="0"/>
                <a:cs typeface="Times New Roman" panose="02020603050405020304" pitchFamily="18" charset="0"/>
              </a:rPr>
            </a:br>
            <a:endParaRPr lang="en-RW" dirty="0"/>
          </a:p>
        </p:txBody>
      </p:sp>
      <p:sp>
        <p:nvSpPr>
          <p:cNvPr id="3" name="Content Placeholder 2">
            <a:extLst>
              <a:ext uri="{FF2B5EF4-FFF2-40B4-BE49-F238E27FC236}">
                <a16:creationId xmlns:a16="http://schemas.microsoft.com/office/drawing/2014/main" id="{E43A05FA-C376-7DC1-94EB-443D66DC0861}"/>
              </a:ext>
            </a:extLst>
          </p:cNvPr>
          <p:cNvSpPr>
            <a:spLocks noGrp="1"/>
          </p:cNvSpPr>
          <p:nvPr>
            <p:ph idx="1"/>
          </p:nvPr>
        </p:nvSpPr>
        <p:spPr/>
        <p:txBody>
          <a:bodyPr>
            <a:normAutofit fontScale="85000" lnSpcReduction="10000"/>
          </a:bodyPr>
          <a:lstStyle/>
          <a:p>
            <a:pPr>
              <a:lnSpc>
                <a:spcPct val="107000"/>
              </a:lnSpc>
              <a:spcAft>
                <a:spcPts val="800"/>
              </a:spcAft>
            </a:pPr>
            <a:r>
              <a:rPr lang="en-US" sz="3200" dirty="0">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rPr>
              <a:t>Version control</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also known as source control, is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the practice of tracking and managing changes to software codes</a:t>
            </a:r>
            <a:r>
              <a:rPr lang="en-US" sz="3200" b="1"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RW" sz="3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3200" dirty="0">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rPr>
              <a:t>Version control systems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are software tools that help software teams manage changes to source code over time.</a:t>
            </a:r>
          </a:p>
          <a:p>
            <a:pPr marL="0" indent="0">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As development environments have accelerated, version control systems help software teams work faster and smarter.</a:t>
            </a:r>
            <a:endParaRPr lang="en-RW"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RW"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7752036"/>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5249-AEC0-7051-F210-0BB49EA3D3C4}"/>
              </a:ext>
            </a:extLst>
          </p:cNvPr>
          <p:cNvSpPr>
            <a:spLocks noGrp="1"/>
          </p:cNvSpPr>
          <p:nvPr>
            <p:ph type="title"/>
          </p:nvPr>
        </p:nvSpPr>
        <p:spPr>
          <a:xfrm>
            <a:off x="646111" y="-1020417"/>
            <a:ext cx="9404723" cy="3723860"/>
          </a:xfrm>
        </p:spPr>
        <p:txBody>
          <a:bodyPr>
            <a:normAutofit/>
          </a:bodyPr>
          <a:lstStyle/>
          <a:p>
            <a:br>
              <a:rPr lang="en-US" dirty="0"/>
            </a:br>
            <a:br>
              <a:rPr lang="en-US" dirty="0"/>
            </a:br>
            <a:r>
              <a:rPr lang="en-US" sz="3100" dirty="0"/>
              <a:t>Before we dive into setting up version control, let me explain some common terms and commands used in version control so you understand what everything means!</a:t>
            </a:r>
            <a:endParaRPr lang="en-RW" sz="3100" dirty="0"/>
          </a:p>
        </p:txBody>
      </p:sp>
      <p:sp>
        <p:nvSpPr>
          <p:cNvPr id="3" name="Content Placeholder 2">
            <a:extLst>
              <a:ext uri="{FF2B5EF4-FFF2-40B4-BE49-F238E27FC236}">
                <a16:creationId xmlns:a16="http://schemas.microsoft.com/office/drawing/2014/main" id="{19110FDC-CBDD-F5BC-AF4E-7D0FA3FED892}"/>
              </a:ext>
            </a:extLst>
          </p:cNvPr>
          <p:cNvSpPr>
            <a:spLocks noGrp="1"/>
          </p:cNvSpPr>
          <p:nvPr>
            <p:ph idx="1"/>
          </p:nvPr>
        </p:nvSpPr>
        <p:spPr>
          <a:xfrm>
            <a:off x="437322" y="2358887"/>
            <a:ext cx="10969487" cy="5020711"/>
          </a:xfrm>
        </p:spPr>
        <p:txBody>
          <a:bodyPr/>
          <a:lstStyle/>
          <a:p>
            <a:r>
              <a:rPr lang="en-US" sz="2400" b="1" spc="-5"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Repo</a:t>
            </a:r>
            <a:r>
              <a:rPr lang="en-US" sz="2400" spc="-5"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short for </a:t>
            </a:r>
            <a:r>
              <a:rPr lang="en-US" sz="2400" b="1" spc="-5" dirty="0">
                <a:effectLst/>
                <a:latin typeface="Times New Roman" panose="02020603050405020304" pitchFamily="18" charset="0"/>
                <a:ea typeface="Times New Roman" panose="02020603050405020304" pitchFamily="18" charset="0"/>
                <a:cs typeface="Times New Roman" panose="02020603050405020304" pitchFamily="18" charset="0"/>
              </a:rPr>
              <a:t>Repository</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it’s a storage space where you project or code resides in, it’s like a folder for your code! </a:t>
            </a:r>
          </a:p>
          <a:p>
            <a:endParaRPr lang="en-US" sz="2400" spc="-5"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There are two types of repos, local and remote.</a:t>
            </a:r>
            <a:endParaRPr lang="en-RW" dirty="0">
              <a:effectLst/>
            </a:endParaRPr>
          </a:p>
          <a:p>
            <a:pPr marL="457200" lvl="1" indent="0">
              <a:lnSpc>
                <a:spcPts val="2100"/>
              </a:lnSpc>
              <a:spcBef>
                <a:spcPts val="1370"/>
              </a:spcBef>
              <a:spcAft>
                <a:spcPts val="800"/>
              </a:spcAft>
              <a:buSzPts val="1000"/>
              <a:buNone/>
              <a:tabLst>
                <a:tab pos="914400" algn="l"/>
              </a:tabLst>
            </a:pPr>
            <a:r>
              <a:rPr lang="en-US" b="1" spc="-5"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1. Local Repo</a:t>
            </a:r>
            <a:r>
              <a:rPr lang="en-US" spc="-5"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a:t>
            </a:r>
          </a:p>
          <a:p>
            <a:pPr marL="457200" lvl="1" indent="0">
              <a:lnSpc>
                <a:spcPts val="2100"/>
              </a:lnSpc>
              <a:spcBef>
                <a:spcPts val="1370"/>
              </a:spcBef>
              <a:spcAft>
                <a:spcPts val="800"/>
              </a:spcAft>
              <a:buSzPts val="1000"/>
              <a:buNone/>
              <a:tabLst>
                <a:tab pos="914400" algn="l"/>
              </a:tabLst>
            </a:pP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it is going to be on the machine (laptop or computer) where your code is stored at. Locally storing it means only you have access to the code and if your computer crashes or you lose that code, then it would be pretty hard to get it back.</a:t>
            </a:r>
            <a:endParaRPr lang="en-RW"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RW"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RW" dirty="0"/>
          </a:p>
        </p:txBody>
      </p:sp>
    </p:spTree>
    <p:extLst>
      <p:ext uri="{BB962C8B-B14F-4D97-AF65-F5344CB8AC3E}">
        <p14:creationId xmlns:p14="http://schemas.microsoft.com/office/powerpoint/2010/main" val="6746196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95A7DA-ABE4-9720-DC39-0A5FB1753050}"/>
              </a:ext>
            </a:extLst>
          </p:cNvPr>
          <p:cNvSpPr>
            <a:spLocks noGrp="1"/>
          </p:cNvSpPr>
          <p:nvPr>
            <p:ph idx="1"/>
          </p:nvPr>
        </p:nvSpPr>
        <p:spPr>
          <a:xfrm>
            <a:off x="215348" y="314877"/>
            <a:ext cx="11976652" cy="6337714"/>
          </a:xfrm>
        </p:spPr>
        <p:txBody>
          <a:bodyPr>
            <a:normAutofit fontScale="92500" lnSpcReduction="10000"/>
          </a:bodyPr>
          <a:lstStyle/>
          <a:p>
            <a:pPr marL="457200" lvl="1" indent="0">
              <a:lnSpc>
                <a:spcPts val="2100"/>
              </a:lnSpc>
              <a:spcBef>
                <a:spcPts val="1370"/>
              </a:spcBef>
              <a:spcAft>
                <a:spcPts val="800"/>
              </a:spcAft>
              <a:buSzPts val="1000"/>
              <a:buNone/>
              <a:tabLst>
                <a:tab pos="914400" algn="l"/>
              </a:tabLst>
            </a:pPr>
            <a:r>
              <a:rPr lang="en-US" dirty="0">
                <a:highlight>
                  <a:srgbClr val="000000"/>
                </a:highlight>
              </a:rPr>
              <a:t>2. Remote Repo: </a:t>
            </a:r>
            <a:r>
              <a:rPr lang="en-US" spc="-5"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 </a:t>
            </a:r>
          </a:p>
          <a:p>
            <a:pPr marL="457200" lvl="1" indent="0">
              <a:lnSpc>
                <a:spcPts val="2100"/>
              </a:lnSpc>
              <a:spcBef>
                <a:spcPts val="1370"/>
              </a:spcBef>
              <a:spcAft>
                <a:spcPts val="800"/>
              </a:spcAft>
              <a:buSzPts val="1000"/>
              <a:buNone/>
              <a:tabLst>
                <a:tab pos="914400" algn="l"/>
              </a:tabLst>
            </a:pP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it is going to be hosted on a website, like GitHub, for example, and your code here is accessible to not just you, but your whole team! If you lose your code on your computer, your code is still safe on here! This is a kind to iCloud storage.</a:t>
            </a:r>
            <a:endParaRPr lang="en-US" sz="2400" spc="-5"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nSpc>
                <a:spcPts val="2100"/>
              </a:lnSpc>
              <a:spcBef>
                <a:spcPts val="1370"/>
              </a:spcBef>
              <a:spcAft>
                <a:spcPts val="800"/>
              </a:spcAft>
              <a:buSzPts val="1000"/>
              <a:buNone/>
              <a:tabLst>
                <a:tab pos="914400" algn="l"/>
              </a:tabLst>
            </a:pPr>
            <a:r>
              <a:rPr lang="en-US" sz="2400" b="1" spc="-5" dirty="0" err="1">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Committ</a:t>
            </a:r>
            <a:r>
              <a:rPr lang="en-US" sz="2400" b="1" spc="-5"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5"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saving code locally on your computer, to your local repo.</a:t>
            </a:r>
            <a:endParaRPr lang="en-US" sz="2400" b="1" spc="-5" dirty="0">
              <a:solidFill>
                <a:schemeClr val="tx1">
                  <a:lumMod val="95000"/>
                </a:schemeClr>
              </a:solidFill>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nSpc>
                <a:spcPts val="2100"/>
              </a:lnSpc>
              <a:spcBef>
                <a:spcPts val="1370"/>
              </a:spcBef>
              <a:spcAft>
                <a:spcPts val="800"/>
              </a:spcAft>
              <a:buSzPts val="1000"/>
              <a:buNone/>
              <a:tabLst>
                <a:tab pos="914400" algn="l"/>
              </a:tabLst>
            </a:pPr>
            <a:r>
              <a:rPr lang="en-GB" sz="2400" i="1" dirty="0">
                <a:effectLst/>
                <a:latin typeface="Times New Roman" panose="02020603050405020304" pitchFamily="18" charset="0"/>
                <a:ea typeface="Calibri" panose="020F0502020204030204" pitchFamily="34" charset="0"/>
                <a:cs typeface="Times New Roman" panose="02020603050405020304" pitchFamily="18" charset="0"/>
              </a:rPr>
              <a:t>It is used to record the changes in the repository</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It is the next command after the git add. Every commit contains the index data and the commit message</a:t>
            </a:r>
            <a:endPar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US" sz="2400" b="1" spc="-5"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Push</a:t>
            </a:r>
            <a:r>
              <a:rPr lang="en-US" sz="2400" spc="-5"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 </a:t>
            </a:r>
            <a:r>
              <a:rPr lang="en" sz="2400" dirty="0">
                <a:effectLst/>
                <a:latin typeface="Times New Roman" panose="02020603050405020304" pitchFamily="18" charset="0"/>
                <a:ea typeface="Calibri" panose="020F0502020204030204" pitchFamily="34" charset="0"/>
                <a:cs typeface="Times New Roman" panose="02020603050405020304" pitchFamily="18" charset="0"/>
              </a:rPr>
              <a:t>The git push command is </a:t>
            </a:r>
            <a:r>
              <a:rPr lang="en" sz="2400" b="1" dirty="0">
                <a:effectLst/>
                <a:latin typeface="Times New Roman" panose="02020603050405020304" pitchFamily="18" charset="0"/>
                <a:ea typeface="Calibri" panose="020F0502020204030204" pitchFamily="34" charset="0"/>
                <a:cs typeface="Times New Roman" panose="02020603050405020304" pitchFamily="18" charset="0"/>
              </a:rPr>
              <a:t>used to upload local repository content to a remote repository</a:t>
            </a:r>
            <a:r>
              <a:rPr lang="en" sz="2400" dirty="0">
                <a:effectLst/>
                <a:latin typeface="Times New Roman" panose="02020603050405020304" pitchFamily="18" charset="0"/>
                <a:ea typeface="Calibri" panose="020F0502020204030204" pitchFamily="34" charset="0"/>
                <a:cs typeface="Times New Roman" panose="02020603050405020304" pitchFamily="18" charset="0"/>
              </a:rPr>
              <a:t>. Pushing is how you transfer commits from your local repository to a remote repo. It's the counterpart to git fetch , but whereas fetching imports commits to local branches, pushing exports commits to remote branches.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400" b="1" spc="-5"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Pull</a:t>
            </a:r>
            <a:r>
              <a:rPr lang="en-US" sz="2400" spc="-5"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 : </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The git pull command is used to fetch and download content from a remote repository and immediately update the local repository to match that content.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400" b="1" spc="-5"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Merge</a:t>
            </a:r>
            <a:r>
              <a:rPr lang="en-US" sz="2400" spc="-5"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when you use multiple branches, sometimes you want to combine the code in both branches, that is called a merge.</a:t>
            </a:r>
            <a:endParaRPr lang="en-RW"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ts val="2100"/>
              </a:lnSpc>
              <a:spcBef>
                <a:spcPts val="1370"/>
              </a:spcBef>
              <a:spcAft>
                <a:spcPts val="800"/>
              </a:spcAft>
              <a:buSzPts val="1000"/>
              <a:buNone/>
              <a:tabLst>
                <a:tab pos="914400" algn="l"/>
              </a:tabLst>
            </a:pPr>
            <a:endParaRPr lang="en-RW"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ts val="2100"/>
              </a:lnSpc>
              <a:spcBef>
                <a:spcPts val="1370"/>
              </a:spcBef>
              <a:spcAft>
                <a:spcPts val="800"/>
              </a:spcAft>
              <a:buSzPts val="1000"/>
              <a:buNone/>
              <a:tabLst>
                <a:tab pos="914400" algn="l"/>
              </a:tabLst>
            </a:pPr>
            <a:endPar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nSpc>
                <a:spcPts val="2100"/>
              </a:lnSpc>
              <a:spcBef>
                <a:spcPts val="1370"/>
              </a:spcBef>
              <a:spcAft>
                <a:spcPts val="800"/>
              </a:spcAft>
              <a:buSzPts val="1000"/>
              <a:buNone/>
              <a:tabLst>
                <a:tab pos="914400" algn="l"/>
              </a:tabLst>
            </a:pPr>
            <a:endParaRPr lang="en-RW"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ts val="2100"/>
              </a:lnSpc>
              <a:spcBef>
                <a:spcPts val="1370"/>
              </a:spcBef>
              <a:spcAft>
                <a:spcPts val="800"/>
              </a:spcAft>
              <a:buSzPts val="1000"/>
              <a:buNone/>
              <a:tabLst>
                <a:tab pos="914400" algn="l"/>
              </a:tabLst>
            </a:pPr>
            <a:endParaRPr lang="en-RW"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ts val="2100"/>
              </a:lnSpc>
              <a:spcBef>
                <a:spcPts val="1370"/>
              </a:spcBef>
              <a:spcAft>
                <a:spcPts val="800"/>
              </a:spcAft>
              <a:buSzPts val="1000"/>
              <a:buNone/>
              <a:tabLst>
                <a:tab pos="914400" algn="l"/>
              </a:tabLst>
            </a:pPr>
            <a:endParaRPr lang="en-US" sz="2800" spc="-5"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ts val="2100"/>
              </a:lnSpc>
              <a:spcBef>
                <a:spcPts val="1370"/>
              </a:spcBef>
              <a:spcAft>
                <a:spcPts val="800"/>
              </a:spcAft>
              <a:buSzPts val="1000"/>
              <a:buNone/>
              <a:tabLst>
                <a:tab pos="914400" algn="l"/>
              </a:tabLst>
            </a:pPr>
            <a:endParaRPr lang="en-RW"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RW" dirty="0"/>
          </a:p>
        </p:txBody>
      </p:sp>
    </p:spTree>
    <p:extLst>
      <p:ext uri="{BB962C8B-B14F-4D97-AF65-F5344CB8AC3E}">
        <p14:creationId xmlns:p14="http://schemas.microsoft.com/office/powerpoint/2010/main" val="111420221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2E6826-FDC1-1686-B66D-9531ED5ACC60}"/>
              </a:ext>
            </a:extLst>
          </p:cNvPr>
          <p:cNvSpPr>
            <a:spLocks noGrp="1"/>
          </p:cNvSpPr>
          <p:nvPr>
            <p:ph idx="1"/>
          </p:nvPr>
        </p:nvSpPr>
        <p:spPr>
          <a:xfrm>
            <a:off x="258185" y="293391"/>
            <a:ext cx="11933815" cy="6176682"/>
          </a:xfrm>
        </p:spPr>
        <p:txBody>
          <a:bodyPr>
            <a:normAutofit/>
          </a:bodyPr>
          <a:lstStyle/>
          <a:p>
            <a:pPr marL="0" indent="0">
              <a:lnSpc>
                <a:spcPct val="107000"/>
              </a:lnSpc>
              <a:spcBef>
                <a:spcPts val="1200"/>
              </a:spcBef>
              <a:spcAft>
                <a:spcPts val="300"/>
              </a:spcAft>
              <a:buNone/>
            </a:pPr>
            <a:r>
              <a:rPr lang="en-GB" b="1"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Clone</a:t>
            </a:r>
            <a:endParaRPr lang="en-RW" b="1"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GB" b="1" dirty="0">
                <a:effectLst/>
                <a:latin typeface="Times New Roman" panose="02020603050405020304" pitchFamily="18" charset="0"/>
                <a:ea typeface="Calibri" panose="020F0502020204030204" pitchFamily="34" charset="0"/>
                <a:cs typeface="Times New Roman" panose="02020603050405020304" pitchFamily="18" charset="0"/>
              </a:rPr>
              <a:t>The git clone command is </a:t>
            </a:r>
            <a:r>
              <a:rPr lang="en-GB" b="1" i="1" dirty="0">
                <a:effectLst/>
                <a:latin typeface="Times New Roman" panose="02020603050405020304" pitchFamily="18" charset="0"/>
                <a:ea typeface="Calibri" panose="020F0502020204030204" pitchFamily="34" charset="0"/>
                <a:cs typeface="Times New Roman" panose="02020603050405020304" pitchFamily="18" charset="0"/>
              </a:rPr>
              <a:t>used to create a copy of a specific repository or branch within a repository</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b="1"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ts val="1200"/>
              </a:spcBef>
              <a:spcAft>
                <a:spcPts val="300"/>
              </a:spcAft>
              <a:buNone/>
            </a:pPr>
            <a:r>
              <a:rPr lang="en-GB" b="1"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Branch</a:t>
            </a:r>
            <a:r>
              <a:rPr lang="en-GB" b="1" dirty="0">
                <a:effectLst/>
                <a:highlight>
                  <a:srgbClr val="FF0000"/>
                </a:highlight>
                <a:latin typeface="Times New Roman" panose="02020603050405020304" pitchFamily="18" charset="0"/>
                <a:ea typeface="Times New Roman" panose="02020603050405020304" pitchFamily="18" charset="0"/>
                <a:cs typeface="Times New Roman" panose="02020603050405020304" pitchFamily="18" charset="0"/>
              </a:rPr>
              <a:t> </a:t>
            </a:r>
            <a:endParaRPr lang="en-RW" b="1" dirty="0">
              <a:effectLst/>
              <a:highlight>
                <a:srgbClr val="FF0000"/>
              </a:highligh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GB" b="1" dirty="0">
                <a:effectLst/>
                <a:latin typeface="Times New Roman" panose="02020603050405020304" pitchFamily="18" charset="0"/>
                <a:ea typeface="Calibri" panose="020F0502020204030204" pitchFamily="34" charset="0"/>
                <a:cs typeface="Times New Roman" panose="02020603050405020304" pitchFamily="18" charset="0"/>
              </a:rPr>
              <a:t>A </a:t>
            </a:r>
            <a:r>
              <a:rPr lang="en-GB" b="1" i="1" dirty="0">
                <a:effectLst/>
                <a:latin typeface="Times New Roman" panose="02020603050405020304" pitchFamily="18" charset="0"/>
                <a:ea typeface="Calibri" panose="020F0502020204030204" pitchFamily="34" charset="0"/>
                <a:cs typeface="Times New Roman" panose="02020603050405020304" pitchFamily="18" charset="0"/>
              </a:rPr>
              <a:t>branch represents an independent line of development</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 Branches serve as an abstraction for the edit/stage/commit process.</a:t>
            </a:r>
            <a:endParaRPr lang="en-RW" sz="1800" dirty="0">
              <a:effectLst/>
              <a:latin typeface="Calibri" panose="020F0502020204030204" pitchFamily="34" charset="0"/>
              <a:ea typeface="Calibri" panose="020F0502020204030204" pitchFamily="34" charset="0"/>
            </a:endParaRPr>
          </a:p>
          <a:p>
            <a:pPr marL="0" indent="0">
              <a:lnSpc>
                <a:spcPct val="107000"/>
              </a:lnSpc>
              <a:spcAft>
                <a:spcPts val="800"/>
              </a:spcAft>
              <a:buNone/>
            </a:pPr>
            <a:r>
              <a:rPr lang="en-US" sz="1800" b="1" spc="-5"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Branch</a:t>
            </a:r>
            <a:r>
              <a:rPr lang="en-US" sz="1800" spc="-5"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it’s a like folder inside your repo, where you can organize what features are in which folder. Say, you and your teammate are working on an app together and you are working on feature 1 and they are working on feature 2. You can just have two different branches, feature1 and feature2 to keep your code more organized and prevent bugs!</a:t>
            </a:r>
          </a:p>
          <a:p>
            <a:pPr marL="0" indent="0">
              <a:lnSpc>
                <a:spcPct val="107000"/>
              </a:lnSpc>
              <a:spcBef>
                <a:spcPts val="1200"/>
              </a:spcBef>
              <a:spcAft>
                <a:spcPts val="300"/>
              </a:spcAft>
              <a:buNone/>
            </a:pPr>
            <a:r>
              <a:rPr lang="en-GB" sz="1800" b="1"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Initialisation</a:t>
            </a:r>
            <a:endParaRPr lang="en-RW" sz="1800" b="1" dirty="0">
              <a:effectLst/>
              <a:highlight>
                <a:srgbClr val="000000"/>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 sz="1800" dirty="0">
                <a:effectLst/>
                <a:latin typeface="Times New Roman" panose="02020603050405020304" pitchFamily="18" charset="0"/>
                <a:ea typeface="Calibri" panose="020F0502020204030204" pitchFamily="34" charset="0"/>
              </a:rPr>
              <a:t>The git init command </a:t>
            </a:r>
            <a:r>
              <a:rPr lang="en" sz="1800" b="1" dirty="0">
                <a:effectLst/>
                <a:latin typeface="Times New Roman" panose="02020603050405020304" pitchFamily="18" charset="0"/>
                <a:ea typeface="Calibri" panose="020F0502020204030204" pitchFamily="34" charset="0"/>
              </a:rPr>
              <a:t>creates a new Git repository</a:t>
            </a:r>
            <a:r>
              <a:rPr lang="en" sz="1800" dirty="0">
                <a:effectLst/>
                <a:latin typeface="Times New Roman" panose="02020603050405020304" pitchFamily="18" charset="0"/>
                <a:ea typeface="Calibri" panose="020F0502020204030204" pitchFamily="34" charset="0"/>
              </a:rPr>
              <a:t>. It can be used to convert an existing, unversioned project to a Git repository or initialize a new, empty repository. Most other Git commands are not available outside of an initialized repository, so this is usually the first command you'll run in a new project.</a:t>
            </a:r>
            <a:endParaRPr lang="en-RW" sz="1800" dirty="0">
              <a:effectLst/>
              <a:latin typeface="Calibri" panose="020F0502020204030204" pitchFamily="34" charset="0"/>
              <a:ea typeface="Calibri" panose="020F0502020204030204" pitchFamily="34" charset="0"/>
            </a:endParaRPr>
          </a:p>
          <a:p>
            <a:pPr>
              <a:lnSpc>
                <a:spcPct val="107000"/>
              </a:lnSpc>
              <a:spcAft>
                <a:spcPts val="800"/>
              </a:spcAft>
            </a:pPr>
            <a:r>
              <a:rPr lang="en-GB" sz="1800" dirty="0">
                <a:effectLst/>
                <a:latin typeface="Times New Roman" panose="02020603050405020304" pitchFamily="18" charset="0"/>
                <a:ea typeface="Calibri" panose="020F0502020204030204" pitchFamily="34" charset="0"/>
              </a:rPr>
              <a:t>The git </a:t>
            </a:r>
            <a:r>
              <a:rPr lang="en-GB" sz="1800" dirty="0" err="1">
                <a:effectLst/>
                <a:latin typeface="Times New Roman" panose="02020603050405020304" pitchFamily="18" charset="0"/>
                <a:ea typeface="Calibri" panose="020F0502020204030204" pitchFamily="34" charset="0"/>
              </a:rPr>
              <a:t>init</a:t>
            </a:r>
            <a:r>
              <a:rPr lang="en-GB" sz="1800" dirty="0">
                <a:effectLst/>
                <a:latin typeface="Times New Roman" panose="02020603050405020304" pitchFamily="18" charset="0"/>
                <a:ea typeface="Calibri" panose="020F0502020204030204" pitchFamily="34" charset="0"/>
              </a:rPr>
              <a:t> command is the </a:t>
            </a:r>
            <a:r>
              <a:rPr lang="en-GB" sz="1800" i="1" dirty="0">
                <a:effectLst/>
                <a:latin typeface="Times New Roman" panose="02020603050405020304" pitchFamily="18" charset="0"/>
                <a:ea typeface="Calibri" panose="020F0502020204030204" pitchFamily="34" charset="0"/>
              </a:rPr>
              <a:t>first command</a:t>
            </a:r>
            <a:r>
              <a:rPr lang="en-GB" sz="1800" dirty="0">
                <a:effectLst/>
                <a:latin typeface="Times New Roman" panose="02020603050405020304" pitchFamily="18" charset="0"/>
                <a:ea typeface="Calibri" panose="020F0502020204030204" pitchFamily="34" charset="0"/>
              </a:rPr>
              <a:t> that you will run on Git. The git </a:t>
            </a:r>
            <a:r>
              <a:rPr lang="en-GB" sz="1800" dirty="0" err="1">
                <a:effectLst/>
                <a:latin typeface="Times New Roman" panose="02020603050405020304" pitchFamily="18" charset="0"/>
                <a:ea typeface="Calibri" panose="020F0502020204030204" pitchFamily="34" charset="0"/>
              </a:rPr>
              <a:t>init</a:t>
            </a:r>
            <a:r>
              <a:rPr lang="en-GB" sz="1800" dirty="0">
                <a:effectLst/>
                <a:latin typeface="Times New Roman" panose="02020603050405020304" pitchFamily="18" charset="0"/>
                <a:ea typeface="Calibri" panose="020F0502020204030204" pitchFamily="34" charset="0"/>
              </a:rPr>
              <a:t> command is used to create a new blank repository.</a:t>
            </a:r>
            <a:endParaRPr lang="en-RW" sz="1800" dirty="0">
              <a:effectLst/>
              <a:latin typeface="Calibri" panose="020F0502020204030204" pitchFamily="34" charset="0"/>
              <a:ea typeface="Calibri" panose="020F0502020204030204" pitchFamily="34" charset="0"/>
            </a:endParaRPr>
          </a:p>
          <a:p>
            <a:pPr>
              <a:lnSpc>
                <a:spcPct val="107000"/>
              </a:lnSpc>
              <a:spcAft>
                <a:spcPts val="800"/>
              </a:spcAft>
            </a:pPr>
            <a:endParaRPr lang="en-RW" sz="1800" dirty="0">
              <a:effectLst/>
              <a:latin typeface="Calibri" panose="020F0502020204030204" pitchFamily="34" charset="0"/>
              <a:ea typeface="Calibri" panose="020F0502020204030204" pitchFamily="34" charset="0"/>
            </a:endParaRPr>
          </a:p>
          <a:p>
            <a:endParaRPr lang="en-RW" dirty="0"/>
          </a:p>
        </p:txBody>
      </p:sp>
    </p:spTree>
    <p:extLst>
      <p:ext uri="{BB962C8B-B14F-4D97-AF65-F5344CB8AC3E}">
        <p14:creationId xmlns:p14="http://schemas.microsoft.com/office/powerpoint/2010/main" val="2260543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479B2-AFC7-F6EB-B05E-B4C52B7C2180}"/>
              </a:ext>
            </a:extLst>
          </p:cNvPr>
          <p:cNvSpPr>
            <a:spLocks noGrp="1"/>
          </p:cNvSpPr>
          <p:nvPr>
            <p:ph idx="1"/>
          </p:nvPr>
        </p:nvSpPr>
        <p:spPr>
          <a:xfrm>
            <a:off x="599729" y="581927"/>
            <a:ext cx="11181454" cy="6110421"/>
          </a:xfrm>
        </p:spPr>
        <p:txBody>
          <a:bodyPr>
            <a:normAutofit fontScale="92500"/>
          </a:bodyPr>
          <a:lstStyle/>
          <a:p>
            <a:r>
              <a:rPr lang="en-US" sz="2800" b="1" dirty="0">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rPr>
              <a:t>Git:</a:t>
            </a:r>
            <a:r>
              <a:rPr lang="en-US" sz="2800" dirty="0">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is a free and open source distributed version control system designed to handle everything from small to very large projects with speed and efficiency.</a:t>
            </a:r>
            <a:endParaRPr lang="en-RW"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RW" sz="2800"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Git is used to tracking changes in the source code, enabling multiple developers to work together on non-linear development. </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Before diving deep, let’s explain a scenario before Git:</a:t>
            </a:r>
            <a:endParaRPr lang="en-RW"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Developers used to submit their codes to the central server without having copies of their own</a:t>
            </a:r>
            <a:endParaRPr lang="en-RW"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Any changes made to the source code were unknown to the other developers</a:t>
            </a:r>
            <a:endParaRPr lang="en-RW"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There was no communication between any of the developers</a:t>
            </a:r>
            <a:endParaRPr lang="en-RW"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RW" dirty="0"/>
          </a:p>
        </p:txBody>
      </p:sp>
    </p:spTree>
    <p:extLst>
      <p:ext uri="{BB962C8B-B14F-4D97-AF65-F5344CB8AC3E}">
        <p14:creationId xmlns:p14="http://schemas.microsoft.com/office/powerpoint/2010/main" val="27006770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E138015-CDA1-7822-8DC2-B27E7C75A0B9}"/>
              </a:ext>
            </a:extLst>
          </p:cNvPr>
          <p:cNvPicPr>
            <a:picLocks noGrp="1" noChangeAspect="1"/>
          </p:cNvPicPr>
          <p:nvPr>
            <p:ph idx="1"/>
          </p:nvPr>
        </p:nvPicPr>
        <p:blipFill>
          <a:blip r:embed="rId2"/>
          <a:stretch>
            <a:fillRect/>
          </a:stretch>
        </p:blipFill>
        <p:spPr>
          <a:xfrm>
            <a:off x="5735" y="0"/>
            <a:ext cx="12186265" cy="6858000"/>
          </a:xfrm>
          <a:prstGeom prst="rect">
            <a:avLst/>
          </a:prstGeom>
        </p:spPr>
      </p:pic>
    </p:spTree>
    <p:extLst>
      <p:ext uri="{BB962C8B-B14F-4D97-AF65-F5344CB8AC3E}">
        <p14:creationId xmlns:p14="http://schemas.microsoft.com/office/powerpoint/2010/main" val="25206826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152</TotalTime>
  <Words>1279</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Century Gothic</vt:lpstr>
      <vt:lpstr>Symbol</vt:lpstr>
      <vt:lpstr>Times New Roman</vt:lpstr>
      <vt:lpstr>Wingdings</vt:lpstr>
      <vt:lpstr>Wingdings 3</vt:lpstr>
      <vt:lpstr>Ion</vt:lpstr>
      <vt:lpstr>   TRADE: SOFTWARE DEVELOPMENT  MODULE CODE:SWDVC301  LEVEL 3 SOFTWARE  DEVELOPMENT         A ,B &amp; C</vt:lpstr>
      <vt:lpstr>Introduction </vt:lpstr>
      <vt:lpstr>There are different problems that may be raised, among them we can cite the followings: </vt:lpstr>
      <vt:lpstr> Learning outcome 1: Setup repository  Indicative content 1.1: Definition of general key terms </vt:lpstr>
      <vt:lpstr>  Before we dive into setting up version control, let me explain some common terms and commands used in version control so you understand what everything means!</vt:lpstr>
      <vt:lpstr>PowerPoint Presentation</vt:lpstr>
      <vt:lpstr>PowerPoint Presentation</vt:lpstr>
      <vt:lpstr>PowerPoint Presentation</vt:lpstr>
      <vt:lpstr>PowerPoint Presentation</vt:lpstr>
      <vt:lpstr>Now let’s look at the scenario after Git: </vt:lpstr>
      <vt:lpstr>Features of Git</vt:lpstr>
      <vt:lpstr>PowerPoint Presentation</vt:lpstr>
      <vt:lpstr>PowerPoint Presentation</vt:lpstr>
      <vt:lpstr>PowerPoint Presentation</vt:lpstr>
      <vt:lpstr>Why the terminal?</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TRADE: SOFTWARE DEVELOPMENT  MODULE CODE:SWDVC301  LEVEL 3 SOFTWARE  DEVELOPMENT</dc:title>
  <dc:creator>admin</dc:creator>
  <cp:lastModifiedBy>abizeyimana azani</cp:lastModifiedBy>
  <cp:revision>13</cp:revision>
  <dcterms:created xsi:type="dcterms:W3CDTF">2023-05-13T08:25:12Z</dcterms:created>
  <dcterms:modified xsi:type="dcterms:W3CDTF">2024-02-19T06:53:37Z</dcterms:modified>
</cp:coreProperties>
</file>