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4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A87092-9213-403A-8F0E-E8E543ACCDC1}"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87092-9213-403A-8F0E-E8E543ACCDC1}"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87092-9213-403A-8F0E-E8E543ACCDC1}"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A87092-9213-403A-8F0E-E8E543ACCDC1}"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A87092-9213-403A-8F0E-E8E543ACCDC1}"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A87092-9213-403A-8F0E-E8E543ACCDC1}"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A87092-9213-403A-8F0E-E8E543ACCDC1}"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A87092-9213-403A-8F0E-E8E543ACCDC1}"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87092-9213-403A-8F0E-E8E543ACCDC1}"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87092-9213-403A-8F0E-E8E543ACCDC1}"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87092-9213-403A-8F0E-E8E543ACCDC1}"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6E66B-D784-4AF1-850E-654DB910E5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87092-9213-403A-8F0E-E8E543ACCDC1}"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6E66B-D784-4AF1-850E-654DB910E5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Collections Framework</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JAVA Set</a:t>
            </a:r>
          </a:p>
        </p:txBody>
      </p:sp>
      <p:sp>
        <p:nvSpPr>
          <p:cNvPr id="3" name="Content Placeholder 2"/>
          <p:cNvSpPr>
            <a:spLocks noGrp="1"/>
          </p:cNvSpPr>
          <p:nvPr>
            <p:ph idx="1"/>
          </p:nvPr>
        </p:nvSpPr>
        <p:spPr>
          <a:xfrm>
            <a:off x="0" y="762000"/>
            <a:ext cx="9144000" cy="6096000"/>
          </a:xfrm>
        </p:spPr>
        <p:txBody>
          <a:bodyPr>
            <a:normAutofit fontScale="92500" lnSpcReduction="10000"/>
          </a:bodyPr>
          <a:lstStyle/>
          <a:p>
            <a:pPr marL="0" indent="0">
              <a:buNone/>
            </a:pPr>
            <a:r>
              <a:rPr lang="en-US" sz="2000" dirty="0"/>
              <a:t>Set is an interface which is a subtype of Collection, so all the methods of Collection interface are also available in the Set interface.</a:t>
            </a:r>
          </a:p>
          <a:p>
            <a:pPr marL="0" indent="0">
              <a:buNone/>
            </a:pPr>
            <a:r>
              <a:rPr lang="en-US" sz="2000" dirty="0"/>
              <a:t>There are many Set implementations available of which the following are chosen quite frequently</a:t>
            </a:r>
            <a:r>
              <a:rPr lang="en-US" sz="2000" dirty="0" smtClean="0"/>
              <a:t>:</a:t>
            </a:r>
          </a:p>
          <a:p>
            <a:pPr marL="0" indent="0">
              <a:buNone/>
            </a:pPr>
            <a:endParaRPr lang="en-US" sz="2000" dirty="0"/>
          </a:p>
          <a:p>
            <a:pPr marL="0" lvl="0" indent="633413">
              <a:buNone/>
            </a:pPr>
            <a:r>
              <a:rPr lang="en-US" sz="2000" dirty="0" err="1"/>
              <a:t>java.util.EnumSet</a:t>
            </a:r>
            <a:endParaRPr lang="en-US" sz="2000" dirty="0"/>
          </a:p>
          <a:p>
            <a:pPr marL="0" lvl="0" indent="633413">
              <a:buNone/>
            </a:pPr>
            <a:r>
              <a:rPr lang="en-US" sz="2000" dirty="0" err="1"/>
              <a:t>java.util.HashSet</a:t>
            </a:r>
            <a:endParaRPr lang="en-US" sz="2000" dirty="0"/>
          </a:p>
          <a:p>
            <a:pPr marL="0" lvl="0" indent="633413">
              <a:buNone/>
            </a:pPr>
            <a:r>
              <a:rPr lang="en-US" sz="2000" dirty="0" err="1"/>
              <a:t>java.util.LinkedHashSet</a:t>
            </a:r>
            <a:endParaRPr lang="en-US" sz="2000" dirty="0"/>
          </a:p>
          <a:p>
            <a:pPr marL="0" lvl="0" indent="633413">
              <a:buNone/>
            </a:pPr>
            <a:r>
              <a:rPr lang="en-US" sz="2000" dirty="0" err="1" smtClean="0"/>
              <a:t>java.util.TreeSet</a:t>
            </a:r>
            <a:endParaRPr lang="en-US" sz="2000" dirty="0" smtClean="0"/>
          </a:p>
          <a:p>
            <a:pPr marL="0" lvl="0" indent="0">
              <a:buNone/>
            </a:pPr>
            <a:endParaRPr lang="en-US" sz="2000" dirty="0"/>
          </a:p>
          <a:p>
            <a:pPr marL="0" indent="0">
              <a:buNone/>
            </a:pPr>
            <a:r>
              <a:rPr lang="en-US" sz="2000" dirty="0" err="1"/>
              <a:t>HashSet</a:t>
            </a:r>
            <a:r>
              <a:rPr lang="en-US" sz="2000" dirty="0"/>
              <a:t> is backed by a </a:t>
            </a:r>
            <a:r>
              <a:rPr lang="en-US" sz="2000" dirty="0" err="1"/>
              <a:t>HashMap</a:t>
            </a:r>
            <a:r>
              <a:rPr lang="en-US" sz="2000" dirty="0"/>
              <a:t>. It makes no guarantees about the sequence of the elements when you iterate them</a:t>
            </a:r>
            <a:r>
              <a:rPr lang="en-US" sz="2000" dirty="0" smtClean="0"/>
              <a:t>.</a:t>
            </a:r>
          </a:p>
          <a:p>
            <a:pPr marL="0" indent="0">
              <a:buNone/>
            </a:pPr>
            <a:endParaRPr lang="en-US" sz="2000" dirty="0"/>
          </a:p>
          <a:p>
            <a:pPr marL="0" indent="0">
              <a:buNone/>
            </a:pPr>
            <a:r>
              <a:rPr lang="en-US" sz="2000" dirty="0" err="1"/>
              <a:t>LinkedHashSet</a:t>
            </a:r>
            <a:r>
              <a:rPr lang="en-US" sz="2000" dirty="0"/>
              <a:t> differs from </a:t>
            </a:r>
            <a:r>
              <a:rPr lang="en-US" sz="2000" dirty="0" err="1"/>
              <a:t>HashSet</a:t>
            </a:r>
            <a:r>
              <a:rPr lang="en-US" sz="2000" dirty="0"/>
              <a:t> by guaranteeing that the order of the elements during iteration is the same as the order they were inserted into the </a:t>
            </a:r>
            <a:r>
              <a:rPr lang="en-US" sz="2000" dirty="0" err="1"/>
              <a:t>LinkedHashSet</a:t>
            </a:r>
            <a:r>
              <a:rPr lang="en-US" sz="2000" dirty="0"/>
              <a:t>. </a:t>
            </a:r>
            <a:r>
              <a:rPr lang="en-US" sz="2000" dirty="0" err="1"/>
              <a:t>TreeSet</a:t>
            </a:r>
            <a:r>
              <a:rPr lang="en-US" sz="2000" dirty="0"/>
              <a:t> also guarantees the order of the elements when iterated, but the order is the sorting order of the elements.</a:t>
            </a:r>
          </a:p>
          <a:p>
            <a:pPr marL="0" indent="0">
              <a:buNone/>
            </a:pPr>
            <a:r>
              <a:rPr lang="en-US" sz="2000" dirty="0" err="1"/>
              <a:t>EnumSet</a:t>
            </a:r>
            <a:r>
              <a:rPr lang="en-US" sz="2000" dirty="0"/>
              <a:t> is  specialized Set implementation for use with </a:t>
            </a:r>
            <a:r>
              <a:rPr lang="en-US" sz="2000" dirty="0" err="1"/>
              <a:t>enum</a:t>
            </a:r>
            <a:r>
              <a:rPr lang="en-US" sz="2000" dirty="0"/>
              <a:t> types. All of the elements in an </a:t>
            </a:r>
            <a:r>
              <a:rPr lang="en-US" sz="2000" dirty="0" err="1"/>
              <a:t>enum</a:t>
            </a:r>
            <a:r>
              <a:rPr lang="en-US" sz="2000" dirty="0"/>
              <a:t> set must come from a single </a:t>
            </a:r>
            <a:r>
              <a:rPr lang="en-US" sz="2000" dirty="0" err="1"/>
              <a:t>enum</a:t>
            </a:r>
            <a:r>
              <a:rPr lang="en-US" sz="2000" dirty="0"/>
              <a:t> type that is specified, explicitly or implicitly, when the set is created.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a:p>
          <a:p>
            <a:pPr marL="0" indent="0">
              <a:buNone/>
            </a:pPr>
            <a:r>
              <a:rPr lang="en-US" sz="2000" dirty="0"/>
              <a:t>Java Maps are used to store key-value pairs. Maps behave differently from Collections as they don't fall in the Collection hierarchy. Important and mostly used implementation of Map interface are </a:t>
            </a:r>
            <a:r>
              <a:rPr lang="en-US" sz="2000" dirty="0" smtClean="0"/>
              <a:t>:</a:t>
            </a:r>
          </a:p>
          <a:p>
            <a:pPr marL="0" indent="0">
              <a:buNone/>
            </a:pPr>
            <a:endParaRPr lang="en-US" sz="2000" dirty="0"/>
          </a:p>
          <a:p>
            <a:pPr marL="0" indent="0">
              <a:buNone/>
            </a:pPr>
            <a:r>
              <a:rPr lang="en-US" sz="2000" dirty="0"/>
              <a:t>1. </a:t>
            </a:r>
            <a:r>
              <a:rPr lang="en-US" sz="2000" dirty="0" err="1"/>
              <a:t>HashMap</a:t>
            </a:r>
            <a:endParaRPr lang="en-US" sz="2000" dirty="0"/>
          </a:p>
          <a:p>
            <a:pPr marL="0" indent="0">
              <a:buNone/>
            </a:pPr>
            <a:r>
              <a:rPr lang="en-US" sz="2000" dirty="0"/>
              <a:t>2. </a:t>
            </a:r>
            <a:r>
              <a:rPr lang="en-US" sz="2000" dirty="0" err="1"/>
              <a:t>Hashtable</a:t>
            </a:r>
            <a:endParaRPr lang="en-US" sz="2000" dirty="0"/>
          </a:p>
          <a:p>
            <a:pPr marL="0" indent="0">
              <a:buNone/>
            </a:pPr>
            <a:r>
              <a:rPr lang="en-US" sz="2000" dirty="0"/>
              <a:t>3. </a:t>
            </a:r>
            <a:r>
              <a:rPr lang="en-US" sz="2000" dirty="0" err="1" smtClean="0"/>
              <a:t>TreeMap</a:t>
            </a:r>
            <a:endParaRPr lang="en-US" sz="2000" dirty="0" smtClean="0"/>
          </a:p>
          <a:p>
            <a:pPr marL="0" indent="0">
              <a:buNone/>
            </a:pPr>
            <a:endParaRPr lang="en-US" sz="2000" dirty="0"/>
          </a:p>
          <a:p>
            <a:pPr marL="0" indent="0">
              <a:buNone/>
            </a:pPr>
            <a:r>
              <a:rPr lang="en-US" sz="2000" dirty="0" err="1"/>
              <a:t>HashMap</a:t>
            </a:r>
            <a:r>
              <a:rPr lang="en-US" sz="2000" dirty="0"/>
              <a:t> maps a key and a value. It does not guarantee any order of the elements stored internally in the map</a:t>
            </a:r>
            <a:r>
              <a:rPr lang="en-US" sz="2000" dirty="0" smtClean="0"/>
              <a:t>. </a:t>
            </a:r>
            <a:r>
              <a:rPr lang="en-US" sz="2000" dirty="0" err="1" smtClean="0"/>
              <a:t>Hashtable</a:t>
            </a:r>
            <a:r>
              <a:rPr lang="en-US" sz="2000" dirty="0" smtClean="0"/>
              <a:t> </a:t>
            </a:r>
            <a:r>
              <a:rPr lang="en-US" sz="2000" dirty="0"/>
              <a:t>is a lot like </a:t>
            </a:r>
            <a:r>
              <a:rPr lang="en-US" sz="2000" dirty="0" err="1"/>
              <a:t>HashMap</a:t>
            </a:r>
            <a:r>
              <a:rPr lang="en-US" sz="2000" dirty="0"/>
              <a:t> with certain differences</a:t>
            </a:r>
            <a:r>
              <a:rPr lang="en-US" sz="2000" dirty="0" smtClean="0"/>
              <a:t>:</a:t>
            </a:r>
          </a:p>
          <a:p>
            <a:pPr marL="0" indent="0">
              <a:buNone/>
            </a:pPr>
            <a:endParaRPr lang="en-US" sz="2000" dirty="0"/>
          </a:p>
          <a:p>
            <a:pPr marL="0" indent="0">
              <a:buNone/>
            </a:pPr>
            <a:r>
              <a:rPr lang="en-US" sz="2000" dirty="0"/>
              <a:t>1.HashMap is non-synchronized whereas </a:t>
            </a:r>
            <a:r>
              <a:rPr lang="en-US" sz="2000" dirty="0" err="1"/>
              <a:t>Hashtable</a:t>
            </a:r>
            <a:r>
              <a:rPr lang="en-US" sz="2000" dirty="0"/>
              <a:t> is synchronized, which means </a:t>
            </a:r>
            <a:r>
              <a:rPr lang="en-US" sz="2000" dirty="0" err="1"/>
              <a:t>Hashtable</a:t>
            </a:r>
            <a:r>
              <a:rPr lang="en-US" sz="2000" dirty="0"/>
              <a:t> is thread-safe and can be shared between multiple threads but </a:t>
            </a:r>
            <a:r>
              <a:rPr lang="en-US" sz="2000" dirty="0" err="1"/>
              <a:t>HashMap</a:t>
            </a:r>
            <a:r>
              <a:rPr lang="en-US" sz="2000" dirty="0"/>
              <a:t> cannot be shared between multiple threads without proper synchronization. </a:t>
            </a:r>
          </a:p>
          <a:p>
            <a:pPr marL="0" indent="0">
              <a:buNone/>
            </a:pPr>
            <a:r>
              <a:rPr lang="en-US" sz="2000" dirty="0"/>
              <a:t>2. </a:t>
            </a:r>
            <a:r>
              <a:rPr lang="en-US" sz="2000" dirty="0" err="1"/>
              <a:t>HashMap</a:t>
            </a:r>
            <a:r>
              <a:rPr lang="en-US" sz="2000" dirty="0"/>
              <a:t> is faster than </a:t>
            </a:r>
            <a:r>
              <a:rPr lang="en-US" sz="2000" dirty="0" err="1"/>
              <a:t>Hashtable</a:t>
            </a:r>
            <a:endParaRPr lang="en-US" sz="2000" dirty="0"/>
          </a:p>
          <a:p>
            <a:pPr marL="0" indent="0">
              <a:buNone/>
            </a:pPr>
            <a:r>
              <a:rPr lang="en-US" sz="2000" dirty="0"/>
              <a:t>3. </a:t>
            </a:r>
            <a:r>
              <a:rPr lang="en-US" sz="2000" dirty="0" err="1"/>
              <a:t>HashMap</a:t>
            </a:r>
            <a:r>
              <a:rPr lang="en-US" sz="2000" dirty="0"/>
              <a:t> allows null values for keys but </a:t>
            </a:r>
            <a:r>
              <a:rPr lang="en-US" sz="2000" dirty="0" err="1"/>
              <a:t>Hashtable</a:t>
            </a:r>
            <a:r>
              <a:rPr lang="en-US" sz="2000" dirty="0"/>
              <a:t> does not allow null values for keys</a:t>
            </a:r>
            <a:r>
              <a:rPr lang="en-US" sz="2000" dirty="0" smtClean="0"/>
              <a:t>.</a:t>
            </a:r>
            <a:endParaRPr lang="en-US" sz="2000" dirty="0"/>
          </a:p>
        </p:txBody>
      </p:sp>
      <p:sp>
        <p:nvSpPr>
          <p:cNvPr id="4" name="Title 1"/>
          <p:cNvSpPr>
            <a:spLocks noGrp="1"/>
          </p:cNvSpPr>
          <p:nvPr>
            <p:ph type="title"/>
          </p:nvPr>
        </p:nvSpPr>
        <p:spPr>
          <a:xfrm>
            <a:off x="457200" y="-304800"/>
            <a:ext cx="8229600" cy="1143000"/>
          </a:xfrm>
        </p:spPr>
        <p:txBody>
          <a:bodyPr/>
          <a:lstStyle/>
          <a:p>
            <a:r>
              <a:rPr lang="en-US" dirty="0" smtClean="0"/>
              <a:t>Maps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1900" dirty="0" err="1" smtClean="0"/>
              <a:t>TreeMap</a:t>
            </a:r>
            <a:r>
              <a:rPr lang="en-US" sz="1900" dirty="0" smtClean="0"/>
              <a:t> also maps a key and a value. Furthermore it guarantees the order in which keys or values are iterated - which is the sort order of the keys or values.</a:t>
            </a:r>
          </a:p>
          <a:p>
            <a:pPr marL="0" indent="0">
              <a:buNone/>
            </a:pPr>
            <a:endParaRPr lang="en-US" sz="1900" dirty="0" smtClean="0"/>
          </a:p>
          <a:p>
            <a:pPr>
              <a:buNone/>
            </a:pPr>
            <a:r>
              <a:rPr lang="en-US" sz="1900" b="1" dirty="0"/>
              <a:t>Instantiating a Map class</a:t>
            </a:r>
            <a:endParaRPr lang="en-US" sz="1900" dirty="0"/>
          </a:p>
          <a:p>
            <a:pPr>
              <a:buNone/>
            </a:pPr>
            <a:r>
              <a:rPr lang="en-US" sz="1900" dirty="0"/>
              <a:t>Map </a:t>
            </a:r>
            <a:r>
              <a:rPr lang="en-US" sz="1900" dirty="0" err="1"/>
              <a:t>countryCapitalMap</a:t>
            </a:r>
            <a:r>
              <a:rPr lang="en-US" sz="1900" dirty="0"/>
              <a:t> = new </a:t>
            </a:r>
            <a:r>
              <a:rPr lang="en-US" sz="1900" dirty="0" err="1"/>
              <a:t>HashMap</a:t>
            </a:r>
            <a:r>
              <a:rPr lang="en-US" sz="1900" dirty="0"/>
              <a:t>();</a:t>
            </a:r>
          </a:p>
          <a:p>
            <a:pPr>
              <a:buNone/>
            </a:pPr>
            <a:r>
              <a:rPr lang="en-US" sz="1900" dirty="0"/>
              <a:t>Map </a:t>
            </a:r>
            <a:r>
              <a:rPr lang="en-US" sz="1900" dirty="0" err="1"/>
              <a:t>mapTree</a:t>
            </a:r>
            <a:r>
              <a:rPr lang="en-US" sz="1900" dirty="0"/>
              <a:t> = new </a:t>
            </a:r>
            <a:r>
              <a:rPr lang="en-US" sz="1900" dirty="0" err="1"/>
              <a:t>TreeMap</a:t>
            </a:r>
            <a:r>
              <a:rPr lang="en-US" sz="1900" dirty="0"/>
              <a:t>();</a:t>
            </a:r>
          </a:p>
          <a:p>
            <a:pPr>
              <a:buNone/>
            </a:pPr>
            <a:r>
              <a:rPr lang="en-US" sz="1900" dirty="0"/>
              <a:t> </a:t>
            </a:r>
          </a:p>
          <a:p>
            <a:pPr>
              <a:buNone/>
            </a:pPr>
            <a:r>
              <a:rPr lang="en-US" sz="1900" b="1" dirty="0"/>
              <a:t>Adding &amp; Removing elements from a Map</a:t>
            </a:r>
            <a:endParaRPr lang="en-US" sz="1900" dirty="0"/>
          </a:p>
          <a:p>
            <a:pPr>
              <a:buNone/>
            </a:pPr>
            <a:r>
              <a:rPr lang="en-US" sz="1900" dirty="0"/>
              <a:t>Here we have "put" method compared to the "add" method of the Collection classes.</a:t>
            </a:r>
          </a:p>
          <a:p>
            <a:pPr>
              <a:buNone/>
            </a:pPr>
            <a:r>
              <a:rPr lang="en-US" sz="1900" dirty="0" err="1"/>
              <a:t>countryCapitalMap.put</a:t>
            </a:r>
            <a:r>
              <a:rPr lang="en-US" sz="1900" dirty="0"/>
              <a:t>("INDIA", "New Delhi");</a:t>
            </a:r>
          </a:p>
          <a:p>
            <a:pPr>
              <a:buNone/>
            </a:pPr>
            <a:r>
              <a:rPr lang="en-US" sz="1900" dirty="0" err="1"/>
              <a:t>countryCapitalMap.put</a:t>
            </a:r>
            <a:r>
              <a:rPr lang="en-US" sz="1900" dirty="0"/>
              <a:t>("UK", "Britain");</a:t>
            </a:r>
          </a:p>
          <a:p>
            <a:pPr>
              <a:buNone/>
            </a:pPr>
            <a:r>
              <a:rPr lang="en-US" sz="1900" dirty="0" err="1"/>
              <a:t>countryCapitalMap.put</a:t>
            </a:r>
            <a:r>
              <a:rPr lang="en-US" sz="1900" dirty="0"/>
              <a:t>("AUSTRALIA", "Canberra");</a:t>
            </a:r>
          </a:p>
          <a:p>
            <a:pPr>
              <a:buNone/>
            </a:pPr>
            <a:r>
              <a:rPr lang="en-US" sz="1900" dirty="0"/>
              <a:t> </a:t>
            </a:r>
          </a:p>
          <a:p>
            <a:pPr marL="0" indent="0">
              <a:buNone/>
            </a:pPr>
            <a:r>
              <a:rPr lang="en-US" sz="1900" dirty="0"/>
              <a:t>In order to remove an element from the Map we use the "remove" method. Maps use keys to identify corresponding values. Hence the "remove" method accepts a key as a parameter</a:t>
            </a:r>
            <a:r>
              <a:rPr lang="en-US" sz="1900" dirty="0" smtClean="0"/>
              <a:t>.</a:t>
            </a:r>
          </a:p>
          <a:p>
            <a:pPr marL="0" indent="0">
              <a:buNone/>
            </a:pPr>
            <a:endParaRPr lang="en-US" sz="1900" dirty="0"/>
          </a:p>
          <a:p>
            <a:pPr>
              <a:buNone/>
            </a:pPr>
            <a:r>
              <a:rPr lang="en-US" sz="1900" dirty="0" err="1"/>
              <a:t>countryCapitalMap.remove</a:t>
            </a:r>
            <a:r>
              <a:rPr lang="en-US" sz="1900" dirty="0"/>
              <a:t>("UK");</a:t>
            </a:r>
            <a:endParaRPr lang="en-US" sz="1900"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a:t>Getting elements from a Map</a:t>
            </a:r>
            <a:endParaRPr lang="en-US" dirty="0"/>
          </a:p>
          <a:p>
            <a:pPr marL="0" indent="0">
              <a:buNone/>
            </a:pPr>
            <a:r>
              <a:rPr lang="en-US" sz="1900" dirty="0"/>
              <a:t>We can read any element from a map by supplying its key to the "get" method</a:t>
            </a:r>
            <a:r>
              <a:rPr lang="en-US" sz="1900" dirty="0" smtClean="0"/>
              <a:t>:</a:t>
            </a:r>
          </a:p>
          <a:p>
            <a:pPr marL="0" indent="0">
              <a:buNone/>
            </a:pPr>
            <a:endParaRPr lang="en-US" sz="1900" dirty="0"/>
          </a:p>
          <a:p>
            <a:pPr marL="0" indent="0">
              <a:buNone/>
            </a:pPr>
            <a:r>
              <a:rPr lang="en-US" sz="1900" dirty="0" err="1"/>
              <a:t>countryCapitalMap.get</a:t>
            </a:r>
            <a:r>
              <a:rPr lang="en-US" sz="1900" dirty="0"/>
              <a:t>("INDIA</a:t>
            </a:r>
            <a:r>
              <a:rPr lang="en-US" sz="1900" dirty="0" smtClean="0"/>
              <a:t>");</a:t>
            </a:r>
          </a:p>
          <a:p>
            <a:pPr marL="0" indent="0">
              <a:buNone/>
            </a:pPr>
            <a:endParaRPr lang="en-US" sz="1900" dirty="0"/>
          </a:p>
          <a:p>
            <a:pPr marL="0" indent="0">
              <a:buNone/>
            </a:pPr>
            <a:r>
              <a:rPr lang="en-US" sz="1900" dirty="0"/>
              <a:t>You can also iterate through all the elements of a Map:</a:t>
            </a:r>
          </a:p>
          <a:p>
            <a:pPr marL="0" indent="0">
              <a:buNone/>
            </a:pPr>
            <a:r>
              <a:rPr lang="en-US" sz="1900" dirty="0"/>
              <a:t>// key </a:t>
            </a:r>
            <a:r>
              <a:rPr lang="en-US" sz="1900" dirty="0" err="1"/>
              <a:t>iterator</a:t>
            </a:r>
            <a:endParaRPr lang="en-US" sz="1900" dirty="0"/>
          </a:p>
          <a:p>
            <a:pPr marL="0" indent="0">
              <a:buNone/>
            </a:pPr>
            <a:r>
              <a:rPr lang="en-US" sz="1900" dirty="0" err="1"/>
              <a:t>Iterator</a:t>
            </a:r>
            <a:r>
              <a:rPr lang="en-US" sz="1900" dirty="0"/>
              <a:t> </a:t>
            </a:r>
            <a:r>
              <a:rPr lang="en-US" sz="1900" dirty="0" err="1"/>
              <a:t>iterator</a:t>
            </a:r>
            <a:r>
              <a:rPr lang="en-US" sz="1900" dirty="0"/>
              <a:t> = </a:t>
            </a:r>
            <a:r>
              <a:rPr lang="en-US" sz="1900" dirty="0" err="1"/>
              <a:t>countryCapitalMap.keySet</a:t>
            </a:r>
            <a:r>
              <a:rPr lang="en-US" sz="1900" dirty="0"/>
              <a:t>().</a:t>
            </a:r>
            <a:r>
              <a:rPr lang="en-US" sz="1900" dirty="0" err="1"/>
              <a:t>iterator</a:t>
            </a:r>
            <a:r>
              <a:rPr lang="en-US" sz="1900" dirty="0"/>
              <a:t>();</a:t>
            </a:r>
          </a:p>
          <a:p>
            <a:pPr marL="0" indent="0">
              <a:buNone/>
            </a:pPr>
            <a:r>
              <a:rPr lang="en-US" sz="1900" dirty="0"/>
              <a:t> </a:t>
            </a:r>
          </a:p>
          <a:p>
            <a:pPr marL="0" indent="0">
              <a:buNone/>
            </a:pPr>
            <a:r>
              <a:rPr lang="en-US" sz="1900" dirty="0"/>
              <a:t>// value </a:t>
            </a:r>
            <a:r>
              <a:rPr lang="en-US" sz="1900" dirty="0" err="1"/>
              <a:t>iterator</a:t>
            </a:r>
            <a:endParaRPr lang="en-US" sz="1900" dirty="0"/>
          </a:p>
          <a:p>
            <a:pPr marL="0" indent="0">
              <a:buNone/>
            </a:pPr>
            <a:r>
              <a:rPr lang="en-US" sz="1900" dirty="0" err="1"/>
              <a:t>Iterator</a:t>
            </a:r>
            <a:r>
              <a:rPr lang="en-US" sz="1900" dirty="0"/>
              <a:t> </a:t>
            </a:r>
            <a:r>
              <a:rPr lang="en-US" sz="1900" dirty="0" err="1"/>
              <a:t>iterator</a:t>
            </a:r>
            <a:r>
              <a:rPr lang="en-US" sz="1900" dirty="0"/>
              <a:t> = </a:t>
            </a:r>
            <a:r>
              <a:rPr lang="en-US" sz="1900" dirty="0" err="1"/>
              <a:t>countryCapitalMap.values</a:t>
            </a:r>
            <a:r>
              <a:rPr lang="en-US" sz="1900" dirty="0" smtClean="0"/>
              <a:t>();</a:t>
            </a:r>
          </a:p>
          <a:p>
            <a:pPr marL="0" indent="0">
              <a:buNone/>
            </a:pPr>
            <a:endParaRPr lang="en-US" sz="1900" dirty="0"/>
          </a:p>
          <a:p>
            <a:pPr marL="0" indent="0">
              <a:buNone/>
            </a:pPr>
            <a:r>
              <a:rPr lang="en-US" sz="1900" dirty="0"/>
              <a:t>Once you obtain the </a:t>
            </a:r>
            <a:r>
              <a:rPr lang="en-US" sz="1900" dirty="0" err="1"/>
              <a:t>iterator</a:t>
            </a:r>
            <a:r>
              <a:rPr lang="en-US" sz="1900" dirty="0"/>
              <a:t>, you can iterate as usual (as done in Collection class 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1800" dirty="0"/>
              <a:t>Most often you iterate the keys of the Map and then get the corresponding values during the iteration. Here is how it looks</a:t>
            </a:r>
            <a:r>
              <a:rPr lang="en-US" sz="1800" dirty="0" smtClean="0"/>
              <a:t>:</a:t>
            </a:r>
          </a:p>
          <a:p>
            <a:pPr marL="0" indent="0">
              <a:buNone/>
            </a:pPr>
            <a:endParaRPr lang="en-US" sz="1800" dirty="0"/>
          </a:p>
          <a:p>
            <a:pPr marL="0" indent="0">
              <a:buNone/>
            </a:pPr>
            <a:r>
              <a:rPr lang="en-US" sz="1800" dirty="0" err="1"/>
              <a:t>Iterator</a:t>
            </a:r>
            <a:r>
              <a:rPr lang="en-US" sz="1800" dirty="0"/>
              <a:t> </a:t>
            </a:r>
            <a:r>
              <a:rPr lang="en-US" sz="1800" dirty="0" err="1"/>
              <a:t>iterator</a:t>
            </a:r>
            <a:r>
              <a:rPr lang="en-US" sz="1800" dirty="0"/>
              <a:t> = </a:t>
            </a:r>
            <a:r>
              <a:rPr lang="en-US" sz="1800" dirty="0" err="1"/>
              <a:t>countryCapitalMap.keySet</a:t>
            </a:r>
            <a:r>
              <a:rPr lang="en-US" sz="1800" dirty="0"/>
              <a:t>().</a:t>
            </a:r>
            <a:r>
              <a:rPr lang="en-US" sz="1800" dirty="0" err="1"/>
              <a:t>iterator</a:t>
            </a:r>
            <a:r>
              <a:rPr lang="en-US" sz="1800" dirty="0"/>
              <a:t>();</a:t>
            </a:r>
          </a:p>
          <a:p>
            <a:pPr marL="0" indent="0">
              <a:buNone/>
            </a:pPr>
            <a:r>
              <a:rPr lang="en-US" sz="1800" dirty="0"/>
              <a:t>while(</a:t>
            </a:r>
            <a:r>
              <a:rPr lang="en-US" sz="1800" dirty="0" err="1"/>
              <a:t>iterator.hasNext</a:t>
            </a:r>
            <a:r>
              <a:rPr lang="en-US" sz="1800" dirty="0"/>
              <a:t>(){</a:t>
            </a:r>
          </a:p>
          <a:p>
            <a:pPr marL="0" indent="0">
              <a:buNone/>
            </a:pPr>
            <a:r>
              <a:rPr lang="en-US" sz="1800" dirty="0"/>
              <a:t>  Object key   = </a:t>
            </a:r>
            <a:r>
              <a:rPr lang="en-US" sz="1800" dirty="0" err="1"/>
              <a:t>iterator.next</a:t>
            </a:r>
            <a:r>
              <a:rPr lang="en-US" sz="1800" dirty="0"/>
              <a:t>();</a:t>
            </a:r>
          </a:p>
          <a:p>
            <a:pPr marL="0" indent="0">
              <a:buNone/>
            </a:pPr>
            <a:r>
              <a:rPr lang="en-US" sz="1800" dirty="0"/>
              <a:t>  Object value = </a:t>
            </a:r>
            <a:r>
              <a:rPr lang="en-US" sz="1800" dirty="0" err="1"/>
              <a:t>countryCapitalMap.get</a:t>
            </a:r>
            <a:r>
              <a:rPr lang="en-US" sz="1800" dirty="0"/>
              <a:t>(key);</a:t>
            </a:r>
          </a:p>
          <a:p>
            <a:pPr marL="0" indent="0">
              <a:buNone/>
            </a:pPr>
            <a:r>
              <a:rPr lang="en-US" sz="1800" dirty="0"/>
              <a:t>}</a:t>
            </a:r>
          </a:p>
          <a:p>
            <a:pPr marL="0" indent="0">
              <a:buNone/>
            </a:pPr>
            <a:r>
              <a:rPr lang="en-US" sz="1800" dirty="0"/>
              <a:t> </a:t>
            </a:r>
          </a:p>
          <a:p>
            <a:pPr marL="0" indent="0">
              <a:buNone/>
            </a:pPr>
            <a:r>
              <a:rPr lang="en-US" sz="1800" dirty="0"/>
              <a:t>//access via new for-loop</a:t>
            </a:r>
          </a:p>
          <a:p>
            <a:pPr marL="0" indent="0">
              <a:buNone/>
            </a:pPr>
            <a:r>
              <a:rPr lang="en-US" sz="1800" dirty="0"/>
              <a:t>for(Object key : </a:t>
            </a:r>
            <a:r>
              <a:rPr lang="en-US" sz="1800" dirty="0" err="1"/>
              <a:t>countryCapitalMap.keySet</a:t>
            </a:r>
            <a:r>
              <a:rPr lang="en-US" sz="1800" dirty="0"/>
              <a:t>()) {</a:t>
            </a:r>
          </a:p>
          <a:p>
            <a:pPr marL="0" indent="0">
              <a:buNone/>
            </a:pPr>
            <a:r>
              <a:rPr lang="en-US" sz="1800" dirty="0"/>
              <a:t>    Object value = </a:t>
            </a:r>
            <a:r>
              <a:rPr lang="en-US" sz="1800" dirty="0" err="1"/>
              <a:t>countryCapitalMap.get</a:t>
            </a:r>
            <a:r>
              <a:rPr lang="en-US" sz="1800" dirty="0"/>
              <a:t>(key);</a:t>
            </a:r>
          </a:p>
          <a:p>
            <a:pPr marL="0" indent="0">
              <a:buNone/>
            </a:pPr>
            <a:r>
              <a:rPr lang="en-US" sz="18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The Collection Framework</a:t>
            </a:r>
            <a:endParaRPr lang="en-US" dirty="0"/>
          </a:p>
        </p:txBody>
      </p:sp>
      <p:sp>
        <p:nvSpPr>
          <p:cNvPr id="3" name="Content Placeholder 2"/>
          <p:cNvSpPr>
            <a:spLocks noGrp="1"/>
          </p:cNvSpPr>
          <p:nvPr>
            <p:ph idx="1"/>
          </p:nvPr>
        </p:nvSpPr>
        <p:spPr>
          <a:xfrm>
            <a:off x="0" y="762000"/>
            <a:ext cx="9144000" cy="6096000"/>
          </a:xfrm>
        </p:spPr>
        <p:txBody>
          <a:bodyPr>
            <a:normAutofit/>
          </a:bodyPr>
          <a:lstStyle/>
          <a:p>
            <a:pPr marL="0" indent="0">
              <a:buNone/>
            </a:pPr>
            <a:r>
              <a:rPr lang="en-US" sz="2000" dirty="0"/>
              <a:t>A collections framework is a unified architecture for representing and manipulating collections. All collections frameworks contain the following</a:t>
            </a:r>
            <a:r>
              <a:rPr lang="en-US" sz="2000" dirty="0" smtClean="0"/>
              <a:t>:</a:t>
            </a:r>
          </a:p>
          <a:p>
            <a:pPr marL="0" indent="0">
              <a:buNone/>
            </a:pPr>
            <a:endParaRPr lang="en-US" sz="2000" dirty="0"/>
          </a:p>
          <a:p>
            <a:pPr marL="0" lvl="0" indent="0">
              <a:buNone/>
            </a:pPr>
            <a:r>
              <a:rPr lang="en-US" sz="2000" b="1" dirty="0"/>
              <a:t>Interfaces:</a:t>
            </a:r>
            <a:r>
              <a:rPr lang="en-US" sz="2000" dirty="0"/>
              <a:t> These are abstract data types that represent collections. Interfaces allow collections to be manipulated independently of the details of their representation. In object-oriented languages, interfaces generally form a hierarchy.</a:t>
            </a:r>
          </a:p>
          <a:p>
            <a:pPr marL="0" lvl="0" indent="0">
              <a:buNone/>
            </a:pPr>
            <a:r>
              <a:rPr lang="en-US" sz="2000" b="1" dirty="0"/>
              <a:t>Implementations, i.e., Classes:</a:t>
            </a:r>
            <a:r>
              <a:rPr lang="en-US" sz="2000" dirty="0"/>
              <a:t> These are the concrete implementations of the collection interfaces. In essence, they are reusable data structures.</a:t>
            </a:r>
          </a:p>
          <a:p>
            <a:pPr marL="0" lvl="0" indent="0">
              <a:buNone/>
            </a:pPr>
            <a:r>
              <a:rPr lang="en-US" sz="2000" b="1" dirty="0"/>
              <a:t>Algorithms:</a:t>
            </a:r>
            <a:r>
              <a:rPr lang="en-US" sz="2000" dirty="0"/>
              <a:t>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p>
          <a:p>
            <a:pPr marL="0" indent="0">
              <a:buNone/>
            </a:pPr>
            <a:r>
              <a:rPr lang="en-US" sz="2000" dirty="0"/>
              <a:t> </a:t>
            </a:r>
          </a:p>
          <a:p>
            <a:pPr marL="0" indent="0">
              <a:buNone/>
            </a:pPr>
            <a:r>
              <a:rPr lang="en-US" sz="2000" dirty="0"/>
              <a:t>There are two groups of interfaces in Collection framework:</a:t>
            </a:r>
          </a:p>
          <a:p>
            <a:pPr marL="0" indent="0">
              <a:buNone/>
            </a:pPr>
            <a:r>
              <a:rPr lang="en-US" sz="2000" dirty="0"/>
              <a:t>1. Collection</a:t>
            </a:r>
          </a:p>
          <a:p>
            <a:pPr marL="0" indent="0">
              <a:buNone/>
            </a:pPr>
            <a:r>
              <a:rPr lang="en-US" sz="2000" dirty="0"/>
              <a:t>2. Map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llectionhierarchy.JPG"/>
          <p:cNvPicPr>
            <a:picLocks noGrp="1"/>
          </p:cNvPicPr>
          <p:nvPr>
            <p:ph idx="1"/>
          </p:nvPr>
        </p:nvPicPr>
        <p:blipFill>
          <a:blip r:embed="rId2"/>
          <a:stretch>
            <a:fillRect/>
          </a:stretch>
        </p:blipFill>
        <p:spPr>
          <a:xfrm>
            <a:off x="457200" y="609600"/>
            <a:ext cx="8077200" cy="6248400"/>
          </a:xfrm>
          <a:prstGeom prst="rect">
            <a:avLst/>
          </a:prstGeom>
        </p:spPr>
      </p:pic>
      <p:sp>
        <p:nvSpPr>
          <p:cNvPr id="5" name="Title 1"/>
          <p:cNvSpPr>
            <a:spLocks noGrp="1"/>
          </p:cNvSpPr>
          <p:nvPr>
            <p:ph type="title"/>
          </p:nvPr>
        </p:nvSpPr>
        <p:spPr>
          <a:xfrm>
            <a:off x="381000" y="-304800"/>
            <a:ext cx="8229600" cy="1143000"/>
          </a:xfrm>
        </p:spPr>
        <p:txBody>
          <a:bodyPr/>
          <a:lstStyle/>
          <a:p>
            <a:r>
              <a:rPr lang="en-US" dirty="0" smtClean="0"/>
              <a:t>Collection Interface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lls-coreInterfaces.gif"/>
          <p:cNvPicPr>
            <a:picLocks noGrp="1"/>
          </p:cNvPicPr>
          <p:nvPr>
            <p:ph idx="1"/>
          </p:nvPr>
        </p:nvPicPr>
        <p:blipFill>
          <a:blip r:embed="rId2"/>
          <a:srcRect l="71144"/>
          <a:stretch>
            <a:fillRect/>
          </a:stretch>
        </p:blipFill>
        <p:spPr>
          <a:xfrm>
            <a:off x="381000" y="1295400"/>
            <a:ext cx="2667000" cy="3200400"/>
          </a:xfrm>
          <a:prstGeom prst="rect">
            <a:avLst/>
          </a:prstGeom>
        </p:spPr>
      </p:pic>
      <p:sp>
        <p:nvSpPr>
          <p:cNvPr id="6" name="Title 1"/>
          <p:cNvSpPr>
            <a:spLocks noGrp="1"/>
          </p:cNvSpPr>
          <p:nvPr>
            <p:ph type="title"/>
          </p:nvPr>
        </p:nvSpPr>
        <p:spPr>
          <a:xfrm>
            <a:off x="381000" y="0"/>
            <a:ext cx="8229600" cy="1143000"/>
          </a:xfrm>
        </p:spPr>
        <p:txBody>
          <a:bodyPr/>
          <a:lstStyle/>
          <a:p>
            <a:r>
              <a:rPr lang="en-US" dirty="0" smtClean="0"/>
              <a:t>Map Interface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The </a:t>
            </a:r>
            <a:r>
              <a:rPr lang="en-US" dirty="0" err="1"/>
              <a:t>Iterable</a:t>
            </a:r>
            <a:r>
              <a:rPr lang="en-US" dirty="0"/>
              <a:t> Interface</a:t>
            </a:r>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000" dirty="0"/>
              <a:t>The </a:t>
            </a:r>
            <a:r>
              <a:rPr lang="en-US" sz="2000" dirty="0" err="1"/>
              <a:t>Iterable</a:t>
            </a:r>
            <a:r>
              <a:rPr lang="en-US" sz="2000" dirty="0"/>
              <a:t> interface is one of the root interfaces of the Java collection classes. The Collection interface extends </a:t>
            </a:r>
            <a:r>
              <a:rPr lang="en-US" sz="2000" dirty="0" err="1"/>
              <a:t>Iterable</a:t>
            </a:r>
            <a:r>
              <a:rPr lang="en-US" sz="2000" dirty="0"/>
              <a:t>, so all subtypes of Collection also implement the </a:t>
            </a:r>
            <a:r>
              <a:rPr lang="en-US" sz="2000" dirty="0" err="1"/>
              <a:t>Iterable</a:t>
            </a:r>
            <a:r>
              <a:rPr lang="en-US" sz="2000" dirty="0"/>
              <a:t> interface</a:t>
            </a:r>
            <a:r>
              <a:rPr lang="en-US" sz="2000" dirty="0" smtClean="0"/>
              <a:t>.</a:t>
            </a:r>
          </a:p>
          <a:p>
            <a:pPr marL="0" indent="0">
              <a:buNone/>
            </a:pPr>
            <a:endParaRPr lang="en-US" sz="2000" dirty="0"/>
          </a:p>
          <a:p>
            <a:pPr marL="0" indent="0">
              <a:buNone/>
            </a:pPr>
            <a:r>
              <a:rPr lang="en-US" sz="2000" dirty="0"/>
              <a:t>Since the </a:t>
            </a:r>
            <a:r>
              <a:rPr lang="en-US" sz="2000" dirty="0" err="1"/>
              <a:t>Iterable</a:t>
            </a:r>
            <a:r>
              <a:rPr lang="en-US" sz="2000" dirty="0"/>
              <a:t> interface is being implemented so each element of a Collection class can be accessed using for...each construct. For example</a:t>
            </a:r>
            <a:r>
              <a:rPr lang="en-US" sz="2000" dirty="0" smtClean="0"/>
              <a:t>:</a:t>
            </a:r>
          </a:p>
          <a:p>
            <a:pPr marL="0" indent="0">
              <a:buNone/>
            </a:pPr>
            <a:endParaRPr lang="en-US" sz="2000" dirty="0"/>
          </a:p>
          <a:p>
            <a:pPr marL="0" indent="0">
              <a:buNone/>
            </a:pPr>
            <a:r>
              <a:rPr lang="en-US" sz="2000" dirty="0"/>
              <a:t>List </a:t>
            </a:r>
            <a:r>
              <a:rPr lang="en-US" sz="2000" dirty="0" err="1"/>
              <a:t>countryList</a:t>
            </a:r>
            <a:r>
              <a:rPr lang="en-US" sz="2000" dirty="0"/>
              <a:t> = new </a:t>
            </a:r>
            <a:r>
              <a:rPr lang="en-US" sz="2000" dirty="0" err="1"/>
              <a:t>ArrayList</a:t>
            </a:r>
            <a:r>
              <a:rPr lang="en-US" sz="2000" dirty="0"/>
              <a:t>();</a:t>
            </a:r>
          </a:p>
          <a:p>
            <a:pPr marL="0" indent="0">
              <a:buNone/>
            </a:pPr>
            <a:r>
              <a:rPr lang="en-US" sz="2000" dirty="0"/>
              <a:t>for(String country : </a:t>
            </a:r>
            <a:r>
              <a:rPr lang="en-US" sz="2000" dirty="0" err="1"/>
              <a:t>countriesList</a:t>
            </a:r>
            <a:r>
              <a:rPr lang="en-US" sz="2000" dirty="0"/>
              <a:t>){</a:t>
            </a:r>
          </a:p>
          <a:p>
            <a:pPr marL="0" indent="0">
              <a:buNone/>
            </a:pPr>
            <a:r>
              <a:rPr lang="en-US" sz="2000" dirty="0" smtClean="0"/>
              <a:t>	</a:t>
            </a:r>
            <a:r>
              <a:rPr lang="en-US" sz="2000" dirty="0" err="1" smtClean="0"/>
              <a:t>System.</a:t>
            </a:r>
            <a:r>
              <a:rPr lang="en-US" sz="2000" i="1" dirty="0" err="1" smtClean="0"/>
              <a:t>out</a:t>
            </a:r>
            <a:r>
              <a:rPr lang="en-US" sz="2000" dirty="0" err="1" smtClean="0"/>
              <a:t>.println</a:t>
            </a:r>
            <a:r>
              <a:rPr lang="en-US" sz="2000" dirty="0" smtClean="0"/>
              <a:t>(country</a:t>
            </a:r>
            <a:r>
              <a:rPr lang="en-US" sz="2000" dirty="0"/>
              <a:t>);</a:t>
            </a:r>
          </a:p>
          <a:p>
            <a:pPr marL="0" indent="0">
              <a:buNone/>
            </a:pPr>
            <a:r>
              <a:rPr lang="en-US" sz="2000" dirty="0"/>
              <a:t>}</a:t>
            </a:r>
          </a:p>
          <a:p>
            <a:pPr marL="0" indent="0">
              <a:buNone/>
            </a:pPr>
            <a:r>
              <a:rPr lang="en-US" sz="2000" dirty="0"/>
              <a:t>Besides, you also have the option to iterate using </a:t>
            </a:r>
            <a:r>
              <a:rPr lang="en-US" sz="2000" dirty="0" err="1"/>
              <a:t>Iterator</a:t>
            </a:r>
            <a:r>
              <a:rPr lang="en-US" sz="2000" dirty="0"/>
              <a:t> as follows</a:t>
            </a:r>
            <a:r>
              <a:rPr lang="en-US" sz="2000" dirty="0" smtClean="0"/>
              <a:t>:</a:t>
            </a:r>
          </a:p>
          <a:p>
            <a:pPr marL="0" indent="0">
              <a:buNone/>
            </a:pPr>
            <a:endParaRPr lang="en-US" sz="2000" dirty="0"/>
          </a:p>
          <a:p>
            <a:pPr marL="0" indent="0">
              <a:buNone/>
            </a:pPr>
            <a:r>
              <a:rPr lang="en-US" sz="2000" dirty="0" err="1"/>
              <a:t>Iterator</a:t>
            </a:r>
            <a:r>
              <a:rPr lang="en-US" sz="2000" dirty="0"/>
              <a:t>&lt;String&gt; </a:t>
            </a:r>
            <a:r>
              <a:rPr lang="en-US" sz="2000" dirty="0" err="1"/>
              <a:t>iter</a:t>
            </a:r>
            <a:r>
              <a:rPr lang="en-US" sz="2000" dirty="0"/>
              <a:t> = </a:t>
            </a:r>
            <a:r>
              <a:rPr lang="en-US" sz="2000" dirty="0" err="1"/>
              <a:t>countriesList.iterator</a:t>
            </a:r>
            <a:r>
              <a:rPr lang="en-US" sz="2000" dirty="0"/>
              <a:t>();</a:t>
            </a:r>
          </a:p>
          <a:p>
            <a:pPr marL="0" indent="0">
              <a:buNone/>
            </a:pPr>
            <a:r>
              <a:rPr lang="en-US" sz="2000" dirty="0"/>
              <a:t>	while(</a:t>
            </a:r>
            <a:r>
              <a:rPr lang="en-US" sz="2000" dirty="0" err="1"/>
              <a:t>iter.hasNext</a:t>
            </a:r>
            <a:r>
              <a:rPr lang="en-US" sz="2000" dirty="0"/>
              <a:t>()){</a:t>
            </a:r>
          </a:p>
          <a:p>
            <a:pPr marL="0" indent="0">
              <a:buNone/>
            </a:pPr>
            <a:r>
              <a:rPr lang="en-US" sz="2000" dirty="0"/>
              <a:t>		</a:t>
            </a:r>
            <a:r>
              <a:rPr lang="en-US" sz="2000" dirty="0" err="1"/>
              <a:t>System.</a:t>
            </a:r>
            <a:r>
              <a:rPr lang="en-US" sz="2000" i="1" dirty="0" err="1"/>
              <a:t>out</a:t>
            </a:r>
            <a:r>
              <a:rPr lang="en-US" sz="2000" dirty="0" err="1"/>
              <a:t>.println</a:t>
            </a:r>
            <a:r>
              <a:rPr lang="en-US" sz="2000" dirty="0"/>
              <a:t>(</a:t>
            </a:r>
            <a:r>
              <a:rPr lang="en-US" sz="2000" dirty="0" err="1"/>
              <a:t>iter.next</a:t>
            </a:r>
            <a:r>
              <a:rPr lang="en-US" sz="2000" dirty="0"/>
              <a:t>());</a:t>
            </a:r>
          </a:p>
          <a:p>
            <a:pPr marL="0" indent="0">
              <a:buNone/>
            </a:pPr>
            <a:r>
              <a:rPr lang="en-US" sz="20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err="1"/>
              <a:t>Iterator</a:t>
            </a:r>
            <a:r>
              <a:rPr lang="en-US" b="1" dirty="0"/>
              <a:t> </a:t>
            </a:r>
            <a:r>
              <a:rPr lang="en-US" b="1" dirty="0" err="1"/>
              <a:t>vs</a:t>
            </a:r>
            <a:r>
              <a:rPr lang="en-US" b="1" dirty="0"/>
              <a:t> for..each</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200" dirty="0"/>
              <a:t>Use </a:t>
            </a:r>
            <a:r>
              <a:rPr lang="en-US" sz="2200" dirty="0" err="1"/>
              <a:t>Iterator</a:t>
            </a:r>
            <a:r>
              <a:rPr lang="en-US" sz="2200" dirty="0"/>
              <a:t> instead of the for-each construct when you need to</a:t>
            </a:r>
            <a:r>
              <a:rPr lang="en-US" sz="2200" dirty="0" smtClean="0"/>
              <a:t>:</a:t>
            </a:r>
          </a:p>
          <a:p>
            <a:pPr marL="0" indent="0">
              <a:buNone/>
            </a:pPr>
            <a:endParaRPr lang="en-US" sz="2200" dirty="0"/>
          </a:p>
          <a:p>
            <a:pPr marL="339725" indent="-339725"/>
            <a:r>
              <a:rPr lang="en-US" sz="2200" dirty="0"/>
              <a:t>Remove the current element. The for-each construct hides the </a:t>
            </a:r>
            <a:r>
              <a:rPr lang="en-US" sz="2200" dirty="0" err="1"/>
              <a:t>iterator</a:t>
            </a:r>
            <a:r>
              <a:rPr lang="en-US" sz="2200" dirty="0"/>
              <a:t>, so you cannot call remove. Therefore, the for-each construct is not usable for filtering.</a:t>
            </a:r>
          </a:p>
          <a:p>
            <a:pPr marL="339725" indent="-339725"/>
            <a:r>
              <a:rPr lang="en-US" sz="2200" dirty="0"/>
              <a:t>Iterate over multiple </a:t>
            </a:r>
            <a:r>
              <a:rPr lang="en-US" sz="2200" dirty="0" smtClean="0"/>
              <a:t>collections </a:t>
            </a:r>
            <a:r>
              <a:rPr lang="en-US" sz="2200" dirty="0"/>
              <a:t>in parallel.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Add/Remove </a:t>
            </a:r>
            <a:r>
              <a:rPr lang="en-US" dirty="0" smtClean="0"/>
              <a:t>elements</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r>
              <a:rPr lang="en-US" sz="2000" dirty="0"/>
              <a:t>You can add an element to a Collection class by calling its "add" method, </a:t>
            </a:r>
            <a:r>
              <a:rPr lang="en-US" sz="2000" dirty="0" err="1"/>
              <a:t>e.g</a:t>
            </a:r>
            <a:r>
              <a:rPr lang="en-US" sz="2000" dirty="0" smtClean="0"/>
              <a:t>:</a:t>
            </a:r>
          </a:p>
          <a:p>
            <a:pPr marL="0" indent="0">
              <a:buNone/>
            </a:pPr>
            <a:endParaRPr lang="en-US" sz="2000" dirty="0"/>
          </a:p>
          <a:p>
            <a:pPr marL="0" indent="0">
              <a:buNone/>
            </a:pPr>
            <a:r>
              <a:rPr lang="en-US" sz="2000" dirty="0"/>
              <a:t>List </a:t>
            </a:r>
            <a:r>
              <a:rPr lang="en-US" sz="2000" dirty="0" err="1"/>
              <a:t>countryList</a:t>
            </a:r>
            <a:r>
              <a:rPr lang="en-US" sz="2000" dirty="0"/>
              <a:t> = new </a:t>
            </a:r>
            <a:r>
              <a:rPr lang="en-US" sz="2000" dirty="0" err="1"/>
              <a:t>ArrayList</a:t>
            </a:r>
            <a:r>
              <a:rPr lang="en-US" sz="2000" dirty="0"/>
              <a:t>();</a:t>
            </a:r>
          </a:p>
          <a:p>
            <a:pPr marL="0" indent="0">
              <a:buNone/>
            </a:pPr>
            <a:r>
              <a:rPr lang="en-US" sz="2000" dirty="0" err="1"/>
              <a:t>countryList.add</a:t>
            </a:r>
            <a:r>
              <a:rPr lang="en-US" sz="2000" dirty="0"/>
              <a:t>("India");</a:t>
            </a:r>
          </a:p>
          <a:p>
            <a:pPr marL="0" indent="0">
              <a:buNone/>
            </a:pPr>
            <a:r>
              <a:rPr lang="en-US" sz="2000" dirty="0" err="1"/>
              <a:t>countryList.add</a:t>
            </a:r>
            <a:r>
              <a:rPr lang="en-US" sz="2000" dirty="0"/>
              <a:t>("UK</a:t>
            </a:r>
            <a:r>
              <a:rPr lang="en-US" sz="2000" dirty="0" smtClean="0"/>
              <a:t>");</a:t>
            </a:r>
          </a:p>
          <a:p>
            <a:pPr marL="0" indent="0">
              <a:buNone/>
            </a:pPr>
            <a:endParaRPr lang="en-US" sz="2000" dirty="0"/>
          </a:p>
          <a:p>
            <a:pPr marL="0" indent="0">
              <a:buNone/>
            </a:pPr>
            <a:r>
              <a:rPr lang="en-US" sz="2000" dirty="0"/>
              <a:t>In order to remove an element from a Collection class, you need to call the "remove" method, </a:t>
            </a:r>
            <a:r>
              <a:rPr lang="en-US" sz="2000" dirty="0" err="1"/>
              <a:t>e.g</a:t>
            </a:r>
            <a:r>
              <a:rPr lang="en-US" sz="2000" dirty="0" smtClean="0"/>
              <a:t>:</a:t>
            </a:r>
          </a:p>
          <a:p>
            <a:pPr marL="0" indent="0">
              <a:buNone/>
            </a:pPr>
            <a:endParaRPr lang="en-US" sz="2000" dirty="0"/>
          </a:p>
          <a:p>
            <a:pPr marL="0" indent="0">
              <a:buNone/>
            </a:pPr>
            <a:r>
              <a:rPr lang="en-US" sz="2000" dirty="0" err="1"/>
              <a:t>countryList.remove</a:t>
            </a:r>
            <a:r>
              <a:rPr lang="en-US" sz="2000" dirty="0"/>
              <a:t>("UK");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Checking if collection contains a particular element</a:t>
            </a:r>
          </a:p>
        </p:txBody>
      </p:sp>
      <p:sp>
        <p:nvSpPr>
          <p:cNvPr id="3" name="Content Placeholder 2"/>
          <p:cNvSpPr>
            <a:spLocks noGrp="1"/>
          </p:cNvSpPr>
          <p:nvPr>
            <p:ph idx="1"/>
          </p:nvPr>
        </p:nvSpPr>
        <p:spPr>
          <a:xfrm>
            <a:off x="0" y="1371600"/>
            <a:ext cx="9144000" cy="5486400"/>
          </a:xfrm>
        </p:spPr>
        <p:txBody>
          <a:bodyPr>
            <a:normAutofit/>
          </a:bodyPr>
          <a:lstStyle/>
          <a:p>
            <a:pPr marL="0" indent="0">
              <a:buNone/>
            </a:pPr>
            <a:r>
              <a:rPr lang="en-US" sz="2200" dirty="0"/>
              <a:t>The Collection interface has two methods to check if a Collection contains one or more certain elements. These are </a:t>
            </a:r>
            <a:r>
              <a:rPr lang="en-US" sz="2200" dirty="0" err="1"/>
              <a:t>thecontains</a:t>
            </a:r>
            <a:r>
              <a:rPr lang="en-US" sz="2200" dirty="0"/>
              <a:t>() and </a:t>
            </a:r>
            <a:r>
              <a:rPr lang="en-US" sz="2200" dirty="0" err="1"/>
              <a:t>containsAll</a:t>
            </a:r>
            <a:r>
              <a:rPr lang="en-US" sz="2200" dirty="0"/>
              <a:t>() methods. </a:t>
            </a:r>
            <a:endParaRPr lang="en-US" sz="2200" dirty="0" smtClean="0"/>
          </a:p>
          <a:p>
            <a:pPr marL="0" indent="0">
              <a:buNone/>
            </a:pPr>
            <a:endParaRPr lang="en-US" sz="2200" dirty="0"/>
          </a:p>
          <a:p>
            <a:pPr marL="0" indent="0">
              <a:buNone/>
            </a:pPr>
            <a:r>
              <a:rPr lang="en-US" sz="2200" dirty="0"/>
              <a:t>	</a:t>
            </a:r>
            <a:r>
              <a:rPr lang="en-US" sz="2200" dirty="0" err="1"/>
              <a:t>countryList.contains</a:t>
            </a:r>
            <a:r>
              <a:rPr lang="en-US" sz="2200" dirty="0"/>
              <a:t>("INDIA</a:t>
            </a:r>
            <a:r>
              <a:rPr lang="en-US" sz="2200" dirty="0" smtClean="0"/>
              <a:t>");</a:t>
            </a:r>
          </a:p>
          <a:p>
            <a:pPr marL="0" indent="0">
              <a:buNone/>
            </a:pPr>
            <a:endParaRPr lang="en-US" sz="2200" dirty="0"/>
          </a:p>
          <a:p>
            <a:pPr>
              <a:buNone/>
            </a:pPr>
            <a:r>
              <a:rPr lang="en-US" sz="2400" b="1" dirty="0"/>
              <a:t>Check the size of a </a:t>
            </a:r>
            <a:r>
              <a:rPr lang="en-US" sz="2400" b="1" dirty="0" smtClean="0"/>
              <a:t>collection</a:t>
            </a:r>
          </a:p>
          <a:p>
            <a:pPr>
              <a:buNone/>
            </a:pPr>
            <a:endParaRPr lang="en-US" sz="2400" b="1" dirty="0"/>
          </a:p>
          <a:p>
            <a:pPr marL="0" indent="0">
              <a:buNone/>
            </a:pPr>
            <a:r>
              <a:rPr lang="en-US" sz="2400" dirty="0"/>
              <a:t>You can also check the size of a collection, that is, how many elements it does contain using its "size" method</a:t>
            </a:r>
            <a:r>
              <a:rPr lang="en-US" sz="2400" dirty="0" smtClean="0"/>
              <a:t>:</a:t>
            </a:r>
          </a:p>
          <a:p>
            <a:pPr marL="0" indent="0">
              <a:buNone/>
            </a:pPr>
            <a:endParaRPr lang="en-US" sz="2400" dirty="0"/>
          </a:p>
          <a:p>
            <a:pPr>
              <a:buNone/>
            </a:pPr>
            <a:r>
              <a:rPr lang="en-US" sz="2400" dirty="0" smtClean="0"/>
              <a:t>		</a:t>
            </a:r>
            <a:r>
              <a:rPr lang="en-US" sz="2400" dirty="0" err="1" smtClean="0"/>
              <a:t>int</a:t>
            </a:r>
            <a:r>
              <a:rPr lang="en-US" sz="2400" dirty="0" smtClean="0"/>
              <a:t> </a:t>
            </a:r>
            <a:r>
              <a:rPr lang="en-US" sz="2400" dirty="0" err="1"/>
              <a:t>numberOfElements</a:t>
            </a:r>
            <a:r>
              <a:rPr lang="en-US" sz="2400" dirty="0"/>
              <a:t> = </a:t>
            </a:r>
            <a:r>
              <a:rPr lang="en-US" sz="2400" dirty="0" err="1"/>
              <a:t>countryList.size</a:t>
            </a:r>
            <a:r>
              <a:rPr lang="en-US" sz="2400" dirty="0"/>
              <a:t>();</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t>Collection Interface Bulk Operations</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000" i="1" dirty="0"/>
              <a:t>Bulk operations</a:t>
            </a:r>
            <a:r>
              <a:rPr lang="en-US" sz="2000" dirty="0"/>
              <a:t> perform an operation on an entire Collection. You could implement these shorthand operations using the basic operations, though in most cases such implementations would be less efficient. The following are the bulk operations</a:t>
            </a:r>
            <a:r>
              <a:rPr lang="en-US" sz="2000" dirty="0" smtClean="0"/>
              <a:t>:</a:t>
            </a:r>
          </a:p>
          <a:p>
            <a:pPr marL="0" indent="0">
              <a:buNone/>
            </a:pPr>
            <a:endParaRPr lang="en-US" sz="2000" dirty="0"/>
          </a:p>
          <a:p>
            <a:pPr marL="0" indent="0"/>
            <a:r>
              <a:rPr lang="en-US" sz="2000" b="1" dirty="0" err="1"/>
              <a:t>containsAll</a:t>
            </a:r>
            <a:r>
              <a:rPr lang="en-US" sz="2000" dirty="0"/>
              <a:t> — returns true if the target Collection contains all of the elements in the specified Collection.</a:t>
            </a:r>
          </a:p>
          <a:p>
            <a:pPr marL="0" indent="0"/>
            <a:r>
              <a:rPr lang="en-US" sz="2000" b="1" dirty="0" err="1"/>
              <a:t>addAll</a:t>
            </a:r>
            <a:r>
              <a:rPr lang="en-US" sz="2000" dirty="0"/>
              <a:t> — adds all of the elements in the specified Collection to the target Collection.</a:t>
            </a:r>
          </a:p>
          <a:p>
            <a:pPr marL="0" indent="0"/>
            <a:r>
              <a:rPr lang="en-US" sz="2000" b="1" dirty="0" err="1"/>
              <a:t>removeAll</a:t>
            </a:r>
            <a:r>
              <a:rPr lang="en-US" sz="2000" dirty="0"/>
              <a:t> — removes from the target Collection all of its elements that are also contained in the specified Collection.</a:t>
            </a:r>
          </a:p>
          <a:p>
            <a:pPr marL="0" indent="0"/>
            <a:r>
              <a:rPr lang="en-US" sz="2000" b="1" dirty="0" err="1"/>
              <a:t>retainAll</a:t>
            </a:r>
            <a:r>
              <a:rPr lang="en-US" sz="2000" dirty="0"/>
              <a:t> — removes from the target Collection all its elements that are </a:t>
            </a:r>
            <a:r>
              <a:rPr lang="en-US" sz="2000" i="1" dirty="0"/>
              <a:t>not</a:t>
            </a:r>
            <a:r>
              <a:rPr lang="en-US" sz="2000" dirty="0"/>
              <a:t> also contained in the specified Collection. That is, it retains only those elements in the </a:t>
            </a:r>
            <a:r>
              <a:rPr lang="en-US" sz="2000" dirty="0" err="1"/>
              <a:t>targetCollection</a:t>
            </a:r>
            <a:r>
              <a:rPr lang="en-US" sz="2000" dirty="0"/>
              <a:t> that are also contained in the specified Collection.</a:t>
            </a:r>
          </a:p>
          <a:p>
            <a:pPr marL="0" indent="0"/>
            <a:r>
              <a:rPr lang="en-US" sz="2000" b="1" dirty="0"/>
              <a:t>clear</a:t>
            </a:r>
            <a:r>
              <a:rPr lang="en-US" sz="2000" dirty="0"/>
              <a:t> — removes all elements from the Collection</a:t>
            </a:r>
            <a:r>
              <a:rPr lang="en-US" sz="2000" dirty="0" smtClean="0"/>
              <a:t>.</a:t>
            </a:r>
          </a:p>
          <a:p>
            <a:pPr marL="0" indent="0">
              <a:buNone/>
            </a:pPr>
            <a:endParaRPr lang="en-US" sz="2000" dirty="0"/>
          </a:p>
          <a:p>
            <a:pPr marL="0" indent="0">
              <a:buNone/>
            </a:pPr>
            <a:r>
              <a:rPr lang="en-US" sz="2000" dirty="0"/>
              <a:t>The </a:t>
            </a:r>
            <a:r>
              <a:rPr lang="en-US" sz="2000" dirty="0" err="1"/>
              <a:t>addAll</a:t>
            </a:r>
            <a:r>
              <a:rPr lang="en-US" sz="2000" dirty="0"/>
              <a:t>, </a:t>
            </a:r>
            <a:r>
              <a:rPr lang="en-US" sz="2000" dirty="0" err="1"/>
              <a:t>removeAll</a:t>
            </a:r>
            <a:r>
              <a:rPr lang="en-US" sz="2000" dirty="0"/>
              <a:t>, and </a:t>
            </a:r>
            <a:r>
              <a:rPr lang="en-US" sz="2000" dirty="0" err="1"/>
              <a:t>retainAll</a:t>
            </a:r>
            <a:r>
              <a:rPr lang="en-US" sz="2000" dirty="0"/>
              <a:t> methods all return true if the </a:t>
            </a:r>
            <a:r>
              <a:rPr lang="en-US" sz="2000" dirty="0" smtClean="0"/>
              <a:t>target</a:t>
            </a:r>
            <a:r>
              <a:rPr lang="en-US" sz="2000" dirty="0"/>
              <a:t> Collection was modified in the process of executing the operation.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358</Words>
  <Application>Microsoft Office PowerPoint</Application>
  <PresentationFormat>On-screen Show (4:3)</PresentationFormat>
  <Paragraphs>129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Collections Framework</vt:lpstr>
      <vt:lpstr>The Collection Framework</vt:lpstr>
      <vt:lpstr>Collection Interface</vt:lpstr>
      <vt:lpstr>Map Interface</vt:lpstr>
      <vt:lpstr>The Iterable Interface</vt:lpstr>
      <vt:lpstr>Iterator vs for..each</vt:lpstr>
      <vt:lpstr>Add/Remove elements</vt:lpstr>
      <vt:lpstr>Checking if collection contains a particular element</vt:lpstr>
      <vt:lpstr>Collection Interface Bulk Operations</vt:lpstr>
      <vt:lpstr>JAVA Set</vt:lpstr>
      <vt:lpstr>Maps</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 Framework</dc:title>
  <dc:creator>Sanat</dc:creator>
  <cp:lastModifiedBy>Sanat</cp:lastModifiedBy>
  <cp:revision>22</cp:revision>
  <dcterms:created xsi:type="dcterms:W3CDTF">2015-01-22T17:35:41Z</dcterms:created>
  <dcterms:modified xsi:type="dcterms:W3CDTF">2015-01-22T17:59:34Z</dcterms:modified>
</cp:coreProperties>
</file>