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sldIdLst>
    <p:sldId id="267" r:id="rId2"/>
    <p:sldId id="268" r:id="rId3"/>
    <p:sldId id="269" r:id="rId4"/>
    <p:sldId id="270" r:id="rId5"/>
    <p:sldId id="260" r:id="rId6"/>
    <p:sldId id="261" r:id="rId7"/>
    <p:sldId id="262" r:id="rId8"/>
    <p:sldId id="263" r:id="rId9"/>
    <p:sldId id="264" r:id="rId10"/>
    <p:sldId id="265" r:id="rId11"/>
    <p:sldId id="266" r:id="rId12"/>
    <p:sldId id="271" r:id="rId13"/>
    <p:sldId id="272"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48"/>
  </p:normalViewPr>
  <p:slideViewPr>
    <p:cSldViewPr snapToGrid="0">
      <p:cViewPr>
        <p:scale>
          <a:sx n="70" d="100"/>
          <a:sy n="70" d="100"/>
        </p:scale>
        <p:origin x="512"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hit Tananki" userId="3e19c9907d622d86" providerId="LiveId" clId="{F0C6A800-704E-4C4F-8D44-3AC1034B687F}"/>
    <pc:docChg chg="undo redo custSel addSld modSld">
      <pc:chgData name="Rohit Tananki" userId="3e19c9907d622d86" providerId="LiveId" clId="{F0C6A800-704E-4C4F-8D44-3AC1034B687F}" dt="2022-12-06T01:40:49.246" v="78" actId="403"/>
      <pc:docMkLst>
        <pc:docMk/>
      </pc:docMkLst>
      <pc:sldChg chg="modSp new mod">
        <pc:chgData name="Rohit Tananki" userId="3e19c9907d622d86" providerId="LiveId" clId="{F0C6A800-704E-4C4F-8D44-3AC1034B687F}" dt="2022-12-06T01:37:38.350" v="13"/>
        <pc:sldMkLst>
          <pc:docMk/>
          <pc:sldMk cId="1334557527" sldId="271"/>
        </pc:sldMkLst>
        <pc:spChg chg="mod">
          <ac:chgData name="Rohit Tananki" userId="3e19c9907d622d86" providerId="LiveId" clId="{F0C6A800-704E-4C4F-8D44-3AC1034B687F}" dt="2022-12-06T01:37:06.329" v="12" actId="5793"/>
          <ac:spMkLst>
            <pc:docMk/>
            <pc:sldMk cId="1334557527" sldId="271"/>
            <ac:spMk id="2" creationId="{FFF45EAB-D6BB-266C-B929-904A83293A90}"/>
          </ac:spMkLst>
        </pc:spChg>
        <pc:spChg chg="mod">
          <ac:chgData name="Rohit Tananki" userId="3e19c9907d622d86" providerId="LiveId" clId="{F0C6A800-704E-4C4F-8D44-3AC1034B687F}" dt="2022-12-06T01:37:38.350" v="13"/>
          <ac:spMkLst>
            <pc:docMk/>
            <pc:sldMk cId="1334557527" sldId="271"/>
            <ac:spMk id="3" creationId="{3B19E7D4-5227-DA82-AE0A-85FAE60719E2}"/>
          </ac:spMkLst>
        </pc:spChg>
      </pc:sldChg>
      <pc:sldChg chg="modSp new mod">
        <pc:chgData name="Rohit Tananki" userId="3e19c9907d622d86" providerId="LiveId" clId="{F0C6A800-704E-4C4F-8D44-3AC1034B687F}" dt="2022-12-06T01:40:49.246" v="78" actId="403"/>
        <pc:sldMkLst>
          <pc:docMk/>
          <pc:sldMk cId="2405347354" sldId="272"/>
        </pc:sldMkLst>
        <pc:spChg chg="mod">
          <ac:chgData name="Rohit Tananki" userId="3e19c9907d622d86" providerId="LiveId" clId="{F0C6A800-704E-4C4F-8D44-3AC1034B687F}" dt="2022-12-06T01:38:16.842" v="27"/>
          <ac:spMkLst>
            <pc:docMk/>
            <pc:sldMk cId="2405347354" sldId="272"/>
            <ac:spMk id="2" creationId="{4BCC5990-F2A6-634F-B152-A9D423E7C2CB}"/>
          </ac:spMkLst>
        </pc:spChg>
        <pc:spChg chg="mod">
          <ac:chgData name="Rohit Tananki" userId="3e19c9907d622d86" providerId="LiveId" clId="{F0C6A800-704E-4C4F-8D44-3AC1034B687F}" dt="2022-12-06T01:40:49.246" v="78" actId="403"/>
          <ac:spMkLst>
            <pc:docMk/>
            <pc:sldMk cId="2405347354" sldId="272"/>
            <ac:spMk id="3" creationId="{55291F0E-5CF5-2B55-13C1-903C018BEB3F}"/>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F8ECCC5-3AF2-F942-8051-8C36C8C189FE}" type="datetimeFigureOut">
              <a:rPr lang="en-US" smtClean="0"/>
              <a:t>12/5/2022</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0F772D7B-B807-2749-A94D-E67941C0F69E}"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271332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8ECCC5-3AF2-F942-8051-8C36C8C189FE}" type="datetimeFigureOut">
              <a:rPr lang="en-US" smtClean="0"/>
              <a:t>12/5/2022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772D7B-B807-2749-A94D-E67941C0F69E}"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810919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8ECCC5-3AF2-F942-8051-8C36C8C189FE}" type="datetimeFigureOut">
              <a:rPr lang="en-US" smtClean="0"/>
              <a:t>12/5/2022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772D7B-B807-2749-A94D-E67941C0F69E}"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547773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8ECCC5-3AF2-F942-8051-8C36C8C189FE}" type="datetimeFigureOut">
              <a:rPr lang="en-US" smtClean="0"/>
              <a:t>12/5/2022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772D7B-B807-2749-A94D-E67941C0F69E}"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969043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F8ECCC5-3AF2-F942-8051-8C36C8C189FE}" type="datetimeFigureOut">
              <a:rPr lang="en-US" smtClean="0"/>
              <a:t>12/5/2022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772D7B-B807-2749-A94D-E67941C0F69E}"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035179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F8ECCC5-3AF2-F942-8051-8C36C8C189FE}" type="datetimeFigureOut">
              <a:rPr lang="en-US" smtClean="0"/>
              <a:t>12/5/2022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772D7B-B807-2749-A94D-E67941C0F69E}"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254707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8ECCC5-3AF2-F942-8051-8C36C8C189FE}" type="datetimeFigureOut">
              <a:rPr lang="en-US" smtClean="0"/>
              <a:t>12/5/2022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F772D7B-B807-2749-A94D-E67941C0F69E}"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315614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F8ECCC5-3AF2-F942-8051-8C36C8C189FE}" type="datetimeFigureOut">
              <a:rPr lang="en-US" smtClean="0"/>
              <a:t>12/5/2022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F772D7B-B807-2749-A94D-E67941C0F69E}"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142974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8ECCC5-3AF2-F942-8051-8C36C8C189FE}" type="datetimeFigureOut">
              <a:rPr lang="en-US" smtClean="0"/>
              <a:t>12/5/2022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F772D7B-B807-2749-A94D-E67941C0F69E}" type="slidenum">
              <a:rPr lang="en-US" smtClean="0"/>
              <a:t>‹#›</a:t>
            </a:fld>
            <a:endParaRPr lang="en-US"/>
          </a:p>
        </p:txBody>
      </p:sp>
    </p:spTree>
    <p:extLst>
      <p:ext uri="{BB962C8B-B14F-4D97-AF65-F5344CB8AC3E}">
        <p14:creationId xmlns:p14="http://schemas.microsoft.com/office/powerpoint/2010/main" val="42205761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F8ECCC5-3AF2-F942-8051-8C36C8C189FE}" type="datetimeFigureOut">
              <a:rPr lang="en-US" smtClean="0"/>
              <a:t>12/5/2022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772D7B-B807-2749-A94D-E67941C0F69E}"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211428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3F8ECCC5-3AF2-F942-8051-8C36C8C189FE}" type="datetimeFigureOut">
              <a:rPr lang="en-US" smtClean="0"/>
              <a:t>12/5/2022</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0F772D7B-B807-2749-A94D-E67941C0F69E}"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805878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3F8ECCC5-3AF2-F942-8051-8C36C8C189FE}" type="datetimeFigureOut">
              <a:rPr lang="en-US" smtClean="0"/>
              <a:t>12/5/2022</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0F772D7B-B807-2749-A94D-E67941C0F69E}"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8755137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youtu.be/d76PkA2Q5N0"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data.buffalony.gov/"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2F08C-D439-FA63-FFE5-D98C0C31ADB3}"/>
              </a:ext>
            </a:extLst>
          </p:cNvPr>
          <p:cNvSpPr>
            <a:spLocks noGrp="1"/>
          </p:cNvSpPr>
          <p:nvPr>
            <p:ph type="title"/>
          </p:nvPr>
        </p:nvSpPr>
        <p:spPr>
          <a:xfrm>
            <a:off x="1451579" y="925287"/>
            <a:ext cx="9603275" cy="928468"/>
          </a:xfrm>
        </p:spPr>
        <p:txBody>
          <a:bodyPr>
            <a:noAutofit/>
          </a:bodyPr>
          <a:lstStyle/>
          <a:p>
            <a:pPr algn="just"/>
            <a:r>
              <a:rPr lang="en-US" b="1" dirty="0">
                <a:effectLst/>
                <a:latin typeface="Calibri" panose="020F0502020204030204" pitchFamily="34" charset="0"/>
                <a:ea typeface="Calibri" panose="020F0502020204030204" pitchFamily="34" charset="0"/>
                <a:cs typeface="Calibri" panose="020F0502020204030204" pitchFamily="34" charset="0"/>
              </a:rPr>
              <a:t>ANALYSIS OF FACTORS CONTRIBUTING TO THE CRIME - RATE IN BUFFALO</a:t>
            </a:r>
            <a:endParaRPr lang="en-US" dirty="0">
              <a:latin typeface="Calibri" panose="020F0502020204030204" pitchFamily="34" charset="0"/>
              <a:ea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F6268287-ACCC-8885-F1AF-BC06CB38F620}"/>
              </a:ext>
            </a:extLst>
          </p:cNvPr>
          <p:cNvSpPr>
            <a:spLocks noGrp="1"/>
          </p:cNvSpPr>
          <p:nvPr>
            <p:ph idx="1"/>
          </p:nvPr>
        </p:nvSpPr>
        <p:spPr>
          <a:xfrm>
            <a:off x="7927848" y="5226983"/>
            <a:ext cx="3529584" cy="561169"/>
          </a:xfrm>
        </p:spPr>
        <p:txBody>
          <a:bodyPr>
            <a:normAutofit/>
          </a:bodyPr>
          <a:lstStyle/>
          <a:p>
            <a:pPr marL="0" indent="0">
              <a:buNone/>
            </a:pPr>
            <a:r>
              <a:rPr lang="en-US" dirty="0">
                <a:hlinkClick r:id="rId2"/>
              </a:rPr>
              <a:t>https://youtu.be/d76PkA2Q5N0</a:t>
            </a:r>
            <a:endParaRPr lang="en-US" dirty="0"/>
          </a:p>
        </p:txBody>
      </p:sp>
      <p:sp>
        <p:nvSpPr>
          <p:cNvPr id="4" name="Content Placeholder 2">
            <a:extLst>
              <a:ext uri="{FF2B5EF4-FFF2-40B4-BE49-F238E27FC236}">
                <a16:creationId xmlns:a16="http://schemas.microsoft.com/office/drawing/2014/main" id="{896FD0E4-66AF-1180-F7B3-E3A3AD0BBA0B}"/>
              </a:ext>
            </a:extLst>
          </p:cNvPr>
          <p:cNvSpPr txBox="1">
            <a:spLocks/>
          </p:cNvSpPr>
          <p:nvPr/>
        </p:nvSpPr>
        <p:spPr>
          <a:xfrm>
            <a:off x="1603979" y="2168133"/>
            <a:ext cx="8634253" cy="2675140"/>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1371600" indent="0">
              <a:spcBef>
                <a:spcPts val="0"/>
              </a:spcBef>
              <a:buFont typeface="Arial" panose="020B0604020202020204" pitchFamily="34" charset="0"/>
              <a:buNone/>
            </a:pPr>
            <a:endParaRPr lang="en-US" sz="2400" b="1">
              <a:latin typeface="Calibri" panose="020F0502020204030204" pitchFamily="34" charset="0"/>
              <a:ea typeface="Calibri" panose="020F0502020204030204" pitchFamily="34" charset="0"/>
              <a:cs typeface="Calibri" panose="020F0502020204030204" pitchFamily="34" charset="0"/>
            </a:endParaRPr>
          </a:p>
          <a:p>
            <a:pPr marL="1371600" indent="0">
              <a:spcBef>
                <a:spcPts val="0"/>
              </a:spcBef>
              <a:buFont typeface="Arial" panose="020B0604020202020204" pitchFamily="34" charset="0"/>
              <a:buNone/>
            </a:pPr>
            <a:r>
              <a:rPr lang="en-US" sz="2400" b="1">
                <a:latin typeface="Calibri" panose="020F0502020204030204" pitchFamily="34" charset="0"/>
                <a:ea typeface="Calibri" panose="020F0502020204030204" pitchFamily="34" charset="0"/>
                <a:cs typeface="Calibri" panose="020F0502020204030204" pitchFamily="34" charset="0"/>
              </a:rPr>
              <a:t>Amar A R Dharwadkar</a:t>
            </a:r>
          </a:p>
          <a:p>
            <a:pPr marL="1371600" indent="0">
              <a:spcBef>
                <a:spcPts val="0"/>
              </a:spcBef>
              <a:buFont typeface="Arial" panose="020B0604020202020204" pitchFamily="34" charset="0"/>
              <a:buNone/>
            </a:pPr>
            <a:r>
              <a:rPr lang="en-US" sz="2400" b="1">
                <a:latin typeface="Calibri" panose="020F0502020204030204" pitchFamily="34" charset="0"/>
                <a:ea typeface="Calibri" panose="020F0502020204030204" pitchFamily="34" charset="0"/>
                <a:cs typeface="Calibri" panose="020F0502020204030204" pitchFamily="34" charset="0"/>
              </a:rPr>
              <a:t>Rohit Tananki</a:t>
            </a:r>
          </a:p>
          <a:p>
            <a:pPr marL="1371600" indent="0">
              <a:spcBef>
                <a:spcPts val="0"/>
              </a:spcBef>
              <a:buFont typeface="Arial" panose="020B0604020202020204" pitchFamily="34" charset="0"/>
              <a:buNone/>
            </a:pPr>
            <a:r>
              <a:rPr lang="en-US" sz="2400" b="1">
                <a:latin typeface="Calibri" panose="020F0502020204030204" pitchFamily="34" charset="0"/>
                <a:ea typeface="Calibri" panose="020F0502020204030204" pitchFamily="34" charset="0"/>
                <a:cs typeface="Calibri" panose="020F0502020204030204" pitchFamily="34" charset="0"/>
              </a:rPr>
              <a:t>Sahithi Dodda</a:t>
            </a:r>
          </a:p>
          <a:p>
            <a:pPr marL="1371600" indent="0">
              <a:spcBef>
                <a:spcPts val="0"/>
              </a:spcBef>
              <a:buFont typeface="Arial" panose="020B0604020202020204" pitchFamily="34" charset="0"/>
              <a:buNone/>
            </a:pPr>
            <a:r>
              <a:rPr lang="en-US" sz="2400" b="1">
                <a:latin typeface="Calibri" panose="020F0502020204030204" pitchFamily="34" charset="0"/>
                <a:ea typeface="Calibri" panose="020F0502020204030204" pitchFamily="34" charset="0"/>
                <a:cs typeface="Calibri" panose="020F0502020204030204" pitchFamily="34" charset="0"/>
              </a:rPr>
              <a:t>Shrunga Nagaraj </a:t>
            </a:r>
          </a:p>
          <a:p>
            <a:endParaRPr lang="en-US" dirty="0"/>
          </a:p>
        </p:txBody>
      </p:sp>
      <p:pic>
        <p:nvPicPr>
          <p:cNvPr id="6" name="Picture 5" descr="A picture containing icon&#10;&#10;Description automatically generated">
            <a:extLst>
              <a:ext uri="{FF2B5EF4-FFF2-40B4-BE49-F238E27FC236}">
                <a16:creationId xmlns:a16="http://schemas.microsoft.com/office/drawing/2014/main" id="{6D9B3C53-985C-6F7E-ACB5-9936547D16CC}"/>
              </a:ext>
            </a:extLst>
          </p:cNvPr>
          <p:cNvPicPr>
            <a:picLocks noChangeAspect="1"/>
          </p:cNvPicPr>
          <p:nvPr/>
        </p:nvPicPr>
        <p:blipFill>
          <a:blip r:embed="rId3"/>
          <a:stretch>
            <a:fillRect/>
          </a:stretch>
        </p:blipFill>
        <p:spPr>
          <a:xfrm>
            <a:off x="7283747" y="5226983"/>
            <a:ext cx="644101" cy="445587"/>
          </a:xfrm>
          <a:prstGeom prst="rect">
            <a:avLst/>
          </a:prstGeom>
        </p:spPr>
      </p:pic>
    </p:spTree>
    <p:extLst>
      <p:ext uri="{BB962C8B-B14F-4D97-AF65-F5344CB8AC3E}">
        <p14:creationId xmlns:p14="http://schemas.microsoft.com/office/powerpoint/2010/main" val="4076262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673074-DF94-C9CA-E9D7-199063D6F6A6}"/>
              </a:ext>
            </a:extLst>
          </p:cNvPr>
          <p:cNvSpPr>
            <a:spLocks noGrp="1"/>
          </p:cNvSpPr>
          <p:nvPr>
            <p:ph type="title"/>
          </p:nvPr>
        </p:nvSpPr>
        <p:spPr>
          <a:xfrm>
            <a:off x="1451579" y="1391654"/>
            <a:ext cx="9603275" cy="462099"/>
          </a:xfrm>
        </p:spPr>
        <p:txBody>
          <a:bodyPr>
            <a:noAutofit/>
          </a:bodyPr>
          <a:lstStyle/>
          <a:p>
            <a:r>
              <a:rPr lang="en-US" b="1" dirty="0">
                <a:latin typeface="Calibri" panose="020F0502020204030204" pitchFamily="34" charset="0"/>
                <a:ea typeface="Calibri" panose="020F0502020204030204" pitchFamily="34" charset="0"/>
                <a:cs typeface="Calibri" panose="020F0502020204030204" pitchFamily="34" charset="0"/>
              </a:rPr>
              <a:t>Bagging</a:t>
            </a:r>
          </a:p>
        </p:txBody>
      </p:sp>
      <p:sp>
        <p:nvSpPr>
          <p:cNvPr id="3" name="Content Placeholder 2">
            <a:extLst>
              <a:ext uri="{FF2B5EF4-FFF2-40B4-BE49-F238E27FC236}">
                <a16:creationId xmlns:a16="http://schemas.microsoft.com/office/drawing/2014/main" id="{7228700E-3F99-E392-4403-A6AEB39955AB}"/>
              </a:ext>
            </a:extLst>
          </p:cNvPr>
          <p:cNvSpPr>
            <a:spLocks noGrp="1"/>
          </p:cNvSpPr>
          <p:nvPr>
            <p:ph idx="1"/>
          </p:nvPr>
        </p:nvSpPr>
        <p:spPr/>
        <p:txBody>
          <a:bodyPr/>
          <a:lstStyle/>
          <a:p>
            <a:r>
              <a:rPr lang="en-US" sz="1800" dirty="0">
                <a:latin typeface="Calibri" panose="020F0502020204030204" pitchFamily="34" charset="0"/>
                <a:ea typeface="Calibri" panose="020F0502020204030204" pitchFamily="34" charset="0"/>
                <a:cs typeface="Calibri" panose="020F0502020204030204" pitchFamily="34" charset="0"/>
              </a:rPr>
              <a:t>Bootstrap Aggregating, also known as bagging, is an ensemble meta-algorithm designed to improve the stability and accuracy of algorithms used in statistical classification and regression. It decreases the variance and helps to avoid overfitting. </a:t>
            </a:r>
          </a:p>
          <a:p>
            <a:r>
              <a:rPr lang="en-US" sz="1800" dirty="0">
                <a:latin typeface="Calibri" panose="020F0502020204030204" pitchFamily="34" charset="0"/>
                <a:ea typeface="Calibri" panose="020F0502020204030204" pitchFamily="34" charset="0"/>
                <a:cs typeface="Calibri" panose="020F0502020204030204" pitchFamily="34" charset="0"/>
              </a:rPr>
              <a:t>It is usually applied to decision tree methods. Bagging is a special case of the model averaging approach. The Random Forest model uses Bagging, where decision tree models with higher variance are present. It makes random feature selections to grow trees.</a:t>
            </a:r>
          </a:p>
          <a:p>
            <a:endParaRPr lang="en-US" dirty="0"/>
          </a:p>
        </p:txBody>
      </p:sp>
      <p:pic>
        <p:nvPicPr>
          <p:cNvPr id="4" name="Picture 3">
            <a:extLst>
              <a:ext uri="{FF2B5EF4-FFF2-40B4-BE49-F238E27FC236}">
                <a16:creationId xmlns:a16="http://schemas.microsoft.com/office/drawing/2014/main" id="{66249879-8F2F-21D6-8D0C-85D9A06342E5}"/>
              </a:ext>
            </a:extLst>
          </p:cNvPr>
          <p:cNvPicPr>
            <a:picLocks noChangeAspect="1"/>
          </p:cNvPicPr>
          <p:nvPr/>
        </p:nvPicPr>
        <p:blipFill>
          <a:blip r:embed="rId2"/>
          <a:stretch>
            <a:fillRect/>
          </a:stretch>
        </p:blipFill>
        <p:spPr>
          <a:xfrm>
            <a:off x="3211287" y="4180114"/>
            <a:ext cx="5611586" cy="1926772"/>
          </a:xfrm>
          <a:prstGeom prst="rect">
            <a:avLst/>
          </a:prstGeom>
        </p:spPr>
      </p:pic>
    </p:spTree>
    <p:extLst>
      <p:ext uri="{BB962C8B-B14F-4D97-AF65-F5344CB8AC3E}">
        <p14:creationId xmlns:p14="http://schemas.microsoft.com/office/powerpoint/2010/main" val="12292905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5AEAB-DD1B-FE3B-26FC-2C56654F2EFB}"/>
              </a:ext>
            </a:extLst>
          </p:cNvPr>
          <p:cNvSpPr>
            <a:spLocks noGrp="1"/>
          </p:cNvSpPr>
          <p:nvPr>
            <p:ph type="title"/>
          </p:nvPr>
        </p:nvSpPr>
        <p:spPr>
          <a:xfrm>
            <a:off x="1451579" y="1391654"/>
            <a:ext cx="9603275" cy="462099"/>
          </a:xfrm>
        </p:spPr>
        <p:txBody>
          <a:bodyPr>
            <a:noAutofit/>
          </a:bodyPr>
          <a:lstStyle/>
          <a:p>
            <a:r>
              <a:rPr lang="en-US" b="1" dirty="0">
                <a:latin typeface="Calibri" panose="020F0502020204030204" pitchFamily="34" charset="0"/>
                <a:ea typeface="Calibri" panose="020F0502020204030204" pitchFamily="34" charset="0"/>
                <a:cs typeface="Calibri" panose="020F0502020204030204" pitchFamily="34" charset="0"/>
              </a:rPr>
              <a:t>Boosting</a:t>
            </a:r>
          </a:p>
        </p:txBody>
      </p:sp>
      <p:sp>
        <p:nvSpPr>
          <p:cNvPr id="3" name="Content Placeholder 2">
            <a:extLst>
              <a:ext uri="{FF2B5EF4-FFF2-40B4-BE49-F238E27FC236}">
                <a16:creationId xmlns:a16="http://schemas.microsoft.com/office/drawing/2014/main" id="{B5388278-1F43-6329-F318-21A551C90B1D}"/>
              </a:ext>
            </a:extLst>
          </p:cNvPr>
          <p:cNvSpPr>
            <a:spLocks noGrp="1"/>
          </p:cNvSpPr>
          <p:nvPr>
            <p:ph idx="1"/>
          </p:nvPr>
        </p:nvSpPr>
        <p:spPr/>
        <p:txBody>
          <a:bodyPr/>
          <a:lstStyle/>
          <a:p>
            <a:pPr algn="just"/>
            <a:r>
              <a:rPr lang="en-US" sz="1800" b="0" i="0" dirty="0">
                <a:solidFill>
                  <a:srgbClr val="273239"/>
                </a:solidFill>
                <a:effectLst/>
                <a:latin typeface="Calibri" panose="020F0502020204030204" pitchFamily="34" charset="0"/>
                <a:ea typeface="Calibri" panose="020F0502020204030204" pitchFamily="34" charset="0"/>
                <a:cs typeface="Calibri" panose="020F0502020204030204" pitchFamily="34" charset="0"/>
              </a:rPr>
              <a:t>Boosting is an ensemble modeling technique that attempts to build a strong classifier from the number of weak classifiers. Firstly, a model is built from the training data. </a:t>
            </a:r>
          </a:p>
          <a:p>
            <a:pPr algn="just"/>
            <a:r>
              <a:rPr lang="en-US" sz="1800" b="0" i="0" dirty="0">
                <a:solidFill>
                  <a:srgbClr val="273239"/>
                </a:solidFill>
                <a:effectLst/>
                <a:latin typeface="Calibri" panose="020F0502020204030204" pitchFamily="34" charset="0"/>
                <a:ea typeface="Calibri" panose="020F0502020204030204" pitchFamily="34" charset="0"/>
                <a:cs typeface="Calibri" panose="020F0502020204030204" pitchFamily="34" charset="0"/>
              </a:rPr>
              <a:t>Then the second model is built which tries to correct the errors present in the first model. This procedure is continued, and models are added until either the complete training data set is predicted correctly, or the maximum number of models are added.</a:t>
            </a:r>
          </a:p>
          <a:p>
            <a:pPr algn="just"/>
            <a:endParaRPr lang="en-US" dirty="0">
              <a:latin typeface="Calibri" panose="020F0502020204030204" pitchFamily="34" charset="0"/>
              <a:ea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id="{EB0CB24E-127F-09EA-5681-4FF5DCD920C9}"/>
              </a:ext>
            </a:extLst>
          </p:cNvPr>
          <p:cNvPicPr>
            <a:picLocks noChangeAspect="1"/>
          </p:cNvPicPr>
          <p:nvPr/>
        </p:nvPicPr>
        <p:blipFill>
          <a:blip r:embed="rId2"/>
          <a:stretch>
            <a:fillRect/>
          </a:stretch>
        </p:blipFill>
        <p:spPr>
          <a:xfrm>
            <a:off x="2558143" y="3820886"/>
            <a:ext cx="6868885" cy="2275114"/>
          </a:xfrm>
          <a:prstGeom prst="rect">
            <a:avLst/>
          </a:prstGeom>
        </p:spPr>
      </p:pic>
    </p:spTree>
    <p:extLst>
      <p:ext uri="{BB962C8B-B14F-4D97-AF65-F5344CB8AC3E}">
        <p14:creationId xmlns:p14="http://schemas.microsoft.com/office/powerpoint/2010/main" val="5603709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F45EAB-D6BB-266C-B929-904A83293A90}"/>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3B19E7D4-5227-DA82-AE0A-85FAE60719E2}"/>
              </a:ext>
            </a:extLst>
          </p:cNvPr>
          <p:cNvSpPr>
            <a:spLocks noGrp="1"/>
          </p:cNvSpPr>
          <p:nvPr>
            <p:ph idx="1"/>
          </p:nvPr>
        </p:nvSpPr>
        <p:spPr/>
        <p:txBody>
          <a:bodyPr/>
          <a:lstStyle/>
          <a:p>
            <a:r>
              <a:rPr lang="en-US" dirty="0"/>
              <a:t>The analysis performed can be used to understand the locations at which the crime rate is high, what types of crimes are occurring the most and at what times these crimes occur the most. With this data people can avoid visiting these places during the midnight or afternoons. This would also help the police department tighten security at the places during these timings as well. People can also investigate the safety factors before renting or buying a home .</a:t>
            </a:r>
          </a:p>
        </p:txBody>
      </p:sp>
    </p:spTree>
    <p:extLst>
      <p:ext uri="{BB962C8B-B14F-4D97-AF65-F5344CB8AC3E}">
        <p14:creationId xmlns:p14="http://schemas.microsoft.com/office/powerpoint/2010/main" val="13345575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CC5990-F2A6-634F-B152-A9D423E7C2CB}"/>
              </a:ext>
            </a:extLst>
          </p:cNvPr>
          <p:cNvSpPr>
            <a:spLocks noGrp="1"/>
          </p:cNvSpPr>
          <p:nvPr>
            <p:ph type="title"/>
          </p:nvPr>
        </p:nvSpPr>
        <p:spPr/>
        <p:txBody>
          <a:bodyPr/>
          <a:lstStyle/>
          <a:p>
            <a:r>
              <a:rPr lang="en-US" dirty="0"/>
              <a:t>Acknowledgment</a:t>
            </a:r>
          </a:p>
        </p:txBody>
      </p:sp>
      <p:sp>
        <p:nvSpPr>
          <p:cNvPr id="3" name="Content Placeholder 2">
            <a:extLst>
              <a:ext uri="{FF2B5EF4-FFF2-40B4-BE49-F238E27FC236}">
                <a16:creationId xmlns:a16="http://schemas.microsoft.com/office/drawing/2014/main" id="{55291F0E-5CF5-2B55-13C1-903C018BEB3F}"/>
              </a:ext>
            </a:extLst>
          </p:cNvPr>
          <p:cNvSpPr>
            <a:spLocks noGrp="1"/>
          </p:cNvSpPr>
          <p:nvPr>
            <p:ph idx="1"/>
          </p:nvPr>
        </p:nvSpPr>
        <p:spPr/>
        <p:txBody>
          <a:bodyPr/>
          <a:lstStyle/>
          <a:p>
            <a:pPr marL="0" indent="0">
              <a:buNone/>
            </a:pPr>
            <a:r>
              <a:rPr lang="en-US" sz="2400" b="1" i="1" kern="100" dirty="0">
                <a:effectLst/>
                <a:latin typeface="Calibri" panose="020F0502020204030204" pitchFamily="34" charset="0"/>
                <a:ea typeface="Times New Roman" panose="02020603050405020304" pitchFamily="18" charset="0"/>
                <a:cs typeface="Times New Roman" panose="02020603050405020304" pitchFamily="18" charset="0"/>
              </a:rPr>
              <a:t>We would like to express our deep gratitude to </a:t>
            </a:r>
            <a:r>
              <a:rPr lang="en-US" sz="2400" b="1" i="1" kern="100" dirty="0">
                <a:latin typeface="Calibri" panose="020F0502020204030204" pitchFamily="34" charset="0"/>
                <a:ea typeface="Times New Roman" panose="02020603050405020304" pitchFamily="18" charset="0"/>
                <a:cs typeface="Times New Roman" panose="02020603050405020304" pitchFamily="18" charset="0"/>
              </a:rPr>
              <a:t>P</a:t>
            </a:r>
            <a:r>
              <a:rPr lang="en-US" sz="2400" b="1" i="1" kern="100" dirty="0">
                <a:effectLst/>
                <a:latin typeface="Calibri" panose="020F0502020204030204" pitchFamily="34" charset="0"/>
                <a:ea typeface="Times New Roman" panose="02020603050405020304" pitchFamily="18" charset="0"/>
                <a:cs typeface="Times New Roman" panose="02020603050405020304" pitchFamily="18" charset="0"/>
              </a:rPr>
              <a:t>rofessor</a:t>
            </a:r>
            <a:r>
              <a:rPr lang="en-US" sz="2400" b="1" i="1" u="sng" kern="100" dirty="0">
                <a:effectLst/>
                <a:latin typeface="Calibri" panose="020F0502020204030204" pitchFamily="34" charset="0"/>
                <a:ea typeface="Times New Roman" panose="02020603050405020304" pitchFamily="18" charset="0"/>
                <a:cs typeface="Times New Roman" panose="02020603050405020304" pitchFamily="18" charset="0"/>
              </a:rPr>
              <a:t> Rachael Hageman Blair </a:t>
            </a:r>
            <a:r>
              <a:rPr lang="en-US" sz="2400" b="1" i="1" kern="100" dirty="0">
                <a:effectLst/>
                <a:latin typeface="Calibri" panose="020F0502020204030204" pitchFamily="34" charset="0"/>
                <a:ea typeface="Times New Roman" panose="02020603050405020304" pitchFamily="18" charset="0"/>
                <a:cs typeface="Times New Roman" panose="02020603050405020304" pitchFamily="18" charset="0"/>
              </a:rPr>
              <a:t>for her patient guidance, enthusiastic encouragement and useful critiques of this Subject. we would also like to thank her for  great learning and assistance in keeping our progress on schedule.</a:t>
            </a:r>
            <a:endParaRPr lang="en-US" sz="2400" b="1" i="1" kern="100" dirty="0">
              <a:effectLst/>
              <a:latin typeface="Times New Roman" panose="02020603050405020304" pitchFamily="18" charset="0"/>
              <a:ea typeface="SimSun" panose="02010600030101010101" pitchFamily="2" charset="-122"/>
            </a:endParaRPr>
          </a:p>
          <a:p>
            <a:endParaRPr lang="en-US" dirty="0"/>
          </a:p>
        </p:txBody>
      </p:sp>
    </p:spTree>
    <p:extLst>
      <p:ext uri="{BB962C8B-B14F-4D97-AF65-F5344CB8AC3E}">
        <p14:creationId xmlns:p14="http://schemas.microsoft.com/office/powerpoint/2010/main" val="24053473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B547C-03E9-47BF-55A9-63B3E8911CD7}"/>
              </a:ext>
            </a:extLst>
          </p:cNvPr>
          <p:cNvSpPr>
            <a:spLocks noGrp="1"/>
          </p:cNvSpPr>
          <p:nvPr>
            <p:ph type="title"/>
          </p:nvPr>
        </p:nvSpPr>
        <p:spPr>
          <a:xfrm>
            <a:off x="1451579" y="1391655"/>
            <a:ext cx="9603275" cy="462099"/>
          </a:xfrm>
        </p:spPr>
        <p:txBody>
          <a:bodyPr>
            <a:noAutofit/>
          </a:bodyPr>
          <a:lstStyle/>
          <a:p>
            <a:r>
              <a:rPr lang="en-US" b="1" dirty="0">
                <a:latin typeface="Calibri" panose="020F0502020204030204" pitchFamily="34" charset="0"/>
                <a:ea typeface="Calibri" panose="020F0502020204030204" pitchFamily="34" charset="0"/>
                <a:cs typeface="Calibri" panose="020F0502020204030204" pitchFamily="34" charset="0"/>
              </a:rPr>
              <a:t>Introduction</a:t>
            </a:r>
            <a:endParaRPr lang="en-US" dirty="0">
              <a:latin typeface="Calibri" panose="020F0502020204030204" pitchFamily="34" charset="0"/>
              <a:ea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7093B0EB-93CE-032F-76CC-51BA553D6201}"/>
              </a:ext>
            </a:extLst>
          </p:cNvPr>
          <p:cNvSpPr>
            <a:spLocks noGrp="1"/>
          </p:cNvSpPr>
          <p:nvPr>
            <p:ph idx="1"/>
          </p:nvPr>
        </p:nvSpPr>
        <p:spPr/>
        <p:txBody>
          <a:bodyPr/>
          <a:lstStyle/>
          <a:p>
            <a:pPr algn="just"/>
            <a:r>
              <a:rPr lang="en-US"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Buffalo has one of the highest crime rates in America compared to communities of all sizes</a:t>
            </a:r>
            <a:r>
              <a:rPr lang="en-US" dirty="0">
                <a:effectLst/>
                <a:latin typeface="Calibri" panose="020F0502020204030204" pitchFamily="34" charset="0"/>
                <a:ea typeface="Calibri" panose="020F0502020204030204" pitchFamily="34" charset="0"/>
                <a:cs typeface="Calibri" panose="020F0502020204030204" pitchFamily="34" charset="0"/>
              </a:rPr>
              <a:t> </a:t>
            </a:r>
          </a:p>
          <a:p>
            <a:pPr algn="just"/>
            <a:r>
              <a:rPr lang="en-US" dirty="0">
                <a:solidFill>
                  <a:srgbClr val="000000"/>
                </a:solidFill>
                <a:latin typeface="Calibri" panose="020F0502020204030204" pitchFamily="34" charset="0"/>
                <a:ea typeface="Calibri" panose="020F0502020204030204" pitchFamily="34" charset="0"/>
                <a:cs typeface="Calibri" panose="020F0502020204030204" pitchFamily="34" charset="0"/>
              </a:rPr>
              <a:t>C</a:t>
            </a:r>
            <a:r>
              <a:rPr lang="en-US"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hance of becoming a victim here is one in 26 </a:t>
            </a:r>
          </a:p>
          <a:p>
            <a:pPr algn="just"/>
            <a:r>
              <a:rPr lang="en-US"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Within New York, more than 98% of the communities have a lower crime rate than Buffalo</a:t>
            </a:r>
          </a:p>
          <a:p>
            <a:pPr algn="just"/>
            <a:r>
              <a:rPr lang="en-US"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In our study, we used four models to investigate the relationship between several predicting factors and crime occurrence probability with regards to the epicenter</a:t>
            </a:r>
            <a:r>
              <a:rPr lang="en-US" dirty="0">
                <a:effectLst/>
                <a:latin typeface="Calibri" panose="020F0502020204030204" pitchFamily="34" charset="0"/>
                <a:ea typeface="Calibri" panose="020F0502020204030204" pitchFamily="34" charset="0"/>
                <a:cs typeface="Calibri" panose="020F0502020204030204" pitchFamily="34" charset="0"/>
              </a:rPr>
              <a:t> </a:t>
            </a:r>
          </a:p>
          <a:p>
            <a:endParaRPr lang="en-US" dirty="0"/>
          </a:p>
        </p:txBody>
      </p:sp>
    </p:spTree>
    <p:extLst>
      <p:ext uri="{BB962C8B-B14F-4D97-AF65-F5344CB8AC3E}">
        <p14:creationId xmlns:p14="http://schemas.microsoft.com/office/powerpoint/2010/main" val="5211077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52E8B-F202-E069-6218-385D954821EB}"/>
              </a:ext>
            </a:extLst>
          </p:cNvPr>
          <p:cNvSpPr>
            <a:spLocks noGrp="1"/>
          </p:cNvSpPr>
          <p:nvPr>
            <p:ph type="title"/>
          </p:nvPr>
        </p:nvSpPr>
        <p:spPr>
          <a:xfrm>
            <a:off x="1349829" y="1391655"/>
            <a:ext cx="9705025" cy="462099"/>
          </a:xfrm>
        </p:spPr>
        <p:txBody>
          <a:bodyPr>
            <a:noAutofit/>
          </a:bodyPr>
          <a:lstStyle/>
          <a:p>
            <a:r>
              <a:rPr lang="en-US" b="1" dirty="0">
                <a:effectLst/>
                <a:latin typeface="Calibri" panose="020F0502020204030204" pitchFamily="34" charset="0"/>
                <a:ea typeface="Calibri" panose="020F0502020204030204" pitchFamily="34" charset="0"/>
                <a:cs typeface="Calibri" panose="020F0502020204030204" pitchFamily="34" charset="0"/>
              </a:rPr>
              <a:t> OBJECTIVE</a:t>
            </a:r>
            <a:endParaRPr lang="en-US" dirty="0">
              <a:latin typeface="Calibri" panose="020F0502020204030204" pitchFamily="34" charset="0"/>
              <a:ea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161F47F5-5BEC-EC57-C1A9-2DE35F000C81}"/>
              </a:ext>
            </a:extLst>
          </p:cNvPr>
          <p:cNvSpPr>
            <a:spLocks noGrp="1"/>
          </p:cNvSpPr>
          <p:nvPr>
            <p:ph idx="1"/>
          </p:nvPr>
        </p:nvSpPr>
        <p:spPr/>
        <p:txBody>
          <a:bodyPr>
            <a:normAutofit lnSpcReduction="10000"/>
          </a:bodyPr>
          <a:lstStyle/>
          <a:p>
            <a:pPr algn="just"/>
            <a:r>
              <a:rPr lang="en-US" dirty="0">
                <a:solidFill>
                  <a:srgbClr val="000000"/>
                </a:solidFill>
                <a:latin typeface="Calibri" panose="020F0502020204030204" pitchFamily="34" charset="0"/>
                <a:ea typeface="Calibri" panose="020F0502020204030204" pitchFamily="34" charset="0"/>
                <a:cs typeface="Calibri" panose="020F0502020204030204" pitchFamily="34" charset="0"/>
              </a:rPr>
              <a:t>W</a:t>
            </a:r>
            <a:r>
              <a:rPr lang="en-US"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orked on the Buffalo crime data set to </a:t>
            </a:r>
          </a:p>
          <a:p>
            <a:pPr algn="just"/>
            <a:r>
              <a:rPr lang="en-US"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To find  factors affecting crime and predict the crime rate in various districts of Buffalo</a:t>
            </a:r>
            <a:r>
              <a:rPr lang="en-US" dirty="0">
                <a:effectLst/>
                <a:latin typeface="Calibri" panose="020F0502020204030204" pitchFamily="34" charset="0"/>
                <a:ea typeface="Calibri" panose="020F0502020204030204" pitchFamily="34" charset="0"/>
                <a:cs typeface="Calibri" panose="020F0502020204030204" pitchFamily="34" charset="0"/>
              </a:rPr>
              <a:t> </a:t>
            </a:r>
          </a:p>
          <a:p>
            <a:pPr algn="just"/>
            <a:r>
              <a:rPr lang="en-US"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Our analysis includes visualizations on the data, used Heatmaps and Correlation Matrices to determine the accuracy rate and  identify crime trends in Buffalo</a:t>
            </a:r>
            <a:endParaRPr lang="en-US" dirty="0">
              <a:effectLst/>
              <a:latin typeface="Calibri" panose="020F0502020204030204" pitchFamily="34" charset="0"/>
              <a:ea typeface="Calibri" panose="020F0502020204030204" pitchFamily="34" charset="0"/>
              <a:cs typeface="Calibri" panose="020F0502020204030204" pitchFamily="34" charset="0"/>
            </a:endParaRPr>
          </a:p>
          <a:p>
            <a:pPr algn="just"/>
            <a:r>
              <a:rPr lang="en-US" dirty="0">
                <a:solidFill>
                  <a:srgbClr val="000000"/>
                </a:solidFill>
                <a:latin typeface="Calibri" panose="020F0502020204030204" pitchFamily="34" charset="0"/>
                <a:ea typeface="Calibri" panose="020F0502020204030204" pitchFamily="34" charset="0"/>
                <a:cs typeface="Calibri" panose="020F0502020204030204" pitchFamily="34" charset="0"/>
              </a:rPr>
              <a:t>Used Logistic Regression, KNN, Decision Tree and Random Tree models to try and accurately predict crime </a:t>
            </a:r>
          </a:p>
          <a:p>
            <a:pPr algn="just"/>
            <a:r>
              <a:rPr lang="en-US"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We intend to use these as we are trying to answer a True or False Question, will crime occur if certain factors are present?</a:t>
            </a:r>
            <a:endParaRPr lang="en-US" dirty="0">
              <a:effectLst/>
              <a:latin typeface="Calibri" panose="020F0502020204030204" pitchFamily="34" charset="0"/>
              <a:ea typeface="Calibri" panose="020F0502020204030204" pitchFamily="34" charset="0"/>
              <a:cs typeface="Calibri" panose="020F0502020204030204" pitchFamily="34" charset="0"/>
            </a:endParaRPr>
          </a:p>
          <a:p>
            <a:endParaRPr lang="en-US" dirty="0"/>
          </a:p>
        </p:txBody>
      </p:sp>
    </p:spTree>
    <p:extLst>
      <p:ext uri="{BB962C8B-B14F-4D97-AF65-F5344CB8AC3E}">
        <p14:creationId xmlns:p14="http://schemas.microsoft.com/office/powerpoint/2010/main" val="39045979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B7FDC0-FD1D-F73B-969F-AD67F83BD2E9}"/>
              </a:ext>
            </a:extLst>
          </p:cNvPr>
          <p:cNvSpPr>
            <a:spLocks noGrp="1"/>
          </p:cNvSpPr>
          <p:nvPr>
            <p:ph type="title"/>
          </p:nvPr>
        </p:nvSpPr>
        <p:spPr>
          <a:xfrm>
            <a:off x="1451579" y="1391655"/>
            <a:ext cx="9603275" cy="462099"/>
          </a:xfrm>
        </p:spPr>
        <p:txBody>
          <a:bodyPr>
            <a:noAutofit/>
          </a:bodyPr>
          <a:lstStyle/>
          <a:p>
            <a:r>
              <a:rPr lang="en-US" b="1" dirty="0">
                <a:latin typeface="Calibri" panose="020F0502020204030204" pitchFamily="34" charset="0"/>
                <a:ea typeface="Calibri" panose="020F0502020204030204" pitchFamily="34" charset="0"/>
                <a:cs typeface="Calibri" panose="020F0502020204030204" pitchFamily="34" charset="0"/>
              </a:rPr>
              <a:t>DATA SOURCE </a:t>
            </a:r>
            <a:endParaRPr lang="en-US" dirty="0">
              <a:latin typeface="Calibri" panose="020F0502020204030204" pitchFamily="34" charset="0"/>
              <a:ea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EAD18AE5-C9CF-2D4F-72DA-6D3D155313D2}"/>
              </a:ext>
            </a:extLst>
          </p:cNvPr>
          <p:cNvSpPr>
            <a:spLocks noGrp="1"/>
          </p:cNvSpPr>
          <p:nvPr>
            <p:ph idx="1"/>
          </p:nvPr>
        </p:nvSpPr>
        <p:spPr>
          <a:xfrm>
            <a:off x="1451579" y="2015732"/>
            <a:ext cx="9603275" cy="4123811"/>
          </a:xfrm>
        </p:spPr>
        <p:txBody>
          <a:bodyPr>
            <a:normAutofit fontScale="47500" lnSpcReduction="20000"/>
          </a:bodyPr>
          <a:lstStyle/>
          <a:p>
            <a:r>
              <a:rPr lang="en-US" sz="3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Describes types of crime occurring like Theft, Assault, incident datetime </a:t>
            </a:r>
            <a:r>
              <a:rPr lang="en-US" sz="38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etc</a:t>
            </a:r>
            <a:r>
              <a:rPr lang="en-US" sz="3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p>
          <a:p>
            <a:r>
              <a:rPr lang="en-US" sz="3800" dirty="0">
                <a:solidFill>
                  <a:srgbClr val="000000"/>
                </a:solidFill>
                <a:latin typeface="Calibri" panose="020F0502020204030204" pitchFamily="34" charset="0"/>
                <a:ea typeface="Calibri" panose="020F0502020204030204" pitchFamily="34" charset="0"/>
                <a:cs typeface="Calibri" panose="020F0502020204030204" pitchFamily="34" charset="0"/>
              </a:rPr>
              <a:t>D</a:t>
            </a:r>
            <a:r>
              <a:rPr lang="en-US" sz="3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istrict/Neighborhood/Latitude and Longitude and when the crime occurred </a:t>
            </a:r>
          </a:p>
          <a:p>
            <a:r>
              <a:rPr lang="en-US" sz="3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The dataset is obtained from </a:t>
            </a:r>
            <a:r>
              <a:rPr lang="en-US" sz="3800" dirty="0">
                <a:solidFill>
                  <a:srgbClr val="000000"/>
                </a:solidFill>
                <a:effectLst/>
                <a:latin typeface="Calibri" panose="020F0502020204030204" pitchFamily="34" charset="0"/>
                <a:ea typeface="Calibri" panose="020F0502020204030204" pitchFamily="34" charset="0"/>
                <a:cs typeface="Calibri" panose="020F0502020204030204" pitchFamily="34" charset="0"/>
                <a:hlinkClick r:id="rId2"/>
              </a:rPr>
              <a:t>https://data.buffalony.gov/</a:t>
            </a:r>
            <a:endParaRPr lang="en-US" sz="3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marL="0" marR="0">
              <a:lnSpc>
                <a:spcPct val="115000"/>
              </a:lnSpc>
            </a:pPr>
            <a:r>
              <a:rPr lang="en-US" sz="3800" dirty="0">
                <a:effectLst/>
                <a:latin typeface="Calibri" panose="020F0502020204030204" pitchFamily="34" charset="0"/>
                <a:ea typeface="Calibri" panose="020F0502020204030204" pitchFamily="34" charset="0"/>
                <a:cs typeface="Calibri" panose="020F0502020204030204" pitchFamily="34" charset="0"/>
              </a:rPr>
              <a:t>Total number of observations in the dataset: 281k</a:t>
            </a:r>
          </a:p>
          <a:p>
            <a:pPr marL="0" marR="0">
              <a:lnSpc>
                <a:spcPct val="115000"/>
              </a:lnSpc>
            </a:pPr>
            <a:r>
              <a:rPr lang="en-US" sz="3800" dirty="0">
                <a:effectLst/>
                <a:latin typeface="Calibri" panose="020F0502020204030204" pitchFamily="34" charset="0"/>
                <a:ea typeface="Calibri" panose="020F0502020204030204" pitchFamily="34" charset="0"/>
                <a:cs typeface="Calibri" panose="020F0502020204030204" pitchFamily="34" charset="0"/>
              </a:rPr>
              <a:t>Total number of variables(columns) in the dataset: 29</a:t>
            </a:r>
          </a:p>
          <a:p>
            <a:pPr marL="0" marR="0">
              <a:lnSpc>
                <a:spcPct val="115000"/>
              </a:lnSpc>
            </a:pPr>
            <a:r>
              <a:rPr lang="en-US" sz="3800" dirty="0">
                <a:effectLst/>
                <a:latin typeface="Calibri" panose="020F0502020204030204" pitchFamily="34" charset="0"/>
                <a:ea typeface="Calibri" panose="020F0502020204030204" pitchFamily="34" charset="0"/>
                <a:cs typeface="Calibri" panose="020F0502020204030204" pitchFamily="34" charset="0"/>
              </a:rPr>
              <a:t>Each row is a crime incident and the variables are as follows:</a:t>
            </a:r>
          </a:p>
          <a:p>
            <a:pPr marL="0" marR="0" indent="0">
              <a:lnSpc>
                <a:spcPct val="115000"/>
              </a:lnSpc>
              <a:buNone/>
            </a:pPr>
            <a:r>
              <a:rPr lang="en-US" sz="3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38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Case_Number</a:t>
            </a:r>
            <a:r>
              <a:rPr lang="en-US" sz="3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38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Incident_Datetime</a:t>
            </a:r>
            <a:r>
              <a:rPr lang="en-US" sz="3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38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Incident_Type_Primary</a:t>
            </a:r>
            <a:r>
              <a:rPr lang="en-US" sz="3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38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Incident_Description</a:t>
            </a:r>
            <a:r>
              <a:rPr lang="en-US" sz="3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38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Parent_Incident_Type</a:t>
            </a:r>
            <a:r>
              <a:rPr lang="en-US" sz="3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38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Hour_of_Day</a:t>
            </a:r>
            <a:r>
              <a:rPr lang="en-US" sz="3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38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Day_of_Week</a:t>
            </a:r>
            <a:r>
              <a:rPr lang="en-US" sz="3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'Address', 'City', 'State', 'Location’, 	'Latitude’, 'Longitude', '</a:t>
            </a:r>
            <a:r>
              <a:rPr lang="en-US" sz="38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Created_At</a:t>
            </a:r>
            <a:r>
              <a:rPr lang="en-US" sz="3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38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updated_at</a:t>
            </a:r>
            <a:r>
              <a:rPr lang="en-US" sz="3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'2010_Census_Tract_’, 	'2010_Census_Block_Group’, 	'2010_Census_Block', '</a:t>
            </a:r>
            <a:r>
              <a:rPr lang="en-US" sz="38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Census_Tract</a:t>
            </a:r>
            <a:r>
              <a:rPr lang="en-US" sz="3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38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Census_Block</a:t>
            </a:r>
            <a:r>
              <a:rPr lang="en-US" sz="3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38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Census_Block_Group</a:t>
            </a:r>
            <a:r>
              <a:rPr lang="en-US" sz="3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'Neighborhood’, '</a:t>
            </a:r>
            <a:r>
              <a:rPr lang="en-US" sz="38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Police_District</a:t>
            </a:r>
            <a:r>
              <a:rPr lang="en-US" sz="3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38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Council_District</a:t>
            </a:r>
            <a:r>
              <a:rPr lang="en-US" sz="3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'TRACTCE20’, 	'GEOID20_tract', 'GEOID20_blockgroup’, 'GEOID20_block' </a:t>
            </a:r>
            <a:endParaRPr lang="en-US" sz="3800" dirty="0">
              <a:effectLst/>
              <a:latin typeface="Calibri" panose="020F0502020204030204" pitchFamily="34" charset="0"/>
              <a:ea typeface="Calibri" panose="020F0502020204030204" pitchFamily="34" charset="0"/>
              <a:cs typeface="Calibri" panose="020F0502020204030204" pitchFamily="34" charset="0"/>
            </a:endParaRPr>
          </a:p>
          <a:p>
            <a:endParaRPr lang="en-US" dirty="0"/>
          </a:p>
        </p:txBody>
      </p:sp>
    </p:spTree>
    <p:extLst>
      <p:ext uri="{BB962C8B-B14F-4D97-AF65-F5344CB8AC3E}">
        <p14:creationId xmlns:p14="http://schemas.microsoft.com/office/powerpoint/2010/main" val="32330941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8ACEEDB-49F3-FBC1-3DB2-7D0EFE6A1284}"/>
              </a:ext>
            </a:extLst>
          </p:cNvPr>
          <p:cNvSpPr>
            <a:spLocks noGrp="1"/>
          </p:cNvSpPr>
          <p:nvPr>
            <p:ph type="title"/>
          </p:nvPr>
        </p:nvSpPr>
        <p:spPr>
          <a:xfrm>
            <a:off x="1451579" y="1391655"/>
            <a:ext cx="9603275" cy="491574"/>
          </a:xfrm>
        </p:spPr>
        <p:txBody>
          <a:bodyPr>
            <a:noAutofit/>
          </a:bodyPr>
          <a:lstStyle/>
          <a:p>
            <a:r>
              <a:rPr lang="en-US" b="1" dirty="0">
                <a:latin typeface="Calibri" panose="020F0502020204030204" pitchFamily="34" charset="0"/>
                <a:ea typeface="Calibri" panose="020F0502020204030204" pitchFamily="34" charset="0"/>
                <a:cs typeface="Calibri" panose="020F0502020204030204" pitchFamily="34" charset="0"/>
              </a:rPr>
              <a:t>MODELS</a:t>
            </a:r>
          </a:p>
        </p:txBody>
      </p:sp>
      <p:sp>
        <p:nvSpPr>
          <p:cNvPr id="5" name="Content Placeholder 4">
            <a:extLst>
              <a:ext uri="{FF2B5EF4-FFF2-40B4-BE49-F238E27FC236}">
                <a16:creationId xmlns:a16="http://schemas.microsoft.com/office/drawing/2014/main" id="{00459521-DFA1-4C33-9205-D46421A04B52}"/>
              </a:ext>
            </a:extLst>
          </p:cNvPr>
          <p:cNvSpPr>
            <a:spLocks noGrp="1"/>
          </p:cNvSpPr>
          <p:nvPr>
            <p:ph idx="1"/>
          </p:nvPr>
        </p:nvSpPr>
        <p:spPr/>
        <p:txBody>
          <a:bodyPr>
            <a:normAutofit/>
          </a:bodyPr>
          <a:lstStyle/>
          <a:p>
            <a:pPr marL="514350" indent="-514350">
              <a:buFont typeface="+mj-lt"/>
              <a:buAutoNum type="arabicPeriod"/>
            </a:pPr>
            <a:r>
              <a:rPr lang="en-US" dirty="0">
                <a:latin typeface="Calibri" panose="020F0502020204030204" pitchFamily="34" charset="0"/>
                <a:ea typeface="Calibri" panose="020F0502020204030204" pitchFamily="34" charset="0"/>
                <a:cs typeface="Calibri" panose="020F0502020204030204" pitchFamily="34" charset="0"/>
              </a:rPr>
              <a:t>Logistic Regression</a:t>
            </a:r>
          </a:p>
          <a:p>
            <a:pPr marL="514350" indent="-514350">
              <a:buFont typeface="+mj-lt"/>
              <a:buAutoNum type="arabicPeriod"/>
            </a:pPr>
            <a:r>
              <a:rPr lang="en-US" dirty="0">
                <a:latin typeface="Calibri" panose="020F0502020204030204" pitchFamily="34" charset="0"/>
                <a:ea typeface="Calibri" panose="020F0502020204030204" pitchFamily="34" charset="0"/>
                <a:cs typeface="Calibri" panose="020F0502020204030204" pitchFamily="34" charset="0"/>
              </a:rPr>
              <a:t>K-Nearest Neighbor(KNN)</a:t>
            </a:r>
          </a:p>
          <a:p>
            <a:pPr marL="514350" indent="-514350">
              <a:buFont typeface="+mj-lt"/>
              <a:buAutoNum type="arabicPeriod"/>
            </a:pPr>
            <a:r>
              <a:rPr lang="en-US" dirty="0">
                <a:latin typeface="Calibri" panose="020F0502020204030204" pitchFamily="34" charset="0"/>
                <a:ea typeface="Calibri" panose="020F0502020204030204" pitchFamily="34" charset="0"/>
                <a:cs typeface="Calibri" panose="020F0502020204030204" pitchFamily="34" charset="0"/>
              </a:rPr>
              <a:t>Decision Trees</a:t>
            </a:r>
          </a:p>
          <a:p>
            <a:pPr marL="514350" indent="-514350" algn="l">
              <a:buFont typeface="+mj-lt"/>
              <a:buAutoNum type="arabicPeriod"/>
            </a:pPr>
            <a:r>
              <a:rPr lang="en-US"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Random forest</a:t>
            </a:r>
          </a:p>
          <a:p>
            <a:pPr marL="514350" indent="-514350" algn="l">
              <a:buFont typeface="+mj-lt"/>
              <a:buAutoNum type="arabicPeriod"/>
            </a:pPr>
            <a:r>
              <a:rPr lang="en-US"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Ensemble Methods</a:t>
            </a:r>
            <a:endParaRPr lang="en-US"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lvl="1"/>
            <a:r>
              <a:rPr lang="en-US" sz="2000" dirty="0">
                <a:solidFill>
                  <a:srgbClr val="000000"/>
                </a:solidFill>
                <a:latin typeface="Calibri" panose="020F0502020204030204" pitchFamily="34" charset="0"/>
                <a:ea typeface="Calibri" panose="020F0502020204030204" pitchFamily="34" charset="0"/>
                <a:cs typeface="Calibri" panose="020F0502020204030204" pitchFamily="34" charset="0"/>
              </a:rPr>
              <a:t>Bagging</a:t>
            </a:r>
          </a:p>
          <a:p>
            <a:pPr lvl="1"/>
            <a:r>
              <a:rPr lang="en-US" sz="2000" dirty="0">
                <a:solidFill>
                  <a:srgbClr val="000000"/>
                </a:solidFill>
                <a:latin typeface="Calibri" panose="020F0502020204030204" pitchFamily="34" charset="0"/>
                <a:ea typeface="Calibri" panose="020F0502020204030204" pitchFamily="34" charset="0"/>
                <a:cs typeface="Calibri" panose="020F0502020204030204" pitchFamily="34" charset="0"/>
              </a:rPr>
              <a:t>Boosting</a:t>
            </a:r>
          </a:p>
        </p:txBody>
      </p:sp>
    </p:spTree>
    <p:extLst>
      <p:ext uri="{BB962C8B-B14F-4D97-AF65-F5344CB8AC3E}">
        <p14:creationId xmlns:p14="http://schemas.microsoft.com/office/powerpoint/2010/main" val="1037624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72D250-7D15-AF31-C143-34C049D45F24}"/>
              </a:ext>
            </a:extLst>
          </p:cNvPr>
          <p:cNvSpPr>
            <a:spLocks noGrp="1"/>
          </p:cNvSpPr>
          <p:nvPr>
            <p:ph type="title"/>
          </p:nvPr>
        </p:nvSpPr>
        <p:spPr>
          <a:xfrm>
            <a:off x="1451579" y="1391654"/>
            <a:ext cx="9603275" cy="462099"/>
          </a:xfrm>
        </p:spPr>
        <p:txBody>
          <a:bodyPr>
            <a:noAutofit/>
          </a:bodyPr>
          <a:lstStyle/>
          <a:p>
            <a:r>
              <a:rPr lang="en-US" b="1" dirty="0">
                <a:latin typeface="Calibri" panose="020F0502020204030204" pitchFamily="34" charset="0"/>
                <a:ea typeface="Calibri" panose="020F0502020204030204" pitchFamily="34" charset="0"/>
                <a:cs typeface="Calibri" panose="020F0502020204030204" pitchFamily="34" charset="0"/>
              </a:rPr>
              <a:t>Logistic Regression</a:t>
            </a:r>
          </a:p>
        </p:txBody>
      </p:sp>
      <p:sp>
        <p:nvSpPr>
          <p:cNvPr id="3" name="Content Placeholder 2">
            <a:extLst>
              <a:ext uri="{FF2B5EF4-FFF2-40B4-BE49-F238E27FC236}">
                <a16:creationId xmlns:a16="http://schemas.microsoft.com/office/drawing/2014/main" id="{B749BAD5-5271-B093-0D63-1FD40199E0E4}"/>
              </a:ext>
            </a:extLst>
          </p:cNvPr>
          <p:cNvSpPr>
            <a:spLocks noGrp="1"/>
          </p:cNvSpPr>
          <p:nvPr>
            <p:ph idx="1"/>
          </p:nvPr>
        </p:nvSpPr>
        <p:spPr/>
        <p:txBody>
          <a:bodyPr/>
          <a:lstStyle/>
          <a:p>
            <a:pPr algn="just"/>
            <a:r>
              <a:rPr lang="en-US" sz="1800" b="0" dirty="0">
                <a:effectLst/>
                <a:latin typeface="Calibri" panose="020F0502020204030204" pitchFamily="34" charset="0"/>
                <a:ea typeface="Calibri" panose="020F0502020204030204" pitchFamily="34" charset="0"/>
                <a:cs typeface="Calibri" panose="020F0502020204030204" pitchFamily="34" charset="0"/>
              </a:rPr>
              <a:t>Logistic Regression is a classification algorithm, which </a:t>
            </a:r>
            <a:r>
              <a:rPr lang="en-US" sz="1800" b="0" i="0" dirty="0">
                <a:solidFill>
                  <a:srgbClr val="161616"/>
                </a:solidFill>
                <a:effectLst/>
                <a:latin typeface="Calibri" panose="020F0502020204030204" pitchFamily="34" charset="0"/>
                <a:ea typeface="Calibri" panose="020F0502020204030204" pitchFamily="34" charset="0"/>
                <a:cs typeface="Calibri" panose="020F0502020204030204" pitchFamily="34" charset="0"/>
              </a:rPr>
              <a:t>estimates the probability of an event occurring, based on a given dataset of independent variables. Since the outcome is a probability, the dependent variable is bounded between 0 and 1. </a:t>
            </a:r>
          </a:p>
          <a:p>
            <a:r>
              <a:rPr lang="en-US" sz="1800" b="0" i="0" dirty="0">
                <a:effectLst/>
                <a:latin typeface="Calibri" panose="020F0502020204030204" pitchFamily="34" charset="0"/>
                <a:ea typeface="Calibri" panose="020F0502020204030204" pitchFamily="34" charset="0"/>
                <a:cs typeface="Calibri" panose="020F0502020204030204" pitchFamily="34" charset="0"/>
              </a:rPr>
              <a:t>Transforms its output using Logistic Sigmoid Function.</a:t>
            </a:r>
            <a:br>
              <a:rPr lang="en-US" b="0" i="0" dirty="0">
                <a:effectLst/>
                <a:latin typeface="Arial" panose="020B0604020202020204" pitchFamily="34" charset="0"/>
              </a:rPr>
            </a:br>
            <a:endParaRPr lang="en-US" dirty="0"/>
          </a:p>
        </p:txBody>
      </p:sp>
      <p:pic>
        <p:nvPicPr>
          <p:cNvPr id="7" name="Picture 6">
            <a:extLst>
              <a:ext uri="{FF2B5EF4-FFF2-40B4-BE49-F238E27FC236}">
                <a16:creationId xmlns:a16="http://schemas.microsoft.com/office/drawing/2014/main" id="{EC2FAC57-4AA6-8FEF-2959-813F1A78BD5A}"/>
              </a:ext>
            </a:extLst>
          </p:cNvPr>
          <p:cNvPicPr>
            <a:picLocks noChangeAspect="1"/>
          </p:cNvPicPr>
          <p:nvPr/>
        </p:nvPicPr>
        <p:blipFill>
          <a:blip r:embed="rId2"/>
          <a:stretch>
            <a:fillRect/>
          </a:stretch>
        </p:blipFill>
        <p:spPr>
          <a:xfrm>
            <a:off x="2928257" y="3528687"/>
            <a:ext cx="4789714" cy="2240742"/>
          </a:xfrm>
          <a:prstGeom prst="rect">
            <a:avLst/>
          </a:prstGeom>
        </p:spPr>
      </p:pic>
    </p:spTree>
    <p:extLst>
      <p:ext uri="{BB962C8B-B14F-4D97-AF65-F5344CB8AC3E}">
        <p14:creationId xmlns:p14="http://schemas.microsoft.com/office/powerpoint/2010/main" val="32594284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AE609-F438-262B-3602-DCCE6ED17B7C}"/>
              </a:ext>
            </a:extLst>
          </p:cNvPr>
          <p:cNvSpPr>
            <a:spLocks noGrp="1"/>
          </p:cNvSpPr>
          <p:nvPr>
            <p:ph type="title"/>
          </p:nvPr>
        </p:nvSpPr>
        <p:spPr>
          <a:xfrm>
            <a:off x="1451579" y="1391654"/>
            <a:ext cx="9603275" cy="462099"/>
          </a:xfrm>
        </p:spPr>
        <p:txBody>
          <a:bodyPr>
            <a:normAutofit fontScale="90000"/>
          </a:bodyPr>
          <a:lstStyle/>
          <a:p>
            <a:r>
              <a:rPr lang="en-US" sz="3600" b="1" dirty="0">
                <a:latin typeface="Calibri" panose="020F0502020204030204" pitchFamily="34" charset="0"/>
                <a:ea typeface="Calibri" panose="020F0502020204030204" pitchFamily="34" charset="0"/>
                <a:cs typeface="Calibri" panose="020F0502020204030204" pitchFamily="34" charset="0"/>
              </a:rPr>
              <a:t>K-Nearest Neighbor(KNN)</a:t>
            </a:r>
            <a:br>
              <a:rPr lang="en-US" dirty="0">
                <a:ea typeface="Calibri" panose="020F0502020204030204" pitchFamily="34" charset="0"/>
                <a:cs typeface="Calibri" panose="020F0502020204030204" pitchFamily="34" charset="0"/>
              </a:rPr>
            </a:br>
            <a:endParaRPr lang="en-US" dirty="0"/>
          </a:p>
        </p:txBody>
      </p:sp>
      <p:sp>
        <p:nvSpPr>
          <p:cNvPr id="3" name="Content Placeholder 2">
            <a:extLst>
              <a:ext uri="{FF2B5EF4-FFF2-40B4-BE49-F238E27FC236}">
                <a16:creationId xmlns:a16="http://schemas.microsoft.com/office/drawing/2014/main" id="{4A5D2F99-A7FD-E58D-1860-D13C160E307F}"/>
              </a:ext>
            </a:extLst>
          </p:cNvPr>
          <p:cNvSpPr>
            <a:spLocks noGrp="1"/>
          </p:cNvSpPr>
          <p:nvPr>
            <p:ph idx="1"/>
          </p:nvPr>
        </p:nvSpPr>
        <p:spPr/>
        <p:txBody>
          <a:bodyPr/>
          <a:lstStyle/>
          <a:p>
            <a:pPr algn="just" fontAlgn="base"/>
            <a:r>
              <a:rPr lang="en-US" sz="1800" b="0" i="0" dirty="0">
                <a:solidFill>
                  <a:srgbClr val="161616"/>
                </a:solidFill>
                <a:effectLst/>
                <a:latin typeface="Calibri" panose="020F0502020204030204" pitchFamily="34" charset="0"/>
                <a:ea typeface="Calibri" panose="020F0502020204030204" pitchFamily="34" charset="0"/>
                <a:cs typeface="Calibri" panose="020F0502020204030204" pitchFamily="34" charset="0"/>
              </a:rPr>
              <a:t>KNN is a non-parametric, supervised learning classifier, which uses proximity to make classifications/predictions about the grouping of an individual data point. </a:t>
            </a:r>
            <a:endParaRPr lang="en-US" sz="1800" dirty="0">
              <a:solidFill>
                <a:srgbClr val="161616"/>
              </a:solidFill>
              <a:latin typeface="Calibri" panose="020F0502020204030204" pitchFamily="34" charset="0"/>
              <a:ea typeface="Calibri" panose="020F0502020204030204" pitchFamily="34" charset="0"/>
              <a:cs typeface="Calibri" panose="020F0502020204030204" pitchFamily="34" charset="0"/>
            </a:endParaRPr>
          </a:p>
          <a:p>
            <a:pPr algn="l" fontAlgn="base"/>
            <a:r>
              <a:rPr lang="en-US" sz="1800" b="0" i="0" dirty="0">
                <a:solidFill>
                  <a:srgbClr val="161616"/>
                </a:solidFill>
                <a:effectLst/>
                <a:latin typeface="Calibri" panose="020F0502020204030204" pitchFamily="34" charset="0"/>
                <a:ea typeface="Calibri" panose="020F0502020204030204" pitchFamily="34" charset="0"/>
                <a:cs typeface="Calibri" panose="020F0502020204030204" pitchFamily="34" charset="0"/>
              </a:rPr>
              <a:t> </a:t>
            </a:r>
            <a:r>
              <a:rPr lang="en-US" sz="1800" dirty="0">
                <a:solidFill>
                  <a:srgbClr val="161616"/>
                </a:solidFill>
                <a:latin typeface="Calibri" panose="020F0502020204030204" pitchFamily="34" charset="0"/>
                <a:ea typeface="Calibri" panose="020F0502020204030204" pitchFamily="34" charset="0"/>
                <a:cs typeface="Calibri" panose="020F0502020204030204" pitchFamily="34" charset="0"/>
              </a:rPr>
              <a:t>It</a:t>
            </a:r>
            <a:r>
              <a:rPr lang="en-US" sz="1800" b="0" i="0" dirty="0">
                <a:solidFill>
                  <a:srgbClr val="161616"/>
                </a:solidFill>
                <a:effectLst/>
                <a:latin typeface="Calibri" panose="020F0502020204030204" pitchFamily="34" charset="0"/>
                <a:ea typeface="Calibri" panose="020F0502020204030204" pitchFamily="34" charset="0"/>
                <a:cs typeface="Calibri" panose="020F0502020204030204" pitchFamily="34" charset="0"/>
              </a:rPr>
              <a:t> can be used for either regression or classification problems, it is typically used as a classification algorithm, working off the assumption that similar points can be found near one another.</a:t>
            </a:r>
          </a:p>
          <a:p>
            <a:pPr marL="0" indent="0">
              <a:buNone/>
            </a:pPr>
            <a:br>
              <a:rPr lang="en-US" dirty="0"/>
            </a:br>
            <a:endParaRPr lang="en-US" dirty="0"/>
          </a:p>
        </p:txBody>
      </p:sp>
      <p:pic>
        <p:nvPicPr>
          <p:cNvPr id="4" name="Picture 3">
            <a:extLst>
              <a:ext uri="{FF2B5EF4-FFF2-40B4-BE49-F238E27FC236}">
                <a16:creationId xmlns:a16="http://schemas.microsoft.com/office/drawing/2014/main" id="{5800FE95-7B78-B78F-30FD-66B9820A9C75}"/>
              </a:ext>
            </a:extLst>
          </p:cNvPr>
          <p:cNvPicPr>
            <a:picLocks noChangeAspect="1"/>
          </p:cNvPicPr>
          <p:nvPr/>
        </p:nvPicPr>
        <p:blipFill>
          <a:blip r:embed="rId2"/>
          <a:stretch>
            <a:fillRect/>
          </a:stretch>
        </p:blipFill>
        <p:spPr>
          <a:xfrm>
            <a:off x="3265713" y="3521203"/>
            <a:ext cx="5061857" cy="1945142"/>
          </a:xfrm>
          <a:prstGeom prst="rect">
            <a:avLst/>
          </a:prstGeom>
        </p:spPr>
      </p:pic>
    </p:spTree>
    <p:extLst>
      <p:ext uri="{BB962C8B-B14F-4D97-AF65-F5344CB8AC3E}">
        <p14:creationId xmlns:p14="http://schemas.microsoft.com/office/powerpoint/2010/main" val="36879740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9546E-F3D6-3009-17E5-6FD125D26928}"/>
              </a:ext>
            </a:extLst>
          </p:cNvPr>
          <p:cNvSpPr>
            <a:spLocks noGrp="1"/>
          </p:cNvSpPr>
          <p:nvPr>
            <p:ph type="title"/>
          </p:nvPr>
        </p:nvSpPr>
        <p:spPr>
          <a:xfrm>
            <a:off x="1451579" y="1386076"/>
            <a:ext cx="9603275" cy="467678"/>
          </a:xfrm>
        </p:spPr>
        <p:txBody>
          <a:bodyPr>
            <a:normAutofit fontScale="90000"/>
          </a:bodyPr>
          <a:lstStyle/>
          <a:p>
            <a:r>
              <a:rPr lang="en-US" sz="3600" b="1" dirty="0">
                <a:latin typeface="Calibri" panose="020F0502020204030204" pitchFamily="34" charset="0"/>
                <a:ea typeface="Calibri" panose="020F0502020204030204" pitchFamily="34" charset="0"/>
                <a:cs typeface="Calibri" panose="020F0502020204030204" pitchFamily="34" charset="0"/>
              </a:rPr>
              <a:t>Decision TreeS</a:t>
            </a:r>
            <a:br>
              <a:rPr lang="en-US" dirty="0">
                <a:ea typeface="Calibri" panose="020F0502020204030204" pitchFamily="34" charset="0"/>
                <a:cs typeface="Calibri" panose="020F0502020204030204" pitchFamily="34" charset="0"/>
              </a:rPr>
            </a:br>
            <a:endParaRPr lang="en-US" dirty="0"/>
          </a:p>
        </p:txBody>
      </p:sp>
      <p:sp>
        <p:nvSpPr>
          <p:cNvPr id="3" name="Content Placeholder 2">
            <a:extLst>
              <a:ext uri="{FF2B5EF4-FFF2-40B4-BE49-F238E27FC236}">
                <a16:creationId xmlns:a16="http://schemas.microsoft.com/office/drawing/2014/main" id="{3C13AC11-6035-9973-4B68-F9C65C3050C2}"/>
              </a:ext>
            </a:extLst>
          </p:cNvPr>
          <p:cNvSpPr>
            <a:spLocks noGrp="1"/>
          </p:cNvSpPr>
          <p:nvPr>
            <p:ph idx="1"/>
          </p:nvPr>
        </p:nvSpPr>
        <p:spPr/>
        <p:txBody>
          <a:bodyPr>
            <a:normAutofit/>
          </a:bodyPr>
          <a:lstStyle/>
          <a:p>
            <a:pPr algn="just" fontAlgn="base"/>
            <a:r>
              <a:rPr lang="en-US" sz="1800" dirty="0">
                <a:latin typeface="Calibri" panose="020F0502020204030204" pitchFamily="34" charset="0"/>
                <a:ea typeface="Calibri" panose="020F0502020204030204" pitchFamily="34" charset="0"/>
                <a:cs typeface="Calibri" panose="020F0502020204030204" pitchFamily="34" charset="0"/>
              </a:rPr>
              <a:t>It</a:t>
            </a:r>
            <a:r>
              <a:rPr lang="en-US" sz="1800" dirty="0">
                <a:effectLst/>
                <a:latin typeface="Calibri" panose="020F0502020204030204" pitchFamily="34" charset="0"/>
                <a:ea typeface="Calibri" panose="020F0502020204030204" pitchFamily="34" charset="0"/>
                <a:cs typeface="Calibri" panose="020F0502020204030204" pitchFamily="34" charset="0"/>
              </a:rPr>
              <a:t> is a non-parametric supervised learning algorithm, which is utilized for both classification &amp; regression tasks. It has a hierarchical, tree structure, which consists of a root node, branches, internal nodes, and leaf nodes.</a:t>
            </a:r>
            <a:endParaRPr lang="en-US" sz="1800" b="0" i="0" dirty="0">
              <a:solidFill>
                <a:srgbClr val="161616"/>
              </a:solidFill>
              <a:effectLst/>
              <a:latin typeface="Calibri" panose="020F0502020204030204" pitchFamily="34" charset="0"/>
              <a:ea typeface="Calibri" panose="020F0502020204030204" pitchFamily="34" charset="0"/>
              <a:cs typeface="Calibri" panose="020F0502020204030204" pitchFamily="34" charset="0"/>
            </a:endParaRPr>
          </a:p>
          <a:p>
            <a:pPr algn="just"/>
            <a:r>
              <a:rPr lang="en-US" sz="1800" dirty="0">
                <a:solidFill>
                  <a:srgbClr val="161616"/>
                </a:solidFill>
                <a:latin typeface="Calibri" panose="020F0502020204030204" pitchFamily="34" charset="0"/>
                <a:ea typeface="Calibri" panose="020F0502020204030204" pitchFamily="34" charset="0"/>
                <a:cs typeface="Calibri" panose="020F0502020204030204" pitchFamily="34" charset="0"/>
              </a:rPr>
              <a:t>Decision tree</a:t>
            </a:r>
            <a:r>
              <a:rPr lang="en-US" sz="1800" b="0" i="0" dirty="0">
                <a:solidFill>
                  <a:srgbClr val="161616"/>
                </a:solidFill>
                <a:effectLst/>
                <a:latin typeface="Calibri" panose="020F0502020204030204" pitchFamily="34" charset="0"/>
                <a:ea typeface="Calibri" panose="020F0502020204030204" pitchFamily="34" charset="0"/>
                <a:cs typeface="Calibri" panose="020F0502020204030204" pitchFamily="34" charset="0"/>
              </a:rPr>
              <a:t> employs a divide-and-conquer strategy by conducting a greedy search to identify the optimal split points within a tree. This process of splitting is then repeated in a top-down, recursive manner until all, or most records have been classified under specific class labels. </a:t>
            </a:r>
            <a:endParaRPr lang="en-US" sz="1800" dirty="0">
              <a:latin typeface="Calibri" panose="020F0502020204030204" pitchFamily="34" charset="0"/>
              <a:ea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id="{DDC9797B-FC01-FF69-C18B-218204969037}"/>
              </a:ext>
            </a:extLst>
          </p:cNvPr>
          <p:cNvPicPr>
            <a:picLocks noChangeAspect="1"/>
          </p:cNvPicPr>
          <p:nvPr/>
        </p:nvPicPr>
        <p:blipFill>
          <a:blip r:embed="rId2"/>
          <a:stretch>
            <a:fillRect/>
          </a:stretch>
        </p:blipFill>
        <p:spPr>
          <a:xfrm>
            <a:off x="4310743" y="4136571"/>
            <a:ext cx="3864428" cy="1992086"/>
          </a:xfrm>
          <a:prstGeom prst="rect">
            <a:avLst/>
          </a:prstGeom>
        </p:spPr>
      </p:pic>
    </p:spTree>
    <p:extLst>
      <p:ext uri="{BB962C8B-B14F-4D97-AF65-F5344CB8AC3E}">
        <p14:creationId xmlns:p14="http://schemas.microsoft.com/office/powerpoint/2010/main" val="35100835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659203-57DA-08A2-4431-FF0B3DC749BA}"/>
              </a:ext>
            </a:extLst>
          </p:cNvPr>
          <p:cNvSpPr>
            <a:spLocks noGrp="1"/>
          </p:cNvSpPr>
          <p:nvPr>
            <p:ph type="title"/>
          </p:nvPr>
        </p:nvSpPr>
        <p:spPr>
          <a:xfrm>
            <a:off x="1451579" y="1391655"/>
            <a:ext cx="9603275" cy="462099"/>
          </a:xfrm>
        </p:spPr>
        <p:txBody>
          <a:bodyPr>
            <a:normAutofit fontScale="90000"/>
          </a:bodyPr>
          <a:lstStyle/>
          <a:p>
            <a:r>
              <a:rPr lang="en-US" sz="3600" b="1"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Random forest</a:t>
            </a:r>
            <a:br>
              <a:rPr lang="en-US" i="0" dirty="0">
                <a:solidFill>
                  <a:srgbClr val="000000"/>
                </a:solidFill>
                <a:effectLst/>
                <a:ea typeface="Calibri" panose="020F0502020204030204" pitchFamily="34" charset="0"/>
                <a:cs typeface="Calibri" panose="020F0502020204030204" pitchFamily="34" charset="0"/>
              </a:rPr>
            </a:br>
            <a:endParaRPr lang="en-US" dirty="0"/>
          </a:p>
        </p:txBody>
      </p:sp>
      <p:sp>
        <p:nvSpPr>
          <p:cNvPr id="3" name="Content Placeholder 2">
            <a:extLst>
              <a:ext uri="{FF2B5EF4-FFF2-40B4-BE49-F238E27FC236}">
                <a16:creationId xmlns:a16="http://schemas.microsoft.com/office/drawing/2014/main" id="{29EDD162-E9CA-AE81-200D-62DB8C291AD9}"/>
              </a:ext>
            </a:extLst>
          </p:cNvPr>
          <p:cNvSpPr>
            <a:spLocks noGrp="1"/>
          </p:cNvSpPr>
          <p:nvPr>
            <p:ph idx="1"/>
          </p:nvPr>
        </p:nvSpPr>
        <p:spPr/>
        <p:txBody>
          <a:bodyPr/>
          <a:lstStyle/>
          <a:p>
            <a:r>
              <a:rPr lang="en-US" sz="1800" b="0" i="0" u="none" strike="noStrike" baseline="0" dirty="0">
                <a:solidFill>
                  <a:srgbClr val="000000"/>
                </a:solidFill>
                <a:latin typeface="Calibri" panose="020F0502020204030204" pitchFamily="34" charset="0"/>
                <a:ea typeface="Calibri" panose="020F0502020204030204" pitchFamily="34" charset="0"/>
                <a:cs typeface="Calibri" panose="020F0502020204030204" pitchFamily="34" charset="0"/>
              </a:rPr>
              <a:t>It is made up of a collection of decision trees, and each tree in the ensemble is comprised of a data sample drawn from a training set with replacement, called the bootstrap sample. The random forest algorithm utilizes both bagging and feature randomness to create an uncorrelated forest of decision trees. It is used for both classification and regression problems. </a:t>
            </a:r>
          </a:p>
          <a:p>
            <a:r>
              <a:rPr lang="en-US" sz="1800" b="0" i="0" u="none" strike="noStrike" baseline="0" dirty="0">
                <a:solidFill>
                  <a:srgbClr val="000000"/>
                </a:solidFill>
                <a:latin typeface="Calibri" panose="020F0502020204030204" pitchFamily="34" charset="0"/>
                <a:ea typeface="Calibri" panose="020F0502020204030204" pitchFamily="34" charset="0"/>
                <a:cs typeface="Calibri" panose="020F0502020204030204" pitchFamily="34" charset="0"/>
              </a:rPr>
              <a:t>Feature randomness generates a random subset of features, which ensures low correlation among decision trees. This is a key difference between decision trees and random forests. While decision trees consider all the possible feature splits, random forests only select a subset of those features.</a:t>
            </a:r>
            <a:r>
              <a:rPr lang="en-US" sz="1800" b="0" i="0" u="none" strike="noStrike" baseline="0" dirty="0">
                <a:solidFill>
                  <a:srgbClr val="000000"/>
                </a:solidFill>
                <a:latin typeface="Times New Roman" panose="02020603050405020304" pitchFamily="18" charset="0"/>
              </a:rPr>
              <a:t> </a:t>
            </a:r>
          </a:p>
          <a:p>
            <a:endParaRPr lang="en-US" sz="1800" b="0" i="0" u="none" strike="noStrike" baseline="0" dirty="0">
              <a:solidFill>
                <a:srgbClr val="000000"/>
              </a:solidFill>
              <a:latin typeface="Times New Roman" panose="02020603050405020304" pitchFamily="18" charset="0"/>
            </a:endParaRPr>
          </a:p>
          <a:p>
            <a:endParaRPr lang="en-US" dirty="0"/>
          </a:p>
        </p:txBody>
      </p:sp>
      <p:pic>
        <p:nvPicPr>
          <p:cNvPr id="4" name="Picture 3">
            <a:extLst>
              <a:ext uri="{FF2B5EF4-FFF2-40B4-BE49-F238E27FC236}">
                <a16:creationId xmlns:a16="http://schemas.microsoft.com/office/drawing/2014/main" id="{9A426E59-202C-ECC7-08AA-1668DE4A9CCF}"/>
              </a:ext>
            </a:extLst>
          </p:cNvPr>
          <p:cNvPicPr>
            <a:picLocks noChangeAspect="1"/>
          </p:cNvPicPr>
          <p:nvPr/>
        </p:nvPicPr>
        <p:blipFill>
          <a:blip r:embed="rId2"/>
          <a:stretch>
            <a:fillRect/>
          </a:stretch>
        </p:blipFill>
        <p:spPr>
          <a:xfrm>
            <a:off x="3951513" y="4447170"/>
            <a:ext cx="3770539" cy="2038350"/>
          </a:xfrm>
          <a:prstGeom prst="rect">
            <a:avLst/>
          </a:prstGeom>
        </p:spPr>
      </p:pic>
    </p:spTree>
    <p:extLst>
      <p:ext uri="{BB962C8B-B14F-4D97-AF65-F5344CB8AC3E}">
        <p14:creationId xmlns:p14="http://schemas.microsoft.com/office/powerpoint/2010/main" val="3033927451"/>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TM10001114[[fn=Gallery]]</Template>
  <TotalTime>154</TotalTime>
  <Words>1029</Words>
  <Application>Microsoft Office PowerPoint</Application>
  <PresentationFormat>Widescreen</PresentationFormat>
  <Paragraphs>57</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Gill Sans MT</vt:lpstr>
      <vt:lpstr>Times New Roman</vt:lpstr>
      <vt:lpstr>Gallery</vt:lpstr>
      <vt:lpstr>ANALYSIS OF FACTORS CONTRIBUTING TO THE CRIME - RATE IN BUFFALO</vt:lpstr>
      <vt:lpstr>Introduction</vt:lpstr>
      <vt:lpstr> OBJECTIVE</vt:lpstr>
      <vt:lpstr>DATA SOURCE </vt:lpstr>
      <vt:lpstr>MODELS</vt:lpstr>
      <vt:lpstr>Logistic Regression</vt:lpstr>
      <vt:lpstr>K-Nearest Neighbor(KNN) </vt:lpstr>
      <vt:lpstr>Decision TreeS </vt:lpstr>
      <vt:lpstr>Random forest </vt:lpstr>
      <vt:lpstr>Bagging</vt:lpstr>
      <vt:lpstr>Boosting</vt:lpstr>
      <vt:lpstr>Conclusion:</vt:lpstr>
      <vt:lpstr>Acknowledgment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FACTORS CONTRIBUTING TO THE  CRIME-RATE IN BUFFALO</dc:title>
  <dc:creator>Shrunga Nagaraj</dc:creator>
  <cp:lastModifiedBy>Rohit Tananki</cp:lastModifiedBy>
  <cp:revision>4</cp:revision>
  <dcterms:created xsi:type="dcterms:W3CDTF">2022-12-05T19:02:37Z</dcterms:created>
  <dcterms:modified xsi:type="dcterms:W3CDTF">2022-12-06T01:40:53Z</dcterms:modified>
</cp:coreProperties>
</file>