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8" r:id="rId5"/>
    <p:sldId id="283" r:id="rId6"/>
    <p:sldId id="264" r:id="rId7"/>
    <p:sldId id="278" r:id="rId8"/>
    <p:sldId id="265" r:id="rId9"/>
    <p:sldId id="270" r:id="rId10"/>
    <p:sldId id="282" r:id="rId11"/>
    <p:sldId id="286" r:id="rId12"/>
    <p:sldId id="272" r:id="rId13"/>
    <p:sldId id="287" r:id="rId14"/>
    <p:sldId id="288" r:id="rId15"/>
    <p:sldId id="289" r:id="rId16"/>
    <p:sldId id="285"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a:srgbClr val="FDF9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D54830-2EC5-46B4-A6EB-8F25A22A9304}" v="2" dt="2022-12-03T07:25:25.717"/>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showGuides="1">
      <p:cViewPr varScale="1">
        <p:scale>
          <a:sx n="74" d="100"/>
          <a:sy n="74" d="100"/>
        </p:scale>
        <p:origin x="376" y="56"/>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7/12/2023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4</a:t>
            </a:fld>
            <a:endParaRPr lang="en-US" dirty="0"/>
          </a:p>
        </p:txBody>
      </p:sp>
    </p:spTree>
    <p:extLst>
      <p:ext uri="{BB962C8B-B14F-4D97-AF65-F5344CB8AC3E}">
        <p14:creationId xmlns:p14="http://schemas.microsoft.com/office/powerpoint/2010/main" val="13768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5</a:t>
            </a:fld>
            <a:endParaRPr lang="en-US" dirty="0"/>
          </a:p>
        </p:txBody>
      </p:sp>
    </p:spTree>
    <p:extLst>
      <p:ext uri="{BB962C8B-B14F-4D97-AF65-F5344CB8AC3E}">
        <p14:creationId xmlns:p14="http://schemas.microsoft.com/office/powerpoint/2010/main" val="65859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6</a:t>
            </a:fld>
            <a:endParaRPr lang="en-US" dirty="0"/>
          </a:p>
        </p:txBody>
      </p:sp>
    </p:spTree>
    <p:extLst>
      <p:ext uri="{BB962C8B-B14F-4D97-AF65-F5344CB8AC3E}">
        <p14:creationId xmlns:p14="http://schemas.microsoft.com/office/powerpoint/2010/main" val="2867413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8</a:t>
            </a:fld>
            <a:endParaRPr lang="en-US" dirty="0"/>
          </a:p>
        </p:txBody>
      </p:sp>
    </p:spTree>
    <p:extLst>
      <p:ext uri="{BB962C8B-B14F-4D97-AF65-F5344CB8AC3E}">
        <p14:creationId xmlns:p14="http://schemas.microsoft.com/office/powerpoint/2010/main" val="3696095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9</a:t>
            </a:fld>
            <a:endParaRPr lang="en-US" dirty="0"/>
          </a:p>
        </p:txBody>
      </p:sp>
    </p:spTree>
    <p:extLst>
      <p:ext uri="{BB962C8B-B14F-4D97-AF65-F5344CB8AC3E}">
        <p14:creationId xmlns:p14="http://schemas.microsoft.com/office/powerpoint/2010/main" val="1039123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11</a:t>
            </a:fld>
            <a:endParaRPr lang="en-US" dirty="0"/>
          </a:p>
        </p:txBody>
      </p:sp>
    </p:spTree>
    <p:extLst>
      <p:ext uri="{BB962C8B-B14F-4D97-AF65-F5344CB8AC3E}">
        <p14:creationId xmlns:p14="http://schemas.microsoft.com/office/powerpoint/2010/main" val="1524073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12</a:t>
            </a:fld>
            <a:endParaRPr lang="en-US" dirty="0"/>
          </a:p>
        </p:txBody>
      </p:sp>
    </p:spTree>
    <p:extLst>
      <p:ext uri="{BB962C8B-B14F-4D97-AF65-F5344CB8AC3E}">
        <p14:creationId xmlns:p14="http://schemas.microsoft.com/office/powerpoint/2010/main" val="368262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14</a:t>
            </a:fld>
            <a:endParaRPr lang="en-US" dirty="0"/>
          </a:p>
        </p:txBody>
      </p:sp>
    </p:spTree>
    <p:extLst>
      <p:ext uri="{BB962C8B-B14F-4D97-AF65-F5344CB8AC3E}">
        <p14:creationId xmlns:p14="http://schemas.microsoft.com/office/powerpoint/2010/main" val="156869050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a:t>Click to edit Master title style</a:t>
            </a:r>
            <a:endParaRPr lang="en-US" dirty="0"/>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a:xfrm>
            <a:off x="2724912" y="2359152"/>
            <a:ext cx="7415784" cy="1746504"/>
          </a:xfrm>
        </p:spPr>
        <p:txBody>
          <a:bodyPr/>
          <a:lstStyle/>
          <a:p>
            <a:r>
              <a:rPr lang="en-US" sz="4400" spc="70" dirty="0"/>
              <a:t>Google</a:t>
            </a:r>
            <a:r>
              <a:rPr lang="en-US" sz="4400" dirty="0"/>
              <a:t> </a:t>
            </a:r>
            <a:r>
              <a:rPr lang="en-US" sz="4400" spc="15" dirty="0"/>
              <a:t>Data</a:t>
            </a:r>
            <a:r>
              <a:rPr lang="en-US" sz="4400" spc="5" dirty="0"/>
              <a:t> </a:t>
            </a:r>
            <a:r>
              <a:rPr lang="en-US" sz="4400" spc="220" dirty="0"/>
              <a:t>Analytics: </a:t>
            </a:r>
            <a:r>
              <a:rPr lang="en-US" sz="4400" dirty="0"/>
              <a:t>COVID-19 </a:t>
            </a:r>
          </a:p>
        </p:txBody>
      </p:sp>
      <p:sp>
        <p:nvSpPr>
          <p:cNvPr id="3" name="Subtitle 2">
            <a:extLst>
              <a:ext uri="{FF2B5EF4-FFF2-40B4-BE49-F238E27FC236}">
                <a16:creationId xmlns:a16="http://schemas.microsoft.com/office/drawing/2014/main" id="{A57451B7-2A25-8813-BC77-07DE3529FCEE}"/>
              </a:ext>
            </a:extLst>
          </p:cNvPr>
          <p:cNvSpPr>
            <a:spLocks noGrp="1"/>
          </p:cNvSpPr>
          <p:nvPr>
            <p:ph type="subTitle" idx="1"/>
          </p:nvPr>
        </p:nvSpPr>
        <p:spPr/>
        <p:txBody>
          <a:bodyPr>
            <a:normAutofit fontScale="70000" lnSpcReduction="20000"/>
          </a:bodyPr>
          <a:lstStyle/>
          <a:p>
            <a:r>
              <a:rPr lang="en-US" dirty="0"/>
              <a:t>CDA502LECF1S:Database Management Systems</a:t>
            </a:r>
          </a:p>
        </p:txBody>
      </p:sp>
      <p:sp>
        <p:nvSpPr>
          <p:cNvPr id="4" name="Subtitle 2">
            <a:extLst>
              <a:ext uri="{FF2B5EF4-FFF2-40B4-BE49-F238E27FC236}">
                <a16:creationId xmlns:a16="http://schemas.microsoft.com/office/drawing/2014/main" id="{2CF3D4AF-7D48-FF71-EF43-00EA3B9876D6}"/>
              </a:ext>
            </a:extLst>
          </p:cNvPr>
          <p:cNvSpPr txBox="1">
            <a:spLocks/>
          </p:cNvSpPr>
          <p:nvPr/>
        </p:nvSpPr>
        <p:spPr>
          <a:xfrm>
            <a:off x="-64008" y="4517136"/>
            <a:ext cx="5943600" cy="41148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Project by :</a:t>
            </a:r>
          </a:p>
        </p:txBody>
      </p:sp>
      <p:sp>
        <p:nvSpPr>
          <p:cNvPr id="6" name="Rectangle 5">
            <a:extLst>
              <a:ext uri="{FF2B5EF4-FFF2-40B4-BE49-F238E27FC236}">
                <a16:creationId xmlns:a16="http://schemas.microsoft.com/office/drawing/2014/main" id="{D6C396EA-FF65-844B-284E-ADE29E6FDD96}"/>
              </a:ext>
            </a:extLst>
          </p:cNvPr>
          <p:cNvSpPr/>
          <p:nvPr/>
        </p:nvSpPr>
        <p:spPr>
          <a:xfrm>
            <a:off x="0" y="4876860"/>
            <a:ext cx="2807208" cy="1825865"/>
          </a:xfrm>
          <a:prstGeom prst="rect">
            <a:avLst/>
          </a:prstGeom>
          <a:solidFill>
            <a:srgbClr val="FDF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solidFill>
                  <a:srgbClr val="231F20"/>
                </a:solidFill>
              </a:rPr>
              <a:t>Rohit </a:t>
            </a:r>
            <a:r>
              <a:rPr lang="en-US" sz="2000" dirty="0">
                <a:solidFill>
                  <a:srgbClr val="231F20"/>
                </a:solidFill>
              </a:rPr>
              <a:t>Tananki</a:t>
            </a:r>
          </a:p>
        </p:txBody>
      </p:sp>
      <p:sp>
        <p:nvSpPr>
          <p:cNvPr id="7" name="Subtitle 2">
            <a:extLst>
              <a:ext uri="{FF2B5EF4-FFF2-40B4-BE49-F238E27FC236}">
                <a16:creationId xmlns:a16="http://schemas.microsoft.com/office/drawing/2014/main" id="{08300FC1-B1FE-DDF5-9B16-BDF2D0254336}"/>
              </a:ext>
            </a:extLst>
          </p:cNvPr>
          <p:cNvSpPr txBox="1">
            <a:spLocks/>
          </p:cNvSpPr>
          <p:nvPr/>
        </p:nvSpPr>
        <p:spPr>
          <a:xfrm>
            <a:off x="8668512" y="107369"/>
            <a:ext cx="3444815" cy="41148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University at Buffalo</a:t>
            </a:r>
          </a:p>
        </p:txBody>
      </p:sp>
      <p:pic>
        <p:nvPicPr>
          <p:cNvPr id="1026" name="Picture 2" descr="See the source image">
            <a:extLst>
              <a:ext uri="{FF2B5EF4-FFF2-40B4-BE49-F238E27FC236}">
                <a16:creationId xmlns:a16="http://schemas.microsoft.com/office/drawing/2014/main" id="{FAA8FF07-3E29-BBBD-94A0-1B92A3203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340" y="105289"/>
            <a:ext cx="500315" cy="412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Insight 5</a:t>
            </a:r>
          </a:p>
        </p:txBody>
      </p:sp>
      <p:sp>
        <p:nvSpPr>
          <p:cNvPr id="20" name="Text Placeholder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fld id="{CC43B8D3-9A08-F84C-9DD4-44948BA52D4B}" type="slidenum">
              <a:rPr lang="en-US" smtClean="0"/>
              <a:pPr/>
              <a:t>10</a:t>
            </a:fld>
            <a:endParaRPr lang="en-US" dirty="0"/>
          </a:p>
        </p:txBody>
      </p:sp>
      <p:sp>
        <p:nvSpPr>
          <p:cNvPr id="4" name="Content Placeholder 2">
            <a:extLst>
              <a:ext uri="{FF2B5EF4-FFF2-40B4-BE49-F238E27FC236}">
                <a16:creationId xmlns:a16="http://schemas.microsoft.com/office/drawing/2014/main" id="{74DD18BB-2B78-A84E-85E9-9EFAE4CBD4FC}"/>
              </a:ext>
            </a:extLst>
          </p:cNvPr>
          <p:cNvSpPr txBox="1">
            <a:spLocks/>
          </p:cNvSpPr>
          <p:nvPr/>
        </p:nvSpPr>
        <p:spPr>
          <a:xfrm>
            <a:off x="1154098" y="1446309"/>
            <a:ext cx="9472472" cy="1892360"/>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100000"/>
              </a:lnSpc>
              <a:spcBef>
                <a:spcPts val="0"/>
              </a:spcBef>
              <a:buFont typeface="Arial" panose="020B0604020202020204" pitchFamily="34" charset="0"/>
              <a:buNone/>
              <a:defRPr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a:lnSpc>
                <a:spcPct val="107000"/>
              </a:lnSpc>
              <a:spcBef>
                <a:spcPts val="0"/>
              </a:spcBef>
              <a:spcAft>
                <a:spcPts val="800"/>
              </a:spcAft>
            </a:pPr>
            <a:r>
              <a:rPr lang="en-US" sz="1900" b="1" dirty="0">
                <a:effectLst/>
                <a:latin typeface="Calibri" panose="020F0502020204030204" pitchFamily="34" charset="0"/>
                <a:ea typeface="Calibri" panose="020F0502020204030204" pitchFamily="34" charset="0"/>
                <a:cs typeface="Times New Roman" panose="02020603050405020304" pitchFamily="18" charset="0"/>
              </a:rPr>
              <a:t>Workplace closing:</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How are the different age groups affected with the workplace closures in effect?</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most affected age groups in USA irrespective of the workplace closing are the ages 20-30 and 50-59. Least number of positive cases in all the age groups have been observed where all the workplaces have been completely closed.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900" dirty="0">
                <a:effectLst/>
                <a:latin typeface="Calibri" panose="020F0502020204030204" pitchFamily="34" charset="0"/>
                <a:ea typeface="Calibri" panose="020F0502020204030204" pitchFamily="34" charset="0"/>
                <a:cs typeface="Times New Roman" panose="02020603050405020304" pitchFamily="18" charset="0"/>
              </a:rPr>
              <a:t>Intuitively a decreasing trend can be observed with the workplace closure restrictions in place.</a:t>
            </a:r>
          </a:p>
        </p:txBody>
      </p:sp>
      <p:pic>
        <p:nvPicPr>
          <p:cNvPr id="5" name="Picture 4" descr="Chart, bar chart&#10;&#10;Description automatically generated">
            <a:extLst>
              <a:ext uri="{FF2B5EF4-FFF2-40B4-BE49-F238E27FC236}">
                <a16:creationId xmlns:a16="http://schemas.microsoft.com/office/drawing/2014/main" id="{F3AB4E65-90D6-2973-2EE7-440F8C5A4130}"/>
              </a:ext>
            </a:extLst>
          </p:cNvPr>
          <p:cNvPicPr>
            <a:picLocks noChangeAspect="1"/>
          </p:cNvPicPr>
          <p:nvPr/>
        </p:nvPicPr>
        <p:blipFill rotWithShape="1">
          <a:blip r:embed="rId2"/>
          <a:srcRect l="10651"/>
          <a:stretch/>
        </p:blipFill>
        <p:spPr>
          <a:xfrm>
            <a:off x="6780362" y="3338669"/>
            <a:ext cx="4108216" cy="3454910"/>
          </a:xfrm>
          <a:prstGeom prst="rect">
            <a:avLst/>
          </a:prstGeom>
        </p:spPr>
      </p:pic>
      <p:pic>
        <p:nvPicPr>
          <p:cNvPr id="8" name="Picture 7" descr="Table&#10;&#10;Description automatically generated">
            <a:extLst>
              <a:ext uri="{FF2B5EF4-FFF2-40B4-BE49-F238E27FC236}">
                <a16:creationId xmlns:a16="http://schemas.microsoft.com/office/drawing/2014/main" id="{C1A266DA-A229-D4C0-65B1-4182B407D4D7}"/>
              </a:ext>
            </a:extLst>
          </p:cNvPr>
          <p:cNvPicPr>
            <a:picLocks noChangeAspect="1"/>
          </p:cNvPicPr>
          <p:nvPr/>
        </p:nvPicPr>
        <p:blipFill>
          <a:blip r:embed="rId3"/>
          <a:stretch>
            <a:fillRect/>
          </a:stretch>
        </p:blipFill>
        <p:spPr>
          <a:xfrm>
            <a:off x="655797" y="4711151"/>
            <a:ext cx="5440203" cy="2060575"/>
          </a:xfrm>
          <a:prstGeom prst="rect">
            <a:avLst/>
          </a:prstGeom>
        </p:spPr>
      </p:pic>
      <p:sp>
        <p:nvSpPr>
          <p:cNvPr id="2" name="Content Placeholder 2">
            <a:extLst>
              <a:ext uri="{FF2B5EF4-FFF2-40B4-BE49-F238E27FC236}">
                <a16:creationId xmlns:a16="http://schemas.microsoft.com/office/drawing/2014/main" id="{D3BA29D0-0E72-D26D-DA5C-BE7A8BF83F76}"/>
              </a:ext>
            </a:extLst>
          </p:cNvPr>
          <p:cNvSpPr txBox="1">
            <a:spLocks/>
          </p:cNvSpPr>
          <p:nvPr/>
        </p:nvSpPr>
        <p:spPr>
          <a:xfrm>
            <a:off x="1651903" y="3429000"/>
            <a:ext cx="4442603" cy="1401394"/>
          </a:xfrm>
          <a:prstGeom prst="rect">
            <a:avLst/>
          </a:prstGeom>
        </p:spPr>
        <p:txBody>
          <a:bodyPr vert="horz" lIns="91440" tIns="45720" rIns="91440" bIns="45720" rtlCol="0">
            <a:normAutofit/>
          </a:bodyPr>
          <a:lst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buFont typeface="Courier New" panose="02070309020205020404" pitchFamily="49" charset="0"/>
              <a:buChar char="o"/>
            </a:pPr>
            <a:r>
              <a:rPr lang="en-US" sz="1500" dirty="0">
                <a:latin typeface="Calibri" panose="020F0502020204030204" pitchFamily="34" charset="0"/>
                <a:ea typeface="Calibri" panose="020F0502020204030204" pitchFamily="34" charset="0"/>
                <a:cs typeface="Calibri" panose="020F0502020204030204" pitchFamily="34" charset="0"/>
              </a:rPr>
              <a:t>0 = No measures </a:t>
            </a:r>
          </a:p>
          <a:p>
            <a:pPr>
              <a:lnSpc>
                <a:spcPct val="107000"/>
              </a:lnSpc>
              <a:buFont typeface="Courier New" panose="02070309020205020404" pitchFamily="49" charset="0"/>
              <a:buChar char="o"/>
            </a:pPr>
            <a:r>
              <a:rPr lang="en-US" sz="1500" dirty="0">
                <a:latin typeface="Calibri" panose="020F0502020204030204" pitchFamily="34" charset="0"/>
                <a:ea typeface="Calibri" panose="020F0502020204030204" pitchFamily="34" charset="0"/>
                <a:cs typeface="Calibri" panose="020F0502020204030204" pitchFamily="34" charset="0"/>
              </a:rPr>
              <a:t>1= recommend closing ,</a:t>
            </a:r>
          </a:p>
          <a:p>
            <a:pPr>
              <a:lnSpc>
                <a:spcPct val="107000"/>
              </a:lnSpc>
              <a:buFont typeface="Courier New" panose="02070309020205020404" pitchFamily="49" charset="0"/>
              <a:buChar char="o"/>
            </a:pPr>
            <a:r>
              <a:rPr lang="en-US" sz="1500" dirty="0">
                <a:latin typeface="Calibri" panose="020F0502020204030204" pitchFamily="34" charset="0"/>
                <a:ea typeface="Calibri" panose="020F0502020204030204" pitchFamily="34" charset="0"/>
                <a:cs typeface="Calibri" panose="020F0502020204030204" pitchFamily="34" charset="0"/>
              </a:rPr>
              <a:t>2= require closing or work from home for some sectors,</a:t>
            </a:r>
          </a:p>
          <a:p>
            <a:pPr>
              <a:lnSpc>
                <a:spcPct val="107000"/>
              </a:lnSpc>
              <a:buFont typeface="Courier New" panose="02070309020205020404" pitchFamily="49" charset="0"/>
              <a:buChar char="o"/>
            </a:pPr>
            <a:r>
              <a:rPr lang="en-US" sz="1500" dirty="0">
                <a:latin typeface="Calibri" panose="020F0502020204030204" pitchFamily="34" charset="0"/>
                <a:ea typeface="Calibri" panose="020F0502020204030204" pitchFamily="34" charset="0"/>
                <a:cs typeface="Calibri" panose="020F0502020204030204" pitchFamily="34" charset="0"/>
              </a:rPr>
              <a:t>3 = Requires closing for all</a:t>
            </a:r>
            <a:endParaRPr lang="en-US" sz="15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487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p:txBody>
          <a:bodyPr/>
          <a:lstStyle/>
          <a:p>
            <a:r>
              <a:rPr lang="en-US" dirty="0"/>
              <a:t>Insight 6</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fld id="{CC43B8D3-9A08-F84C-9DD4-44948BA52D4B}" type="slidenum">
              <a:rPr lang="en-US" smtClean="0"/>
              <a:pPr/>
              <a:t>11</a:t>
            </a:fld>
            <a:endParaRPr lang="en-US" dirty="0"/>
          </a:p>
        </p:txBody>
      </p:sp>
      <p:pic>
        <p:nvPicPr>
          <p:cNvPr id="4" name="Picture 3">
            <a:extLst>
              <a:ext uri="{FF2B5EF4-FFF2-40B4-BE49-F238E27FC236}">
                <a16:creationId xmlns:a16="http://schemas.microsoft.com/office/drawing/2014/main" id="{C5B05F2B-9D0C-C366-8FCD-CEF08DDC90F9}"/>
              </a:ext>
            </a:extLst>
          </p:cNvPr>
          <p:cNvPicPr>
            <a:picLocks noChangeAspect="1"/>
          </p:cNvPicPr>
          <p:nvPr/>
        </p:nvPicPr>
        <p:blipFill>
          <a:blip r:embed="rId3"/>
          <a:stretch>
            <a:fillRect/>
          </a:stretch>
        </p:blipFill>
        <p:spPr>
          <a:xfrm>
            <a:off x="6486041" y="3228475"/>
            <a:ext cx="4610221" cy="3204624"/>
          </a:xfrm>
          <a:prstGeom prst="rect">
            <a:avLst/>
          </a:prstGeom>
        </p:spPr>
      </p:pic>
      <p:pic>
        <p:nvPicPr>
          <p:cNvPr id="7" name="Picture 6">
            <a:extLst>
              <a:ext uri="{FF2B5EF4-FFF2-40B4-BE49-F238E27FC236}">
                <a16:creationId xmlns:a16="http://schemas.microsoft.com/office/drawing/2014/main" id="{E12EF095-6C31-8777-23D2-F541E193E35E}"/>
              </a:ext>
            </a:extLst>
          </p:cNvPr>
          <p:cNvPicPr>
            <a:picLocks noChangeAspect="1"/>
          </p:cNvPicPr>
          <p:nvPr/>
        </p:nvPicPr>
        <p:blipFill rotWithShape="1">
          <a:blip r:embed="rId4"/>
          <a:srcRect l="11198"/>
          <a:stretch/>
        </p:blipFill>
        <p:spPr>
          <a:xfrm>
            <a:off x="1570007" y="2730239"/>
            <a:ext cx="4433977" cy="4047533"/>
          </a:xfrm>
          <a:prstGeom prst="rect">
            <a:avLst/>
          </a:prstGeom>
        </p:spPr>
      </p:pic>
      <p:sp>
        <p:nvSpPr>
          <p:cNvPr id="8" name="Content Placeholder 2">
            <a:extLst>
              <a:ext uri="{FF2B5EF4-FFF2-40B4-BE49-F238E27FC236}">
                <a16:creationId xmlns:a16="http://schemas.microsoft.com/office/drawing/2014/main" id="{639455FF-021C-A359-D6FF-EAC9A30C2D16}"/>
              </a:ext>
            </a:extLst>
          </p:cNvPr>
          <p:cNvSpPr>
            <a:spLocks noGrp="1"/>
          </p:cNvSpPr>
          <p:nvPr>
            <p:ph idx="1"/>
          </p:nvPr>
        </p:nvSpPr>
        <p:spPr>
          <a:xfrm>
            <a:off x="803090" y="1568812"/>
            <a:ext cx="8860536" cy="1309827"/>
          </a:xfrm>
        </p:spPr>
        <p:txBody>
          <a:bodyPr>
            <a:normAutofit/>
          </a:bodyPr>
          <a:lstStyle/>
          <a:p>
            <a:pPr marL="0" marR="0" indent="0">
              <a:lnSpc>
                <a:spcPct val="107000"/>
              </a:lnSpc>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Highest number of positive cases based on months and age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How are different age groups affected with covid during certain periods (month).</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able to see which age grou</a:t>
            </a:r>
            <a:r>
              <a:rPr lang="en-US" sz="1800" dirty="0">
                <a:latin typeface="Calibri" panose="020F0502020204030204" pitchFamily="34" charset="0"/>
                <a:ea typeface="Calibri" panose="020F0502020204030204" pitchFamily="34" charset="0"/>
                <a:cs typeface="Times New Roman" panose="02020603050405020304" pitchFamily="18" charset="0"/>
              </a:rPr>
              <a:t>p are affected the most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7517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sz="3600" dirty="0"/>
              <a:t>Insight 7</a:t>
            </a:r>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a:lstStyle/>
          <a:p>
            <a:fld id="{CC43B8D3-9A08-F84C-9DD4-44948BA52D4B}" type="slidenum">
              <a:rPr lang="en-US" smtClean="0"/>
              <a:pPr/>
              <a:t>12</a:t>
            </a:fld>
            <a:endParaRPr lang="en-US" dirty="0"/>
          </a:p>
        </p:txBody>
      </p:sp>
      <p:sp>
        <p:nvSpPr>
          <p:cNvPr id="3" name="Content Placeholder 2">
            <a:extLst>
              <a:ext uri="{FF2B5EF4-FFF2-40B4-BE49-F238E27FC236}">
                <a16:creationId xmlns:a16="http://schemas.microsoft.com/office/drawing/2014/main" id="{6E04BE10-2A6C-52C6-EB11-E12B2E1A4A16}"/>
              </a:ext>
            </a:extLst>
          </p:cNvPr>
          <p:cNvSpPr>
            <a:spLocks noGrp="1"/>
          </p:cNvSpPr>
          <p:nvPr>
            <p:ph idx="1"/>
          </p:nvPr>
        </p:nvSpPr>
        <p:spPr>
          <a:xfrm>
            <a:off x="1268917" y="1524033"/>
            <a:ext cx="9514102" cy="1477959"/>
          </a:xfrm>
        </p:spPr>
        <p:txBody>
          <a:bodyPr>
            <a:normAutofit lnSpcReduction="10000"/>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The below graph gives an outlook on the number of people in millions who contracted covid. The numbers 0,1,2,3,4 tell us how much necessity there was to wear the mask. The maximum number tells us that the necessity of wearing the mask was less. And from this graph, we can understand that females have slightly got more covid than males. </a:t>
            </a:r>
          </a:p>
          <a:p>
            <a:pPr marL="0" marR="0" indent="0">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1">
            <a:extLst>
              <a:ext uri="{FF2B5EF4-FFF2-40B4-BE49-F238E27FC236}">
                <a16:creationId xmlns:a16="http://schemas.microsoft.com/office/drawing/2014/main" id="{CC8BC4EE-728D-922C-C9A1-0B0623AEA4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509" b="11686"/>
          <a:stretch/>
        </p:blipFill>
        <p:spPr bwMode="auto">
          <a:xfrm>
            <a:off x="152911" y="3017265"/>
            <a:ext cx="11306815" cy="366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9916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Conclusions</a:t>
            </a:r>
          </a:p>
        </p:txBody>
      </p:sp>
      <p:sp>
        <p:nvSpPr>
          <p:cNvPr id="5" name="Text Placeholder 4">
            <a:extLst>
              <a:ext uri="{FF2B5EF4-FFF2-40B4-BE49-F238E27FC236}">
                <a16:creationId xmlns:a16="http://schemas.microsoft.com/office/drawing/2014/main" id="{734A42FB-888D-4842-C0C0-A6E92ABE149D}"/>
              </a:ext>
            </a:extLst>
          </p:cNvPr>
          <p:cNvSpPr>
            <a:spLocks noGrp="1"/>
          </p:cNvSpPr>
          <p:nvPr>
            <p:ph type="body" sz="quarter" idx="13"/>
          </p:nvPr>
        </p:nvSpPr>
        <p:spPr/>
        <p:txBody>
          <a:bodyPr/>
          <a:lstStyle/>
          <a:p>
            <a:endParaRPr lang="en-US"/>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fld id="{CC43B8D3-9A08-F84C-9DD4-44948BA52D4B}" type="slidenum">
              <a:rPr lang="en-US" smtClean="0"/>
              <a:pPr/>
              <a:t>13</a:t>
            </a:fld>
            <a:endParaRPr lang="en-US" dirty="0"/>
          </a:p>
        </p:txBody>
      </p:sp>
      <p:sp>
        <p:nvSpPr>
          <p:cNvPr id="23" name="TextBox 22">
            <a:extLst>
              <a:ext uri="{FF2B5EF4-FFF2-40B4-BE49-F238E27FC236}">
                <a16:creationId xmlns:a16="http://schemas.microsoft.com/office/drawing/2014/main" id="{EE561FC6-874E-41AE-4676-EB7C3FBA3C75}"/>
              </a:ext>
            </a:extLst>
          </p:cNvPr>
          <p:cNvSpPr txBox="1"/>
          <p:nvPr/>
        </p:nvSpPr>
        <p:spPr>
          <a:xfrm>
            <a:off x="1181819" y="1971483"/>
            <a:ext cx="10601864" cy="3761414"/>
          </a:xfrm>
          <a:prstGeom prst="rect">
            <a:avLst/>
          </a:prstGeom>
          <a:noFill/>
        </p:spPr>
        <p:txBody>
          <a:bodyPr wrap="square">
            <a:spAutoFit/>
          </a:bodyPr>
          <a:lstStyle/>
          <a:p>
            <a:pPr marL="342900" marR="0" lvl="0" indent="-342900" algn="just">
              <a:lnSpc>
                <a:spcPct val="113000"/>
              </a:lnSpc>
              <a:spcBef>
                <a:spcPts val="0"/>
              </a:spcBef>
              <a:spcAft>
                <a:spcPts val="1000"/>
              </a:spcAft>
              <a:buFont typeface="Arial" panose="020B0604020202020204" pitchFamily="34" charset="0"/>
              <a:buChar char="•"/>
              <a:tabLst>
                <a:tab pos="266700" algn="l"/>
              </a:tabLst>
            </a:pPr>
            <a:r>
              <a:rPr lang="en-IN" sz="1900" kern="100" dirty="0">
                <a:effectLst/>
                <a:latin typeface="Calibri" panose="020F0502020204030204" pitchFamily="34" charset="0"/>
                <a:ea typeface="Calibri" panose="020F0502020204030204" pitchFamily="34" charset="0"/>
                <a:cs typeface="Calibri" panose="020F0502020204030204" pitchFamily="34" charset="0"/>
              </a:rPr>
              <a:t>It talks about how we used the dataset and have written the queues to get the visualization of what points we need to understand better about the pandemic that has happened. </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lnSpc>
                <a:spcPct val="113000"/>
              </a:lnSpc>
              <a:spcBef>
                <a:spcPts val="0"/>
              </a:spcBef>
              <a:spcAft>
                <a:spcPts val="1000"/>
              </a:spcAft>
              <a:buFont typeface="Arial" panose="020B0604020202020204" pitchFamily="34" charset="0"/>
              <a:buChar char="•"/>
              <a:tabLst>
                <a:tab pos="266700" algn="l"/>
              </a:tabLst>
            </a:pPr>
            <a:r>
              <a:rPr lang="en-IN" sz="1900" kern="100" dirty="0">
                <a:effectLst/>
                <a:latin typeface="Calibri" panose="020F0502020204030204" pitchFamily="34" charset="0"/>
                <a:ea typeface="Calibri" panose="020F0502020204030204" pitchFamily="34" charset="0"/>
                <a:cs typeface="Calibri" panose="020F0502020204030204" pitchFamily="34" charset="0"/>
              </a:rPr>
              <a:t>From the data, we can get the visualization for the population, school closing, workplace closing, vaccine vs death, case vs vaccine as well as people wearing masks. </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lnSpc>
                <a:spcPct val="113000"/>
              </a:lnSpc>
              <a:spcBef>
                <a:spcPts val="0"/>
              </a:spcBef>
              <a:spcAft>
                <a:spcPts val="1000"/>
              </a:spcAft>
              <a:buFont typeface="Arial" panose="020B0604020202020204" pitchFamily="34" charset="0"/>
              <a:buChar char="•"/>
              <a:tabLst>
                <a:tab pos="266700" algn="l"/>
              </a:tabLst>
            </a:pPr>
            <a:r>
              <a:rPr lang="en-IN" sz="1900" kern="100" dirty="0">
                <a:effectLst/>
                <a:latin typeface="Calibri" panose="020F0502020204030204" pitchFamily="34" charset="0"/>
                <a:ea typeface="Calibri" panose="020F0502020204030204" pitchFamily="34" charset="0"/>
                <a:cs typeface="Calibri" panose="020F0502020204030204" pitchFamily="34" charset="0"/>
              </a:rPr>
              <a:t>From the visualization, we can understand that the number of cases increased at the start but came down when the vaccines came into the picture. But then it increased when people slowed on getting the vaccines and got into control when they started to take the vaccines. </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lnSpc>
                <a:spcPct val="113000"/>
              </a:lnSpc>
              <a:spcBef>
                <a:spcPts val="0"/>
              </a:spcBef>
              <a:spcAft>
                <a:spcPts val="1000"/>
              </a:spcAft>
              <a:buFont typeface="Arial" panose="020B0604020202020204" pitchFamily="34" charset="0"/>
              <a:buChar char="•"/>
              <a:tabLst>
                <a:tab pos="266700" algn="l"/>
              </a:tabLst>
            </a:pPr>
            <a:r>
              <a:rPr lang="en-IN" sz="1900" kern="100" dirty="0">
                <a:effectLst/>
                <a:latin typeface="Calibri" panose="020F0502020204030204" pitchFamily="34" charset="0"/>
                <a:ea typeface="Calibri" panose="020F0502020204030204" pitchFamily="34" charset="0"/>
                <a:cs typeface="Calibri" panose="020F0502020204030204" pitchFamily="34" charset="0"/>
              </a:rPr>
              <a:t>A few things we would like to mention that helped control Covid were working from home and closing the schools and workplaces down, which didn't have the necessary attendance in such a hazardous time. </a:t>
            </a:r>
            <a:endParaRPr lang="en-US" sz="19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7031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729A509-992F-8C10-902D-182448B5A1AE}"/>
              </a:ext>
            </a:extLst>
          </p:cNvPr>
          <p:cNvSpPr>
            <a:spLocks noGrp="1"/>
          </p:cNvSpPr>
          <p:nvPr>
            <p:ph type="title"/>
          </p:nvPr>
        </p:nvSpPr>
        <p:spPr/>
        <p:txBody>
          <a:bodyPr/>
          <a:lstStyle/>
          <a:p>
            <a:r>
              <a:rPr lang="en-US" dirty="0"/>
              <a:t>Acknowledgment</a:t>
            </a:r>
          </a:p>
        </p:txBody>
      </p:sp>
      <p:sp>
        <p:nvSpPr>
          <p:cNvPr id="19" name="Text Placeholder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a:lstStyle/>
          <a:p>
            <a:fld id="{CC43B8D3-9A08-F84C-9DD4-44948BA52D4B}" type="slidenum">
              <a:rPr lang="en-US" smtClean="0"/>
              <a:pPr/>
              <a:t>14</a:t>
            </a:fld>
            <a:endParaRPr lang="en-US" dirty="0"/>
          </a:p>
        </p:txBody>
      </p:sp>
      <p:sp>
        <p:nvSpPr>
          <p:cNvPr id="2" name="Title 2">
            <a:extLst>
              <a:ext uri="{FF2B5EF4-FFF2-40B4-BE49-F238E27FC236}">
                <a16:creationId xmlns:a16="http://schemas.microsoft.com/office/drawing/2014/main" id="{323C1963-D3A9-F1D6-A3D9-31551B770129}"/>
              </a:ext>
            </a:extLst>
          </p:cNvPr>
          <p:cNvSpPr txBox="1">
            <a:spLocks/>
          </p:cNvSpPr>
          <p:nvPr/>
        </p:nvSpPr>
        <p:spPr>
          <a:xfrm>
            <a:off x="4701397" y="4753155"/>
            <a:ext cx="4262136" cy="20160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4800" dirty="0"/>
              <a:t>Thank you</a:t>
            </a:r>
          </a:p>
        </p:txBody>
      </p:sp>
      <p:sp>
        <p:nvSpPr>
          <p:cNvPr id="3" name="Content Placeholder 2">
            <a:extLst>
              <a:ext uri="{FF2B5EF4-FFF2-40B4-BE49-F238E27FC236}">
                <a16:creationId xmlns:a16="http://schemas.microsoft.com/office/drawing/2014/main" id="{AF70C09B-6258-18A3-423F-0D06E1AC8F2A}"/>
              </a:ext>
            </a:extLst>
          </p:cNvPr>
          <p:cNvSpPr txBox="1">
            <a:spLocks noGrp="1"/>
          </p:cNvSpPr>
          <p:nvPr>
            <p:ph idx="1"/>
          </p:nvPr>
        </p:nvSpPr>
        <p:spPr>
          <a:xfrm>
            <a:off x="484383" y="2462395"/>
            <a:ext cx="7986757" cy="1625060"/>
          </a:xfrm>
          <a:prstGeom prst="rect">
            <a:avLst/>
          </a:prstGeom>
          <a:noFill/>
        </p:spPr>
        <p:txBody>
          <a:bodyPr wrap="square">
            <a:spAutoFit/>
          </a:bodyPr>
          <a:lstStyle/>
          <a:p>
            <a:pPr marL="0" marR="0" algn="just">
              <a:lnSpc>
                <a:spcPct val="115000"/>
              </a:lnSpc>
              <a:spcBef>
                <a:spcPts val="0"/>
              </a:spcBef>
              <a:spcAft>
                <a:spcPts val="1000"/>
              </a:spcAft>
            </a:pPr>
            <a:r>
              <a:rPr lang="en-US" sz="2200" b="1" i="1" kern="100" dirty="0">
                <a:effectLst/>
                <a:latin typeface="Calibri" panose="020F0502020204030204" pitchFamily="34" charset="0"/>
                <a:ea typeface="Times New Roman" panose="02020603050405020304" pitchFamily="18" charset="0"/>
                <a:cs typeface="Times New Roman" panose="02020603050405020304" pitchFamily="18" charset="0"/>
              </a:rPr>
              <a:t>We would like to express our deep gratitude to </a:t>
            </a:r>
            <a:r>
              <a:rPr lang="en-US" sz="2200" b="1" i="1" u="sng" kern="100" dirty="0">
                <a:effectLst/>
                <a:latin typeface="Calibri" panose="020F0502020204030204" pitchFamily="34" charset="0"/>
                <a:ea typeface="Times New Roman" panose="02020603050405020304" pitchFamily="18" charset="0"/>
                <a:cs typeface="Times New Roman" panose="02020603050405020304" pitchFamily="18" charset="0"/>
              </a:rPr>
              <a:t>Professor Charles Border</a:t>
            </a:r>
            <a:r>
              <a:rPr lang="en-US" sz="2200" b="1" i="1" kern="100" dirty="0">
                <a:effectLst/>
                <a:latin typeface="Calibri" panose="020F0502020204030204" pitchFamily="34" charset="0"/>
                <a:ea typeface="Times New Roman" panose="02020603050405020304" pitchFamily="18" charset="0"/>
                <a:cs typeface="Times New Roman" panose="02020603050405020304" pitchFamily="18" charset="0"/>
              </a:rPr>
              <a:t>, for his patient guidance, enthusiastic encouragement and useful critiques of this Subject. I would also like to thank him for his advice and assistance in keeping our progress on schedule.</a:t>
            </a:r>
            <a:endParaRPr lang="en-US" sz="2200" b="1" i="1" kern="1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8931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6DF6-5B25-79AF-09F2-0008B7DD2526}"/>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0FA49DED-F98B-AA29-6402-0A09C4EFE003}"/>
              </a:ext>
            </a:extLst>
          </p:cNvPr>
          <p:cNvSpPr>
            <a:spLocks noGrp="1"/>
          </p:cNvSpPr>
          <p:nvPr>
            <p:ph type="body" sz="quarter" idx="13"/>
          </p:nvPr>
        </p:nvSpPr>
        <p:spPr/>
        <p:txBody>
          <a:bodyPr/>
          <a:lstStyle/>
          <a:p>
            <a:r>
              <a:rPr lang="en-US" sz="3600" dirty="0"/>
              <a:t>Objective</a:t>
            </a:r>
          </a:p>
        </p:txBody>
      </p:sp>
      <p:sp>
        <p:nvSpPr>
          <p:cNvPr id="48" name="Text Placeholder 47">
            <a:extLst>
              <a:ext uri="{FF2B5EF4-FFF2-40B4-BE49-F238E27FC236}">
                <a16:creationId xmlns:a16="http://schemas.microsoft.com/office/drawing/2014/main" id="{B79EAB77-EA1B-845C-B39D-F4147B3C0E4B}"/>
              </a:ext>
            </a:extLst>
          </p:cNvPr>
          <p:cNvSpPr>
            <a:spLocks noGrp="1"/>
          </p:cNvSpPr>
          <p:nvPr>
            <p:ph type="body" sz="quarter" idx="18"/>
          </p:nvPr>
        </p:nvSpPr>
        <p:spPr/>
        <p:txBody>
          <a:bodyPr/>
          <a:lstStyle/>
          <a:p>
            <a:r>
              <a:rPr lang="en-US" dirty="0"/>
              <a:t>3</a:t>
            </a:r>
          </a:p>
        </p:txBody>
      </p:sp>
      <p:sp>
        <p:nvSpPr>
          <p:cNvPr id="4" name="Text Placeholder 3">
            <a:extLst>
              <a:ext uri="{FF2B5EF4-FFF2-40B4-BE49-F238E27FC236}">
                <a16:creationId xmlns:a16="http://schemas.microsoft.com/office/drawing/2014/main" id="{EBBAF7CB-A8CE-582C-C1DB-E6D72AC69A46}"/>
              </a:ext>
            </a:extLst>
          </p:cNvPr>
          <p:cNvSpPr>
            <a:spLocks noGrp="1"/>
          </p:cNvSpPr>
          <p:nvPr>
            <p:ph type="body" sz="quarter" idx="14"/>
          </p:nvPr>
        </p:nvSpPr>
        <p:spPr/>
        <p:txBody>
          <a:bodyPr/>
          <a:lstStyle/>
          <a:p>
            <a:r>
              <a:rPr lang="en-US" sz="3600" dirty="0"/>
              <a:t>Introduction about Dataset</a:t>
            </a:r>
          </a:p>
        </p:txBody>
      </p:sp>
      <p:sp>
        <p:nvSpPr>
          <p:cNvPr id="49" name="Text Placeholder 48">
            <a:extLst>
              <a:ext uri="{FF2B5EF4-FFF2-40B4-BE49-F238E27FC236}">
                <a16:creationId xmlns:a16="http://schemas.microsoft.com/office/drawing/2014/main" id="{9AD6ED5E-6255-A10D-1B61-1C38A65A0172}"/>
              </a:ext>
            </a:extLst>
          </p:cNvPr>
          <p:cNvSpPr>
            <a:spLocks noGrp="1"/>
          </p:cNvSpPr>
          <p:nvPr>
            <p:ph type="body" sz="quarter" idx="19"/>
          </p:nvPr>
        </p:nvSpPr>
        <p:spPr/>
        <p:txBody>
          <a:bodyPr/>
          <a:lstStyle/>
          <a:p>
            <a:r>
              <a:rPr lang="en-US" dirty="0"/>
              <a:t>4</a:t>
            </a:r>
          </a:p>
        </p:txBody>
      </p:sp>
      <p:sp>
        <p:nvSpPr>
          <p:cNvPr id="5" name="Text Placeholder 4">
            <a:extLst>
              <a:ext uri="{FF2B5EF4-FFF2-40B4-BE49-F238E27FC236}">
                <a16:creationId xmlns:a16="http://schemas.microsoft.com/office/drawing/2014/main" id="{21C403DC-3521-3A53-9255-0D192EBD4F25}"/>
              </a:ext>
            </a:extLst>
          </p:cNvPr>
          <p:cNvSpPr>
            <a:spLocks noGrp="1"/>
          </p:cNvSpPr>
          <p:nvPr>
            <p:ph type="body" sz="quarter" idx="15"/>
          </p:nvPr>
        </p:nvSpPr>
        <p:spPr/>
        <p:txBody>
          <a:bodyPr/>
          <a:lstStyle/>
          <a:p>
            <a:r>
              <a:rPr lang="en-US" dirty="0"/>
              <a:t>Preview Data</a:t>
            </a:r>
          </a:p>
        </p:txBody>
      </p:sp>
      <p:sp>
        <p:nvSpPr>
          <p:cNvPr id="50" name="Text Placeholder 49">
            <a:extLst>
              <a:ext uri="{FF2B5EF4-FFF2-40B4-BE49-F238E27FC236}">
                <a16:creationId xmlns:a16="http://schemas.microsoft.com/office/drawing/2014/main" id="{725D92A4-EE14-BE47-EFF6-F0FD3F4AE66E}"/>
              </a:ext>
            </a:extLst>
          </p:cNvPr>
          <p:cNvSpPr>
            <a:spLocks noGrp="1"/>
          </p:cNvSpPr>
          <p:nvPr>
            <p:ph type="body" sz="quarter" idx="20"/>
          </p:nvPr>
        </p:nvSpPr>
        <p:spPr/>
        <p:txBody>
          <a:bodyPr/>
          <a:lstStyle/>
          <a:p>
            <a:r>
              <a:rPr lang="en-US" dirty="0"/>
              <a:t>5</a:t>
            </a:r>
          </a:p>
        </p:txBody>
      </p:sp>
      <p:sp>
        <p:nvSpPr>
          <p:cNvPr id="6" name="Text Placeholder 5">
            <a:extLst>
              <a:ext uri="{FF2B5EF4-FFF2-40B4-BE49-F238E27FC236}">
                <a16:creationId xmlns:a16="http://schemas.microsoft.com/office/drawing/2014/main" id="{01F6EA68-2AA8-DF86-685C-EC3843127767}"/>
              </a:ext>
            </a:extLst>
          </p:cNvPr>
          <p:cNvSpPr>
            <a:spLocks noGrp="1"/>
          </p:cNvSpPr>
          <p:nvPr>
            <p:ph type="body" sz="quarter" idx="16"/>
          </p:nvPr>
        </p:nvSpPr>
        <p:spPr/>
        <p:txBody>
          <a:bodyPr/>
          <a:lstStyle/>
          <a:p>
            <a:r>
              <a:rPr lang="en-US" dirty="0"/>
              <a:t>Insights</a:t>
            </a:r>
          </a:p>
        </p:txBody>
      </p:sp>
      <p:sp>
        <p:nvSpPr>
          <p:cNvPr id="51" name="Text Placeholder 50">
            <a:extLst>
              <a:ext uri="{FF2B5EF4-FFF2-40B4-BE49-F238E27FC236}">
                <a16:creationId xmlns:a16="http://schemas.microsoft.com/office/drawing/2014/main" id="{7FFFF704-D039-7DC7-A34E-489FEE26CD8F}"/>
              </a:ext>
            </a:extLst>
          </p:cNvPr>
          <p:cNvSpPr>
            <a:spLocks noGrp="1"/>
          </p:cNvSpPr>
          <p:nvPr>
            <p:ph type="body" sz="quarter" idx="21"/>
          </p:nvPr>
        </p:nvSpPr>
        <p:spPr/>
        <p:txBody>
          <a:bodyPr/>
          <a:lstStyle/>
          <a:p>
            <a:r>
              <a:rPr lang="en-US" sz="2000" dirty="0"/>
              <a:t>6-12</a:t>
            </a:r>
            <a:endParaRPr lang="en-US" sz="2400" dirty="0"/>
          </a:p>
        </p:txBody>
      </p:sp>
      <p:sp>
        <p:nvSpPr>
          <p:cNvPr id="7" name="Text Placeholder 6">
            <a:extLst>
              <a:ext uri="{FF2B5EF4-FFF2-40B4-BE49-F238E27FC236}">
                <a16:creationId xmlns:a16="http://schemas.microsoft.com/office/drawing/2014/main" id="{A2545FBC-2F5C-8772-F385-63E103558308}"/>
              </a:ext>
            </a:extLst>
          </p:cNvPr>
          <p:cNvSpPr>
            <a:spLocks noGrp="1"/>
          </p:cNvSpPr>
          <p:nvPr>
            <p:ph type="body" sz="quarter" idx="17"/>
          </p:nvPr>
        </p:nvSpPr>
        <p:spPr/>
        <p:txBody>
          <a:bodyPr/>
          <a:lstStyle/>
          <a:p>
            <a:r>
              <a:rPr lang="en-US" dirty="0"/>
              <a:t>Conclusion</a:t>
            </a:r>
          </a:p>
        </p:txBody>
      </p:sp>
      <p:sp>
        <p:nvSpPr>
          <p:cNvPr id="52" name="Text Placeholder 51">
            <a:extLst>
              <a:ext uri="{FF2B5EF4-FFF2-40B4-BE49-F238E27FC236}">
                <a16:creationId xmlns:a16="http://schemas.microsoft.com/office/drawing/2014/main" id="{B834A08F-B9C1-B3EF-25F5-A69D401C8BC6}"/>
              </a:ext>
            </a:extLst>
          </p:cNvPr>
          <p:cNvSpPr>
            <a:spLocks noGrp="1"/>
          </p:cNvSpPr>
          <p:nvPr>
            <p:ph type="body" sz="quarter" idx="22"/>
          </p:nvPr>
        </p:nvSpPr>
        <p:spPr/>
        <p:txBody>
          <a:bodyPr/>
          <a:lstStyle/>
          <a:p>
            <a:r>
              <a:rPr lang="en-US" dirty="0"/>
              <a:t>13</a:t>
            </a:r>
          </a:p>
        </p:txBody>
      </p:sp>
    </p:spTree>
    <p:extLst>
      <p:ext uri="{BB962C8B-B14F-4D97-AF65-F5344CB8AC3E}">
        <p14:creationId xmlns:p14="http://schemas.microsoft.com/office/powerpoint/2010/main" val="45285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881F-CA86-A4F1-802F-E64731BD288E}"/>
              </a:ext>
            </a:extLst>
          </p:cNvPr>
          <p:cNvSpPr>
            <a:spLocks noGrp="1"/>
          </p:cNvSpPr>
          <p:nvPr>
            <p:ph type="title"/>
          </p:nvPr>
        </p:nvSpPr>
        <p:spPr>
          <a:xfrm>
            <a:off x="100584" y="155448"/>
            <a:ext cx="4864608" cy="896112"/>
          </a:xfrm>
        </p:spPr>
        <p:txBody>
          <a:bodyPr/>
          <a:lstStyle/>
          <a:p>
            <a:r>
              <a:rPr lang="en-US" sz="4800" dirty="0"/>
              <a:t>Objective :</a:t>
            </a:r>
          </a:p>
        </p:txBody>
      </p:sp>
      <p:sp>
        <p:nvSpPr>
          <p:cNvPr id="3" name="Content Placeholder 2">
            <a:extLst>
              <a:ext uri="{FF2B5EF4-FFF2-40B4-BE49-F238E27FC236}">
                <a16:creationId xmlns:a16="http://schemas.microsoft.com/office/drawing/2014/main" id="{4E5AC806-A806-03DB-E23F-A03BF0446BB4}"/>
              </a:ext>
            </a:extLst>
          </p:cNvPr>
          <p:cNvSpPr txBox="1">
            <a:spLocks/>
          </p:cNvSpPr>
          <p:nvPr/>
        </p:nvSpPr>
        <p:spPr>
          <a:xfrm>
            <a:off x="3381555" y="1051560"/>
            <a:ext cx="11145329" cy="427231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spcAft>
                <a:spcPts val="400"/>
              </a:spcAft>
            </a:pPr>
            <a:endParaRPr lang="en-US" dirty="0"/>
          </a:p>
        </p:txBody>
      </p:sp>
      <p:sp>
        <p:nvSpPr>
          <p:cNvPr id="5" name="TextBox 4">
            <a:extLst>
              <a:ext uri="{FF2B5EF4-FFF2-40B4-BE49-F238E27FC236}">
                <a16:creationId xmlns:a16="http://schemas.microsoft.com/office/drawing/2014/main" id="{C215F3A2-27D9-492E-3A75-A0E40ED04AD2}"/>
              </a:ext>
            </a:extLst>
          </p:cNvPr>
          <p:cNvSpPr txBox="1"/>
          <p:nvPr/>
        </p:nvSpPr>
        <p:spPr>
          <a:xfrm>
            <a:off x="3683479" y="1643679"/>
            <a:ext cx="8508521" cy="3354765"/>
          </a:xfrm>
          <a:prstGeom prst="rect">
            <a:avLst/>
          </a:prstGeom>
          <a:noFill/>
        </p:spPr>
        <p:txBody>
          <a:bodyPr wrap="square">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In this project we look at trends that occurred during the Covid-19 pandemic so that we are prepared for such uncertain events that might occur in the future.</a:t>
            </a:r>
          </a:p>
          <a:p>
            <a:r>
              <a:rPr lang="en-US" sz="2000" dirty="0">
                <a:latin typeface="Calibri" panose="020F0502020204030204" pitchFamily="34" charset="0"/>
                <a:ea typeface="Calibri" panose="020F0502020204030204" pitchFamily="34" charset="0"/>
                <a:cs typeface="Calibri" panose="020F0502020204030204" pitchFamily="34" charset="0"/>
              </a:rPr>
              <a:t>•Looked at trends such as Effect of Vaccine vs No of Cases</a:t>
            </a:r>
          </a:p>
          <a:p>
            <a:r>
              <a:rPr lang="en-US" sz="2000" dirty="0">
                <a:latin typeface="Calibri" panose="020F0502020204030204" pitchFamily="34" charset="0"/>
                <a:ea typeface="Calibri" panose="020F0502020204030204" pitchFamily="34" charset="0"/>
                <a:cs typeface="Calibri" panose="020F0502020204030204" pitchFamily="34" charset="0"/>
              </a:rPr>
              <a:t>•Effect of Vaccine vs No of Deaths Occurring</a:t>
            </a:r>
          </a:p>
          <a:p>
            <a:r>
              <a:rPr lang="en-US" sz="2000" dirty="0">
                <a:latin typeface="Calibri" panose="020F0502020204030204" pitchFamily="34" charset="0"/>
                <a:ea typeface="Calibri" panose="020F0502020204030204" pitchFamily="34" charset="0"/>
                <a:cs typeface="Calibri" panose="020F0502020204030204" pitchFamily="34" charset="0"/>
              </a:rPr>
              <a:t>•How policies such as closing of schools and workplaces curbed the spread of the infection</a:t>
            </a:r>
          </a:p>
          <a:p>
            <a:r>
              <a:rPr lang="en-US" sz="2000" dirty="0">
                <a:latin typeface="Calibri" panose="020F0502020204030204" pitchFamily="34" charset="0"/>
                <a:ea typeface="Calibri" panose="020F0502020204030204" pitchFamily="34" charset="0"/>
                <a:cs typeface="Calibri" panose="020F0502020204030204" pitchFamily="34" charset="0"/>
              </a:rPr>
              <a:t>•Looked at density of cases by area to assess areas of high risk Through our research, we hope to identify a few steps that can be taken to help prevent the rapid spread of such deadly infection in the future .</a:t>
            </a:r>
          </a:p>
        </p:txBody>
      </p:sp>
    </p:spTree>
    <p:extLst>
      <p:ext uri="{BB962C8B-B14F-4D97-AF65-F5344CB8AC3E}">
        <p14:creationId xmlns:p14="http://schemas.microsoft.com/office/powerpoint/2010/main" val="416335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sz="3600" dirty="0"/>
              <a:t>Introduction about Dataset</a:t>
            </a:r>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a:lstStyle/>
          <a:p>
            <a:fld id="{CC43B8D3-9A08-F84C-9DD4-44948BA52D4B}" type="slidenum">
              <a:rPr lang="en-US" smtClean="0"/>
              <a:pPr/>
              <a:t>4</a:t>
            </a:fld>
            <a:endParaRPr lang="en-US" dirty="0"/>
          </a:p>
        </p:txBody>
      </p:sp>
      <p:sp>
        <p:nvSpPr>
          <p:cNvPr id="3" name="TextBox 2">
            <a:extLst>
              <a:ext uri="{FF2B5EF4-FFF2-40B4-BE49-F238E27FC236}">
                <a16:creationId xmlns:a16="http://schemas.microsoft.com/office/drawing/2014/main" id="{6FBE82B6-4966-90A0-DC7B-2117BC33E8CF}"/>
              </a:ext>
            </a:extLst>
          </p:cNvPr>
          <p:cNvSpPr txBox="1"/>
          <p:nvPr/>
        </p:nvSpPr>
        <p:spPr>
          <a:xfrm>
            <a:off x="845389" y="1816207"/>
            <a:ext cx="8842075" cy="4132157"/>
          </a:xfrm>
          <a:prstGeom prst="rect">
            <a:avLst/>
          </a:prstGeom>
          <a:noFill/>
        </p:spPr>
        <p:txBody>
          <a:bodyPr wrap="square">
            <a:spAutoFit/>
          </a:bodyPr>
          <a:lstStyle/>
          <a:p>
            <a:pPr marL="0" marR="0">
              <a:lnSpc>
                <a:spcPct val="107000"/>
              </a:lnSpc>
              <a:spcBef>
                <a:spcPts val="0"/>
              </a:spcBef>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In this data set we have cleaned the data and prepared the data perform gain insights and perform analysis.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We first started out by removing the null values in our data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We created variables to help draw insights. We created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case_num</a:t>
            </a:r>
            <a:r>
              <a:rPr lang="en-IN" sz="2000" dirty="0">
                <a:effectLst/>
                <a:latin typeface="Calibri" panose="020F0502020204030204" pitchFamily="34" charset="0"/>
                <a:ea typeface="Calibri" panose="020F0502020204030204" pitchFamily="34" charset="0"/>
                <a:cs typeface="Times New Roman" panose="02020603050405020304" pitchFamily="18" charset="0"/>
              </a:rPr>
              <a:t> to count the occurrences of new cases,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vaccine_num</a:t>
            </a:r>
            <a:r>
              <a:rPr lang="en-IN" sz="2000" dirty="0">
                <a:effectLst/>
                <a:latin typeface="Calibri" panose="020F0502020204030204" pitchFamily="34" charset="0"/>
                <a:ea typeface="Calibri" panose="020F0502020204030204" pitchFamily="34" charset="0"/>
                <a:cs typeface="Times New Roman" panose="02020603050405020304" pitchFamily="18" charset="0"/>
              </a:rPr>
              <a:t> for number of vaccines,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death_num</a:t>
            </a:r>
            <a:r>
              <a:rPr lang="en-IN" sz="2000" dirty="0">
                <a:effectLst/>
                <a:latin typeface="Calibri" panose="020F0502020204030204" pitchFamily="34" charset="0"/>
                <a:ea typeface="Calibri" panose="020F0502020204030204" pitchFamily="34" charset="0"/>
                <a:cs typeface="Times New Roman" panose="02020603050405020304" pitchFamily="18" charset="0"/>
              </a:rPr>
              <a:t> for number of deaths ,these variables have been created by using sum and group by functions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We have plotted the density of cases on a bubble plot and to achieve this we gad to create a location variable which had the latitude and longitude we did this using the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concat</a:t>
            </a:r>
            <a:r>
              <a:rPr lang="en-IN" sz="2000" dirty="0">
                <a:effectLst/>
                <a:latin typeface="Calibri" panose="020F0502020204030204" pitchFamily="34" charset="0"/>
                <a:ea typeface="Calibri" panose="020F0502020204030204" pitchFamily="34" charset="0"/>
                <a:cs typeface="Times New Roman" panose="02020603050405020304" pitchFamily="18" charset="0"/>
              </a:rPr>
              <a:t>  function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Other data points in our analysis explore the various demographics of the people affected by covid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322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8BD3563-74C4-0E4D-FE4C-A2AA33C321BD}"/>
              </a:ext>
            </a:extLst>
          </p:cNvPr>
          <p:cNvSpPr>
            <a:spLocks noGrp="1"/>
          </p:cNvSpPr>
          <p:nvPr>
            <p:ph type="title"/>
          </p:nvPr>
        </p:nvSpPr>
        <p:spPr/>
        <p:txBody>
          <a:bodyPr/>
          <a:lstStyle/>
          <a:p>
            <a:r>
              <a:rPr lang="en-US" dirty="0"/>
              <a:t>Preview Data</a:t>
            </a:r>
          </a:p>
        </p:txBody>
      </p:sp>
      <p:sp>
        <p:nvSpPr>
          <p:cNvPr id="10" name="Text Placeholder 9">
            <a:extLst>
              <a:ext uri="{FF2B5EF4-FFF2-40B4-BE49-F238E27FC236}">
                <a16:creationId xmlns:a16="http://schemas.microsoft.com/office/drawing/2014/main" id="{4C914057-CF12-017E-B2D8-B25B6E322913}"/>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a:lstStyle/>
          <a:p>
            <a:fld id="{CC43B8D3-9A08-F84C-9DD4-44948BA52D4B}" type="slidenum">
              <a:rPr lang="en-US" smtClean="0"/>
              <a:pPr/>
              <a:t>5</a:t>
            </a:fld>
            <a:endParaRPr lang="en-US" dirty="0"/>
          </a:p>
        </p:txBody>
      </p:sp>
      <p:sp>
        <p:nvSpPr>
          <p:cNvPr id="3" name="Content Placeholder 2">
            <a:extLst>
              <a:ext uri="{FF2B5EF4-FFF2-40B4-BE49-F238E27FC236}">
                <a16:creationId xmlns:a16="http://schemas.microsoft.com/office/drawing/2014/main" id="{EAFAD3A6-1FDF-9CFF-811F-0D9D3960D0D0}"/>
              </a:ext>
            </a:extLst>
          </p:cNvPr>
          <p:cNvSpPr>
            <a:spLocks noGrp="1"/>
          </p:cNvSpPr>
          <p:nvPr>
            <p:ph idx="1"/>
          </p:nvPr>
        </p:nvSpPr>
        <p:spPr>
          <a:xfrm>
            <a:off x="690113" y="1863306"/>
            <a:ext cx="11145329" cy="4272317"/>
          </a:xfrm>
        </p:spPr>
        <p:txBody>
          <a:bodyPr>
            <a:normAutofit fontScale="85000" lnSpcReduction="10000"/>
          </a:bodyPr>
          <a:lstStyle/>
          <a:p>
            <a:pPr>
              <a:spcAft>
                <a:spcPts val="400"/>
              </a:spcAft>
            </a:pPr>
            <a:r>
              <a:rPr lang="en-US" sz="2400" b="1" dirty="0">
                <a:latin typeface="Calibri" panose="020F0502020204030204" pitchFamily="34" charset="0"/>
                <a:ea typeface="Calibri" panose="020F0502020204030204" pitchFamily="34" charset="0"/>
                <a:cs typeface="Calibri" panose="020F0502020204030204" pitchFamily="34" charset="0"/>
              </a:rPr>
              <a:t>Age group: </a:t>
            </a:r>
            <a:r>
              <a:rPr lang="en-US" sz="2400" dirty="0">
                <a:latin typeface="Calibri" panose="020F0502020204030204" pitchFamily="34" charset="0"/>
                <a:ea typeface="Calibri" panose="020F0502020204030204" pitchFamily="34" charset="0"/>
                <a:cs typeface="Calibri" panose="020F0502020204030204" pitchFamily="34" charset="0"/>
              </a:rPr>
              <a:t>Different age groups 0-10, 11-20, 21-30, 31-40, 41-50, 51-60 which were affected with covid</a:t>
            </a:r>
          </a:p>
          <a:p>
            <a:pPr>
              <a:spcAft>
                <a:spcPts val="600"/>
              </a:spcAft>
            </a:pPr>
            <a:r>
              <a:rPr lang="en-US" sz="2400" b="1" dirty="0">
                <a:latin typeface="Calibri" panose="020F0502020204030204" pitchFamily="34" charset="0"/>
                <a:ea typeface="Calibri" panose="020F0502020204030204" pitchFamily="34" charset="0"/>
                <a:cs typeface="Calibri" panose="020F0502020204030204" pitchFamily="34" charset="0"/>
              </a:rPr>
              <a:t>workplace closing: </a:t>
            </a:r>
            <a:r>
              <a:rPr lang="en-US" sz="2400" dirty="0">
                <a:latin typeface="Calibri" panose="020F0502020204030204" pitchFamily="34" charset="0"/>
                <a:ea typeface="Calibri" panose="020F0502020204030204" pitchFamily="34" charset="0"/>
                <a:cs typeface="Calibri" panose="020F0502020204030204" pitchFamily="34" charset="0"/>
              </a:rPr>
              <a:t>A  numeric code signifying the closing of workplaces (0 = No measures 1= recommend Closing,2= require closing or work from home for some sectors or categories of workers,3 = Requires closing for all).</a:t>
            </a:r>
          </a:p>
          <a:p>
            <a:pPr>
              <a:spcAft>
                <a:spcPts val="600"/>
              </a:spcAft>
            </a:pPr>
            <a:r>
              <a:rPr lang="en-US" sz="2400" b="1" dirty="0">
                <a:latin typeface="Calibri" panose="020F0502020204030204" pitchFamily="34" charset="0"/>
                <a:ea typeface="Calibri" panose="020F0502020204030204" pitchFamily="34" charset="0"/>
                <a:cs typeface="Calibri" panose="020F0502020204030204" pitchFamily="34" charset="0"/>
              </a:rPr>
              <a:t>school closing: </a:t>
            </a:r>
            <a:r>
              <a:rPr lang="en-US" sz="2400" dirty="0">
                <a:latin typeface="Calibri" panose="020F0502020204030204" pitchFamily="34" charset="0"/>
                <a:ea typeface="Calibri" panose="020F0502020204030204" pitchFamily="34" charset="0"/>
                <a:cs typeface="Calibri" panose="020F0502020204030204" pitchFamily="34" charset="0"/>
              </a:rPr>
              <a:t>A numeric code signifying the closing of schools. (0 = No measures 1= recommend closing ,2= require closing or work from home for some sectors,3 = Requires closing for all).</a:t>
            </a:r>
          </a:p>
          <a:p>
            <a:pPr>
              <a:spcAft>
                <a:spcPts val="600"/>
              </a:spcAft>
            </a:pPr>
            <a:r>
              <a:rPr lang="en-US" sz="2400" b="1" dirty="0">
                <a:latin typeface="Calibri" panose="020F0502020204030204" pitchFamily="34" charset="0"/>
                <a:ea typeface="Calibri" panose="020F0502020204030204" pitchFamily="34" charset="0"/>
                <a:cs typeface="Calibri" panose="020F0502020204030204" pitchFamily="34" charset="0"/>
              </a:rPr>
              <a:t>country name: </a:t>
            </a:r>
            <a:r>
              <a:rPr lang="en-US" sz="2400" dirty="0">
                <a:latin typeface="Calibri" panose="020F0502020204030204" pitchFamily="34" charset="0"/>
                <a:ea typeface="Calibri" panose="020F0502020204030204" pitchFamily="34" charset="0"/>
                <a:cs typeface="Calibri" panose="020F0502020204030204" pitchFamily="34" charset="0"/>
              </a:rPr>
              <a:t>The names of different countries worldwide which were affected with covid</a:t>
            </a:r>
          </a:p>
          <a:p>
            <a:r>
              <a:rPr lang="en-US" sz="2400" b="1" dirty="0">
                <a:latin typeface="Calibri" panose="020F0502020204030204" pitchFamily="34" charset="0"/>
                <a:ea typeface="Calibri" panose="020F0502020204030204" pitchFamily="34" charset="0"/>
                <a:cs typeface="Calibri" panose="020F0502020204030204" pitchFamily="34" charset="0"/>
              </a:rPr>
              <a:t>male: </a:t>
            </a:r>
            <a:r>
              <a:rPr lang="en-US" sz="2400" dirty="0">
                <a:latin typeface="Calibri" panose="020F0502020204030204" pitchFamily="34" charset="0"/>
                <a:ea typeface="Calibri" panose="020F0502020204030204" pitchFamily="34" charset="0"/>
                <a:cs typeface="Calibri" panose="020F0502020204030204" pitchFamily="34" charset="0"/>
              </a:rPr>
              <a:t>The number of male populations affected with covid</a:t>
            </a:r>
          </a:p>
          <a:p>
            <a:r>
              <a:rPr lang="en-US" sz="2400" b="1" dirty="0">
                <a:latin typeface="Calibri" panose="020F0502020204030204" pitchFamily="34" charset="0"/>
                <a:ea typeface="Calibri" panose="020F0502020204030204" pitchFamily="34" charset="0"/>
                <a:cs typeface="Calibri" panose="020F0502020204030204" pitchFamily="34" charset="0"/>
              </a:rPr>
              <a:t>female: </a:t>
            </a:r>
            <a:r>
              <a:rPr lang="en-US" sz="2400" dirty="0">
                <a:latin typeface="Calibri" panose="020F0502020204030204" pitchFamily="34" charset="0"/>
                <a:ea typeface="Calibri" panose="020F0502020204030204" pitchFamily="34" charset="0"/>
                <a:cs typeface="Calibri" panose="020F0502020204030204" pitchFamily="34" charset="0"/>
              </a:rPr>
              <a:t>The number of Female populations affected with covid</a:t>
            </a:r>
          </a:p>
          <a:p>
            <a:r>
              <a:rPr lang="en-US" sz="2400" b="1" dirty="0">
                <a:latin typeface="Calibri" panose="020F0502020204030204" pitchFamily="34" charset="0"/>
                <a:ea typeface="Calibri" panose="020F0502020204030204" pitchFamily="34" charset="0"/>
                <a:cs typeface="Calibri" panose="020F0502020204030204" pitchFamily="34" charset="0"/>
              </a:rPr>
              <a:t>location: </a:t>
            </a:r>
            <a:r>
              <a:rPr lang="en-US" sz="2400" dirty="0">
                <a:latin typeface="Calibri" panose="020F0502020204030204" pitchFamily="34" charset="0"/>
                <a:ea typeface="Calibri" panose="020F0502020204030204" pitchFamily="34" charset="0"/>
                <a:cs typeface="Calibri" panose="020F0502020204030204" pitchFamily="34" charset="0"/>
              </a:rPr>
              <a:t>Created variable using Latitudes and Longitudes</a:t>
            </a:r>
          </a:p>
          <a:p>
            <a:r>
              <a:rPr lang="en-US" sz="2400" b="1" dirty="0">
                <a:latin typeface="Calibri" panose="020F0502020204030204" pitchFamily="34" charset="0"/>
                <a:ea typeface="Calibri" panose="020F0502020204030204" pitchFamily="34" charset="0"/>
                <a:cs typeface="Calibri" panose="020F0502020204030204" pitchFamily="34" charset="0"/>
              </a:rPr>
              <a:t>vaccine num: </a:t>
            </a:r>
            <a:r>
              <a:rPr lang="en-US" sz="2400" dirty="0">
                <a:latin typeface="Calibri" panose="020F0502020204030204" pitchFamily="34" charset="0"/>
                <a:ea typeface="Calibri" panose="020F0502020204030204" pitchFamily="34" charset="0"/>
                <a:cs typeface="Calibri" panose="020F0502020204030204" pitchFamily="34" charset="0"/>
              </a:rPr>
              <a:t>Sum of no. of vaccines according to date</a:t>
            </a:r>
          </a:p>
          <a:p>
            <a:r>
              <a:rPr lang="en-US" sz="2400" b="1" dirty="0">
                <a:latin typeface="Calibri" panose="020F0502020204030204" pitchFamily="34" charset="0"/>
                <a:ea typeface="Calibri" panose="020F0502020204030204" pitchFamily="34" charset="0"/>
                <a:cs typeface="Calibri" panose="020F0502020204030204" pitchFamily="34" charset="0"/>
              </a:rPr>
              <a:t>case sum: </a:t>
            </a:r>
            <a:r>
              <a:rPr lang="en-US" sz="2400" dirty="0">
                <a:latin typeface="Calibri" panose="020F0502020204030204" pitchFamily="34" charset="0"/>
                <a:ea typeface="Calibri" panose="020F0502020204030204" pitchFamily="34" charset="0"/>
                <a:cs typeface="Calibri" panose="020F0502020204030204" pitchFamily="34" charset="0"/>
              </a:rPr>
              <a:t>Sum of no. of cases according to date(month)</a:t>
            </a:r>
          </a:p>
          <a:p>
            <a:r>
              <a:rPr lang="en-US" sz="2400" b="1" dirty="0">
                <a:latin typeface="Calibri" panose="020F0502020204030204" pitchFamily="34" charset="0"/>
                <a:ea typeface="Calibri" panose="020F0502020204030204" pitchFamily="34" charset="0"/>
                <a:cs typeface="Calibri" panose="020F0502020204030204" pitchFamily="34" charset="0"/>
              </a:rPr>
              <a:t>death num: </a:t>
            </a:r>
            <a:r>
              <a:rPr lang="en-US" sz="2400" dirty="0">
                <a:latin typeface="Calibri" panose="020F0502020204030204" pitchFamily="34" charset="0"/>
                <a:ea typeface="Calibri" panose="020F0502020204030204" pitchFamily="34" charset="0"/>
                <a:cs typeface="Calibri" panose="020F0502020204030204" pitchFamily="34" charset="0"/>
              </a:rPr>
              <a:t>Deceased, Number of deaths according to date.</a:t>
            </a:r>
          </a:p>
        </p:txBody>
      </p:sp>
    </p:spTree>
    <p:extLst>
      <p:ext uri="{BB962C8B-B14F-4D97-AF65-F5344CB8AC3E}">
        <p14:creationId xmlns:p14="http://schemas.microsoft.com/office/powerpoint/2010/main" val="398932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p:txBody>
          <a:bodyPr/>
          <a:lstStyle/>
          <a:p>
            <a:r>
              <a:rPr lang="en-US" dirty="0"/>
              <a:t>Insight 1</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fld id="{CC43B8D3-9A08-F84C-9DD4-44948BA52D4B}" type="slidenum">
              <a:rPr lang="en-US" smtClean="0"/>
              <a:pPr/>
              <a:t>6</a:t>
            </a:fld>
            <a:endParaRPr lang="en-US" dirty="0"/>
          </a:p>
        </p:txBody>
      </p:sp>
      <p:pic>
        <p:nvPicPr>
          <p:cNvPr id="2" name="Picture 1" descr="Chart, histogram&#10;&#10;Description automatically generated">
            <a:extLst>
              <a:ext uri="{FF2B5EF4-FFF2-40B4-BE49-F238E27FC236}">
                <a16:creationId xmlns:a16="http://schemas.microsoft.com/office/drawing/2014/main" id="{0824DEA2-9034-5853-DB22-0D6DC3F51627}"/>
              </a:ext>
            </a:extLst>
          </p:cNvPr>
          <p:cNvPicPr>
            <a:picLocks noChangeAspect="1"/>
          </p:cNvPicPr>
          <p:nvPr/>
        </p:nvPicPr>
        <p:blipFill>
          <a:blip r:embed="rId3"/>
          <a:stretch>
            <a:fillRect/>
          </a:stretch>
        </p:blipFill>
        <p:spPr>
          <a:xfrm>
            <a:off x="5029199" y="1854679"/>
            <a:ext cx="6438794" cy="4877045"/>
          </a:xfrm>
          <a:prstGeom prst="rect">
            <a:avLst/>
          </a:prstGeom>
        </p:spPr>
      </p:pic>
      <p:sp>
        <p:nvSpPr>
          <p:cNvPr id="4" name="Content Placeholder 2">
            <a:extLst>
              <a:ext uri="{FF2B5EF4-FFF2-40B4-BE49-F238E27FC236}">
                <a16:creationId xmlns:a16="http://schemas.microsoft.com/office/drawing/2014/main" id="{D4E69C04-DC44-0EB7-0C59-EA4CD85F29AF}"/>
              </a:ext>
            </a:extLst>
          </p:cNvPr>
          <p:cNvSpPr>
            <a:spLocks noGrp="1"/>
          </p:cNvSpPr>
          <p:nvPr>
            <p:ph idx="1"/>
          </p:nvPr>
        </p:nvSpPr>
        <p:spPr>
          <a:xfrm>
            <a:off x="359610" y="2863970"/>
            <a:ext cx="4669589" cy="3010620"/>
          </a:xfrm>
        </p:spPr>
        <p:txBody>
          <a:bodyPr>
            <a:norm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we find that with the introduction of the vaccine we find a sharp decrease in the number of cases.</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 spike in cases there is also a spike in the number of vaccines. where again much of the increase occurs during the second wave.</a:t>
            </a:r>
            <a:endParaRPr lang="en-US" dirty="0"/>
          </a:p>
        </p:txBody>
      </p:sp>
    </p:spTree>
    <p:extLst>
      <p:ext uri="{BB962C8B-B14F-4D97-AF65-F5344CB8AC3E}">
        <p14:creationId xmlns:p14="http://schemas.microsoft.com/office/powerpoint/2010/main" val="246184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Insight 2</a:t>
            </a:r>
          </a:p>
        </p:txBody>
      </p:sp>
      <p:sp>
        <p:nvSpPr>
          <p:cNvPr id="20" name="Text Placeholder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fld id="{CC43B8D3-9A08-F84C-9DD4-44948BA52D4B}" type="slidenum">
              <a:rPr lang="en-US" smtClean="0"/>
              <a:pPr/>
              <a:t>7</a:t>
            </a:fld>
            <a:endParaRPr lang="en-US" dirty="0"/>
          </a:p>
        </p:txBody>
      </p:sp>
      <p:pic>
        <p:nvPicPr>
          <p:cNvPr id="2" name="Picture 1" descr="Chart, histogram&#10;&#10;Description automatically generated">
            <a:extLst>
              <a:ext uri="{FF2B5EF4-FFF2-40B4-BE49-F238E27FC236}">
                <a16:creationId xmlns:a16="http://schemas.microsoft.com/office/drawing/2014/main" id="{8319F5F7-CF4E-82AE-68B0-7951F22BAF6D}"/>
              </a:ext>
            </a:extLst>
          </p:cNvPr>
          <p:cNvPicPr>
            <a:picLocks noChangeAspect="1"/>
          </p:cNvPicPr>
          <p:nvPr/>
        </p:nvPicPr>
        <p:blipFill>
          <a:blip r:embed="rId2"/>
          <a:stretch>
            <a:fillRect/>
          </a:stretch>
        </p:blipFill>
        <p:spPr>
          <a:xfrm>
            <a:off x="5368860" y="1678916"/>
            <a:ext cx="6673856" cy="5049688"/>
          </a:xfrm>
          <a:prstGeom prst="rect">
            <a:avLst/>
          </a:prstGeom>
        </p:spPr>
      </p:pic>
      <p:sp>
        <p:nvSpPr>
          <p:cNvPr id="3" name="Content Placeholder 2">
            <a:extLst>
              <a:ext uri="{FF2B5EF4-FFF2-40B4-BE49-F238E27FC236}">
                <a16:creationId xmlns:a16="http://schemas.microsoft.com/office/drawing/2014/main" id="{414B3A53-9ADD-D7CB-C932-AE372EAA472A}"/>
              </a:ext>
            </a:extLst>
          </p:cNvPr>
          <p:cNvSpPr txBox="1">
            <a:spLocks/>
          </p:cNvSpPr>
          <p:nvPr/>
        </p:nvSpPr>
        <p:spPr>
          <a:xfrm>
            <a:off x="362685" y="2078966"/>
            <a:ext cx="4942560" cy="3269413"/>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0"/>
              </a:spcBef>
              <a:buFont typeface="Arial" panose="020B0604020202020204" pitchFamily="34" charset="0"/>
              <a:buNone/>
              <a:defRPr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1. We find a sharp decline with the number of deaths as the numbers of vaccines administered are increased .</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 2. As vaccines drop we don’t see a spike in deaths again until the second wave that occurred where we find that the number of vaccines pick up as soon as there is a spike in the number of deaths.</a:t>
            </a:r>
            <a:endParaRPr lang="en-US" dirty="0"/>
          </a:p>
        </p:txBody>
      </p:sp>
    </p:spTree>
    <p:extLst>
      <p:ext uri="{BB962C8B-B14F-4D97-AF65-F5344CB8AC3E}">
        <p14:creationId xmlns:p14="http://schemas.microsoft.com/office/powerpoint/2010/main" val="622709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p:txBody>
          <a:bodyPr/>
          <a:lstStyle/>
          <a:p>
            <a:r>
              <a:rPr lang="en-US" dirty="0"/>
              <a:t>Insight 3</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fld id="{CC43B8D3-9A08-F84C-9DD4-44948BA52D4B}" type="slidenum">
              <a:rPr lang="en-US" smtClean="0"/>
              <a:pPr/>
              <a:t>8</a:t>
            </a:fld>
            <a:endParaRPr lang="en-US" dirty="0"/>
          </a:p>
        </p:txBody>
      </p:sp>
      <p:sp>
        <p:nvSpPr>
          <p:cNvPr id="6" name="Content Placeholder 2">
            <a:extLst>
              <a:ext uri="{FF2B5EF4-FFF2-40B4-BE49-F238E27FC236}">
                <a16:creationId xmlns:a16="http://schemas.microsoft.com/office/drawing/2014/main" id="{1538C0C4-DD0A-580F-634E-18B9C78746BF}"/>
              </a:ext>
            </a:extLst>
          </p:cNvPr>
          <p:cNvSpPr>
            <a:spLocks noGrp="1"/>
          </p:cNvSpPr>
          <p:nvPr>
            <p:ph idx="1"/>
          </p:nvPr>
        </p:nvSpPr>
        <p:spPr>
          <a:xfrm>
            <a:off x="257452" y="1574227"/>
            <a:ext cx="9162593" cy="2092252"/>
          </a:xfrm>
        </p:spPr>
        <p:txBody>
          <a:bodyPr>
            <a:normAutofit fontScale="32500" lnSpcReduction="20000"/>
          </a:bodyPr>
          <a:lstStyle/>
          <a:p>
            <a:pPr marL="0" marR="0" indent="0">
              <a:lnSpc>
                <a:spcPct val="107000"/>
              </a:lnSpc>
              <a:spcBef>
                <a:spcPts val="0"/>
              </a:spcBef>
              <a:spcAft>
                <a:spcPts val="800"/>
              </a:spcAft>
              <a:buNone/>
            </a:pPr>
            <a:r>
              <a:rPr lang="en-US" sz="5500" b="1" i="1" dirty="0">
                <a:effectLst/>
                <a:latin typeface="Calibri" panose="020F0502020204030204" pitchFamily="34" charset="0"/>
                <a:ea typeface="Calibri" panose="020F0502020204030204" pitchFamily="34" charset="0"/>
                <a:cs typeface="Times New Roman" panose="02020603050405020304" pitchFamily="18" charset="0"/>
              </a:rPr>
              <a:t>Global covid-19 tracker:</a:t>
            </a:r>
          </a:p>
          <a:p>
            <a:pPr>
              <a:lnSpc>
                <a:spcPct val="107000"/>
              </a:lnSpc>
              <a:spcAft>
                <a:spcPts val="800"/>
              </a:spcAft>
            </a:pPr>
            <a:r>
              <a:rPr lang="en-US" sz="4900" dirty="0">
                <a:effectLst/>
                <a:latin typeface="Calibri" panose="020F0502020204030204" pitchFamily="34" charset="0"/>
                <a:ea typeface="Calibri" panose="020F0502020204030204" pitchFamily="34" charset="0"/>
                <a:cs typeface="Times New Roman" panose="02020603050405020304" pitchFamily="18" charset="0"/>
              </a:rPr>
              <a:t>The global map tracker provides the total number of confirmed cases of novel coronavirus by country .</a:t>
            </a:r>
          </a:p>
          <a:p>
            <a:pPr>
              <a:lnSpc>
                <a:spcPct val="107000"/>
              </a:lnSpc>
              <a:spcAft>
                <a:spcPts val="800"/>
              </a:spcAft>
            </a:pPr>
            <a:r>
              <a:rPr lang="en-US" sz="4900" dirty="0">
                <a:effectLst/>
                <a:latin typeface="Calibri" panose="020F0502020204030204" pitchFamily="34" charset="0"/>
                <a:ea typeface="Calibri" panose="020F0502020204030204" pitchFamily="34" charset="0"/>
                <a:cs typeface="Times New Roman" panose="02020603050405020304" pitchFamily="18" charset="0"/>
              </a:rPr>
              <a:t>The bigger circle shows high concentration of cases, and we can see that the urban civilization has a greater number of cases</a:t>
            </a:r>
          </a:p>
          <a:p>
            <a:pPr>
              <a:lnSpc>
                <a:spcPct val="107000"/>
              </a:lnSpc>
              <a:spcAft>
                <a:spcPts val="800"/>
              </a:spcAft>
            </a:pPr>
            <a:r>
              <a:rPr lang="en-US" sz="4900" dirty="0">
                <a:effectLst/>
                <a:latin typeface="Calibri" panose="020F0502020204030204" pitchFamily="34" charset="0"/>
                <a:ea typeface="Calibri" panose="020F0502020204030204" pitchFamily="34" charset="0"/>
                <a:cs typeface="Times New Roman" panose="02020603050405020304" pitchFamily="18" charset="0"/>
              </a:rPr>
              <a:t> With this tracker , we are able to determine the global spread of the disease throughout the world and by country and hence the coronavirus was declared a pandemic else we would have just considered this to just be an epidemic within a certain region /country</a:t>
            </a:r>
            <a:endParaRPr lang="en-US" sz="4900" dirty="0"/>
          </a:p>
        </p:txBody>
      </p:sp>
      <p:pic>
        <p:nvPicPr>
          <p:cNvPr id="10" name="Picture 9" descr="Graphical user interface, application&#10;&#10;Description automatically generated">
            <a:extLst>
              <a:ext uri="{FF2B5EF4-FFF2-40B4-BE49-F238E27FC236}">
                <a16:creationId xmlns:a16="http://schemas.microsoft.com/office/drawing/2014/main" id="{4C35207D-6EB7-7F7E-C488-6CEBB35829A3}"/>
              </a:ext>
            </a:extLst>
          </p:cNvPr>
          <p:cNvPicPr>
            <a:picLocks noChangeAspect="1"/>
          </p:cNvPicPr>
          <p:nvPr/>
        </p:nvPicPr>
        <p:blipFill rotWithShape="1">
          <a:blip r:embed="rId3"/>
          <a:srcRect l="2529" t="11848" r="2917" b="2236"/>
          <a:stretch/>
        </p:blipFill>
        <p:spPr>
          <a:xfrm>
            <a:off x="431321" y="3429000"/>
            <a:ext cx="9762695" cy="3506637"/>
          </a:xfrm>
          <a:prstGeom prst="rect">
            <a:avLst/>
          </a:prstGeom>
        </p:spPr>
      </p:pic>
    </p:spTree>
    <p:extLst>
      <p:ext uri="{BB962C8B-B14F-4D97-AF65-F5344CB8AC3E}">
        <p14:creationId xmlns:p14="http://schemas.microsoft.com/office/powerpoint/2010/main" val="242813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Insight 4</a:t>
            </a:r>
          </a:p>
        </p:txBody>
      </p:sp>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fld id="{CC43B8D3-9A08-F84C-9DD4-44948BA52D4B}" type="slidenum">
              <a:rPr lang="en-US" smtClean="0"/>
              <a:pPr/>
              <a:t>9</a:t>
            </a:fld>
            <a:endParaRPr lang="en-US" dirty="0"/>
          </a:p>
        </p:txBody>
      </p:sp>
      <p:sp>
        <p:nvSpPr>
          <p:cNvPr id="3" name="Content Placeholder 2">
            <a:extLst>
              <a:ext uri="{FF2B5EF4-FFF2-40B4-BE49-F238E27FC236}">
                <a16:creationId xmlns:a16="http://schemas.microsoft.com/office/drawing/2014/main" id="{CB378830-0ABD-7E11-80B4-E40DAA24A67C}"/>
              </a:ext>
            </a:extLst>
          </p:cNvPr>
          <p:cNvSpPr>
            <a:spLocks noGrp="1"/>
          </p:cNvSpPr>
          <p:nvPr>
            <p:ph idx="1"/>
          </p:nvPr>
        </p:nvSpPr>
        <p:spPr>
          <a:xfrm>
            <a:off x="1441445" y="1618591"/>
            <a:ext cx="8762246" cy="1724543"/>
          </a:xfrm>
        </p:spPr>
        <p:txBody>
          <a:bodyPr>
            <a:normAutofit fontScale="77500" lnSpcReduction="20000"/>
          </a:bodyPr>
          <a:lstStyle/>
          <a:p>
            <a:pPr marL="0" marR="0" indent="0">
              <a:lnSpc>
                <a:spcPct val="107000"/>
              </a:lnSpc>
              <a:spcBef>
                <a:spcPts val="0"/>
              </a:spcBef>
              <a:spcAft>
                <a:spcPts val="800"/>
              </a:spcAft>
              <a:buNone/>
            </a:pPr>
            <a:r>
              <a:rPr lang="en-US" sz="2600" b="1" dirty="0">
                <a:effectLst/>
                <a:latin typeface="Calibri" panose="020F0502020204030204" pitchFamily="34" charset="0"/>
                <a:ea typeface="Calibri" panose="020F0502020204030204" pitchFamily="34" charset="0"/>
                <a:cs typeface="Times New Roman" panose="02020603050405020304" pitchFamily="18" charset="0"/>
              </a:rPr>
              <a:t>School closing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200" b="1" i="1" dirty="0">
                <a:effectLst/>
                <a:latin typeface="Calibri" panose="020F0502020204030204" pitchFamily="34" charset="0"/>
                <a:ea typeface="Calibri" panose="020F0502020204030204" pitchFamily="34" charset="0"/>
                <a:cs typeface="Times New Roman" panose="02020603050405020304" pitchFamily="18" charset="0"/>
              </a:rPr>
              <a:t>How are the age groups 10 and lesser affected with the school closures in effect?</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200" dirty="0">
                <a:effectLst/>
                <a:latin typeface="Calibri" panose="020F0502020204030204" pitchFamily="34" charset="0"/>
                <a:ea typeface="Calibri" panose="020F0502020204030204" pitchFamily="34" charset="0"/>
                <a:cs typeface="Times New Roman" panose="02020603050405020304" pitchFamily="18" charset="0"/>
              </a:rPr>
              <a:t>Positive cases were high in the areas where school closure was in effect maximum and less where there were less to no restrictions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200" dirty="0">
                <a:effectLst/>
                <a:latin typeface="Calibri" panose="020F0502020204030204" pitchFamily="34" charset="0"/>
                <a:ea typeface="Calibri" panose="020F0502020204030204" pitchFamily="34" charset="0"/>
                <a:cs typeface="Times New Roman" panose="02020603050405020304" pitchFamily="18" charset="0"/>
              </a:rPr>
              <a:t>This makes sense as to why the school closures were imposed in such areas.</a:t>
            </a:r>
          </a:p>
          <a:p>
            <a:endParaRPr lang="en-US" dirty="0"/>
          </a:p>
        </p:txBody>
      </p:sp>
      <p:pic>
        <p:nvPicPr>
          <p:cNvPr id="6" name="Picture 5" descr="Table&#10;&#10;Description automatically generated">
            <a:extLst>
              <a:ext uri="{FF2B5EF4-FFF2-40B4-BE49-F238E27FC236}">
                <a16:creationId xmlns:a16="http://schemas.microsoft.com/office/drawing/2014/main" id="{7CE8E937-670E-52F1-A58D-FE89F091DBBA}"/>
              </a:ext>
            </a:extLst>
          </p:cNvPr>
          <p:cNvPicPr>
            <a:picLocks noChangeAspect="1"/>
          </p:cNvPicPr>
          <p:nvPr/>
        </p:nvPicPr>
        <p:blipFill>
          <a:blip r:embed="rId3"/>
          <a:stretch>
            <a:fillRect/>
          </a:stretch>
        </p:blipFill>
        <p:spPr>
          <a:xfrm>
            <a:off x="879895" y="4637744"/>
            <a:ext cx="5677766" cy="2152881"/>
          </a:xfrm>
          <a:prstGeom prst="rect">
            <a:avLst/>
          </a:prstGeom>
        </p:spPr>
      </p:pic>
      <p:pic>
        <p:nvPicPr>
          <p:cNvPr id="2" name="Picture 1" descr="Chart, bar chart, histogram&#10;&#10;Description automatically generated">
            <a:extLst>
              <a:ext uri="{FF2B5EF4-FFF2-40B4-BE49-F238E27FC236}">
                <a16:creationId xmlns:a16="http://schemas.microsoft.com/office/drawing/2014/main" id="{16FF718D-22B9-AAF4-3814-1E570D28287B}"/>
              </a:ext>
            </a:extLst>
          </p:cNvPr>
          <p:cNvPicPr>
            <a:picLocks noChangeAspect="1"/>
          </p:cNvPicPr>
          <p:nvPr/>
        </p:nvPicPr>
        <p:blipFill>
          <a:blip r:embed="rId4"/>
          <a:stretch>
            <a:fillRect/>
          </a:stretch>
        </p:blipFill>
        <p:spPr>
          <a:xfrm>
            <a:off x="7076830" y="3343134"/>
            <a:ext cx="4156803" cy="3514866"/>
          </a:xfrm>
          <a:prstGeom prst="rect">
            <a:avLst/>
          </a:prstGeom>
        </p:spPr>
      </p:pic>
      <p:sp>
        <p:nvSpPr>
          <p:cNvPr id="5" name="Content Placeholder 2">
            <a:extLst>
              <a:ext uri="{FF2B5EF4-FFF2-40B4-BE49-F238E27FC236}">
                <a16:creationId xmlns:a16="http://schemas.microsoft.com/office/drawing/2014/main" id="{245F0964-552A-7711-4F97-BB3B282F0D58}"/>
              </a:ext>
            </a:extLst>
          </p:cNvPr>
          <p:cNvSpPr txBox="1">
            <a:spLocks/>
          </p:cNvSpPr>
          <p:nvPr/>
        </p:nvSpPr>
        <p:spPr>
          <a:xfrm>
            <a:off x="1988309" y="3226279"/>
            <a:ext cx="4569352" cy="1497081"/>
          </a:xfrm>
          <a:prstGeom prst="rect">
            <a:avLst/>
          </a:prstGeom>
        </p:spPr>
        <p:txBody>
          <a:bodyPr vert="horz" lIns="91440" tIns="45720" rIns="91440" bIns="45720" rtlCol="0">
            <a:normAutofit/>
          </a:bodyPr>
          <a:lst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buFont typeface="Courier New" panose="02070309020205020404" pitchFamily="49" charset="0"/>
              <a:buChar char="o"/>
            </a:pPr>
            <a:r>
              <a:rPr lang="en-US" sz="1500" dirty="0">
                <a:latin typeface="Calibri" panose="020F0502020204030204" pitchFamily="34" charset="0"/>
                <a:ea typeface="Calibri" panose="020F0502020204030204" pitchFamily="34" charset="0"/>
                <a:cs typeface="Calibri" panose="020F0502020204030204" pitchFamily="34" charset="0"/>
              </a:rPr>
              <a:t>0 = No measures </a:t>
            </a:r>
          </a:p>
          <a:p>
            <a:pPr>
              <a:lnSpc>
                <a:spcPct val="107000"/>
              </a:lnSpc>
              <a:buFont typeface="Courier New" panose="02070309020205020404" pitchFamily="49" charset="0"/>
              <a:buChar char="o"/>
            </a:pPr>
            <a:r>
              <a:rPr lang="en-US" sz="1500" dirty="0">
                <a:latin typeface="Calibri" panose="020F0502020204030204" pitchFamily="34" charset="0"/>
                <a:ea typeface="Calibri" panose="020F0502020204030204" pitchFamily="34" charset="0"/>
                <a:cs typeface="Calibri" panose="020F0502020204030204" pitchFamily="34" charset="0"/>
              </a:rPr>
              <a:t>1= recommend closing ,</a:t>
            </a:r>
          </a:p>
          <a:p>
            <a:pPr>
              <a:lnSpc>
                <a:spcPct val="107000"/>
              </a:lnSpc>
              <a:buFont typeface="Courier New" panose="02070309020205020404" pitchFamily="49" charset="0"/>
              <a:buChar char="o"/>
            </a:pPr>
            <a:r>
              <a:rPr lang="en-US" sz="1500" dirty="0">
                <a:latin typeface="Calibri" panose="020F0502020204030204" pitchFamily="34" charset="0"/>
                <a:ea typeface="Calibri" panose="020F0502020204030204" pitchFamily="34" charset="0"/>
                <a:cs typeface="Calibri" panose="020F0502020204030204" pitchFamily="34" charset="0"/>
              </a:rPr>
              <a:t>2= require closing or work from home for some sectors,</a:t>
            </a:r>
          </a:p>
          <a:p>
            <a:pPr>
              <a:lnSpc>
                <a:spcPct val="107000"/>
              </a:lnSpc>
              <a:buFont typeface="Courier New" panose="02070309020205020404" pitchFamily="49" charset="0"/>
              <a:buChar char="o"/>
            </a:pPr>
            <a:r>
              <a:rPr lang="en-US" sz="1500" dirty="0">
                <a:latin typeface="Calibri" panose="020F0502020204030204" pitchFamily="34" charset="0"/>
                <a:ea typeface="Calibri" panose="020F0502020204030204" pitchFamily="34" charset="0"/>
                <a:cs typeface="Calibri" panose="020F0502020204030204" pitchFamily="34" charset="0"/>
              </a:rPr>
              <a:t>3 = Requires closing for all</a:t>
            </a:r>
            <a:endParaRPr lang="en-US" sz="15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4052440"/>
      </p:ext>
    </p:extLst>
  </p:cSld>
  <p:clrMapOvr>
    <a:masterClrMapping/>
  </p:clrMapOvr>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3441F37-C10B-49C7-9131-D813AD6E9480}">
  <ds:schemaRefs>
    <ds:schemaRef ds:uri="http://schemas.microsoft.com/sharepoint/v3/contenttype/forms"/>
  </ds:schemaRefs>
</ds:datastoreItem>
</file>

<file path=customXml/itemProps2.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65A588-1D2A-427C-AA32-A236D95C8F8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Metropolitan design</Template>
  <TotalTime>1044</TotalTime>
  <Words>1195</Words>
  <Application>Microsoft Office PowerPoint</Application>
  <PresentationFormat>Widescreen</PresentationFormat>
  <Paragraphs>104</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Courier New</vt:lpstr>
      <vt:lpstr>Times New Roman</vt:lpstr>
      <vt:lpstr>Office Theme</vt:lpstr>
      <vt:lpstr>Google Data Analytics: COVID-19 </vt:lpstr>
      <vt:lpstr>Agenda</vt:lpstr>
      <vt:lpstr>Objective :</vt:lpstr>
      <vt:lpstr>Introduction about Dataset</vt:lpstr>
      <vt:lpstr>Preview Data</vt:lpstr>
      <vt:lpstr>Insight 1</vt:lpstr>
      <vt:lpstr>Insight 2</vt:lpstr>
      <vt:lpstr>Insight 3</vt:lpstr>
      <vt:lpstr>Insight 4</vt:lpstr>
      <vt:lpstr>Insight 5</vt:lpstr>
      <vt:lpstr>Insight 6</vt:lpstr>
      <vt:lpstr>Insight 7</vt:lpstr>
      <vt:lpstr>Conclusions</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Data Analytics: COVID-19</dc:title>
  <dc:creator>Rohit Tananki</dc:creator>
  <cp:lastModifiedBy>Rohit Tananki</cp:lastModifiedBy>
  <cp:revision>4</cp:revision>
  <dcterms:created xsi:type="dcterms:W3CDTF">2022-11-28T04:35:30Z</dcterms:created>
  <dcterms:modified xsi:type="dcterms:W3CDTF">2023-07-12T22:05:39Z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