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10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41"/>
  </p:notesMasterIdLst>
  <p:sldIdLst>
    <p:sldId id="256" r:id="rId2"/>
    <p:sldId id="257" r:id="rId3"/>
    <p:sldId id="325" r:id="rId4"/>
    <p:sldId id="259" r:id="rId5"/>
    <p:sldId id="323" r:id="rId6"/>
    <p:sldId id="261" r:id="rId7"/>
    <p:sldId id="262" r:id="rId8"/>
    <p:sldId id="263" r:id="rId9"/>
    <p:sldId id="318" r:id="rId10"/>
    <p:sldId id="267" r:id="rId11"/>
    <p:sldId id="307" r:id="rId12"/>
    <p:sldId id="308" r:id="rId13"/>
    <p:sldId id="319" r:id="rId14"/>
    <p:sldId id="317" r:id="rId15"/>
    <p:sldId id="309" r:id="rId16"/>
    <p:sldId id="312" r:id="rId17"/>
    <p:sldId id="298" r:id="rId18"/>
    <p:sldId id="299" r:id="rId19"/>
    <p:sldId id="300" r:id="rId20"/>
    <p:sldId id="301" r:id="rId21"/>
    <p:sldId id="302" r:id="rId22"/>
    <p:sldId id="304" r:id="rId23"/>
    <p:sldId id="305" r:id="rId24"/>
    <p:sldId id="278" r:id="rId25"/>
    <p:sldId id="289" r:id="rId26"/>
    <p:sldId id="290" r:id="rId27"/>
    <p:sldId id="292" r:id="rId28"/>
    <p:sldId id="283" r:id="rId29"/>
    <p:sldId id="293" r:id="rId30"/>
    <p:sldId id="326" r:id="rId31"/>
    <p:sldId id="328" r:id="rId32"/>
    <p:sldId id="329" r:id="rId33"/>
    <p:sldId id="331" r:id="rId34"/>
    <p:sldId id="320" r:id="rId35"/>
    <p:sldId id="311" r:id="rId36"/>
    <p:sldId id="270" r:id="rId37"/>
    <p:sldId id="291" r:id="rId38"/>
    <p:sldId id="285" r:id="rId39"/>
    <p:sldId id="284" r:id="rId4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8D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95"/>
    <p:restoredTop sz="93790" autoAdjust="0"/>
  </p:normalViewPr>
  <p:slideViewPr>
    <p:cSldViewPr>
      <p:cViewPr>
        <p:scale>
          <a:sx n="107" d="100"/>
          <a:sy n="107" d="100"/>
        </p:scale>
        <p:origin x="592" y="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107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13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40A170-8D60-1549-ACA8-23EBC94606E9}" type="doc">
      <dgm:prSet loTypeId="urn:microsoft.com/office/officeart/2005/8/layout/chevron1" loCatId="" qsTypeId="urn:microsoft.com/office/officeart/2005/8/quickstyle/simple1" qsCatId="simple" csTypeId="urn:microsoft.com/office/officeart/2005/8/colors/accent3_1" csCatId="accent3" phldr="1"/>
      <dgm:spPr/>
    </dgm:pt>
    <mc:AlternateContent xmlns:mc="http://schemas.openxmlformats.org/markup-compatibility/2006" xmlns:a14="http://schemas.microsoft.com/office/drawing/2010/main">
      <mc:Choice Requires="a14">
        <dgm:pt modelId="{D9550245-1824-4D4A-8B9F-B746E3BE5DBE}">
          <dgm:prSet phldrT="[Text]" custT="1"/>
          <dgm:spPr/>
          <dgm:t>
            <a:bodyPr/>
            <a:lstStyle/>
            <a:p>
              <a:r>
                <a:rPr lang="en-US" sz="1700" dirty="0" smtClean="0">
                  <a:solidFill>
                    <a:schemeClr val="bg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Setup</a:t>
              </a:r>
            </a:p>
            <a:p>
              <a:r>
                <a:rPr lang="en-US" sz="1700" dirty="0" smtClean="0">
                  <a:solidFill>
                    <a:schemeClr val="bg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sz="17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</m:ctrlPr>
                    </m:sSupPr>
                    <m:e>
                      <m:r>
                        <a:rPr lang="en-US" sz="17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𝐼</m:t>
                      </m:r>
                    </m:e>
                    <m:sup>
                      <m:r>
                        <a:rPr lang="en-US" sz="17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𝑙</m:t>
                      </m:r>
                    </m:sup>
                  </m:sSup>
                </m:oMath>
              </a14:m>
              <a:r>
                <a:rPr lang="en-US" sz="1700" dirty="0">
                  <a:solidFill>
                    <a:schemeClr val="bg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) </a:t>
              </a:r>
              <a:r>
                <a:rPr lang="en-US" sz="1700" dirty="0" smtClean="0">
                  <a:solidFill>
                    <a:schemeClr val="bg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           </a:t>
              </a:r>
              <a:endParaRPr lang="en-US" sz="1700" dirty="0">
                <a:solidFill>
                  <a:schemeClr val="bg2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dgm:t>
        </dgm:pt>
      </mc:Choice>
      <mc:Fallback xmlns="">
        <dgm:pt modelId="{D9550245-1824-4D4A-8B9F-B746E3BE5DBE}">
          <dgm:prSet phldrT="[Text]" custT="1"/>
          <dgm:spPr/>
          <dgm:t>
            <a:bodyPr/>
            <a:lstStyle/>
            <a:p>
              <a:r>
                <a:rPr lang="en-US" sz="1700" dirty="0" smtClean="0">
                  <a:solidFill>
                    <a:schemeClr val="bg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Setup</a:t>
              </a:r>
            </a:p>
            <a:p>
              <a:r>
                <a:rPr lang="en-US" sz="1700" dirty="0" smtClean="0">
                  <a:solidFill>
                    <a:schemeClr val="bg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</a:t>
              </a:r>
              <a:r>
                <a:rPr lang="en-US" sz="1700" i="0">
                  <a:solidFill>
                    <a:schemeClr val="bg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𝐼^𝑙</a:t>
              </a:r>
              <a:r>
                <a:rPr lang="en-US" sz="1700" dirty="0">
                  <a:solidFill>
                    <a:schemeClr val="bg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) </a:t>
              </a:r>
              <a:r>
                <a:rPr lang="en-US" sz="1700" dirty="0" smtClean="0">
                  <a:solidFill>
                    <a:schemeClr val="bg2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           </a:t>
              </a:r>
              <a:endParaRPr lang="en-US" sz="1700" dirty="0">
                <a:solidFill>
                  <a:schemeClr val="bg2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dgm:t>
        </dgm:pt>
      </mc:Fallback>
    </mc:AlternateContent>
    <dgm:pt modelId="{B5506168-89C9-5040-BB0C-C6803CE7C664}" type="parTrans" cxnId="{13075FBD-C215-E84C-A43B-C7C3B6B8B880}">
      <dgm:prSet/>
      <dgm:spPr/>
      <dgm:t>
        <a:bodyPr/>
        <a:lstStyle/>
        <a:p>
          <a:endParaRPr lang="en-US"/>
        </a:p>
      </dgm:t>
    </dgm:pt>
    <dgm:pt modelId="{6E762EAA-553E-944A-ABFD-A7DAAD347BA6}" type="sibTrans" cxnId="{13075FBD-C215-E84C-A43B-C7C3B6B8B880}">
      <dgm:prSet/>
      <dgm:spPr/>
      <dgm:t>
        <a:bodyPr/>
        <a:lstStyle/>
        <a:p>
          <a:endParaRPr lang="en-US"/>
        </a:p>
      </dgm:t>
    </dgm:pt>
    <dgm:pt modelId="{F83C72E4-641C-794A-8E89-E342C8772ECA}">
      <dgm:prSet phldrT="[Text]"/>
      <dgm:spPr/>
      <dgm:t>
        <a:bodyPr/>
        <a:lstStyle/>
        <a:p>
          <a:r>
            <a:rPr lang="en-US" dirty="0" smtClean="0">
              <a:solidFill>
                <a:schemeClr val="bg2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rPr>
            <a:t>BuildIndex (F, SK)</a:t>
          </a:r>
          <a:endParaRPr lang="en-US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0DB51044-3DF8-0545-9201-CEC7C5F58F6C}" type="parTrans" cxnId="{116FC8E4-7A5F-064C-B73E-6D27B8342E57}">
      <dgm:prSet/>
      <dgm:spPr/>
      <dgm:t>
        <a:bodyPr/>
        <a:lstStyle/>
        <a:p>
          <a:endParaRPr lang="en-US"/>
        </a:p>
      </dgm:t>
    </dgm:pt>
    <dgm:pt modelId="{4573A9A6-5827-A047-9869-6F5AB68F658F}" type="sibTrans" cxnId="{116FC8E4-7A5F-064C-B73E-6D27B8342E57}">
      <dgm:prSet/>
      <dgm:spPr/>
      <dgm:t>
        <a:bodyPr/>
        <a:lstStyle/>
        <a:p>
          <a:endParaRPr lang="en-US"/>
        </a:p>
      </dgm:t>
    </dgm:pt>
    <dgm:pt modelId="{759B32B6-81A8-A24E-9434-43F98641F8EF}">
      <dgm:prSet phldrT="[Text]"/>
      <dgm:spPr/>
      <dgm:t>
        <a:bodyPr/>
        <a:lstStyle/>
        <a:p>
          <a:r>
            <a:rPr lang="en-US" dirty="0" smtClean="0">
              <a:solidFill>
                <a:schemeClr val="bg2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rPr>
            <a:t>Trapdoor</a:t>
          </a:r>
        </a:p>
        <a:p>
          <a:r>
            <a:rPr lang="en-US" dirty="0" smtClean="0">
              <a:solidFill>
                <a:schemeClr val="bg2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rPr>
            <a:t>(T𝒲 ̃ )</a:t>
          </a:r>
          <a:endParaRPr lang="en-US" dirty="0">
            <a:solidFill>
              <a:schemeClr val="bg2">
                <a:lumMod val="50000"/>
              </a:schemeClr>
            </a:solidFill>
            <a:latin typeface="Times New Roman" charset="0"/>
            <a:ea typeface="Times New Roman" charset="0"/>
            <a:cs typeface="Times New Roman" charset="0"/>
          </a:endParaRPr>
        </a:p>
      </dgm:t>
    </dgm:pt>
    <dgm:pt modelId="{B512DC18-30A2-134F-8D5A-2FD33F4AD792}" type="parTrans" cxnId="{BDBB7A66-08AF-A54F-BA43-7BC694B86A81}">
      <dgm:prSet/>
      <dgm:spPr/>
      <dgm:t>
        <a:bodyPr/>
        <a:lstStyle/>
        <a:p>
          <a:endParaRPr lang="en-US"/>
        </a:p>
      </dgm:t>
    </dgm:pt>
    <dgm:pt modelId="{8831ACDF-35D8-D141-A1A3-C036C283EEB9}" type="sibTrans" cxnId="{BDBB7A66-08AF-A54F-BA43-7BC694B86A81}">
      <dgm:prSet/>
      <dgm:spPr/>
      <dgm:t>
        <a:bodyPr/>
        <a:lstStyle/>
        <a:p>
          <a:endParaRPr lang="en-US"/>
        </a:p>
      </dgm:t>
    </dgm:pt>
    <dgm:pt modelId="{FF1A31E1-92CF-CF48-B458-C8DFBC3E4D1D}">
      <dgm:prSet/>
      <dgm:spPr/>
      <dgm:t>
        <a:bodyPr/>
        <a:lstStyle/>
        <a:p>
          <a:r>
            <a:rPr lang="en-US" dirty="0" smtClean="0">
              <a:solidFill>
                <a:schemeClr val="bg2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rPr>
            <a:t>Query</a:t>
          </a:r>
        </a:p>
        <a:p>
          <a:r>
            <a:rPr lang="en-US" dirty="0" smtClean="0">
              <a:solidFill>
                <a:schemeClr val="bg2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rPr>
            <a:t>(T𝒲 ̃, k, I)</a:t>
          </a:r>
          <a:endParaRPr lang="en-US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B8FC42A7-D805-AB46-A42B-FCCF3F422747}" type="parTrans" cxnId="{6DAFBC84-50F8-CF4A-B3B6-572909273982}">
      <dgm:prSet/>
      <dgm:spPr/>
      <dgm:t>
        <a:bodyPr/>
        <a:lstStyle/>
        <a:p>
          <a:endParaRPr lang="en-US"/>
        </a:p>
      </dgm:t>
    </dgm:pt>
    <dgm:pt modelId="{2854AE88-09A3-BA45-8D5C-1D0D607BDB6F}" type="sibTrans" cxnId="{6DAFBC84-50F8-CF4A-B3B6-572909273982}">
      <dgm:prSet/>
      <dgm:spPr/>
      <dgm:t>
        <a:bodyPr/>
        <a:lstStyle/>
        <a:p>
          <a:endParaRPr lang="en-US"/>
        </a:p>
      </dgm:t>
    </dgm:pt>
    <dgm:pt modelId="{06043F66-122A-1542-9005-01FC554ED5FE}" type="pres">
      <dgm:prSet presAssocID="{9140A170-8D60-1549-ACA8-23EBC94606E9}" presName="Name0" presStyleCnt="0">
        <dgm:presLayoutVars>
          <dgm:dir/>
          <dgm:animLvl val="lvl"/>
          <dgm:resizeHandles val="exact"/>
        </dgm:presLayoutVars>
      </dgm:prSet>
      <dgm:spPr/>
    </dgm:pt>
    <dgm:pt modelId="{A90848DF-4508-0046-8501-A8CB1935D41E}" type="pres">
      <dgm:prSet presAssocID="{D9550245-1824-4D4A-8B9F-B746E3BE5DBE}" presName="parTxOnly" presStyleLbl="node1" presStyleIdx="0" presStyleCnt="4" custScaleX="1335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F3A418-A538-3B49-BA30-047E4155B357}" type="pres">
      <dgm:prSet presAssocID="{6E762EAA-553E-944A-ABFD-A7DAAD347BA6}" presName="parTxOnlySpace" presStyleCnt="0"/>
      <dgm:spPr/>
    </dgm:pt>
    <dgm:pt modelId="{5F83F544-441F-A949-8174-412DE55BA170}" type="pres">
      <dgm:prSet presAssocID="{F83C72E4-641C-794A-8E89-E342C8772EC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8BA0A3-EC41-BF4A-8EA5-81A72673BA37}" type="pres">
      <dgm:prSet presAssocID="{4573A9A6-5827-A047-9869-6F5AB68F658F}" presName="parTxOnlySpace" presStyleCnt="0"/>
      <dgm:spPr/>
    </dgm:pt>
    <dgm:pt modelId="{EC43E13F-36F7-2C4F-942C-2B77B3C158C2}" type="pres">
      <dgm:prSet presAssocID="{759B32B6-81A8-A24E-9434-43F98641F8EF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2AA25-D6DB-A24B-8D6B-2C05C3A0310C}" type="pres">
      <dgm:prSet presAssocID="{8831ACDF-35D8-D141-A1A3-C036C283EEB9}" presName="parTxOnlySpace" presStyleCnt="0"/>
      <dgm:spPr/>
    </dgm:pt>
    <dgm:pt modelId="{7A940C01-1552-D748-A78B-195B0E2687AA}" type="pres">
      <dgm:prSet presAssocID="{FF1A31E1-92CF-CF48-B458-C8DFBC3E4D1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BB7A66-08AF-A54F-BA43-7BC694B86A81}" srcId="{9140A170-8D60-1549-ACA8-23EBC94606E9}" destId="{759B32B6-81A8-A24E-9434-43F98641F8EF}" srcOrd="2" destOrd="0" parTransId="{B512DC18-30A2-134F-8D5A-2FD33F4AD792}" sibTransId="{8831ACDF-35D8-D141-A1A3-C036C283EEB9}"/>
    <dgm:cxn modelId="{34300A2E-4E2A-BA4F-B2C8-8B25E6597513}" type="presOf" srcId="{D9550245-1824-4D4A-8B9F-B746E3BE5DBE}" destId="{A90848DF-4508-0046-8501-A8CB1935D41E}" srcOrd="0" destOrd="0" presId="urn:microsoft.com/office/officeart/2005/8/layout/chevron1"/>
    <dgm:cxn modelId="{6DAFBC84-50F8-CF4A-B3B6-572909273982}" srcId="{9140A170-8D60-1549-ACA8-23EBC94606E9}" destId="{FF1A31E1-92CF-CF48-B458-C8DFBC3E4D1D}" srcOrd="3" destOrd="0" parTransId="{B8FC42A7-D805-AB46-A42B-FCCF3F422747}" sibTransId="{2854AE88-09A3-BA45-8D5C-1D0D607BDB6F}"/>
    <dgm:cxn modelId="{13075FBD-C215-E84C-A43B-C7C3B6B8B880}" srcId="{9140A170-8D60-1549-ACA8-23EBC94606E9}" destId="{D9550245-1824-4D4A-8B9F-B746E3BE5DBE}" srcOrd="0" destOrd="0" parTransId="{B5506168-89C9-5040-BB0C-C6803CE7C664}" sibTransId="{6E762EAA-553E-944A-ABFD-A7DAAD347BA6}"/>
    <dgm:cxn modelId="{E5A28DCB-F0F4-584B-B859-A3F294BE678E}" type="presOf" srcId="{FF1A31E1-92CF-CF48-B458-C8DFBC3E4D1D}" destId="{7A940C01-1552-D748-A78B-195B0E2687AA}" srcOrd="0" destOrd="0" presId="urn:microsoft.com/office/officeart/2005/8/layout/chevron1"/>
    <dgm:cxn modelId="{8358BC1B-3E86-134F-B62F-159712B77787}" type="presOf" srcId="{9140A170-8D60-1549-ACA8-23EBC94606E9}" destId="{06043F66-122A-1542-9005-01FC554ED5FE}" srcOrd="0" destOrd="0" presId="urn:microsoft.com/office/officeart/2005/8/layout/chevron1"/>
    <dgm:cxn modelId="{25F4E300-4E11-2C4A-AD9A-C9B5E604CEEB}" type="presOf" srcId="{F83C72E4-641C-794A-8E89-E342C8772ECA}" destId="{5F83F544-441F-A949-8174-412DE55BA170}" srcOrd="0" destOrd="0" presId="urn:microsoft.com/office/officeart/2005/8/layout/chevron1"/>
    <dgm:cxn modelId="{116FC8E4-7A5F-064C-B73E-6D27B8342E57}" srcId="{9140A170-8D60-1549-ACA8-23EBC94606E9}" destId="{F83C72E4-641C-794A-8E89-E342C8772ECA}" srcOrd="1" destOrd="0" parTransId="{0DB51044-3DF8-0545-9201-CEC7C5F58F6C}" sibTransId="{4573A9A6-5827-A047-9869-6F5AB68F658F}"/>
    <dgm:cxn modelId="{42E30464-2386-E74E-A9CB-6DB261BC4669}" type="presOf" srcId="{759B32B6-81A8-A24E-9434-43F98641F8EF}" destId="{EC43E13F-36F7-2C4F-942C-2B77B3C158C2}" srcOrd="0" destOrd="0" presId="urn:microsoft.com/office/officeart/2005/8/layout/chevron1"/>
    <dgm:cxn modelId="{50FCD056-EB20-504C-86B7-6706DBD0439F}" type="presParOf" srcId="{06043F66-122A-1542-9005-01FC554ED5FE}" destId="{A90848DF-4508-0046-8501-A8CB1935D41E}" srcOrd="0" destOrd="0" presId="urn:microsoft.com/office/officeart/2005/8/layout/chevron1"/>
    <dgm:cxn modelId="{625645EA-341B-414A-94BC-BD4D4682DF3B}" type="presParOf" srcId="{06043F66-122A-1542-9005-01FC554ED5FE}" destId="{8CF3A418-A538-3B49-BA30-047E4155B357}" srcOrd="1" destOrd="0" presId="urn:microsoft.com/office/officeart/2005/8/layout/chevron1"/>
    <dgm:cxn modelId="{166EA004-927C-0947-B75E-9559F5EAD8CE}" type="presParOf" srcId="{06043F66-122A-1542-9005-01FC554ED5FE}" destId="{5F83F544-441F-A949-8174-412DE55BA170}" srcOrd="2" destOrd="0" presId="urn:microsoft.com/office/officeart/2005/8/layout/chevron1"/>
    <dgm:cxn modelId="{649DDAA4-0A14-564C-9908-EBAF3A1DA48C}" type="presParOf" srcId="{06043F66-122A-1542-9005-01FC554ED5FE}" destId="{FB8BA0A3-EC41-BF4A-8EA5-81A72673BA37}" srcOrd="3" destOrd="0" presId="urn:microsoft.com/office/officeart/2005/8/layout/chevron1"/>
    <dgm:cxn modelId="{DB37A742-7F7A-8949-9AB0-7D4AECD71EDA}" type="presParOf" srcId="{06043F66-122A-1542-9005-01FC554ED5FE}" destId="{EC43E13F-36F7-2C4F-942C-2B77B3C158C2}" srcOrd="4" destOrd="0" presId="urn:microsoft.com/office/officeart/2005/8/layout/chevron1"/>
    <dgm:cxn modelId="{98698817-225A-C340-AAC3-D2223E60A399}" type="presParOf" srcId="{06043F66-122A-1542-9005-01FC554ED5FE}" destId="{AEB2AA25-D6DB-A24B-8D6B-2C05C3A0310C}" srcOrd="5" destOrd="0" presId="urn:microsoft.com/office/officeart/2005/8/layout/chevron1"/>
    <dgm:cxn modelId="{EF22CBB1-C6AB-9B42-B9BF-AD13C7E98A86}" type="presParOf" srcId="{06043F66-122A-1542-9005-01FC554ED5FE}" destId="{7A940C01-1552-D748-A78B-195B0E2687AA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140A170-8D60-1549-ACA8-23EBC94606E9}" type="doc">
      <dgm:prSet loTypeId="urn:microsoft.com/office/officeart/2005/8/layout/chevron1" loCatId="" qsTypeId="urn:microsoft.com/office/officeart/2005/8/quickstyle/simple1" qsCatId="simple" csTypeId="urn:microsoft.com/office/officeart/2005/8/colors/accent3_1" csCatId="accent3" phldr="1"/>
      <dgm:spPr/>
    </dgm:pt>
    <dgm:pt modelId="{D9550245-1824-4D4A-8B9F-B746E3BE5DBE}">
      <dgm:prSet phldrT="[Text]" custT="1"/>
      <dgm:spPr>
        <a:blipFill rotWithShape="0">
          <a:blip xmlns:r="http://schemas.openxmlformats.org/officeDocument/2006/relationships" r:embed="rId1"/>
          <a:stretch>
            <a:fillRect b="-4959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5506168-89C9-5040-BB0C-C6803CE7C664}" type="parTrans" cxnId="{13075FBD-C215-E84C-A43B-C7C3B6B8B880}">
      <dgm:prSet/>
      <dgm:spPr/>
      <dgm:t>
        <a:bodyPr/>
        <a:lstStyle/>
        <a:p>
          <a:endParaRPr lang="en-US"/>
        </a:p>
      </dgm:t>
    </dgm:pt>
    <dgm:pt modelId="{6E762EAA-553E-944A-ABFD-A7DAAD347BA6}" type="sibTrans" cxnId="{13075FBD-C215-E84C-A43B-C7C3B6B8B880}">
      <dgm:prSet/>
      <dgm:spPr/>
      <dgm:t>
        <a:bodyPr/>
        <a:lstStyle/>
        <a:p>
          <a:endParaRPr lang="en-US"/>
        </a:p>
      </dgm:t>
    </dgm:pt>
    <dgm:pt modelId="{F83C72E4-641C-794A-8E89-E342C8772ECA}">
      <dgm:prSet phldrT="[Text]"/>
      <dgm:spPr/>
      <dgm:t>
        <a:bodyPr/>
        <a:lstStyle/>
        <a:p>
          <a:r>
            <a:rPr lang="en-US" dirty="0" err="1" smtClean="0">
              <a:solidFill>
                <a:schemeClr val="bg2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rPr>
            <a:t>BuildIndex</a:t>
          </a:r>
          <a:r>
            <a:rPr lang="en-US" dirty="0" smtClean="0">
              <a:solidFill>
                <a:schemeClr val="bg2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rPr>
            <a:t> (F, SK)</a:t>
          </a:r>
          <a:endParaRPr lang="en-US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0DB51044-3DF8-0545-9201-CEC7C5F58F6C}" type="parTrans" cxnId="{116FC8E4-7A5F-064C-B73E-6D27B8342E57}">
      <dgm:prSet/>
      <dgm:spPr/>
      <dgm:t>
        <a:bodyPr/>
        <a:lstStyle/>
        <a:p>
          <a:endParaRPr lang="en-US"/>
        </a:p>
      </dgm:t>
    </dgm:pt>
    <dgm:pt modelId="{4573A9A6-5827-A047-9869-6F5AB68F658F}" type="sibTrans" cxnId="{116FC8E4-7A5F-064C-B73E-6D27B8342E57}">
      <dgm:prSet/>
      <dgm:spPr/>
      <dgm:t>
        <a:bodyPr/>
        <a:lstStyle/>
        <a:p>
          <a:endParaRPr lang="en-US"/>
        </a:p>
      </dgm:t>
    </dgm:pt>
    <dgm:pt modelId="{759B32B6-81A8-A24E-9434-43F98641F8EF}">
      <dgm:prSet phldrT="[Text]"/>
      <dgm:spPr/>
      <dgm:t>
        <a:bodyPr/>
        <a:lstStyle/>
        <a:p>
          <a:r>
            <a:rPr lang="en-US" dirty="0" smtClean="0">
              <a:solidFill>
                <a:schemeClr val="bg2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rPr>
            <a:t>Trapdoor</a:t>
          </a:r>
        </a:p>
        <a:p>
          <a:r>
            <a:rPr lang="en-US" dirty="0" smtClean="0">
              <a:solidFill>
                <a:schemeClr val="bg2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rPr>
            <a:t>(T𝒲 ̃ )</a:t>
          </a:r>
          <a:endParaRPr lang="en-US" dirty="0">
            <a:solidFill>
              <a:schemeClr val="bg2">
                <a:lumMod val="50000"/>
              </a:schemeClr>
            </a:solidFill>
            <a:latin typeface="Times New Roman" charset="0"/>
            <a:ea typeface="Times New Roman" charset="0"/>
            <a:cs typeface="Times New Roman" charset="0"/>
          </a:endParaRPr>
        </a:p>
      </dgm:t>
    </dgm:pt>
    <dgm:pt modelId="{B512DC18-30A2-134F-8D5A-2FD33F4AD792}" type="parTrans" cxnId="{BDBB7A66-08AF-A54F-BA43-7BC694B86A81}">
      <dgm:prSet/>
      <dgm:spPr/>
      <dgm:t>
        <a:bodyPr/>
        <a:lstStyle/>
        <a:p>
          <a:endParaRPr lang="en-US"/>
        </a:p>
      </dgm:t>
    </dgm:pt>
    <dgm:pt modelId="{8831ACDF-35D8-D141-A1A3-C036C283EEB9}" type="sibTrans" cxnId="{BDBB7A66-08AF-A54F-BA43-7BC694B86A81}">
      <dgm:prSet/>
      <dgm:spPr/>
      <dgm:t>
        <a:bodyPr/>
        <a:lstStyle/>
        <a:p>
          <a:endParaRPr lang="en-US"/>
        </a:p>
      </dgm:t>
    </dgm:pt>
    <dgm:pt modelId="{FF1A31E1-92CF-CF48-B458-C8DFBC3E4D1D}">
      <dgm:prSet/>
      <dgm:spPr/>
      <dgm:t>
        <a:bodyPr/>
        <a:lstStyle/>
        <a:p>
          <a:r>
            <a:rPr lang="en-US" dirty="0" smtClean="0">
              <a:solidFill>
                <a:schemeClr val="bg2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rPr>
            <a:t>Query</a:t>
          </a:r>
        </a:p>
        <a:p>
          <a:r>
            <a:rPr lang="en-US" dirty="0" smtClean="0">
              <a:solidFill>
                <a:schemeClr val="bg2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rPr>
            <a:t>(T𝒲 ̃, k, I)</a:t>
          </a:r>
          <a:endParaRPr lang="en-US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B8FC42A7-D805-AB46-A42B-FCCF3F422747}" type="parTrans" cxnId="{6DAFBC84-50F8-CF4A-B3B6-572909273982}">
      <dgm:prSet/>
      <dgm:spPr/>
      <dgm:t>
        <a:bodyPr/>
        <a:lstStyle/>
        <a:p>
          <a:endParaRPr lang="en-US"/>
        </a:p>
      </dgm:t>
    </dgm:pt>
    <dgm:pt modelId="{2854AE88-09A3-BA45-8D5C-1D0D607BDB6F}" type="sibTrans" cxnId="{6DAFBC84-50F8-CF4A-B3B6-572909273982}">
      <dgm:prSet/>
      <dgm:spPr/>
      <dgm:t>
        <a:bodyPr/>
        <a:lstStyle/>
        <a:p>
          <a:endParaRPr lang="en-US"/>
        </a:p>
      </dgm:t>
    </dgm:pt>
    <dgm:pt modelId="{06043F66-122A-1542-9005-01FC554ED5FE}" type="pres">
      <dgm:prSet presAssocID="{9140A170-8D60-1549-ACA8-23EBC94606E9}" presName="Name0" presStyleCnt="0">
        <dgm:presLayoutVars>
          <dgm:dir/>
          <dgm:animLvl val="lvl"/>
          <dgm:resizeHandles val="exact"/>
        </dgm:presLayoutVars>
      </dgm:prSet>
      <dgm:spPr/>
    </dgm:pt>
    <dgm:pt modelId="{A90848DF-4508-0046-8501-A8CB1935D41E}" type="pres">
      <dgm:prSet presAssocID="{D9550245-1824-4D4A-8B9F-B746E3BE5DBE}" presName="parTxOnly" presStyleLbl="node1" presStyleIdx="0" presStyleCnt="4" custScaleX="1335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F3A418-A538-3B49-BA30-047E4155B357}" type="pres">
      <dgm:prSet presAssocID="{6E762EAA-553E-944A-ABFD-A7DAAD347BA6}" presName="parTxOnlySpace" presStyleCnt="0"/>
      <dgm:spPr/>
    </dgm:pt>
    <dgm:pt modelId="{5F83F544-441F-A949-8174-412DE55BA170}" type="pres">
      <dgm:prSet presAssocID="{F83C72E4-641C-794A-8E89-E342C8772EC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8BA0A3-EC41-BF4A-8EA5-81A72673BA37}" type="pres">
      <dgm:prSet presAssocID="{4573A9A6-5827-A047-9869-6F5AB68F658F}" presName="parTxOnlySpace" presStyleCnt="0"/>
      <dgm:spPr/>
    </dgm:pt>
    <dgm:pt modelId="{EC43E13F-36F7-2C4F-942C-2B77B3C158C2}" type="pres">
      <dgm:prSet presAssocID="{759B32B6-81A8-A24E-9434-43F98641F8EF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2AA25-D6DB-A24B-8D6B-2C05C3A0310C}" type="pres">
      <dgm:prSet presAssocID="{8831ACDF-35D8-D141-A1A3-C036C283EEB9}" presName="parTxOnlySpace" presStyleCnt="0"/>
      <dgm:spPr/>
    </dgm:pt>
    <dgm:pt modelId="{7A940C01-1552-D748-A78B-195B0E2687AA}" type="pres">
      <dgm:prSet presAssocID="{FF1A31E1-92CF-CF48-B458-C8DFBC3E4D1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300A2E-4E2A-BA4F-B2C8-8B25E6597513}" type="presOf" srcId="{D9550245-1824-4D4A-8B9F-B746E3BE5DBE}" destId="{A90848DF-4508-0046-8501-A8CB1935D41E}" srcOrd="0" destOrd="0" presId="urn:microsoft.com/office/officeart/2005/8/layout/chevron1"/>
    <dgm:cxn modelId="{42E30464-2386-E74E-A9CB-6DB261BC4669}" type="presOf" srcId="{759B32B6-81A8-A24E-9434-43F98641F8EF}" destId="{EC43E13F-36F7-2C4F-942C-2B77B3C158C2}" srcOrd="0" destOrd="0" presId="urn:microsoft.com/office/officeart/2005/8/layout/chevron1"/>
    <dgm:cxn modelId="{116FC8E4-7A5F-064C-B73E-6D27B8342E57}" srcId="{9140A170-8D60-1549-ACA8-23EBC94606E9}" destId="{F83C72E4-641C-794A-8E89-E342C8772ECA}" srcOrd="1" destOrd="0" parTransId="{0DB51044-3DF8-0545-9201-CEC7C5F58F6C}" sibTransId="{4573A9A6-5827-A047-9869-6F5AB68F658F}"/>
    <dgm:cxn modelId="{BDBB7A66-08AF-A54F-BA43-7BC694B86A81}" srcId="{9140A170-8D60-1549-ACA8-23EBC94606E9}" destId="{759B32B6-81A8-A24E-9434-43F98641F8EF}" srcOrd="2" destOrd="0" parTransId="{B512DC18-30A2-134F-8D5A-2FD33F4AD792}" sibTransId="{8831ACDF-35D8-D141-A1A3-C036C283EEB9}"/>
    <dgm:cxn modelId="{E5A28DCB-F0F4-584B-B859-A3F294BE678E}" type="presOf" srcId="{FF1A31E1-92CF-CF48-B458-C8DFBC3E4D1D}" destId="{7A940C01-1552-D748-A78B-195B0E2687AA}" srcOrd="0" destOrd="0" presId="urn:microsoft.com/office/officeart/2005/8/layout/chevron1"/>
    <dgm:cxn modelId="{25F4E300-4E11-2C4A-AD9A-C9B5E604CEEB}" type="presOf" srcId="{F83C72E4-641C-794A-8E89-E342C8772ECA}" destId="{5F83F544-441F-A949-8174-412DE55BA170}" srcOrd="0" destOrd="0" presId="urn:microsoft.com/office/officeart/2005/8/layout/chevron1"/>
    <dgm:cxn modelId="{13075FBD-C215-E84C-A43B-C7C3B6B8B880}" srcId="{9140A170-8D60-1549-ACA8-23EBC94606E9}" destId="{D9550245-1824-4D4A-8B9F-B746E3BE5DBE}" srcOrd="0" destOrd="0" parTransId="{B5506168-89C9-5040-BB0C-C6803CE7C664}" sibTransId="{6E762EAA-553E-944A-ABFD-A7DAAD347BA6}"/>
    <dgm:cxn modelId="{6DAFBC84-50F8-CF4A-B3B6-572909273982}" srcId="{9140A170-8D60-1549-ACA8-23EBC94606E9}" destId="{FF1A31E1-92CF-CF48-B458-C8DFBC3E4D1D}" srcOrd="3" destOrd="0" parTransId="{B8FC42A7-D805-AB46-A42B-FCCF3F422747}" sibTransId="{2854AE88-09A3-BA45-8D5C-1D0D607BDB6F}"/>
    <dgm:cxn modelId="{8358BC1B-3E86-134F-B62F-159712B77787}" type="presOf" srcId="{9140A170-8D60-1549-ACA8-23EBC94606E9}" destId="{06043F66-122A-1542-9005-01FC554ED5FE}" srcOrd="0" destOrd="0" presId="urn:microsoft.com/office/officeart/2005/8/layout/chevron1"/>
    <dgm:cxn modelId="{50FCD056-EB20-504C-86B7-6706DBD0439F}" type="presParOf" srcId="{06043F66-122A-1542-9005-01FC554ED5FE}" destId="{A90848DF-4508-0046-8501-A8CB1935D41E}" srcOrd="0" destOrd="0" presId="urn:microsoft.com/office/officeart/2005/8/layout/chevron1"/>
    <dgm:cxn modelId="{625645EA-341B-414A-94BC-BD4D4682DF3B}" type="presParOf" srcId="{06043F66-122A-1542-9005-01FC554ED5FE}" destId="{8CF3A418-A538-3B49-BA30-047E4155B357}" srcOrd="1" destOrd="0" presId="urn:microsoft.com/office/officeart/2005/8/layout/chevron1"/>
    <dgm:cxn modelId="{166EA004-927C-0947-B75E-9559F5EAD8CE}" type="presParOf" srcId="{06043F66-122A-1542-9005-01FC554ED5FE}" destId="{5F83F544-441F-A949-8174-412DE55BA170}" srcOrd="2" destOrd="0" presId="urn:microsoft.com/office/officeart/2005/8/layout/chevron1"/>
    <dgm:cxn modelId="{649DDAA4-0A14-564C-9908-EBAF3A1DA48C}" type="presParOf" srcId="{06043F66-122A-1542-9005-01FC554ED5FE}" destId="{FB8BA0A3-EC41-BF4A-8EA5-81A72673BA37}" srcOrd="3" destOrd="0" presId="urn:microsoft.com/office/officeart/2005/8/layout/chevron1"/>
    <dgm:cxn modelId="{DB37A742-7F7A-8949-9AB0-7D4AECD71EDA}" type="presParOf" srcId="{06043F66-122A-1542-9005-01FC554ED5FE}" destId="{EC43E13F-36F7-2C4F-942C-2B77B3C158C2}" srcOrd="4" destOrd="0" presId="urn:microsoft.com/office/officeart/2005/8/layout/chevron1"/>
    <dgm:cxn modelId="{98698817-225A-C340-AAC3-D2223E60A399}" type="presParOf" srcId="{06043F66-122A-1542-9005-01FC554ED5FE}" destId="{AEB2AA25-D6DB-A24B-8D6B-2C05C3A0310C}" srcOrd="5" destOrd="0" presId="urn:microsoft.com/office/officeart/2005/8/layout/chevron1"/>
    <dgm:cxn modelId="{EF22CBB1-C6AB-9B42-B9BF-AD13C7E98A86}" type="presParOf" srcId="{06043F66-122A-1542-9005-01FC554ED5FE}" destId="{7A940C01-1552-D748-A78B-195B0E2687AA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848DF-4508-0046-8501-A8CB1935D41E}">
      <dsp:nvSpPr>
        <dsp:cNvPr id="0" name=""/>
        <dsp:cNvSpPr/>
      </dsp:nvSpPr>
      <dsp:spPr>
        <a:xfrm>
          <a:off x="308" y="1677007"/>
          <a:ext cx="2369786" cy="70998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2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rPr>
            <a:t>Setup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2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rPr>
            <a:t>(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1700" i="1" kern="1200">
                      <a:solidFill>
                        <a:schemeClr val="bg2">
                          <a:lumMod val="50000"/>
                        </a:schemeClr>
                      </a:solidFill>
                      <a:latin typeface="Cambria Math" charset="0"/>
                      <a:ea typeface="Times New Roman" charset="0"/>
                      <a:cs typeface="Times New Roman" charset="0"/>
                    </a:rPr>
                  </m:ctrlPr>
                </m:sSupPr>
                <m:e>
                  <m:r>
                    <a:rPr lang="en-US" sz="1700" i="1" kern="1200">
                      <a:solidFill>
                        <a:schemeClr val="bg2">
                          <a:lumMod val="50000"/>
                        </a:schemeClr>
                      </a:solidFill>
                      <a:latin typeface="Cambria Math" charset="0"/>
                      <a:ea typeface="Times New Roman" charset="0"/>
                      <a:cs typeface="Times New Roman" charset="0"/>
                    </a:rPr>
                    <m:t>𝐼</m:t>
                  </m:r>
                </m:e>
                <m:sup>
                  <m:r>
                    <a:rPr lang="en-US" sz="1700" i="1" kern="1200">
                      <a:solidFill>
                        <a:schemeClr val="bg2">
                          <a:lumMod val="50000"/>
                        </a:schemeClr>
                      </a:solidFill>
                      <a:latin typeface="Cambria Math" charset="0"/>
                      <a:ea typeface="Times New Roman" charset="0"/>
                      <a:cs typeface="Times New Roman" charset="0"/>
                    </a:rPr>
                    <m:t>𝑙</m:t>
                  </m:r>
                </m:sup>
              </m:sSup>
            </m:oMath>
          </a14:m>
          <a:r>
            <a:rPr lang="en-US" sz="1700" kern="1200" dirty="0">
              <a:solidFill>
                <a:schemeClr val="bg2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rPr>
            <a:t>) </a:t>
          </a:r>
          <a:r>
            <a:rPr lang="en-US" sz="1700" kern="1200" dirty="0" smtClean="0">
              <a:solidFill>
                <a:schemeClr val="bg2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rPr>
            <a:t>             </a:t>
          </a:r>
          <a:endParaRPr lang="en-US" sz="1700" kern="1200" dirty="0">
            <a:solidFill>
              <a:schemeClr val="bg2">
                <a:lumMod val="50000"/>
              </a:schemeClr>
            </a:solidFill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355300" y="1677007"/>
        <a:ext cx="1659802" cy="709984"/>
      </dsp:txXfrm>
    </dsp:sp>
    <dsp:sp modelId="{5F83F544-441F-A949-8174-412DE55BA170}">
      <dsp:nvSpPr>
        <dsp:cNvPr id="0" name=""/>
        <dsp:cNvSpPr/>
      </dsp:nvSpPr>
      <dsp:spPr>
        <a:xfrm>
          <a:off x="2192599" y="1677007"/>
          <a:ext cx="1774961" cy="70998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2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rPr>
            <a:t>BuildIndex (F, SK)</a:t>
          </a:r>
          <a:endParaRPr lang="en-US" sz="170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2547591" y="1677007"/>
        <a:ext cx="1064977" cy="709984"/>
      </dsp:txXfrm>
    </dsp:sp>
    <dsp:sp modelId="{EC43E13F-36F7-2C4F-942C-2B77B3C158C2}">
      <dsp:nvSpPr>
        <dsp:cNvPr id="0" name=""/>
        <dsp:cNvSpPr/>
      </dsp:nvSpPr>
      <dsp:spPr>
        <a:xfrm>
          <a:off x="3790064" y="1677007"/>
          <a:ext cx="1774961" cy="70998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2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rPr>
            <a:t>Trapdoor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2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rPr>
            <a:t>(T𝒲 ̃ )</a:t>
          </a:r>
          <a:endParaRPr lang="en-US" sz="1700" kern="1200" dirty="0">
            <a:solidFill>
              <a:schemeClr val="bg2">
                <a:lumMod val="50000"/>
              </a:schemeClr>
            </a:solidFill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4145056" y="1677007"/>
        <a:ext cx="1064977" cy="709984"/>
      </dsp:txXfrm>
    </dsp:sp>
    <dsp:sp modelId="{7A940C01-1552-D748-A78B-195B0E2687AA}">
      <dsp:nvSpPr>
        <dsp:cNvPr id="0" name=""/>
        <dsp:cNvSpPr/>
      </dsp:nvSpPr>
      <dsp:spPr>
        <a:xfrm>
          <a:off x="5387529" y="1677007"/>
          <a:ext cx="1774961" cy="70998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2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rPr>
            <a:t>Query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2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rPr>
            <a:t>(T𝒲 ̃, k, I)</a:t>
          </a:r>
          <a:endParaRPr lang="en-US" sz="170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5742521" y="1677007"/>
        <a:ext cx="1064977" cy="709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405158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400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262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4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Increased size</a:t>
            </a:r>
            <a:r>
              <a:rPr lang="en-US" baseline="0" dirty="0" smtClean="0"/>
              <a:t> : (n+U+1) -&gt; U dummy keywords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488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Encrypt data before submitting to Amazon S3.</a:t>
            </a:r>
            <a:b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a) Supply client-side master keys </a:t>
            </a:r>
            <a:b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8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request Amazon S3 to encrypt your object before saving it on disks in its data centers and decrypt it when you download the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69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257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42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269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66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032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0919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201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6439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3292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19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5969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34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0" y="0"/>
            <a:ext cx="9144000" cy="34602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 rot="10800000">
            <a:off x="7697100" y="-25"/>
            <a:ext cx="962400" cy="3460200"/>
          </a:xfrm>
          <a:prstGeom prst="rect">
            <a:avLst/>
          </a:prstGeom>
          <a:solidFill>
            <a:srgbClr val="57BB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 rot="10800000">
            <a:off x="5750475" y="-25"/>
            <a:ext cx="1946700" cy="3460200"/>
          </a:xfrm>
          <a:prstGeom prst="rect">
            <a:avLst/>
          </a:prstGeom>
          <a:solidFill>
            <a:srgbClr val="33AC7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 rot="10800000" flipH="1">
            <a:off x="8659499" y="-25"/>
            <a:ext cx="484500" cy="3460200"/>
          </a:xfrm>
          <a:prstGeom prst="rect">
            <a:avLst/>
          </a:prstGeom>
          <a:solidFill>
            <a:srgbClr val="87CEA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ubTitle" idx="1"/>
          </p:nvPr>
        </p:nvSpPr>
        <p:spPr>
          <a:xfrm>
            <a:off x="324475" y="3612601"/>
            <a:ext cx="5124300" cy="13026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616161"/>
                </a:solidFill>
              </a:rPr>
              <a:pPr lv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 sz="1000">
              <a:solidFill>
                <a:srgbClr val="61616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 rot="10800000">
            <a:off x="7697100" y="-25"/>
            <a:ext cx="962400" cy="1741500"/>
          </a:xfrm>
          <a:prstGeom prst="rect">
            <a:avLst/>
          </a:prstGeom>
          <a:solidFill>
            <a:srgbClr val="57BB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rot="10800000">
            <a:off x="5750475" y="-25"/>
            <a:ext cx="1946700" cy="1741500"/>
          </a:xfrm>
          <a:prstGeom prst="rect">
            <a:avLst/>
          </a:prstGeom>
          <a:solidFill>
            <a:srgbClr val="33AC7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rot="10800000" flipH="1">
            <a:off x="8659499" y="-25"/>
            <a:ext cx="484500" cy="1741500"/>
          </a:xfrm>
          <a:prstGeom prst="rect">
            <a:avLst/>
          </a:prstGeom>
          <a:solidFill>
            <a:srgbClr val="87CEA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616161"/>
                </a:solidFill>
              </a:rPr>
              <a:pPr lv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 sz="1000">
              <a:solidFill>
                <a:srgbClr val="61616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-GB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1.jpe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jpeg"/><Relationship Id="rId3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image" Target="../media/image10.png"/><Relationship Id="rId7" Type="http://schemas.openxmlformats.org/officeDocument/2006/relationships/image" Target="../media/image14.jpe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0.png"/><Relationship Id="rId6" Type="http://schemas.openxmlformats.org/officeDocument/2006/relationships/image" Target="../media/image1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gi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6.png"/><Relationship Id="rId8" Type="http://schemas.openxmlformats.org/officeDocument/2006/relationships/image" Target="../media/image13.jpeg"/><Relationship Id="rId9" Type="http://schemas.openxmlformats.org/officeDocument/2006/relationships/image" Target="../media/image14.jpe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6.png"/><Relationship Id="rId8" Type="http://schemas.openxmlformats.org/officeDocument/2006/relationships/image" Target="../media/image13.jpeg"/><Relationship Id="rId9" Type="http://schemas.openxmlformats.org/officeDocument/2006/relationships/image" Target="../media/image14.jpe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6.png"/><Relationship Id="rId5" Type="http://schemas.openxmlformats.org/officeDocument/2006/relationships/image" Target="../media/image15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.libaccess.sjlibrary.org/stamp/stamp.jsp?arnumber=6674958" TargetMode="External"/><Relationship Id="rId4" Type="http://schemas.openxmlformats.org/officeDocument/2006/relationships/hyperlink" Target="http://ieeexplore.ieee.org.libaccess.sjlibrary.org/stamp/stamp.jsp?arnumber=7130597" TargetMode="External"/><Relationship Id="rId5" Type="http://schemas.openxmlformats.org/officeDocument/2006/relationships/hyperlink" Target="http://ieeexplore.ieee.org/stamp/stamp.jsp?tp=&amp;arnumber=6903711&amp;isnumber=6903651" TargetMode="External"/><Relationship Id="rId6" Type="http://schemas.openxmlformats.org/officeDocument/2006/relationships/hyperlink" Target="http://dx.doi.org/10.14257/astl.2013.31.58" TargetMode="External"/><Relationship Id="rId7" Type="http://schemas.openxmlformats.org/officeDocument/2006/relationships/hyperlink" Target="http://www.slideshare.net/AmazonWebServices/encryption-and-key-management-in-aws-sec304-aws-reinvent-2013" TargetMode="External"/><Relationship Id="rId8" Type="http://schemas.openxmlformats.org/officeDocument/2006/relationships/hyperlink" Target="http://docs.aws.amazon.com/AmazonS3/latest/dev/UsingClientSideEncryption.html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10.xml"/><Relationship Id="rId8" Type="http://schemas.openxmlformats.org/officeDocument/2006/relationships/diagramLayout" Target="../diagrams/layout1.xml"/><Relationship Id="rId9" Type="http://schemas.openxmlformats.org/officeDocument/2006/relationships/diagramQuickStyle" Target="../diagrams/quickStyle1.xml"/><Relationship Id="rId10" Type="http://schemas.openxmlformats.org/officeDocument/2006/relationships/diagramColors" Target="../diagrams/colors1.xml"/><Relationship Id="rId1" Type="http://schemas.openxmlformats.org/officeDocument/2006/relationships/slideLayout" Target="../slideLayouts/slideLayout13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24474" y="465975"/>
            <a:ext cx="8514725" cy="248677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GB" dirty="0" smtClean="0"/>
              <a:t>AN EFFICIENT AND PRIVACY PRESERVING MULTI-KEYWORD SEARCH </a:t>
            </a:r>
            <a:r>
              <a:rPr lang="en-US" dirty="0" smtClean="0"/>
              <a:t>OVER  </a:t>
            </a:r>
            <a:r>
              <a:rPr lang="en-US" dirty="0"/>
              <a:t>ENCRYPTED  CLOUD DATA</a:t>
            </a:r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324474" y="3612601"/>
            <a:ext cx="5695325" cy="130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PRESENTED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BY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: 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PRIYATHA JOJI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ABRAHAM 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TINA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PHILIP</a:t>
            </a:r>
          </a:p>
          <a:p>
            <a:pPr marL="914400" lvl="0" indent="457200">
              <a:spcBef>
                <a:spcPts val="0"/>
              </a:spcBef>
              <a:buNone/>
            </a:pPr>
            <a:endParaRPr b="1" dirty="0">
              <a:solidFill>
                <a:schemeClr val="dk2"/>
              </a:solidFill>
              <a:latin typeface="PT Sans Caption" charset="-52"/>
              <a:ea typeface="PT Sans Caption" charset="-52"/>
              <a:cs typeface="PT Sans Caption" charset="-5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smtClean="0">
                <a:solidFill>
                  <a:srgbClr val="616161"/>
                </a:solidFill>
              </a:rPr>
              <a:pPr lv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-GB" sz="1000">
              <a:solidFill>
                <a:srgbClr val="61616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MRSE FRAMEWORK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000000"/>
                    </a:solidFill>
                  </a:rPr>
                  <a:t>Setup(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𝐼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) :              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21" r="86685" b="32131"/>
          <a:stretch/>
        </p:blipFill>
        <p:spPr>
          <a:xfrm>
            <a:off x="934543" y="2734422"/>
            <a:ext cx="825625" cy="1131382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133600" y="3181350"/>
            <a:ext cx="1295400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l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835" y="2734422"/>
            <a:ext cx="1351055" cy="13510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70282" y="3820887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Symmetric Key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4543" y="3820888"/>
            <a:ext cx="1199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Data Owner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smtClean="0">
                <a:solidFill>
                  <a:srgbClr val="616161"/>
                </a:solidFill>
              </a:rPr>
              <a:pPr lv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GB" sz="1000">
              <a:solidFill>
                <a:srgbClr val="61616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MRSE FRAMEWORK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2. BuildIndex </a:t>
            </a:r>
            <a:r>
              <a:rPr lang="en-US" dirty="0">
                <a:solidFill>
                  <a:srgbClr val="000000"/>
                </a:solidFill>
              </a:rPr>
              <a:t>(F</a:t>
            </a:r>
            <a:r>
              <a:rPr lang="en-US" dirty="0" smtClean="0">
                <a:solidFill>
                  <a:srgbClr val="000000"/>
                </a:solidFill>
              </a:rPr>
              <a:t>, SK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21" r="86685" b="32131"/>
          <a:stretch/>
        </p:blipFill>
        <p:spPr>
          <a:xfrm>
            <a:off x="934543" y="2734422"/>
            <a:ext cx="825625" cy="11313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8203" y="3891639"/>
            <a:ext cx="105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Data Owner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505536"/>
            <a:ext cx="838200" cy="838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4600" y="3343736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Searchable encrypted index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Right Arrow 9"/>
          <p:cNvSpPr/>
          <p:nvPr/>
        </p:nvSpPr>
        <p:spPr>
          <a:xfrm rot="20526707">
            <a:off x="1876506" y="2876549"/>
            <a:ext cx="866694" cy="25739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002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905900">
            <a:off x="4360561" y="2856869"/>
            <a:ext cx="856782" cy="25370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002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660" y="2540635"/>
            <a:ext cx="327908" cy="3279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307" y="2466396"/>
            <a:ext cx="1612307" cy="161230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07684" y="3999360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Cloud server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smtClean="0">
                <a:solidFill>
                  <a:srgbClr val="616161"/>
                </a:solidFill>
              </a:rPr>
              <a:pPr lv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-GB" sz="100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3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MRSE FRAMEWORK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3.  Trapdoor T</a:t>
            </a:r>
            <a:r>
              <a:rPr lang="en-US" dirty="0">
                <a:solidFill>
                  <a:srgbClr val="000000"/>
                </a:solidFill>
              </a:rPr>
              <a:t>𝒲 </a:t>
            </a:r>
            <a:r>
              <a:rPr lang="en-US" dirty="0" smtClean="0">
                <a:solidFill>
                  <a:srgbClr val="000000"/>
                </a:solidFill>
              </a:rPr>
              <a:t>̃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21" r="86685" b="32131"/>
          <a:stretch/>
        </p:blipFill>
        <p:spPr>
          <a:xfrm>
            <a:off x="934543" y="2734422"/>
            <a:ext cx="825625" cy="11313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8203" y="3865804"/>
            <a:ext cx="1058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Data Owner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375" y="2833065"/>
            <a:ext cx="1131382" cy="11313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27859" y="3964447"/>
            <a:ext cx="1063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  User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00400" y="2922014"/>
            <a:ext cx="190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Request trapdoor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Right Arrow 12"/>
          <p:cNvSpPr/>
          <p:nvPr/>
        </p:nvSpPr>
        <p:spPr>
          <a:xfrm flipH="1">
            <a:off x="2209800" y="3350561"/>
            <a:ext cx="3048000" cy="2879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l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smtClean="0">
                <a:solidFill>
                  <a:srgbClr val="616161"/>
                </a:solidFill>
              </a:rPr>
              <a:pPr lv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-GB" sz="100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MRSE FRAMEWORK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3.  Trapdoor </a:t>
            </a:r>
            <a:r>
              <a:rPr lang="en-US" dirty="0" smtClean="0"/>
              <a:t>T</a:t>
            </a:r>
            <a:r>
              <a:rPr lang="en-US" dirty="0"/>
              <a:t>𝒲 ̃ 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21" r="86685" b="32131"/>
          <a:stretch/>
        </p:blipFill>
        <p:spPr>
          <a:xfrm>
            <a:off x="934543" y="2734422"/>
            <a:ext cx="825625" cy="11313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8203" y="3865804"/>
            <a:ext cx="1058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Data Owner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375" y="2833065"/>
            <a:ext cx="1131382" cy="11313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27859" y="3964447"/>
            <a:ext cx="1306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AuthenticatedUser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09" y="2624105"/>
            <a:ext cx="835156" cy="668778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209800" y="3257748"/>
            <a:ext cx="2895600" cy="3046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l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292" y="2624105"/>
            <a:ext cx="201284" cy="19685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smtClean="0">
                <a:solidFill>
                  <a:srgbClr val="616161"/>
                </a:solidFill>
              </a:rPr>
              <a:pPr lv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-GB" sz="1000">
              <a:solidFill>
                <a:srgbClr val="61616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9637" y="3618749"/>
            <a:ext cx="1405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Grant trapdoor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452" y="2786743"/>
            <a:ext cx="1757055" cy="17570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MRSE FRAMEWORK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4. Query(T</a:t>
            </a:r>
            <a:r>
              <a:rPr lang="en-US" dirty="0">
                <a:solidFill>
                  <a:srgbClr val="000000"/>
                </a:solidFill>
              </a:rPr>
              <a:t>𝒲 ̃, k, I)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658" y="2774291"/>
            <a:ext cx="1131382" cy="11313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12058" y="3864039"/>
            <a:ext cx="16311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Valid user provide query and trapdoor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09" y="2624105"/>
            <a:ext cx="835156" cy="66877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579182" y="3257748"/>
            <a:ext cx="2526218" cy="2284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l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055" y="3186782"/>
            <a:ext cx="715644" cy="7156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81600" y="4295744"/>
            <a:ext cx="13372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Searchable 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encrypted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index</a:t>
            </a: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98138" y="4402934"/>
            <a:ext cx="1107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Cloud server</a:t>
            </a:r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6" t="30560" r="5769" b="52818"/>
          <a:stretch/>
        </p:blipFill>
        <p:spPr>
          <a:xfrm>
            <a:off x="2796718" y="3615240"/>
            <a:ext cx="2308681" cy="38129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116522" y="3652297"/>
            <a:ext cx="137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Black elephant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150" y="2577441"/>
            <a:ext cx="201284" cy="19685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smtClean="0">
                <a:solidFill>
                  <a:srgbClr val="616161"/>
                </a:solidFill>
              </a:rPr>
              <a:pPr lv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-GB" sz="100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3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716" y="2800732"/>
            <a:ext cx="1757055" cy="17570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MRSE FRAMEWORK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4. Query(</a:t>
            </a:r>
            <a:r>
              <a:rPr lang="en-US" dirty="0" smtClean="0"/>
              <a:t>T</a:t>
            </a:r>
            <a:r>
              <a:rPr lang="en-US" dirty="0"/>
              <a:t>𝒲 ̃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k, I)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658" y="2774291"/>
            <a:ext cx="1131382" cy="11313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9201" y="4403898"/>
            <a:ext cx="13599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Result set returned to valid user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09" y="2624105"/>
            <a:ext cx="835156" cy="66877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579182" y="3257748"/>
            <a:ext cx="2526218" cy="2284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l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553" y="3198181"/>
            <a:ext cx="715644" cy="7156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99211" y="4311414"/>
            <a:ext cx="13372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Searchable 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encrypted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index</a:t>
            </a: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05245" y="4403898"/>
            <a:ext cx="1107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Cloud server</a:t>
            </a:r>
            <a:endParaRPr lang="en-US"/>
          </a:p>
        </p:txBody>
      </p:sp>
      <p:sp>
        <p:nvSpPr>
          <p:cNvPr id="13" name="Right Arrow 12"/>
          <p:cNvSpPr/>
          <p:nvPr/>
        </p:nvSpPr>
        <p:spPr>
          <a:xfrm flipH="1">
            <a:off x="2579182" y="3708282"/>
            <a:ext cx="2553358" cy="21824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l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40" y="3762678"/>
            <a:ext cx="880062" cy="8800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150" y="2547608"/>
            <a:ext cx="201284" cy="19685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smtClean="0">
                <a:solidFill>
                  <a:srgbClr val="616161"/>
                </a:solidFill>
              </a:rPr>
              <a:pPr lv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-GB" sz="100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01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 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Data Privacy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Index Privacy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Keyword Privacy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Trapdoor Unlink-ability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Access Pattern </a:t>
            </a:r>
            <a:endParaRPr lang="en-US" sz="1600" dirty="0">
              <a:solidFill>
                <a:srgbClr val="000000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1600" dirty="0">
              <a:solidFill>
                <a:schemeClr val="bg2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smtClean="0">
                <a:solidFill>
                  <a:srgbClr val="616161"/>
                </a:solidFill>
              </a:rPr>
              <a:pPr lv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-GB" sz="100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97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MRSE SCHEMES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114550"/>
            <a:ext cx="8362075" cy="2510100"/>
          </a:xfrm>
        </p:spPr>
        <p:txBody>
          <a:bodyPr/>
          <a:lstStyle/>
          <a:p>
            <a:pPr marL="342900" indent="-342900">
              <a:buAutoNum type="arabicParenR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MR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 charset="0"/>
                <a:cs typeface="Times New Roman" pitchFamily="18" charset="0"/>
              </a:rPr>
              <a:t>SE I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: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Privacy-Preserving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Scheme in Known Cipher-text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Model</a:t>
            </a:r>
            <a:b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endParaRPr lang="en-US" b="1" dirty="0" smtClean="0">
              <a:solidFill>
                <a:schemeClr val="bg2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AutoNum type="arabicParenR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MRSE II : Privacy-Preserving Scheme in Known Background Model</a:t>
            </a:r>
            <a:endParaRPr lang="en-US" b="1" dirty="0" smtClean="0">
              <a:solidFill>
                <a:schemeClr val="bg2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/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smtClean="0">
                <a:solidFill>
                  <a:srgbClr val="616161"/>
                </a:solidFill>
              </a:rPr>
              <a:pPr lv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-GB" sz="100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5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73" y="148224"/>
            <a:ext cx="8494801" cy="1432925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MRSE </a:t>
            </a:r>
            <a:r>
              <a:rPr lang="en-US" dirty="0"/>
              <a:t>I : Privacy-Preserving Scheme in Known Cipher-text Model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Di is a binary data vector for document Fi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Q is a binary </a:t>
            </a:r>
            <a:r>
              <a:rPr lang="en-US" sz="16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input query vector</a:t>
            </a:r>
            <a:endParaRPr lang="en-US" sz="1600" dirty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9600" y="2343150"/>
            <a:ext cx="3352800" cy="1295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rPr>
              <a:t>Assign Randomness to binary query vector </a:t>
            </a:r>
            <a:r>
              <a:rPr lang="pt-BR" sz="1600" dirty="0" err="1">
                <a:solidFill>
                  <a:schemeClr val="bg2">
                    <a:lumMod val="50000"/>
                  </a:schemeClr>
                </a:solidFill>
              </a:rPr>
              <a:t>Q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pt-BR" sz="1600" dirty="0" err="1">
                <a:solidFill>
                  <a:schemeClr val="bg2">
                    <a:lumMod val="50000"/>
                  </a:schemeClr>
                </a:solidFill>
              </a:rPr>
              <a:t>j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</a:rPr>
              <a:t>] ∈ {0,1} </a:t>
            </a:r>
          </a:p>
          <a:p>
            <a:pPr algn="ctr"/>
            <a:endParaRPr lang="en-US" sz="1600" dirty="0">
              <a:solidFill>
                <a:sysClr val="windowText" lastClr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3000" y="2343150"/>
            <a:ext cx="3276600" cy="1295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rPr>
              <a:t>Assign Randomness to </a:t>
            </a:r>
            <a:r>
              <a:rPr lang="en-US" sz="1600" dirty="0" smtClean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rPr>
              <a:t>binary </a:t>
            </a:r>
            <a:r>
              <a:rPr lang="en-US" sz="1600" dirty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rPr>
              <a:t>data </a:t>
            </a:r>
            <a:r>
              <a:rPr lang="en-US" sz="1600" dirty="0" smtClean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rPr>
              <a:t>vector 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</a:rPr>
              <a:t>Di[</a:t>
            </a:r>
            <a:r>
              <a:rPr lang="pt-BR" sz="1600" dirty="0" err="1">
                <a:solidFill>
                  <a:schemeClr val="bg2">
                    <a:lumMod val="50000"/>
                  </a:schemeClr>
                </a:solidFill>
              </a:rPr>
              <a:t>j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</a:rPr>
              <a:t>] ∈ {0,1} </a:t>
            </a: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rPr>
              <a:t> – insert dummy keyword</a:t>
            </a:r>
            <a:endParaRPr lang="en-US" sz="1600" dirty="0">
              <a:solidFill>
                <a:sysClr val="windowText" lastClr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962400" y="2990850"/>
            <a:ext cx="990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smtClean="0">
                <a:solidFill>
                  <a:srgbClr val="616161"/>
                </a:solidFill>
              </a:rPr>
              <a:pPr lv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-GB" sz="100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22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73" y="148224"/>
            <a:ext cx="8494801" cy="1432925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dirty="0"/>
              <a:t>MRSE I : Privacy-Preserving Scheme in Known Cipher-text Model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920450"/>
            <a:ext cx="8666875" cy="3019232"/>
          </a:xfrm>
        </p:spPr>
        <p:txBody>
          <a:bodyPr/>
          <a:lstStyle/>
          <a:p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400" dirty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1400" dirty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400" dirty="0" smtClean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rPr>
              <a:t>			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2343150"/>
            <a:ext cx="14478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rPr>
              <a:t>1. Setup</a:t>
            </a:r>
            <a:endParaRPr lang="en-US" dirty="0">
              <a:solidFill>
                <a:sysClr val="windowText" lastClr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00600" y="2343150"/>
            <a:ext cx="1600200" cy="9856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rPr>
              <a:t>2. BuildIndex</a:t>
            </a:r>
            <a:br>
              <a:rPr lang="en-US" dirty="0" smtClean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dirty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rPr>
              <a:t> (F, SK): </a:t>
            </a:r>
          </a:p>
        </p:txBody>
      </p:sp>
      <p:sp>
        <p:nvSpPr>
          <p:cNvPr id="9" name="Rectangle 8"/>
          <p:cNvSpPr/>
          <p:nvPr/>
        </p:nvSpPr>
        <p:spPr>
          <a:xfrm>
            <a:off x="578285" y="3954040"/>
            <a:ext cx="1600200" cy="1056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rPr>
              <a:t>3. Trapdoor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𝒲 ̃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0600" y="3954040"/>
            <a:ext cx="1600200" cy="9856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4. Query</a:t>
            </a:r>
            <a:b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(T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𝒲 ̃, k,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 ) </a:t>
            </a:r>
            <a:endParaRPr lang="en-US" dirty="0">
              <a:solidFill>
                <a:schemeClr val="bg2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78485" y="2419351"/>
            <a:ext cx="2545915" cy="990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Data owner generate Split vector S and 2 invertible matrices {M1, M2}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Secret key =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{S, M1, M2} 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151" y="268057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1780" y="2437596"/>
            <a:ext cx="2618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Build sub index for encrypted</a:t>
            </a:r>
            <a:b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document C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78485" y="3905241"/>
            <a:ext cx="25459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Trapdoor generated for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distinct search query keywords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Qj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Q is scaled to (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rQ,r,t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) - random number </a:t>
            </a:r>
            <a:r>
              <a:rPr lang="en-US" dirty="0"/>
              <a:t>r </a:t>
            </a:r>
            <a:r>
              <a:rPr lang="en-US" dirty="0">
                <a:sym typeface="Symbol" charset="2"/>
              </a:rPr>
              <a:t></a:t>
            </a:r>
            <a:r>
              <a:rPr lang="en-US" dirty="0"/>
              <a:t> 0 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7001" y="3954041"/>
            <a:ext cx="2343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User issues query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Provide trapdoor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𝒲 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Top -k retrieved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Ranked search on index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smtClean="0">
                <a:solidFill>
                  <a:srgbClr val="616161"/>
                </a:solidFill>
              </a:rPr>
              <a:pPr lv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-GB" sz="100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3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24475" y="1809750"/>
            <a:ext cx="8494800" cy="291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</a:p>
          <a:p>
            <a:pPr marL="5143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Char char="•"/>
            </a:pPr>
            <a:endParaRPr lang="en-GB" sz="1400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Model &amp; Threat Model</a:t>
            </a:r>
            <a:endParaRPr lang="en-GB"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MRSE Framework &amp; MRSE Schemes</a:t>
            </a:r>
            <a:endParaRPr lang="en-GB"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Benefits</a:t>
            </a:r>
            <a:endParaRPr lang="en-GB"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Industry practice &amp; Related 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orks</a:t>
            </a:r>
            <a:endParaRPr lang="en-GB"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indent="-285750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 &amp; Improvements to Existing System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GB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 &amp; Conclusion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smtClean="0">
                <a:solidFill>
                  <a:srgbClr val="616161"/>
                </a:solidFill>
              </a:rPr>
              <a:pPr lv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GB" sz="1000">
              <a:solidFill>
                <a:srgbClr val="61616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74" y="148224"/>
            <a:ext cx="8362325" cy="1432925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dirty="0"/>
              <a:t>MRSE I : Privacy-Preserving Scheme in Known Cipher-text Model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Different trapdoor generated for “</a:t>
            </a: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Arabian night”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 two searches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Nondeterministic trapdoor generation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Guarantee Trapdoor unlink-ability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smtClean="0">
                <a:solidFill>
                  <a:srgbClr val="616161"/>
                </a:solidFill>
              </a:rPr>
              <a:pPr lv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-GB" sz="100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9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75" y="148224"/>
            <a:ext cx="8494800" cy="1661525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dirty="0" smtClean="0"/>
              <a:t>COMPARISONS- MRSE I AND MRSE II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	MRSE I 					MRSE II</a:t>
            </a:r>
          </a:p>
          <a:p>
            <a:pPr marL="285750" indent="-285750">
              <a:buBlip>
                <a:blip r:embed="rId3"/>
              </a:buBlip>
            </a:pPr>
            <a:r>
              <a:rPr lang="en-US" dirty="0" smtClean="0">
                <a:solidFill>
                  <a:srgbClr val="000000"/>
                </a:solidFill>
              </a:rPr>
              <a:t>Keyword privacy not guaranteed		</a:t>
            </a:r>
            <a:r>
              <a:rPr lang="en-US" dirty="0">
                <a:solidFill>
                  <a:srgbClr val="000000"/>
                </a:solidFill>
              </a:rPr>
              <a:t>Keyword Privacy guaranteed  </a:t>
            </a:r>
            <a:endParaRPr lang="en-US" dirty="0" smtClean="0">
              <a:solidFill>
                <a:srgbClr val="000000"/>
              </a:solidFill>
            </a:endParaRPr>
          </a:p>
          <a:p>
            <a:pPr marL="285750" indent="-285750">
              <a:buBlip>
                <a:blip r:embed="rId3"/>
              </a:buBlip>
            </a:pPr>
            <a:r>
              <a:rPr lang="en-US" dirty="0" smtClean="0">
                <a:solidFill>
                  <a:srgbClr val="000000"/>
                </a:solidFill>
              </a:rPr>
              <a:t>Little background information is learnt	</a:t>
            </a:r>
            <a:r>
              <a:rPr lang="en-US" dirty="0">
                <a:solidFill>
                  <a:srgbClr val="000000"/>
                </a:solidFill>
              </a:rPr>
              <a:t>Secure against scale analysis attack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495550"/>
            <a:ext cx="304800" cy="30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952750"/>
            <a:ext cx="331586" cy="33158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smtClean="0">
                <a:solidFill>
                  <a:srgbClr val="616161"/>
                </a:solidFill>
              </a:rPr>
              <a:pPr lv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-GB" sz="100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00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73" y="148224"/>
            <a:ext cx="8494801" cy="1432925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MRSE II </a:t>
            </a:r>
            <a:r>
              <a:rPr lang="en-US" dirty="0"/>
              <a:t>: Privacy-Preserving Scheme in Known Background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1400" dirty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1400" dirty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343150"/>
            <a:ext cx="3352800" cy="1295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rPr>
              <a:t>Assign Randomness to query vector</a:t>
            </a:r>
            <a:endParaRPr lang="en-US" sz="1600" dirty="0">
              <a:solidFill>
                <a:sysClr val="windowText" lastClr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3000" y="2343150"/>
            <a:ext cx="3276600" cy="1295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rPr>
              <a:t>Assign </a:t>
            </a:r>
            <a:r>
              <a:rPr lang="en-US" sz="1600" b="1" dirty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lang="en-US" sz="1600" b="1" dirty="0" smtClean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rPr>
              <a:t>ore randomness</a:t>
            </a:r>
            <a:r>
              <a:rPr lang="en-US" sz="1600" dirty="0" smtClean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rPr>
              <a:t>to </a:t>
            </a:r>
            <a:r>
              <a:rPr lang="en-US" sz="1600" dirty="0" smtClean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rPr>
              <a:t>data </a:t>
            </a:r>
            <a:r>
              <a:rPr lang="en-US" sz="1600" dirty="0" smtClean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rPr>
              <a:t>vector – insert more dummy keywords, say U</a:t>
            </a:r>
            <a:endParaRPr lang="en-US" sz="1600" dirty="0">
              <a:solidFill>
                <a:sysClr val="windowText" lastClr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962400" y="2990850"/>
            <a:ext cx="990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smtClean="0">
                <a:solidFill>
                  <a:srgbClr val="616161"/>
                </a:solidFill>
              </a:rPr>
              <a:pPr lv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-GB" sz="100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34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73" y="148224"/>
            <a:ext cx="8494801" cy="1432925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dirty="0"/>
              <a:t>MRSE </a:t>
            </a:r>
            <a:r>
              <a:rPr lang="en-US" dirty="0" smtClean="0"/>
              <a:t>II: </a:t>
            </a:r>
            <a:r>
              <a:rPr lang="en-US" dirty="0"/>
              <a:t>Privacy-Preserving Scheme in Known </a:t>
            </a:r>
            <a:r>
              <a:rPr lang="en-US" dirty="0" smtClean="0"/>
              <a:t>Background </a:t>
            </a:r>
            <a:r>
              <a:rPr lang="en-US" dirty="0"/>
              <a:t>Model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920450"/>
            <a:ext cx="8666875" cy="3019232"/>
          </a:xfrm>
        </p:spPr>
        <p:txBody>
          <a:bodyPr/>
          <a:lstStyle/>
          <a:p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400" dirty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1400" dirty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400" dirty="0" smtClean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rPr>
              <a:t>			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2343150"/>
            <a:ext cx="14478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rPr>
              <a:t>1. Setup</a:t>
            </a:r>
            <a:endParaRPr lang="en-US" dirty="0">
              <a:solidFill>
                <a:sysClr val="windowText" lastClr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00600" y="2343150"/>
            <a:ext cx="1600200" cy="9856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rPr>
              <a:t>2. BuildIndex</a:t>
            </a:r>
            <a:br>
              <a:rPr lang="en-US" dirty="0" smtClean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dirty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rPr>
              <a:t> (F, SK): </a:t>
            </a:r>
          </a:p>
        </p:txBody>
      </p:sp>
      <p:sp>
        <p:nvSpPr>
          <p:cNvPr id="9" name="Rectangle 8"/>
          <p:cNvSpPr/>
          <p:nvPr/>
        </p:nvSpPr>
        <p:spPr>
          <a:xfrm>
            <a:off x="578285" y="3954040"/>
            <a:ext cx="1600200" cy="1056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rPr>
              <a:t>3. Trapdoor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𝒲 ̃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0600" y="3954040"/>
            <a:ext cx="1600200" cy="9856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4. Query</a:t>
            </a:r>
            <a:b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(T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𝒲 ̃, k,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 ) </a:t>
            </a:r>
            <a:endParaRPr lang="en-US" dirty="0">
              <a:solidFill>
                <a:schemeClr val="bg2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78485" y="2419351"/>
            <a:ext cx="25459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Data owner randomly generate Split vector S and 2 invertible matrices {M1, M2} – increased size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Secret key =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{S, M1, M2} 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151" y="268057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1780" y="2437596"/>
            <a:ext cx="2323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Build index for encrypted</a:t>
            </a:r>
            <a:b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document 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78485" y="3905241"/>
            <a:ext cx="2545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Random selection of V out of U dummy keywords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Corresponding entries in Q=1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7001" y="3954041"/>
            <a:ext cx="2343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User issues query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Provide trapdoor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𝒲 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Top -k returned to user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Ranked search on index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smtClean="0">
                <a:solidFill>
                  <a:srgbClr val="616161"/>
                </a:solidFill>
              </a:rPr>
              <a:pPr lv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-GB" sz="100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37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74" y="148224"/>
            <a:ext cx="7371725" cy="1509125"/>
          </a:xfrm>
        </p:spPr>
        <p:txBody>
          <a:bodyPr/>
          <a:lstStyle/>
          <a:p>
            <a:r>
              <a:rPr lang="en-US" dirty="0" smtClean="0"/>
              <a:t>PERFORMANCE BENEFITS OF EXISTING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Precision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privacy-preserving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High efficiency - Low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overhead on computation and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communication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Secure against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attacks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smtClean="0">
                <a:solidFill>
                  <a:srgbClr val="616161"/>
                </a:solidFill>
              </a:rPr>
              <a:pPr lv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-GB" sz="100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3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2" t="7231"/>
          <a:stretch/>
        </p:blipFill>
        <p:spPr>
          <a:xfrm>
            <a:off x="3657600" y="2947067"/>
            <a:ext cx="5161675" cy="21500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74" y="148225"/>
            <a:ext cx="7676525" cy="1280525"/>
          </a:xfrm>
        </p:spPr>
        <p:txBody>
          <a:bodyPr/>
          <a:lstStyle/>
          <a:p>
            <a:r>
              <a:rPr lang="en-US" dirty="0" smtClean="0"/>
              <a:t>CURRENT INDUSTRY PRACTICE : AWS ENCRYPTION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475" y="1920450"/>
            <a:ext cx="8494800" cy="3089700"/>
          </a:xfrm>
        </p:spPr>
        <p:txBody>
          <a:bodyPr/>
          <a:lstStyle/>
          <a:p>
            <a:pPr marL="285750" indent="-285750"/>
            <a:r>
              <a:rPr lang="en-US" sz="1600" b="1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CLIENT SIDE ENCRYPTION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You encrypt your own data and manage your own keys.</a:t>
            </a:r>
            <a:br>
              <a:rPr lang="en-US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a) Supply client-side master keys </a:t>
            </a:r>
            <a:br>
              <a:rPr lang="en-US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b) Use AWS KMS- managed</a:t>
            </a:r>
            <a:br>
              <a:rPr lang="en-US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    customer master key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214" y="1772784"/>
            <a:ext cx="2057771" cy="11037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04798" y="4509327"/>
            <a:ext cx="43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[5]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smtClean="0">
                <a:solidFill>
                  <a:srgbClr val="616161"/>
                </a:solidFill>
              </a:rPr>
              <a:pPr lv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en-GB" sz="100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4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sz="1600" b="1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SERVER SIDE ENCRYPTION</a:t>
            </a:r>
            <a:endParaRPr lang="en-US" sz="1600" b="1" dirty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AWS encrypts data (AES 256-bit)</a:t>
            </a:r>
            <a:br>
              <a:rPr lang="en-US" sz="17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7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and manage keys with</a:t>
            </a:r>
            <a:br>
              <a:rPr lang="en-US" sz="17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7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a)</a:t>
            </a:r>
            <a:r>
              <a:rPr lang="en-US" sz="17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7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Amazon </a:t>
            </a:r>
            <a:r>
              <a:rPr lang="en-US" sz="17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S3-Managed Keys</a:t>
            </a:r>
            <a:r>
              <a:rPr lang="en-US" sz="17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br>
              <a:rPr lang="en-US" sz="17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7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b) AWS </a:t>
            </a:r>
            <a:r>
              <a:rPr lang="en-US" sz="17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KMS-Managed Keys </a:t>
            </a:r>
            <a:r>
              <a:rPr lang="en-US" sz="1700" dirty="0">
                <a:solidFill>
                  <a:schemeClr val="bg2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(SSE-KMS)</a:t>
            </a:r>
            <a:endParaRPr lang="en-US" sz="1700" dirty="0" smtClean="0">
              <a:solidFill>
                <a:schemeClr val="bg2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4474" y="148225"/>
            <a:ext cx="7600325" cy="1356725"/>
          </a:xfrm>
        </p:spPr>
        <p:txBody>
          <a:bodyPr/>
          <a:lstStyle/>
          <a:p>
            <a:r>
              <a:rPr lang="en-US" dirty="0" smtClean="0"/>
              <a:t>CURRENT INDUSTRY PRACTICE : AWS ENCRYPTION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smtClean="0">
                <a:solidFill>
                  <a:srgbClr val="616161"/>
                </a:solidFill>
              </a:rPr>
              <a:pPr lv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en-GB" sz="1000">
              <a:solidFill>
                <a:srgbClr val="61616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30099"/>
            <a:ext cx="4170151" cy="2956056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1" name="Frame 10"/>
          <p:cNvSpPr/>
          <p:nvPr/>
        </p:nvSpPr>
        <p:spPr>
          <a:xfrm>
            <a:off x="4635664" y="4075710"/>
            <a:ext cx="2819400" cy="528900"/>
          </a:xfrm>
          <a:prstGeom prst="frame">
            <a:avLst/>
          </a:prstGeom>
          <a:solidFill>
            <a:srgbClr val="FF0000"/>
          </a:solidFill>
          <a:ln w="63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04798" y="4509327"/>
            <a:ext cx="43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94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74" y="148224"/>
            <a:ext cx="7752726" cy="1432925"/>
          </a:xfrm>
        </p:spPr>
        <p:txBody>
          <a:bodyPr/>
          <a:lstStyle/>
          <a:p>
            <a:r>
              <a:rPr lang="en-US" dirty="0"/>
              <a:t>CURRENT INDUSTRY PRACTICE </a:t>
            </a:r>
            <a:r>
              <a:rPr lang="en-US" dirty="0" smtClean="0"/>
              <a:t>: AMAZON CLOUDSEARCH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Create search domain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Upload documents JSON or XML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Issue search query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Search parameters provided by user </a:t>
            </a:r>
            <a:b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Field weight, Autocomplete suggestion,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oolean search, Geos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809750"/>
            <a:ext cx="2723275" cy="165674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smtClean="0">
                <a:solidFill>
                  <a:srgbClr val="616161"/>
                </a:solidFill>
              </a:rPr>
              <a:pPr lv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lang="en-GB" sz="100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87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Single keyword s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earchable encryption</a:t>
            </a:r>
            <a:b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“</a:t>
            </a:r>
            <a:r>
              <a:rPr lang="en-US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GALAXY”</a:t>
            </a:r>
            <a:endParaRPr 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Boolean keyword searchable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encryption </a:t>
            </a:r>
            <a:b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SAMSUNG AND GALAXY” / </a:t>
            </a:r>
            <a:r>
              <a:rPr 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SAMSUNG  OR GALAXY”</a:t>
            </a:r>
            <a:endParaRPr lang="en-US" sz="1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693075" y="1954946"/>
            <a:ext cx="17526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“GALAXY”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282809" y="3846056"/>
            <a:ext cx="2162866" cy="55521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“SAMSUNG GALAXY ”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468998" y="4123661"/>
            <a:ext cx="680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ound Diagonal Corner Rectangle 8"/>
          <p:cNvSpPr/>
          <p:nvPr/>
        </p:nvSpPr>
        <p:spPr>
          <a:xfrm>
            <a:off x="7171707" y="1920450"/>
            <a:ext cx="1766130" cy="1032300"/>
          </a:xfrm>
          <a:prstGeom prst="round2Diag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200" dirty="0" smtClean="0">
                <a:solidFill>
                  <a:sysClr val="windowText" lastClr="000000"/>
                </a:solidFill>
              </a:rPr>
              <a:t>Galaxy bioinformatics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solidFill>
                  <a:sysClr val="windowText" lastClr="000000"/>
                </a:solidFill>
              </a:rPr>
              <a:t>Galaxy–stars wiki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solidFill>
                  <a:sysClr val="windowText" lastClr="000000"/>
                </a:solidFill>
              </a:rPr>
              <a:t>Samsung galaxy</a:t>
            </a:r>
          </a:p>
        </p:txBody>
      </p:sp>
      <p:sp>
        <p:nvSpPr>
          <p:cNvPr id="13" name="Round Diagonal Corner Rectangle 12"/>
          <p:cNvSpPr/>
          <p:nvPr/>
        </p:nvSpPr>
        <p:spPr>
          <a:xfrm>
            <a:off x="7149270" y="3620442"/>
            <a:ext cx="1752600" cy="1312709"/>
          </a:xfrm>
          <a:prstGeom prst="round2Diag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100" dirty="0" smtClean="0">
                <a:solidFill>
                  <a:sysClr val="windowText" lastClr="000000"/>
                </a:solidFill>
              </a:rPr>
              <a:t>Samsung galaxy S7 edge</a:t>
            </a:r>
          </a:p>
          <a:p>
            <a:pPr marL="342900" indent="-342900">
              <a:buAutoNum type="arabicPeriod"/>
            </a:pPr>
            <a:r>
              <a:rPr lang="en-US" sz="1100" dirty="0" smtClean="0">
                <a:solidFill>
                  <a:sysClr val="windowText" lastClr="000000"/>
                </a:solidFill>
              </a:rPr>
              <a:t>Samsung galaxy cell phones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smtClean="0">
                <a:solidFill>
                  <a:srgbClr val="616161"/>
                </a:solidFill>
              </a:rPr>
              <a:pPr lv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lang="en-GB" sz="1000">
              <a:solidFill>
                <a:srgbClr val="61616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68998" y="2323288"/>
            <a:ext cx="702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Results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57780" y="4147395"/>
            <a:ext cx="702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Results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68998" y="2190750"/>
            <a:ext cx="680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91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ISSUES OF EXISTING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Times New Roman" charset="0"/>
                <a:cs typeface="Times New Roman" pitchFamily="18" charset="0"/>
              </a:rPr>
              <a:t>Only exact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Times New Roman" charset="0"/>
                <a:cs typeface="Times New Roman" pitchFamily="18" charset="0"/>
              </a:rPr>
              <a:t>keyword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Times New Roman" charset="0"/>
                <a:cs typeface="Times New Roman" pitchFamily="18" charset="0"/>
              </a:rPr>
              <a:t>matches returned</a:t>
            </a:r>
          </a:p>
          <a:p>
            <a:pPr marL="285750" indent="-285750">
              <a:buBlip>
                <a:blip r:embed="rId2"/>
              </a:buBlip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Times New Roman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Times New Roman" charset="0"/>
                <a:cs typeface="Times New Roman" pitchFamily="18" charset="0"/>
              </a:rPr>
              <a:t>dentity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Times New Roman" charset="0"/>
                <a:cs typeface="Times New Roman" pitchFamily="18" charset="0"/>
              </a:rPr>
              <a:t>privacy of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Times New Roman" charset="0"/>
                <a:cs typeface="Times New Roman" pitchFamily="18" charset="0"/>
              </a:rPr>
              <a:t>user unprotected</a:t>
            </a:r>
          </a:p>
          <a:p>
            <a:pPr marL="285750" indent="-285750">
              <a:buBlip>
                <a:blip r:embed="rId2"/>
              </a:buBlip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 designed to protect the access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pattern for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efficiency concerns</a:t>
            </a:r>
            <a:endParaRPr lang="en-US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smtClean="0">
                <a:solidFill>
                  <a:srgbClr val="616161"/>
                </a:solidFill>
              </a:rPr>
              <a:pPr lv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lang="en-GB" sz="100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BACKGROUND </a:t>
            </a:r>
            <a:endParaRPr lang="en-GB" dirty="0"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GB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of Data Privacy and </a:t>
            </a:r>
            <a:r>
              <a:rPr lang="en-GB" sz="17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Encryption         </a:t>
            </a:r>
            <a:endParaRPr lang="en-GB" sz="1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>
              <a:lnSpc>
                <a:spcPct val="145454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GB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Multi-keyword Ranked </a:t>
            </a:r>
            <a:r>
              <a:rPr lang="en-GB" sz="17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                  </a:t>
            </a:r>
            <a:endParaRPr lang="en-GB" sz="1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>
              <a:lnSpc>
                <a:spcPct val="145454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GB" sz="17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Meet the Privacy requirements </a:t>
            </a:r>
            <a:endParaRPr lang="en-GB" sz="1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>
              <a:lnSpc>
                <a:spcPct val="150000"/>
              </a:lnSpc>
              <a:spcAft>
                <a:spcPts val="1200"/>
              </a:spcAft>
              <a:buClr>
                <a:srgbClr val="000000"/>
              </a:buClr>
              <a:buFont typeface="Arial" pitchFamily="34" charset="0"/>
              <a:buChar char="•"/>
            </a:pPr>
            <a:r>
              <a:rPr lang="en-GB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similarity measures </a:t>
            </a:r>
            <a:r>
              <a:rPr lang="en-GB" sz="17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chosen </a:t>
            </a:r>
            <a:br>
              <a:rPr lang="en-GB" sz="17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GB" sz="1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50" y="1885742"/>
            <a:ext cx="2039225" cy="158339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smtClean="0">
                <a:solidFill>
                  <a:srgbClr val="616161"/>
                </a:solidFill>
              </a:rPr>
              <a:pPr lv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GB" sz="100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2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smtClean="0">
                <a:solidFill>
                  <a:srgbClr val="616161"/>
                </a:solidFill>
              </a:rPr>
              <a:pPr lv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lang="en-GB" sz="1000">
              <a:solidFill>
                <a:srgbClr val="61616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698489"/>
              </p:ext>
            </p:extLst>
          </p:nvPr>
        </p:nvGraphicFramePr>
        <p:xfrm>
          <a:off x="200337" y="1809750"/>
          <a:ext cx="8743076" cy="3139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71538"/>
                <a:gridCol w="4371538"/>
              </a:tblGrid>
              <a:tr h="32594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EXISTING</a:t>
                      </a:r>
                      <a:endParaRPr lang="en-US" sz="17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ENHANCED</a:t>
                      </a:r>
                      <a:endParaRPr lang="en-US" sz="17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56686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rgbClr val="00000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1. </a:t>
                      </a:r>
                      <a:r>
                        <a:rPr lang="en-US" sz="1700" baseline="0" dirty="0" smtClean="0">
                          <a:solidFill>
                            <a:srgbClr val="00000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No human errors tolerated</a:t>
                      </a:r>
                      <a:endParaRPr lang="en-US" sz="1700" dirty="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rgbClr val="00000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1.  Human</a:t>
                      </a:r>
                      <a:r>
                        <a:rPr lang="en-US" sz="1700" baseline="0" dirty="0" smtClean="0">
                          <a:solidFill>
                            <a:srgbClr val="00000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errors tolerated, approx. string matching.</a:t>
                      </a:r>
                      <a:endParaRPr lang="en-US" sz="1700" dirty="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56686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rgbClr val="00000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2. Relevance ranking</a:t>
                      </a:r>
                      <a:endParaRPr lang="en-US" sz="1700" dirty="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rgbClr val="00000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2. Relevance ranking based on Ngram, where gram size =3</a:t>
                      </a:r>
                      <a:endParaRPr lang="en-US" sz="1700" dirty="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25945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rgbClr val="00000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3. No user id protection</a:t>
                      </a:r>
                      <a:r>
                        <a:rPr lang="en-US" sz="1700" baseline="0" dirty="0" smtClean="0">
                          <a:solidFill>
                            <a:srgbClr val="00000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from data-owner</a:t>
                      </a:r>
                      <a:endParaRPr lang="en-US" sz="1700" dirty="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rgbClr val="00000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3. </a:t>
                      </a:r>
                      <a:r>
                        <a:rPr lang="en-US" sz="1700" baseline="0" dirty="0" smtClean="0">
                          <a:solidFill>
                            <a:srgbClr val="00000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Identity protection of user by encryption</a:t>
                      </a:r>
                    </a:p>
                  </a:txBody>
                  <a:tcPr/>
                </a:tc>
              </a:tr>
              <a:tr h="56686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rgbClr val="00000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4.  Trapdoor</a:t>
                      </a:r>
                      <a:r>
                        <a:rPr lang="en-US" sz="1700" baseline="0" dirty="0" smtClean="0">
                          <a:solidFill>
                            <a:srgbClr val="00000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granted by owners to valid users</a:t>
                      </a:r>
                      <a:endParaRPr lang="en-US" sz="1700" dirty="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rgbClr val="00000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4.  Grant or revoke trapdoor facility to valid</a:t>
                      </a:r>
                      <a:r>
                        <a:rPr lang="en-US" sz="1700" baseline="0" dirty="0" smtClean="0">
                          <a:solidFill>
                            <a:srgbClr val="00000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users.</a:t>
                      </a:r>
                      <a:endParaRPr lang="en-US" sz="1700" dirty="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56686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rgbClr val="00000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5. Files</a:t>
                      </a:r>
                      <a:r>
                        <a:rPr lang="en-US" sz="1700" baseline="0" dirty="0" smtClean="0">
                          <a:solidFill>
                            <a:srgbClr val="00000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and index uploaded to same cloud server</a:t>
                      </a:r>
                      <a:endParaRPr lang="en-US" sz="1700" dirty="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rgbClr val="00000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5. Files and</a:t>
                      </a:r>
                      <a:r>
                        <a:rPr lang="en-US" sz="1700" baseline="0" dirty="0" smtClean="0">
                          <a:solidFill>
                            <a:srgbClr val="00000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index outsourced to different cloud servers for added security.</a:t>
                      </a:r>
                      <a:endParaRPr lang="en-US" sz="1700" dirty="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13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357983" y="1843923"/>
            <a:ext cx="1421105" cy="3162866"/>
          </a:xfrm>
          <a:prstGeom prst="roundRect">
            <a:avLst/>
          </a:prstGeom>
          <a:gradFill>
            <a:gsLst>
              <a:gs pos="1000">
                <a:srgbClr val="C0FFFC"/>
              </a:gs>
              <a:gs pos="0">
                <a:schemeClr val="dk1">
                  <a:tint val="50000"/>
                  <a:satMod val="300000"/>
                </a:schemeClr>
              </a:gs>
              <a:gs pos="0">
                <a:schemeClr val="dk1">
                  <a:tint val="37000"/>
                  <a:satMod val="300000"/>
                  <a:alpha val="4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ENHANCED SYSTEM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201" y="1894197"/>
            <a:ext cx="8494800" cy="2704200"/>
          </a:xfrm>
        </p:spPr>
        <p:txBody>
          <a:bodyPr/>
          <a:lstStyle/>
          <a:p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smtClean="0">
                <a:solidFill>
                  <a:srgbClr val="616161"/>
                </a:solidFill>
              </a:rPr>
              <a:pPr lv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lang="en-GB" sz="1000">
              <a:solidFill>
                <a:srgbClr val="61616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712" y="3049549"/>
            <a:ext cx="788059" cy="7880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21" r="86685" b="32131"/>
          <a:stretch/>
        </p:blipFill>
        <p:spPr>
          <a:xfrm>
            <a:off x="818651" y="2896154"/>
            <a:ext cx="825625" cy="113138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20493549">
            <a:off x="1552818" y="2671929"/>
            <a:ext cx="1859066" cy="2061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l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450" y="1965796"/>
            <a:ext cx="749300" cy="7493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1476271">
            <a:off x="1612853" y="4087722"/>
            <a:ext cx="1815322" cy="2449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l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20" y="3704814"/>
            <a:ext cx="1422566" cy="14225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20667494">
            <a:off x="1633308" y="2344511"/>
            <a:ext cx="140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Encrypted files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486501">
            <a:off x="1533629" y="4379201"/>
            <a:ext cx="154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Encrypted index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7" t="11481" r="11831" b="29783"/>
          <a:stretch/>
        </p:blipFill>
        <p:spPr>
          <a:xfrm>
            <a:off x="3330020" y="2785883"/>
            <a:ext cx="1528562" cy="946029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3481349" y="3257615"/>
            <a:ext cx="1271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Cloud Server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74353" y="4813511"/>
            <a:ext cx="119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Amazon RDS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0724" y="3902412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owner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 rot="10800000">
            <a:off x="4834312" y="3368027"/>
            <a:ext cx="1737693" cy="1973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l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608" y="2869025"/>
            <a:ext cx="201284" cy="1968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210" y="2669783"/>
            <a:ext cx="835156" cy="66877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6" t="30560" r="5769" b="52818"/>
          <a:stretch/>
        </p:blipFill>
        <p:spPr>
          <a:xfrm>
            <a:off x="4912832" y="3659477"/>
            <a:ext cx="1855157" cy="291865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5045752" y="3651522"/>
            <a:ext cx="13925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Blak</a:t>
            </a:r>
            <a:r>
              <a:rPr lang="en-US" dirty="0"/>
              <a:t> </a:t>
            </a:r>
            <a:r>
              <a:rPr lang="en-US" dirty="0" err="1" smtClean="0"/>
              <a:t>olephan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638800" y="4070028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1600" b="1" dirty="0" smtClean="0"/>
              <a:t>+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561542" y="4355439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 top-5 )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3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370173" y="1833285"/>
            <a:ext cx="1421105" cy="3162866"/>
          </a:xfrm>
          <a:prstGeom prst="roundRect">
            <a:avLst/>
          </a:prstGeom>
          <a:gradFill>
            <a:gsLst>
              <a:gs pos="1000">
                <a:srgbClr val="C0FFFC"/>
              </a:gs>
              <a:gs pos="0">
                <a:schemeClr val="dk1">
                  <a:tint val="50000"/>
                  <a:satMod val="300000"/>
                </a:schemeClr>
              </a:gs>
              <a:gs pos="0">
                <a:schemeClr val="dk1">
                  <a:tint val="37000"/>
                  <a:satMod val="300000"/>
                  <a:alpha val="4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ENHANCED SYSTEM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201" y="1894197"/>
            <a:ext cx="8494800" cy="2704200"/>
          </a:xfrm>
        </p:spPr>
        <p:txBody>
          <a:bodyPr/>
          <a:lstStyle/>
          <a:p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smtClean="0">
                <a:solidFill>
                  <a:srgbClr val="616161"/>
                </a:solidFill>
              </a:rPr>
              <a:pPr lv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 lang="en-GB" sz="1000">
              <a:solidFill>
                <a:srgbClr val="61616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712" y="3049549"/>
            <a:ext cx="788059" cy="7880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21" r="86685" b="32131"/>
          <a:stretch/>
        </p:blipFill>
        <p:spPr>
          <a:xfrm>
            <a:off x="818651" y="2896154"/>
            <a:ext cx="825625" cy="113138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20493549">
            <a:off x="1552818" y="2671929"/>
            <a:ext cx="1859066" cy="2061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l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01" y="1883406"/>
            <a:ext cx="749300" cy="7493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1476271">
            <a:off x="1580864" y="4251113"/>
            <a:ext cx="1815322" cy="2077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l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818" y="3730695"/>
            <a:ext cx="1231551" cy="12315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20667494">
            <a:off x="1633308" y="2344511"/>
            <a:ext cx="140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Encrypted files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486501">
            <a:off x="1533629" y="4379201"/>
            <a:ext cx="154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Encrypted index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7" t="11481" r="11831" b="29783"/>
          <a:stretch/>
        </p:blipFill>
        <p:spPr>
          <a:xfrm>
            <a:off x="3316445" y="2760520"/>
            <a:ext cx="1528562" cy="946029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3275717" y="3183566"/>
            <a:ext cx="15523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Cloud Server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b="1" dirty="0" smtClean="0">
                <a:solidFill>
                  <a:srgbClr val="00B050"/>
                </a:solidFill>
              </a:rPr>
              <a:t>Req. received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75474" y="4688827"/>
            <a:ext cx="119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Amazon RDS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5705" y="378280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Data owner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0800000">
            <a:off x="4898941" y="3366041"/>
            <a:ext cx="1737693" cy="1973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l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608" y="2869025"/>
            <a:ext cx="201284" cy="1968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210" y="2669783"/>
            <a:ext cx="835156" cy="66877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6" t="30560" r="5769" b="52818"/>
          <a:stretch/>
        </p:blipFill>
        <p:spPr>
          <a:xfrm>
            <a:off x="4912832" y="3659477"/>
            <a:ext cx="1855157" cy="291865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5045752" y="3651522"/>
            <a:ext cx="13925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Blak</a:t>
            </a:r>
            <a:r>
              <a:rPr lang="en-US" dirty="0"/>
              <a:t> </a:t>
            </a:r>
            <a:r>
              <a:rPr lang="en-US" dirty="0" err="1" smtClean="0"/>
              <a:t>olephan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19738" y="4087566"/>
            <a:ext cx="376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1600" b="1" dirty="0" smtClean="0"/>
              <a:t>+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476253" y="4605263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 top-5 )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777175" y="4004234"/>
            <a:ext cx="861626" cy="59416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676400" y="2800350"/>
            <a:ext cx="1676400" cy="5334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 rot="20353688">
            <a:off x="1752632" y="3087946"/>
            <a:ext cx="16782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Retrieve files (E)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736135" y="3779790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Valid user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 rot="19474902">
            <a:off x="4657686" y="4256469"/>
            <a:ext cx="1380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Ngram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87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ENHANCED SYSTEM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201" y="1894197"/>
            <a:ext cx="8494800" cy="2704200"/>
          </a:xfrm>
        </p:spPr>
        <p:txBody>
          <a:bodyPr/>
          <a:lstStyle/>
          <a:p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smtClean="0">
                <a:solidFill>
                  <a:srgbClr val="616161"/>
                </a:solidFill>
              </a:rPr>
              <a:pPr lv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lang="en-GB" sz="1000">
              <a:solidFill>
                <a:srgbClr val="61616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712" y="3049549"/>
            <a:ext cx="788059" cy="7880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21" r="86685" b="32131"/>
          <a:stretch/>
        </p:blipFill>
        <p:spPr>
          <a:xfrm>
            <a:off x="818651" y="2896154"/>
            <a:ext cx="825625" cy="113138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55705" y="378280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Data owner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1709853" y="3298143"/>
            <a:ext cx="5105714" cy="2231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l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608" y="2869025"/>
            <a:ext cx="201284" cy="19685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6736135" y="3779790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Valid user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802" y="3521254"/>
            <a:ext cx="880062" cy="8800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58409" y="3653674"/>
            <a:ext cx="3410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Decrypted top-k ranked results returned to user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635" y="2372678"/>
            <a:ext cx="1320718" cy="105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0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ENHANCED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896" y="1657350"/>
            <a:ext cx="8857103" cy="3486150"/>
          </a:xfrm>
        </p:spPr>
        <p:txBody>
          <a:bodyPr/>
          <a:lstStyle/>
          <a:p>
            <a:pPr marL="285750" indent="-285750">
              <a:buBlip>
                <a:blip r:embed="rId3"/>
              </a:buBlip>
            </a:pPr>
            <a:r>
              <a:rPr lang="en-US" sz="17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Efficient </a:t>
            </a:r>
            <a:r>
              <a:rPr lang="en-US" sz="17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ranked search for multi-keyword queries </a:t>
            </a:r>
            <a:r>
              <a:rPr lang="en-US" sz="17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br>
              <a:rPr lang="en-US" sz="17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7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      - </a:t>
            </a:r>
            <a:r>
              <a:rPr lang="en-US" sz="1700" dirty="0" err="1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Ngram</a:t>
            </a:r>
            <a:r>
              <a:rPr lang="en-US" sz="17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approximate </a:t>
            </a:r>
            <a:r>
              <a:rPr lang="en-US" sz="17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string </a:t>
            </a:r>
            <a:r>
              <a:rPr lang="en-US" sz="17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matching       </a:t>
            </a:r>
          </a:p>
          <a:p>
            <a:pPr marL="285750" indent="-285750">
              <a:buBlip>
                <a:blip r:embed="rId3"/>
              </a:buBlip>
            </a:pPr>
            <a:r>
              <a:rPr lang="en-US" sz="17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Preserves privacy of data</a:t>
            </a:r>
            <a:br>
              <a:rPr lang="en-US" sz="17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7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    -   File encryption	 -  AES 128-Bit encryption </a:t>
            </a:r>
            <a:br>
              <a:rPr lang="en-US" sz="17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7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     - Index encryption	 -  SHA1 Hashing algorithm</a:t>
            </a:r>
          </a:p>
          <a:p>
            <a:pPr marL="285750" indent="-285750">
              <a:buBlip>
                <a:blip r:embed="rId3"/>
              </a:buBlip>
            </a:pPr>
            <a:r>
              <a:rPr lang="en-US" sz="17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Searchable encrypted files and index </a:t>
            </a:r>
            <a:br>
              <a:rPr lang="en-US" sz="17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7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   - Encrypted files at Drop box </a:t>
            </a:r>
            <a:br>
              <a:rPr lang="en-US" sz="17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7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   - Index at Amazon RDS – MySQL instances</a:t>
            </a:r>
          </a:p>
          <a:p>
            <a:pPr marL="285750" indent="-285750">
              <a:buBlip>
                <a:blip r:embed="rId3"/>
              </a:buBlip>
            </a:pPr>
            <a:r>
              <a:rPr lang="en-US" sz="17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Protect </a:t>
            </a:r>
            <a:r>
              <a:rPr lang="en-US" sz="17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identity/privacy </a:t>
            </a:r>
            <a:r>
              <a:rPr lang="en-US" sz="17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of user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smtClean="0">
                <a:solidFill>
                  <a:srgbClr val="616161"/>
                </a:solidFill>
              </a:rPr>
              <a:pPr lv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 lang="en-GB" sz="1000">
              <a:solidFill>
                <a:srgbClr val="616161"/>
              </a:solidFill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9" r="49260"/>
          <a:stretch/>
        </p:blipFill>
        <p:spPr>
          <a:xfrm>
            <a:off x="6019800" y="1733550"/>
            <a:ext cx="3122112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9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Hypernym</a:t>
            </a:r>
            <a:r>
              <a:rPr lang="en-US" sz="17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 hyponym based searching with less </a:t>
            </a:r>
            <a:r>
              <a:rPr lang="en-US" sz="17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search - time complexity. </a:t>
            </a:r>
            <a:endParaRPr lang="en-US" sz="1700" dirty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Place encrypted </a:t>
            </a:r>
            <a:r>
              <a:rPr lang="en-US" sz="17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index </a:t>
            </a:r>
            <a:r>
              <a:rPr lang="en-US" sz="17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on </a:t>
            </a:r>
            <a:r>
              <a:rPr lang="en-US" sz="17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multiple </a:t>
            </a:r>
            <a:r>
              <a:rPr lang="en-US" sz="17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clouds for </a:t>
            </a:r>
            <a:br>
              <a:rPr lang="en-US" sz="17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7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7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more protection.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151" y="2343150"/>
            <a:ext cx="3920849" cy="16959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smtClean="0">
                <a:solidFill>
                  <a:srgbClr val="616161"/>
                </a:solidFill>
              </a:rPr>
              <a:pPr lv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lang="en-GB" sz="100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67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475" y="1920450"/>
            <a:ext cx="8494800" cy="3013500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In existing system:</a:t>
            </a:r>
            <a:br>
              <a:rPr lang="en-US" altLang="zh-CN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CN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	- S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olves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the problem of multi-keyword ranked search over encrypted cloud 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br>
              <a:rPr lang="en-US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	- </a:t>
            </a:r>
            <a:r>
              <a:rPr lang="en-US" altLang="zh-CN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Establishes privacy requirements using 2 MRSE schemes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In enhanced system:</a:t>
            </a:r>
            <a:br>
              <a:rPr lang="en-US" altLang="zh-CN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CN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- Search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result time depends on 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query word &amp; dataset.</a:t>
            </a:r>
            <a:br>
              <a:rPr lang="en-US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	 - single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or multi keyword (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34 </a:t>
            </a:r>
            <a:r>
              <a:rPr lang="en-US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ms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– 545 </a:t>
            </a:r>
            <a:r>
              <a:rPr lang="en-US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ms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altLang="zh-CN" dirty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dirty="0">
              <a:solidFill>
                <a:schemeClr val="bg2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endParaRPr lang="en-US" altLang="zh-CN" dirty="0"/>
          </a:p>
          <a:p>
            <a:r>
              <a:rPr lang="en-US" altLang="zh-CN" dirty="0"/>
              <a:t>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smtClean="0">
                <a:solidFill>
                  <a:srgbClr val="616161"/>
                </a:solidFill>
              </a:rPr>
              <a:pPr lv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 lang="en-GB" sz="100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91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474" y="1733550"/>
            <a:ext cx="8819525" cy="3581400"/>
          </a:xfrm>
        </p:spPr>
        <p:txBody>
          <a:bodyPr/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1] C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Wang, K. Ren, M. Li, N. Cao, and W. Lou “Privacy-Preserving Multi-Keyword Ranked Search over Encrypted Cloud Data</a:t>
            </a:r>
            <a: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,”</a:t>
            </a:r>
            <a:b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IEEE Transactions on Parallel and Distributed Systems,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2014 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Available:</a:t>
            </a:r>
            <a:b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20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200" u="sng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</a:t>
            </a:r>
            <a:r>
              <a:rPr lang="en-US" sz="1200" u="sng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://ieeexplore.ieee.org.libaccess.sjlibrary.org/stamp/stamp.jsp?arnumber=66749 </a:t>
            </a:r>
            <a:r>
              <a:rPr lang="en-US" sz="1200" u="sng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200" u="sng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2] J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Wu, S. Xiao, and S. </a:t>
            </a:r>
            <a: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Zhou, 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W. </a:t>
            </a:r>
            <a: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Zhang and 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Y. Lin</a:t>
            </a:r>
            <a: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“Privacy Preserving Ranked Multi-Keyword Search for Multiple Data Owners </a:t>
            </a:r>
            <a: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b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Cloud 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Computing,” </a:t>
            </a:r>
            <a:r>
              <a:rPr lang="en-US" sz="1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IEEE Transaction on Computers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2016 </a:t>
            </a:r>
            <a: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Available:</a:t>
            </a:r>
            <a:b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200" u="sng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</a:t>
            </a:r>
            <a:r>
              <a:rPr lang="en-US" sz="1200" u="sng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://</a:t>
            </a:r>
            <a:r>
              <a:rPr lang="en-US" sz="1200" u="sng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ieeexplore.ieee.org.libaccess.sjlibrary.org/stamp/stamp.jsp?arnumber=7130597</a:t>
            </a:r>
            <a:r>
              <a:rPr lang="en-US" sz="1200" u="sng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200" u="sng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[3] K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H. Ho and T. S. Moh  "Efficient semantic search over encrypted data in cloud computing,</a:t>
            </a:r>
            <a:r>
              <a:rPr lang="en-US" sz="1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International Conference on </a:t>
            </a:r>
            <a:r>
              <a:rPr lang="en-US" sz="1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br>
              <a:rPr lang="en-US" sz="1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Performance </a:t>
            </a:r>
            <a:r>
              <a:rPr lang="en-US" sz="1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Computing &amp; Simulation (HPCS), 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2014 </a:t>
            </a:r>
            <a: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Available:</a:t>
            </a:r>
            <a:b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200" u="sng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http</a:t>
            </a:r>
            <a:r>
              <a:rPr lang="en-US" sz="1200" u="sng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://ieeexplore.ieee.org/stamp/stamp.jsp?tp=&amp;arnumber=6903711&amp;isnumber=6903651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u="sng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200" u="sng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[4] L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Chen, Q. Liu </a:t>
            </a:r>
            <a: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Sun and 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Z. Xia </a:t>
            </a:r>
            <a: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 Efficient and Privacy-Preserving Semantic Multi-Keyword Ranked Search over </a:t>
            </a:r>
            <a: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Encrypted</a:t>
            </a:r>
            <a:b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Cloud 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Data,” </a:t>
            </a:r>
            <a:r>
              <a:rPr lang="en-US" sz="1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International Journal of Security and </a:t>
            </a:r>
            <a:r>
              <a:rPr lang="en-US" sz="1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2014 Available:</a:t>
            </a:r>
            <a:r>
              <a:rPr lang="en-US" sz="1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u="sng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http://</a:t>
            </a:r>
            <a:r>
              <a:rPr lang="en-US" sz="1200" u="sng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dx.doi.org/10.14257/astl.2013.31.58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[5] Jason 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Chan, Ken Beer and Todd </a:t>
            </a:r>
            <a:r>
              <a:rPr lang="en-US" sz="1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Cignetti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1200" dirty="0" smtClean="0">
                <a:solidFill>
                  <a:srgbClr val="000000"/>
                </a:solidFill>
              </a:rPr>
              <a:t>Encryption </a:t>
            </a:r>
            <a:r>
              <a:rPr lang="en-US" sz="1200" dirty="0">
                <a:solidFill>
                  <a:srgbClr val="000000"/>
                </a:solidFill>
              </a:rPr>
              <a:t>and key management in AWS</a:t>
            </a:r>
            <a: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”, </a:t>
            </a:r>
            <a:r>
              <a:rPr lang="en-US" sz="1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Docs.aws.amazon.com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2013. 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[Online]. </a:t>
            </a:r>
            <a: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Available:</a:t>
            </a:r>
            <a:b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200" u="sng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http</a:t>
            </a:r>
            <a:r>
              <a:rPr lang="en-US" sz="1200" u="sng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://</a:t>
            </a:r>
            <a:r>
              <a:rPr lang="en-US" sz="1200" u="sng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www.slideshare.net/AmazonWebServices/encryption-and-key-management-in-aws-sec304-aws-reinvent-2013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[6] “</a:t>
            </a:r>
            <a:r>
              <a:rPr lang="en-US" sz="1200" dirty="0" smtClean="0">
                <a:solidFill>
                  <a:srgbClr val="000000"/>
                </a:solidFill>
              </a:rPr>
              <a:t>Protecting Data Using Encryption</a:t>
            </a:r>
            <a: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”, </a:t>
            </a:r>
            <a:r>
              <a:rPr lang="en-US" sz="12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Docs.aws.amazon.com</a:t>
            </a:r>
            <a: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2016. [Online]. Available:</a:t>
            </a:r>
            <a:b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200" u="sng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8"/>
              </a:rPr>
              <a:t>http</a:t>
            </a:r>
            <a:r>
              <a:rPr lang="en-US" sz="1200" u="sng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8"/>
              </a:rPr>
              <a:t>://docs.aws.amazon.com/AmazonS3/latest/dev/UsingClientSideEncryption.html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 smtClean="0"/>
          </a:p>
          <a:p>
            <a:endParaRPr lang="en-US" sz="11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smtClean="0">
                <a:solidFill>
                  <a:srgbClr val="616161"/>
                </a:solidFill>
              </a:rPr>
              <a:pPr lv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 lang="en-GB" sz="100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275" y="1773512"/>
            <a:ext cx="5029326" cy="335550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smtClean="0">
                <a:solidFill>
                  <a:srgbClr val="616161"/>
                </a:solidFill>
              </a:rPr>
              <a:pPr lv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 lang="en-GB" sz="100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84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99370"/>
            <a:ext cx="2286000" cy="31897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91000" y="2647951"/>
            <a:ext cx="388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Times New Roman" charset="0"/>
                <a:ea typeface="Times New Roman" charset="0"/>
                <a:cs typeface="Times New Roman" charset="0"/>
              </a:rPr>
              <a:t>Any Questions ???</a:t>
            </a:r>
            <a:endParaRPr lang="en-US" sz="3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7655" y="134028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03332" y="141544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1666" y="101460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smtClean="0">
                <a:solidFill>
                  <a:srgbClr val="616161"/>
                </a:solidFill>
              </a:rPr>
              <a:pPr lv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 lang="en-GB" sz="100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60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BACKGROUND 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lv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</a:pPr>
            <a:r>
              <a:rPr lang="en-GB" sz="2400" b="1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 b="1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GB" sz="2400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Data Breach is a Serious Issue !!</a:t>
            </a:r>
            <a:r>
              <a:rPr lang="en-GB" sz="1700" dirty="0" smtClean="0">
                <a:solidFill>
                  <a:schemeClr val="tx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GB" sz="1700" dirty="0" smtClean="0">
                <a:solidFill>
                  <a:schemeClr val="tx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GB" sz="1700" dirty="0">
              <a:solidFill>
                <a:schemeClr val="tx1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70" y="3470740"/>
            <a:ext cx="6916801" cy="1469933"/>
          </a:xfrm>
          <a:prstGeom prst="rect">
            <a:avLst/>
          </a:prstGeom>
          <a:ln>
            <a:solidFill>
              <a:schemeClr val="accent3">
                <a:shade val="80000"/>
                <a:hueOff val="0"/>
                <a:satOff val="0"/>
                <a:lumOff val="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70" y="2800350"/>
            <a:ext cx="6916801" cy="986412"/>
          </a:xfrm>
          <a:prstGeom prst="rect">
            <a:avLst/>
          </a:prstGeom>
          <a:ln>
            <a:solidFill>
              <a:schemeClr val="accent3">
                <a:shade val="80000"/>
                <a:hueOff val="0"/>
                <a:satOff val="0"/>
                <a:lumOff val="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smtClean="0">
                <a:solidFill>
                  <a:srgbClr val="616161"/>
                </a:solidFill>
              </a:rPr>
              <a:pPr lv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GB" sz="1000">
              <a:solidFill>
                <a:srgbClr val="61616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BACKGROUND 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GB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of Data Privacy and </a:t>
            </a:r>
            <a:r>
              <a:rPr lang="en-GB" sz="17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Encryption         </a:t>
            </a:r>
            <a:endParaRPr lang="en-GB" sz="1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>
              <a:lnSpc>
                <a:spcPct val="145454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GB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Multi-keyword Ranked </a:t>
            </a:r>
            <a:r>
              <a:rPr lang="en-GB" sz="17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                  </a:t>
            </a:r>
            <a:endParaRPr lang="en-GB" sz="1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>
              <a:lnSpc>
                <a:spcPct val="145454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GB" sz="17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Meet the Privacy requirements </a:t>
            </a:r>
            <a:endParaRPr lang="en-GB" sz="1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>
              <a:lnSpc>
                <a:spcPct val="150000"/>
              </a:lnSpc>
              <a:spcAft>
                <a:spcPts val="1200"/>
              </a:spcAft>
              <a:buClr>
                <a:srgbClr val="000000"/>
              </a:buClr>
              <a:buFont typeface="Arial" pitchFamily="34" charset="0"/>
              <a:buChar char="•"/>
            </a:pPr>
            <a:r>
              <a:rPr lang="en-GB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similarity measures </a:t>
            </a:r>
            <a:r>
              <a:rPr lang="en-GB" sz="17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chosen </a:t>
            </a:r>
            <a:br>
              <a:rPr lang="en-GB" sz="17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7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i)   </a:t>
            </a:r>
            <a:r>
              <a:rPr lang="en-US" sz="17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Coordinate matching	 - </a:t>
            </a:r>
            <a:r>
              <a:rPr lang="en-US" sz="1700" dirty="0">
                <a:solidFill>
                  <a:srgbClr val="000000"/>
                </a:solidFill>
              </a:rPr>
              <a:t>as many matches as possible </a:t>
            </a:r>
            <a:r>
              <a:rPr lang="en-US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/>
            </a:r>
            <a:br>
              <a:rPr lang="en-US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lang="en-US" sz="17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ii)  Inner </a:t>
            </a:r>
            <a:r>
              <a:rPr lang="en-US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product similarity </a:t>
            </a:r>
            <a:r>
              <a:rPr lang="en-US" sz="17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- </a:t>
            </a:r>
            <a:r>
              <a:rPr lang="en-US" sz="1600" dirty="0" smtClean="0">
                <a:solidFill>
                  <a:srgbClr val="000000"/>
                </a:solidFill>
              </a:rPr>
              <a:t>no. </a:t>
            </a:r>
            <a:r>
              <a:rPr lang="en-US" sz="1600" dirty="0">
                <a:solidFill>
                  <a:srgbClr val="000000"/>
                </a:solidFill>
              </a:rPr>
              <a:t>of query keywords appearing in a </a:t>
            </a:r>
            <a:r>
              <a:rPr lang="en-US" sz="1600" dirty="0" smtClean="0">
                <a:solidFill>
                  <a:srgbClr val="000000"/>
                </a:solidFill>
              </a:rPr>
              <a:t>document </a:t>
            </a:r>
            <a:endParaRPr lang="en-GB" sz="1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50" y="1885742"/>
            <a:ext cx="2039225" cy="158339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smtClean="0">
                <a:solidFill>
                  <a:srgbClr val="616161"/>
                </a:solidFill>
              </a:rPr>
              <a:pPr lv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GB" sz="100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19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PROBLEM FORMULATION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model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Threat model </a:t>
            </a:r>
            <a:endParaRPr lang="en-GB" b="1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3" indent="-285750">
              <a:buClr>
                <a:srgbClr val="000000"/>
              </a:buClr>
              <a:buFont typeface="Wingdings" charset="2"/>
              <a:buChar char="Ø"/>
            </a:pPr>
            <a:r>
              <a:rPr lang="en-GB" sz="17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Known </a:t>
            </a:r>
            <a:r>
              <a:rPr lang="en-GB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Ciphertext </a:t>
            </a:r>
            <a:r>
              <a:rPr lang="en-GB" sz="17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 lang="en-GB" sz="1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1" indent="-285750">
              <a:buClr>
                <a:srgbClr val="000000"/>
              </a:buClr>
              <a:buFont typeface="Wingdings" charset="2"/>
              <a:buChar char="Ø"/>
            </a:pPr>
            <a:r>
              <a:rPr lang="en-GB" sz="17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Known </a:t>
            </a:r>
            <a:r>
              <a:rPr lang="en-GB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smtClean="0">
                <a:solidFill>
                  <a:srgbClr val="616161"/>
                </a:solidFill>
              </a:rPr>
              <a:pPr lv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GB" sz="1000">
              <a:solidFill>
                <a:srgbClr val="61616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22995" y="2105696"/>
            <a:ext cx="5256985" cy="2668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628207" y="409575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[1]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475" y="1832504"/>
            <a:ext cx="3398520" cy="2938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smtClean="0">
                <a:solidFill>
                  <a:srgbClr val="616161"/>
                </a:solidFill>
              </a:rPr>
              <a:pPr lv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GB" sz="1000">
              <a:solidFill>
                <a:srgbClr val="61616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474" y="1920450"/>
            <a:ext cx="8667125" cy="2704200"/>
          </a:xfrm>
        </p:spPr>
        <p:txBody>
          <a:bodyPr/>
          <a:lstStyle/>
          <a:p>
            <a:pPr marL="228600" lvl="1">
              <a:buClr>
                <a:srgbClr val="000000"/>
              </a:buClr>
            </a:pPr>
            <a:r>
              <a:rPr lang="en-GB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Known Cipher-text </a:t>
            </a:r>
            <a:r>
              <a:rPr lang="en-GB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                                            </a:t>
            </a:r>
            <a:r>
              <a:rPr lang="en-GB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 Known </a:t>
            </a:r>
            <a:r>
              <a:rPr lang="en-GB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 </a:t>
            </a:r>
            <a:r>
              <a:rPr lang="en-GB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</a:p>
          <a:p>
            <a:pPr marL="514350" lvl="1" indent="-285750">
              <a:buClr>
                <a:srgbClr val="000000"/>
              </a:buClr>
              <a:buBlip>
                <a:blip r:embed="rId2"/>
              </a:buBlip>
            </a:pPr>
            <a:r>
              <a:rPr lang="en-GB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 the encrypted dataset from owner    		Know the encrypted dataset from owner</a:t>
            </a:r>
          </a:p>
          <a:p>
            <a:pPr marL="514350" lvl="1" indent="-285750">
              <a:lnSpc>
                <a:spcPct val="100000"/>
              </a:lnSpc>
              <a:buClr>
                <a:srgbClr val="000000"/>
              </a:buClr>
              <a:buBlip>
                <a:blip r:embed="rId2"/>
              </a:buBlip>
            </a:pPr>
            <a:r>
              <a:rPr lang="en-GB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Searchable </a:t>
            </a:r>
            <a:r>
              <a:rPr lang="en-GB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 </a:t>
            </a:r>
            <a:r>
              <a:rPr lang="en-GB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outsource from owner		 Searchable index from owner				                       				</a:t>
            </a:r>
            <a:br>
              <a:rPr lang="en-GB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</a:t>
            </a:r>
            <a:r>
              <a:rPr lang="en-GB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background of the dataset – trapdoor 						</a:t>
            </a:r>
            <a:br>
              <a:rPr lang="en-GB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correlation		                                                                   </a:t>
            </a:r>
            <a:br>
              <a:rPr lang="en-GB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                     </a:t>
            </a:r>
            <a:br>
              <a:rPr lang="en-GB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		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495550"/>
            <a:ext cx="201284" cy="196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992500"/>
            <a:ext cx="201284" cy="196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419900"/>
            <a:ext cx="201284" cy="1968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smtClean="0">
                <a:solidFill>
                  <a:srgbClr val="616161"/>
                </a:solidFill>
              </a:rPr>
              <a:pPr lv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GB" sz="1000">
              <a:solidFill>
                <a:srgbClr val="61616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MRSE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 3"/>
              <p:cNvGraphicFramePr/>
              <p:nvPr>
                <p:extLst>
                  <p:ext uri="{D42A27DB-BD31-4B8C-83A1-F6EECF244321}">
                    <p14:modId xmlns:p14="http://schemas.microsoft.com/office/powerpoint/2010/main" val="117426653"/>
                  </p:ext>
                </p:extLst>
              </p:nvPr>
            </p:nvGraphicFramePr>
            <p:xfrm>
              <a:off x="990475" y="1428750"/>
              <a:ext cx="7162800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Diagram 3"/>
              <p:cNvGraphicFramePr/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17426653"/>
                  </p:ext>
                </p:extLst>
              </p:nvPr>
            </p:nvGraphicFramePr>
            <p:xfrm>
              <a:off x="990475" y="1428750"/>
              <a:ext cx="7162800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smtClean="0">
                <a:solidFill>
                  <a:srgbClr val="616161"/>
                </a:solidFill>
              </a:rPr>
              <a:pPr lv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GB" sz="100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53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3945</TotalTime>
  <Words>969</Words>
  <Application>Microsoft Macintosh PowerPoint</Application>
  <PresentationFormat>On-screen Show (16:9)</PresentationFormat>
  <Paragraphs>290</Paragraphs>
  <Slides>39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Cambria Math</vt:lpstr>
      <vt:lpstr>Open Sans</vt:lpstr>
      <vt:lpstr>PT Sans Caption</vt:lpstr>
      <vt:lpstr>PT Sans Narrow</vt:lpstr>
      <vt:lpstr>Symbol</vt:lpstr>
      <vt:lpstr>Times New Roman</vt:lpstr>
      <vt:lpstr>Wingdings</vt:lpstr>
      <vt:lpstr>Arial</vt:lpstr>
      <vt:lpstr>tropic</vt:lpstr>
      <vt:lpstr>AN EFFICIENT AND PRIVACY PRESERVING MULTI-KEYWORD SEARCH OVER  ENCRYPTED  CLOUD DATA</vt:lpstr>
      <vt:lpstr>AGENDA</vt:lpstr>
      <vt:lpstr>BACKGROUND </vt:lpstr>
      <vt:lpstr>BACKGROUND </vt:lpstr>
      <vt:lpstr>BACKGROUND </vt:lpstr>
      <vt:lpstr>PROBLEM FORMULATION</vt:lpstr>
      <vt:lpstr>SYSTEM MODEL</vt:lpstr>
      <vt:lpstr>THREAT MODEL</vt:lpstr>
      <vt:lpstr>MRSE FRAMEWORK</vt:lpstr>
      <vt:lpstr>MRSE FRAMEWORK</vt:lpstr>
      <vt:lpstr>MRSE FRAMEWORK</vt:lpstr>
      <vt:lpstr>MRSE FRAMEWORK</vt:lpstr>
      <vt:lpstr>MRSE FRAMEWORK</vt:lpstr>
      <vt:lpstr>MRSE FRAMEWORK</vt:lpstr>
      <vt:lpstr>MRSE FRAMEWORK</vt:lpstr>
      <vt:lpstr>PRIVACY REQUIREMENTS</vt:lpstr>
      <vt:lpstr>MRSE SCHEMES</vt:lpstr>
      <vt:lpstr>  MRSE I : Privacy-Preserving Scheme in Known Cipher-text Model </vt:lpstr>
      <vt:lpstr>  MRSE I : Privacy-Preserving Scheme in Known Cipher-text Model </vt:lpstr>
      <vt:lpstr>  MRSE I : Privacy-Preserving Scheme in Known Cipher-text Model </vt:lpstr>
      <vt:lpstr>   COMPARISONS- MRSE I AND MRSE II  </vt:lpstr>
      <vt:lpstr>  MRSE II : Privacy-Preserving Scheme in Known Background Model</vt:lpstr>
      <vt:lpstr>  MRSE II: Privacy-Preserving Scheme in Known Background Model </vt:lpstr>
      <vt:lpstr>PERFORMANCE BENEFITS OF EXISTING SYSTEM</vt:lpstr>
      <vt:lpstr>CURRENT INDUSTRY PRACTICE : AWS ENCRYPTION</vt:lpstr>
      <vt:lpstr>CURRENT INDUSTRY PRACTICE : AWS ENCRYPTION</vt:lpstr>
      <vt:lpstr>CURRENT INDUSTRY PRACTICE : AMAZON CLOUDSEARCH</vt:lpstr>
      <vt:lpstr>RELATED WORKS</vt:lpstr>
      <vt:lpstr>MAJOR ISSUES OF EXISTING SYSTEM</vt:lpstr>
      <vt:lpstr>IMPROVEMENTS</vt:lpstr>
      <vt:lpstr>ENHANCED SYSTEM ARCHITECTURE</vt:lpstr>
      <vt:lpstr>ENHANCED SYSTEM ARCHITECTURE</vt:lpstr>
      <vt:lpstr>ENHANCED SYSTEM ARCHITECTURE</vt:lpstr>
      <vt:lpstr>MORE ABOUT ENHANCED SYSTEM</vt:lpstr>
      <vt:lpstr>FUTURE WORK</vt:lpstr>
      <vt:lpstr>CONCLUSION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Efficient and Privacy-Preserving Multi-Keyword Ranked Search over Encrypted Cloud Data</dc:title>
  <dc:creator>Suju</dc:creator>
  <cp:lastModifiedBy>Priyatha Abraham</cp:lastModifiedBy>
  <cp:revision>158</cp:revision>
  <dcterms:modified xsi:type="dcterms:W3CDTF">2016-12-09T01:30:41Z</dcterms:modified>
</cp:coreProperties>
</file>