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58"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17CF1-0B51-4332-A260-02CF737A5DD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A65A3FB-C232-4267-B063-372A20353F30}">
      <dgm:prSet custT="1"/>
      <dgm:spPr/>
      <dgm:t>
        <a:bodyPr/>
        <a:lstStyle/>
        <a:p>
          <a:pPr algn="l" rtl="0"/>
          <a:endParaRPr lang="en-US" sz="1800" dirty="0"/>
        </a:p>
      </dgm:t>
    </dgm:pt>
    <dgm:pt modelId="{856DFCD7-A7C7-41DF-B1B3-33CFD58EB673}" type="parTrans" cxnId="{860811BE-31FC-4EFF-92C0-2B6EE2372817}">
      <dgm:prSet/>
      <dgm:spPr/>
      <dgm:t>
        <a:bodyPr/>
        <a:lstStyle/>
        <a:p>
          <a:endParaRPr lang="en-US"/>
        </a:p>
      </dgm:t>
    </dgm:pt>
    <dgm:pt modelId="{3E7D02B6-06DE-48C7-B20B-E6B7D44AAD7A}" type="sibTrans" cxnId="{860811BE-31FC-4EFF-92C0-2B6EE2372817}">
      <dgm:prSet/>
      <dgm:spPr/>
      <dgm:t>
        <a:bodyPr/>
        <a:lstStyle/>
        <a:p>
          <a:endParaRPr lang="en-US"/>
        </a:p>
      </dgm:t>
    </dgm:pt>
    <dgm:pt modelId="{05F67E03-8D43-494D-85A3-3B6A548AC8DA}">
      <dgm:prSet custT="1"/>
      <dgm:spPr/>
      <dgm:t>
        <a:bodyPr/>
        <a:lstStyle/>
        <a:p>
          <a:r>
            <a:rPr lang="en-US" sz="1800" dirty="0"/>
            <a:t>The number of participants is unlimited which increases the chances of finding an item that I like and increases the likelihood of an exchange.</a:t>
          </a:r>
        </a:p>
      </dgm:t>
    </dgm:pt>
    <dgm:pt modelId="{871048FE-C005-4438-90AA-87BF1E4B08B9}" type="parTrans" cxnId="{543AAE34-3621-474D-AA00-AB6288F4D279}">
      <dgm:prSet/>
      <dgm:spPr/>
      <dgm:t>
        <a:bodyPr/>
        <a:lstStyle/>
        <a:p>
          <a:endParaRPr lang="en-US"/>
        </a:p>
      </dgm:t>
    </dgm:pt>
    <dgm:pt modelId="{045C3109-02B3-4D1B-AF93-259CCA827303}" type="sibTrans" cxnId="{543AAE34-3621-474D-AA00-AB6288F4D279}">
      <dgm:prSet/>
      <dgm:spPr/>
      <dgm:t>
        <a:bodyPr/>
        <a:lstStyle/>
        <a:p>
          <a:endParaRPr lang="en-US"/>
        </a:p>
      </dgm:t>
    </dgm:pt>
    <dgm:pt modelId="{602232BD-F448-4670-AE12-02C2F3C6DDF0}">
      <dgm:prSet custT="1"/>
      <dgm:spPr/>
      <dgm:t>
        <a:bodyPr/>
        <a:lstStyle/>
        <a:p>
          <a:r>
            <a:rPr lang="en-US" sz="1800" dirty="0"/>
            <a:t>Each user should tell his true preferences in order to increase his chances of getting one of the products he prefers.</a:t>
          </a:r>
        </a:p>
      </dgm:t>
    </dgm:pt>
    <dgm:pt modelId="{A1BC13F4-291A-48C9-9296-70ADF8B41A84}" type="parTrans" cxnId="{440F2FAE-6841-40B0-B118-352C467026C1}">
      <dgm:prSet/>
      <dgm:spPr/>
      <dgm:t>
        <a:bodyPr/>
        <a:lstStyle/>
        <a:p>
          <a:endParaRPr lang="en-US"/>
        </a:p>
      </dgm:t>
    </dgm:pt>
    <dgm:pt modelId="{30654AD6-F0BB-4EF2-A8EC-ACB566DE0238}" type="sibTrans" cxnId="{440F2FAE-6841-40B0-B118-352C467026C1}">
      <dgm:prSet/>
      <dgm:spPr/>
      <dgm:t>
        <a:bodyPr/>
        <a:lstStyle/>
        <a:p>
          <a:endParaRPr lang="en-US"/>
        </a:p>
      </dgm:t>
    </dgm:pt>
    <dgm:pt modelId="{81489164-9C2C-4AF0-97FE-FCD7DC84DDDA}" type="pres">
      <dgm:prSet presAssocID="{D6617CF1-0B51-4332-A260-02CF737A5DDB}" presName="root" presStyleCnt="0">
        <dgm:presLayoutVars>
          <dgm:dir/>
          <dgm:resizeHandles val="exact"/>
        </dgm:presLayoutVars>
      </dgm:prSet>
      <dgm:spPr/>
    </dgm:pt>
    <dgm:pt modelId="{A3CA6467-7EEA-4015-B989-CC2B9B0D41FE}" type="pres">
      <dgm:prSet presAssocID="{BA65A3FB-C232-4267-B063-372A20353F30}" presName="compNode" presStyleCnt="0"/>
      <dgm:spPr/>
    </dgm:pt>
    <dgm:pt modelId="{D1FA9210-11F3-45AB-B0C2-4808A4AC6EC9}" type="pres">
      <dgm:prSet presAssocID="{BA65A3FB-C232-4267-B063-372A20353F30}" presName="iconRect" presStyleLbl="node1" presStyleIdx="0" presStyleCnt="3" custLinFactY="8235" custLinFactNeighborX="-99938"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ploma roll"/>
        </a:ext>
      </dgm:extLst>
    </dgm:pt>
    <dgm:pt modelId="{1B1FDAB1-079F-4A06-AE7C-30C1BBD39CBD}" type="pres">
      <dgm:prSet presAssocID="{BA65A3FB-C232-4267-B063-372A20353F30}" presName="spaceRect" presStyleCnt="0"/>
      <dgm:spPr/>
    </dgm:pt>
    <dgm:pt modelId="{D708ADEE-9236-45E4-9C43-0BA95D1763F8}" type="pres">
      <dgm:prSet presAssocID="{BA65A3FB-C232-4267-B063-372A20353F30}" presName="textRect" presStyleLbl="revTx" presStyleIdx="0" presStyleCnt="3" custScaleX="265705" custLinFactY="-100000" custLinFactNeighborX="49751" custLinFactNeighborY="-174496">
        <dgm:presLayoutVars>
          <dgm:chMax val="1"/>
          <dgm:chPref val="1"/>
        </dgm:presLayoutVars>
      </dgm:prSet>
      <dgm:spPr/>
    </dgm:pt>
    <dgm:pt modelId="{EB252E74-0D2E-47A4-88DC-8DC320053265}" type="pres">
      <dgm:prSet presAssocID="{3E7D02B6-06DE-48C7-B20B-E6B7D44AAD7A}" presName="sibTrans" presStyleCnt="0"/>
      <dgm:spPr/>
    </dgm:pt>
    <dgm:pt modelId="{84E3D6B1-E0C6-4B36-9DE5-99A1A8B1E49F}" type="pres">
      <dgm:prSet presAssocID="{05F67E03-8D43-494D-85A3-3B6A548AC8DA}" presName="compNode" presStyleCnt="0"/>
      <dgm:spPr/>
    </dgm:pt>
    <dgm:pt modelId="{7E264509-918F-48CF-B066-5C1762643334}" type="pres">
      <dgm:prSet presAssocID="{05F67E03-8D43-494D-85A3-3B6A548AC8DA}" presName="iconRect" presStyleLbl="node1" presStyleIdx="1" presStyleCnt="3" custLinFactX="-52801" custLinFactY="7487" custLinFactNeighborX="-100000" custLinFactNeighborY="10000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a:ext>
      </dgm:extLst>
    </dgm:pt>
    <dgm:pt modelId="{7F2EDC52-F0AA-414A-A7CA-E9E38ECAB83D}" type="pres">
      <dgm:prSet presAssocID="{05F67E03-8D43-494D-85A3-3B6A548AC8DA}" presName="spaceRect" presStyleCnt="0"/>
      <dgm:spPr/>
    </dgm:pt>
    <dgm:pt modelId="{7EC0FBCD-D148-4DD9-A9BA-8CDAAD41E330}" type="pres">
      <dgm:prSet presAssocID="{05F67E03-8D43-494D-85A3-3B6A548AC8DA}" presName="textRect" presStyleLbl="revTx" presStyleIdx="1" presStyleCnt="3" custScaleX="129794" custScaleY="115697" custLinFactNeighborX="-62268" custLinFactNeighborY="49887">
        <dgm:presLayoutVars>
          <dgm:chMax val="1"/>
          <dgm:chPref val="1"/>
        </dgm:presLayoutVars>
      </dgm:prSet>
      <dgm:spPr/>
    </dgm:pt>
    <dgm:pt modelId="{FAD4A4CE-C851-4C3E-90E3-FC24E68A9749}" type="pres">
      <dgm:prSet presAssocID="{045C3109-02B3-4D1B-AF93-259CCA827303}" presName="sibTrans" presStyleCnt="0"/>
      <dgm:spPr/>
    </dgm:pt>
    <dgm:pt modelId="{C3D44854-A224-4EFA-8D64-727089ABBDCC}" type="pres">
      <dgm:prSet presAssocID="{602232BD-F448-4670-AE12-02C2F3C6DDF0}" presName="compNode" presStyleCnt="0"/>
      <dgm:spPr/>
    </dgm:pt>
    <dgm:pt modelId="{75A8A266-0227-4CA1-A5D3-02D73E83F58B}" type="pres">
      <dgm:prSet presAssocID="{602232BD-F448-4670-AE12-02C2F3C6DDF0}" presName="iconRect" presStyleLbl="node1" presStyleIdx="2" presStyleCnt="3" custLinFactNeighborX="-5880" custLinFactNeighborY="9708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cales of justice"/>
        </a:ext>
      </dgm:extLst>
    </dgm:pt>
    <dgm:pt modelId="{3BCCD993-0FE3-4FEB-A831-9E1D56BE394D}" type="pres">
      <dgm:prSet presAssocID="{602232BD-F448-4670-AE12-02C2F3C6DDF0}" presName="spaceRect" presStyleCnt="0"/>
      <dgm:spPr/>
    </dgm:pt>
    <dgm:pt modelId="{ACC993E5-86CF-4DF6-B18F-A98F4A0D4A32}" type="pres">
      <dgm:prSet presAssocID="{602232BD-F448-4670-AE12-02C2F3C6DDF0}" presName="textRect" presStyleLbl="revTx" presStyleIdx="2" presStyleCnt="3" custScaleX="115407" custScaleY="105113" custLinFactNeighborX="-4232" custLinFactNeighborY="43998">
        <dgm:presLayoutVars>
          <dgm:chMax val="1"/>
          <dgm:chPref val="1"/>
        </dgm:presLayoutVars>
      </dgm:prSet>
      <dgm:spPr/>
    </dgm:pt>
  </dgm:ptLst>
  <dgm:cxnLst>
    <dgm:cxn modelId="{E60A622D-E28F-4540-8C7D-DCAB58BFF1DB}" type="presOf" srcId="{602232BD-F448-4670-AE12-02C2F3C6DDF0}" destId="{ACC993E5-86CF-4DF6-B18F-A98F4A0D4A32}" srcOrd="0" destOrd="0" presId="urn:microsoft.com/office/officeart/2018/2/layout/IconLabelList"/>
    <dgm:cxn modelId="{543AAE34-3621-474D-AA00-AB6288F4D279}" srcId="{D6617CF1-0B51-4332-A260-02CF737A5DDB}" destId="{05F67E03-8D43-494D-85A3-3B6A548AC8DA}" srcOrd="1" destOrd="0" parTransId="{871048FE-C005-4438-90AA-87BF1E4B08B9}" sibTransId="{045C3109-02B3-4D1B-AF93-259CCA827303}"/>
    <dgm:cxn modelId="{DDB7DD79-DE11-4638-BAC6-BF0E031F0460}" type="presOf" srcId="{D6617CF1-0B51-4332-A260-02CF737A5DDB}" destId="{81489164-9C2C-4AF0-97FE-FCD7DC84DDDA}" srcOrd="0" destOrd="0" presId="urn:microsoft.com/office/officeart/2018/2/layout/IconLabelList"/>
    <dgm:cxn modelId="{11C08A90-263F-401B-91BD-DFF29CDBD782}" type="presOf" srcId="{05F67E03-8D43-494D-85A3-3B6A548AC8DA}" destId="{7EC0FBCD-D148-4DD9-A9BA-8CDAAD41E330}" srcOrd="0" destOrd="0" presId="urn:microsoft.com/office/officeart/2018/2/layout/IconLabelList"/>
    <dgm:cxn modelId="{440F2FAE-6841-40B0-B118-352C467026C1}" srcId="{D6617CF1-0B51-4332-A260-02CF737A5DDB}" destId="{602232BD-F448-4670-AE12-02C2F3C6DDF0}" srcOrd="2" destOrd="0" parTransId="{A1BC13F4-291A-48C9-9296-70ADF8B41A84}" sibTransId="{30654AD6-F0BB-4EF2-A8EC-ACB566DE0238}"/>
    <dgm:cxn modelId="{860811BE-31FC-4EFF-92C0-2B6EE2372817}" srcId="{D6617CF1-0B51-4332-A260-02CF737A5DDB}" destId="{BA65A3FB-C232-4267-B063-372A20353F30}" srcOrd="0" destOrd="0" parTransId="{856DFCD7-A7C7-41DF-B1B3-33CFD58EB673}" sibTransId="{3E7D02B6-06DE-48C7-B20B-E6B7D44AAD7A}"/>
    <dgm:cxn modelId="{F3CFA3D2-D768-40CA-AF77-ED3C0C499773}" type="presOf" srcId="{BA65A3FB-C232-4267-B063-372A20353F30}" destId="{D708ADEE-9236-45E4-9C43-0BA95D1763F8}" srcOrd="0" destOrd="0" presId="urn:microsoft.com/office/officeart/2018/2/layout/IconLabelList"/>
    <dgm:cxn modelId="{50930528-7F47-4E24-A4B0-89D7A4029AA4}" type="presParOf" srcId="{81489164-9C2C-4AF0-97FE-FCD7DC84DDDA}" destId="{A3CA6467-7EEA-4015-B989-CC2B9B0D41FE}" srcOrd="0" destOrd="0" presId="urn:microsoft.com/office/officeart/2018/2/layout/IconLabelList"/>
    <dgm:cxn modelId="{63C346F4-7416-415A-BEC6-4A079E3E1832}" type="presParOf" srcId="{A3CA6467-7EEA-4015-B989-CC2B9B0D41FE}" destId="{D1FA9210-11F3-45AB-B0C2-4808A4AC6EC9}" srcOrd="0" destOrd="0" presId="urn:microsoft.com/office/officeart/2018/2/layout/IconLabelList"/>
    <dgm:cxn modelId="{FDE6339E-E1C4-425E-8E55-8ED86E5615D2}" type="presParOf" srcId="{A3CA6467-7EEA-4015-B989-CC2B9B0D41FE}" destId="{1B1FDAB1-079F-4A06-AE7C-30C1BBD39CBD}" srcOrd="1" destOrd="0" presId="urn:microsoft.com/office/officeart/2018/2/layout/IconLabelList"/>
    <dgm:cxn modelId="{60666034-BC4C-4663-A884-942578141916}" type="presParOf" srcId="{A3CA6467-7EEA-4015-B989-CC2B9B0D41FE}" destId="{D708ADEE-9236-45E4-9C43-0BA95D1763F8}" srcOrd="2" destOrd="0" presId="urn:microsoft.com/office/officeart/2018/2/layout/IconLabelList"/>
    <dgm:cxn modelId="{E33697D7-48FD-4357-9008-97CA0FC485C2}" type="presParOf" srcId="{81489164-9C2C-4AF0-97FE-FCD7DC84DDDA}" destId="{EB252E74-0D2E-47A4-88DC-8DC320053265}" srcOrd="1" destOrd="0" presId="urn:microsoft.com/office/officeart/2018/2/layout/IconLabelList"/>
    <dgm:cxn modelId="{710DC4B7-D1D5-4CCA-9E9C-D3CEF937ADA3}" type="presParOf" srcId="{81489164-9C2C-4AF0-97FE-FCD7DC84DDDA}" destId="{84E3D6B1-E0C6-4B36-9DE5-99A1A8B1E49F}" srcOrd="2" destOrd="0" presId="urn:microsoft.com/office/officeart/2018/2/layout/IconLabelList"/>
    <dgm:cxn modelId="{0FB83AAB-DDDA-493F-BE64-DD488115BA41}" type="presParOf" srcId="{84E3D6B1-E0C6-4B36-9DE5-99A1A8B1E49F}" destId="{7E264509-918F-48CF-B066-5C1762643334}" srcOrd="0" destOrd="0" presId="urn:microsoft.com/office/officeart/2018/2/layout/IconLabelList"/>
    <dgm:cxn modelId="{BFE65AA2-5C04-4495-B119-9C39D19A1C3A}" type="presParOf" srcId="{84E3D6B1-E0C6-4B36-9DE5-99A1A8B1E49F}" destId="{7F2EDC52-F0AA-414A-A7CA-E9E38ECAB83D}" srcOrd="1" destOrd="0" presId="urn:microsoft.com/office/officeart/2018/2/layout/IconLabelList"/>
    <dgm:cxn modelId="{2897DC0E-502C-4507-A045-51EFDC1512CD}" type="presParOf" srcId="{84E3D6B1-E0C6-4B36-9DE5-99A1A8B1E49F}" destId="{7EC0FBCD-D148-4DD9-A9BA-8CDAAD41E330}" srcOrd="2" destOrd="0" presId="urn:microsoft.com/office/officeart/2018/2/layout/IconLabelList"/>
    <dgm:cxn modelId="{E6869B77-B1C9-49B8-80DA-39C0E50C5346}" type="presParOf" srcId="{81489164-9C2C-4AF0-97FE-FCD7DC84DDDA}" destId="{FAD4A4CE-C851-4C3E-90E3-FC24E68A9749}" srcOrd="3" destOrd="0" presId="urn:microsoft.com/office/officeart/2018/2/layout/IconLabelList"/>
    <dgm:cxn modelId="{FB04B594-C697-43C2-9F66-1954865EAEEE}" type="presParOf" srcId="{81489164-9C2C-4AF0-97FE-FCD7DC84DDDA}" destId="{C3D44854-A224-4EFA-8D64-727089ABBDCC}" srcOrd="4" destOrd="0" presId="urn:microsoft.com/office/officeart/2018/2/layout/IconLabelList"/>
    <dgm:cxn modelId="{3529D302-5C31-4A63-A6AF-EF4BB444B4F9}" type="presParOf" srcId="{C3D44854-A224-4EFA-8D64-727089ABBDCC}" destId="{75A8A266-0227-4CA1-A5D3-02D73E83F58B}" srcOrd="0" destOrd="0" presId="urn:microsoft.com/office/officeart/2018/2/layout/IconLabelList"/>
    <dgm:cxn modelId="{DACCFD57-092C-416F-B579-DD74AEFF8A58}" type="presParOf" srcId="{C3D44854-A224-4EFA-8D64-727089ABBDCC}" destId="{3BCCD993-0FE3-4FEB-A831-9E1D56BE394D}" srcOrd="1" destOrd="0" presId="urn:microsoft.com/office/officeart/2018/2/layout/IconLabelList"/>
    <dgm:cxn modelId="{5EC6F649-4530-4524-B730-90B5F6057462}" type="presParOf" srcId="{C3D44854-A224-4EFA-8D64-727089ABBDCC}" destId="{ACC993E5-86CF-4DF6-B18F-A98F4A0D4A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A9210-11F3-45AB-B0C2-4808A4AC6EC9}">
      <dsp:nvSpPr>
        <dsp:cNvPr id="0" name=""/>
        <dsp:cNvSpPr/>
      </dsp:nvSpPr>
      <dsp:spPr>
        <a:xfrm>
          <a:off x="1394039" y="1886475"/>
          <a:ext cx="946714" cy="946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8ADEE-9236-45E4-9C43-0BA95D1763F8}">
      <dsp:nvSpPr>
        <dsp:cNvPr id="0" name=""/>
        <dsp:cNvSpPr/>
      </dsp:nvSpPr>
      <dsp:spPr>
        <a:xfrm>
          <a:off x="1065226" y="0"/>
          <a:ext cx="558993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rtl="0">
            <a:lnSpc>
              <a:spcPct val="90000"/>
            </a:lnSpc>
            <a:spcBef>
              <a:spcPct val="0"/>
            </a:spcBef>
            <a:spcAft>
              <a:spcPct val="35000"/>
            </a:spcAft>
            <a:buNone/>
          </a:pPr>
          <a:endParaRPr lang="en-US" sz="1800" kern="1200" dirty="0"/>
        </a:p>
      </dsp:txBody>
      <dsp:txXfrm>
        <a:off x="1065226" y="0"/>
        <a:ext cx="5589930" cy="1530000"/>
      </dsp:txXfrm>
    </dsp:sp>
    <dsp:sp modelId="{7E264509-918F-48CF-B066-5C1762643334}">
      <dsp:nvSpPr>
        <dsp:cNvPr id="0" name=""/>
        <dsp:cNvSpPr/>
      </dsp:nvSpPr>
      <dsp:spPr>
        <a:xfrm>
          <a:off x="5422020" y="1819352"/>
          <a:ext cx="946714" cy="94671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0FBCD-D148-4DD9-A9BA-8CDAAD41E330}">
      <dsp:nvSpPr>
        <dsp:cNvPr id="0" name=""/>
        <dsp:cNvSpPr/>
      </dsp:nvSpPr>
      <dsp:spPr>
        <a:xfrm>
          <a:off x="4666656" y="2829157"/>
          <a:ext cx="2730620" cy="1770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The number of participants is unlimited which increases the chances of finding an item that I like and increases the likelihood of an exchange.</a:t>
          </a:r>
        </a:p>
      </dsp:txBody>
      <dsp:txXfrm>
        <a:off x="4666656" y="2829157"/>
        <a:ext cx="2730620" cy="1770164"/>
      </dsp:txXfrm>
    </dsp:sp>
    <dsp:sp modelId="{75A8A266-0227-4CA1-A5D3-02D73E83F58B}">
      <dsp:nvSpPr>
        <dsp:cNvPr id="0" name=""/>
        <dsp:cNvSpPr/>
      </dsp:nvSpPr>
      <dsp:spPr>
        <a:xfrm>
          <a:off x="9760392" y="1761378"/>
          <a:ext cx="946714" cy="9467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993E5-86CF-4DF6-B18F-A98F4A0D4A32}">
      <dsp:nvSpPr>
        <dsp:cNvPr id="0" name=""/>
        <dsp:cNvSpPr/>
      </dsp:nvSpPr>
      <dsp:spPr>
        <a:xfrm>
          <a:off x="8986411" y="2860507"/>
          <a:ext cx="2427945" cy="1608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Each user should tell his true preferences in order to increase his chances of getting one of the products he prefers.</a:t>
          </a:r>
        </a:p>
      </dsp:txBody>
      <dsp:txXfrm>
        <a:off x="8986411" y="2860507"/>
        <a:ext cx="2427945" cy="16082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AF04-1235-4F99-A425-E837F37F1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A8934-45C4-4512-BC84-9FC8FE934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184F6-7BA3-4496-8606-4FC90B2461F4}"/>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B588475B-035E-463B-BC78-EA1FD9793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5C771-4C15-4080-AF6A-6BEBC6188288}"/>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41099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58EA-280F-4DFB-ABCD-EF265AE736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B8CBF0-9611-479D-9891-05F264C38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E8A00-DD63-4D4B-A84F-335FEBAB7F77}"/>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0A836F1E-9F24-49D1-9107-3BE20C7FF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E5BD-5CF3-4D03-BC92-6DD796E5BC2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80501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E26A1-6DBA-4784-9F51-DFEE94591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5F245-22B4-4C09-848A-5B2C6D427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75216-8C85-4619-A093-F2C98154670B}"/>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D4D7DC05-1F1E-49B0-82C1-75C6FF67E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306B7-7DFA-49D4-8C28-6DD9F30E4D78}"/>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364258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0ABE-5C85-4976-A405-20CCC5E4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C491B-557C-43C8-B975-3E1492857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E39DB-A837-419B-93F3-C1363EEE8F0C}"/>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6D720B0D-25ED-4696-A98B-48EE86F15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C0C4E-457B-464D-8902-764A44C7F4F1}"/>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1943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FA3C-6EEB-48BD-9775-96C04D37C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70AED-6F16-46BA-A8F4-C05C87693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E7409-43BD-409F-813F-8AC03A6A4E1E}"/>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C05C22A1-5F97-40E6-BB49-AF6646BB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FF382-91DE-4C6A-81E2-9E0E37BACE75}"/>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44153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CAD7-D993-4C8B-8007-421A9DD98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70B79-A211-4D86-9723-74B4B175F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32DB0B-07CC-4E44-8B94-B954345A0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248B1-1DDD-4E39-BC6C-DF63C8710FD6}"/>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6" name="Footer Placeholder 5">
            <a:extLst>
              <a:ext uri="{FF2B5EF4-FFF2-40B4-BE49-F238E27FC236}">
                <a16:creationId xmlns:a16="http://schemas.microsoft.com/office/drawing/2014/main" id="{DC48DC97-A523-4757-AF45-ED511A38B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90F57-84E7-49C1-AD13-BB9467A4DA2D}"/>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7883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95-BF66-4CCB-ADC3-F67FB42F1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0A4B5-E326-4183-A4F3-D33E5F11C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67495-5A17-48F7-873C-FA1163A58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DF30C0-D434-4D26-BD9C-1A32CFBFB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4AC7C-F8F2-43BE-AE83-F3FA7D905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76881-9315-4F36-8151-DAD8137A910A}"/>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8" name="Footer Placeholder 7">
            <a:extLst>
              <a:ext uri="{FF2B5EF4-FFF2-40B4-BE49-F238E27FC236}">
                <a16:creationId xmlns:a16="http://schemas.microsoft.com/office/drawing/2014/main" id="{91738F6D-7A6F-4B1E-95DE-D49245CB2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AD3D8-F48C-4270-9BA6-E51EE8BB166C}"/>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359693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8BC2-97AB-40F7-BB47-4FF7C9A386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7CAFC-1A7C-451D-B2CD-7CE5008C67C5}"/>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4" name="Footer Placeholder 3">
            <a:extLst>
              <a:ext uri="{FF2B5EF4-FFF2-40B4-BE49-F238E27FC236}">
                <a16:creationId xmlns:a16="http://schemas.microsoft.com/office/drawing/2014/main" id="{E3A8B58B-47DE-41E0-99EF-D426B7FC04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0B057-7CD7-4A0E-91CD-526C8792703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64055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FEEF6-0741-45CE-912F-FE7AB743765B}"/>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3" name="Footer Placeholder 2">
            <a:extLst>
              <a:ext uri="{FF2B5EF4-FFF2-40B4-BE49-F238E27FC236}">
                <a16:creationId xmlns:a16="http://schemas.microsoft.com/office/drawing/2014/main" id="{2CFA048E-A192-4910-BB89-6E8D8B3F6B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37F4C-A4C4-4DF9-8680-5C37871A306B}"/>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122753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58A9-B39C-40A6-A86D-ED6F8FFF9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69A7B-9856-4215-9AC3-AA8F630A7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4B03-0A23-4778-B117-8B36B00A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4A654-7199-4C17-A30E-2A1B56A9C6B6}"/>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6" name="Footer Placeholder 5">
            <a:extLst>
              <a:ext uri="{FF2B5EF4-FFF2-40B4-BE49-F238E27FC236}">
                <a16:creationId xmlns:a16="http://schemas.microsoft.com/office/drawing/2014/main" id="{2423129D-52F9-42E0-AD94-D332B5EAF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02D2-FDD2-4A2D-9993-5D53BDCC875D}"/>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29878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6AA0-608E-4E20-8715-AF1926F1A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C9F2E-323A-4C7E-A7AD-AFB610DCA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10F1EB-A898-4A4F-A953-153F753E2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C2DC4-12BD-44F2-9338-7FC2110AE099}"/>
              </a:ext>
            </a:extLst>
          </p:cNvPr>
          <p:cNvSpPr>
            <a:spLocks noGrp="1"/>
          </p:cNvSpPr>
          <p:nvPr>
            <p:ph type="dt" sz="half" idx="10"/>
          </p:nvPr>
        </p:nvSpPr>
        <p:spPr/>
        <p:txBody>
          <a:bodyPr/>
          <a:lstStyle/>
          <a:p>
            <a:fld id="{BC6DC726-6929-425E-A8E9-52E9B7EB6DE6}" type="datetimeFigureOut">
              <a:rPr lang="en-US" smtClean="0"/>
              <a:t>9/4/2020</a:t>
            </a:fld>
            <a:endParaRPr lang="en-US"/>
          </a:p>
        </p:txBody>
      </p:sp>
      <p:sp>
        <p:nvSpPr>
          <p:cNvPr id="6" name="Footer Placeholder 5">
            <a:extLst>
              <a:ext uri="{FF2B5EF4-FFF2-40B4-BE49-F238E27FC236}">
                <a16:creationId xmlns:a16="http://schemas.microsoft.com/office/drawing/2014/main" id="{657EC440-CE15-4E3A-940B-BA8FB8CF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9356-8A4D-4F03-8381-94D6D889D88F}"/>
              </a:ext>
            </a:extLst>
          </p:cNvPr>
          <p:cNvSpPr>
            <a:spLocks noGrp="1"/>
          </p:cNvSpPr>
          <p:nvPr>
            <p:ph type="sldNum" sz="quarter" idx="12"/>
          </p:nvPr>
        </p:nvSpPr>
        <p:spPr/>
        <p:txBody>
          <a:bodyPr/>
          <a:lstStyle/>
          <a:p>
            <a:fld id="{11417D88-2BF3-43E4-BA43-B53E5A2CF43E}" type="slidenum">
              <a:rPr lang="en-US" smtClean="0"/>
              <a:t>‹#›</a:t>
            </a:fld>
            <a:endParaRPr lang="en-US"/>
          </a:p>
        </p:txBody>
      </p:sp>
    </p:spTree>
    <p:extLst>
      <p:ext uri="{BB962C8B-B14F-4D97-AF65-F5344CB8AC3E}">
        <p14:creationId xmlns:p14="http://schemas.microsoft.com/office/powerpoint/2010/main" val="9450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89873-6E90-4F97-B9F3-742407690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1E73C-F8FB-45C1-A622-02AE86122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465A5-CCA7-4D85-9D98-B93B47FC2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C726-6929-425E-A8E9-52E9B7EB6DE6}" type="datetimeFigureOut">
              <a:rPr lang="en-US" smtClean="0"/>
              <a:t>9/4/2020</a:t>
            </a:fld>
            <a:endParaRPr lang="en-US"/>
          </a:p>
        </p:txBody>
      </p:sp>
      <p:sp>
        <p:nvSpPr>
          <p:cNvPr id="5" name="Footer Placeholder 4">
            <a:extLst>
              <a:ext uri="{FF2B5EF4-FFF2-40B4-BE49-F238E27FC236}">
                <a16:creationId xmlns:a16="http://schemas.microsoft.com/office/drawing/2014/main" id="{7D3237B1-AF2B-4B85-A1B5-36F0A1FA6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12D68-8E9D-4441-B1F1-ED813C875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17D88-2BF3-43E4-BA43-B53E5A2CF43E}" type="slidenum">
              <a:rPr lang="en-US" smtClean="0"/>
              <a:t>‹#›</a:t>
            </a:fld>
            <a:endParaRPr lang="en-US"/>
          </a:p>
        </p:txBody>
      </p:sp>
    </p:spTree>
    <p:extLst>
      <p:ext uri="{BB962C8B-B14F-4D97-AF65-F5344CB8AC3E}">
        <p14:creationId xmlns:p14="http://schemas.microsoft.com/office/powerpoint/2010/main" val="264752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ricRach/final-project" TargetMode="External"/><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https://multitrade.herokuapp.com/" TargetMode="Externa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t="23564" b="22779"/>
          <a:stretch/>
        </p:blipFill>
        <p:spPr>
          <a:xfrm>
            <a:off x="844212" y="396358"/>
            <a:ext cx="2696135" cy="1446663"/>
          </a:xfrm>
          <a:prstGeom prst="rect">
            <a:avLst/>
          </a:prstGeom>
        </p:spPr>
      </p:pic>
      <p:sp>
        <p:nvSpPr>
          <p:cNvPr id="20" name="חץ מעוקל למעלה 19"/>
          <p:cNvSpPr/>
          <p:nvPr/>
        </p:nvSpPr>
        <p:spPr>
          <a:xfrm rot="2796939">
            <a:off x="5362247" y="4949058"/>
            <a:ext cx="1501254" cy="573206"/>
          </a:xfrm>
          <a:prstGeom prst="curvedUpArrow">
            <a:avLst>
              <a:gd name="adj1" fmla="val 0"/>
              <a:gd name="adj2" fmla="val 112400"/>
              <a:gd name="adj3" fmla="val 5849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2" name="חץ מעוקל למעלה 21"/>
          <p:cNvSpPr/>
          <p:nvPr/>
        </p:nvSpPr>
        <p:spPr>
          <a:xfrm rot="19177517">
            <a:off x="8318310" y="4824482"/>
            <a:ext cx="1501254" cy="573206"/>
          </a:xfrm>
          <a:prstGeom prst="curvedUpArrow">
            <a:avLst>
              <a:gd name="adj1" fmla="val 0"/>
              <a:gd name="adj2" fmla="val 112400"/>
              <a:gd name="adj3" fmla="val 5833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pic>
        <p:nvPicPr>
          <p:cNvPr id="23" name="תמונה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839" y="778943"/>
            <a:ext cx="2447925" cy="1866900"/>
          </a:xfrm>
          <a:prstGeom prst="rect">
            <a:avLst/>
          </a:prstGeom>
        </p:spPr>
      </p:pic>
      <p:pic>
        <p:nvPicPr>
          <p:cNvPr id="24" name="תמונה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6192" y="2988860"/>
            <a:ext cx="1066682" cy="1501256"/>
          </a:xfrm>
          <a:prstGeom prst="rect">
            <a:avLst/>
          </a:prstGeom>
        </p:spPr>
      </p:pic>
      <p:pic>
        <p:nvPicPr>
          <p:cNvPr id="26" name="תמונה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47914" y="3065864"/>
            <a:ext cx="1630053" cy="1340635"/>
          </a:xfrm>
          <a:prstGeom prst="rect">
            <a:avLst/>
          </a:prstGeom>
        </p:spPr>
      </p:pic>
      <p:pic>
        <p:nvPicPr>
          <p:cNvPr id="27" name="תמונה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4990" y="4493269"/>
            <a:ext cx="1230020" cy="1515930"/>
          </a:xfrm>
          <a:prstGeom prst="rect">
            <a:avLst/>
          </a:prstGeom>
        </p:spPr>
      </p:pic>
      <p:sp>
        <p:nvSpPr>
          <p:cNvPr id="19" name="חץ מעוקל למעלה 18"/>
          <p:cNvSpPr/>
          <p:nvPr/>
        </p:nvSpPr>
        <p:spPr>
          <a:xfrm rot="7975849">
            <a:off x="5070930" y="2026118"/>
            <a:ext cx="1586167" cy="438300"/>
          </a:xfrm>
          <a:prstGeom prst="curvedUpArrow">
            <a:avLst>
              <a:gd name="adj1" fmla="val 0"/>
              <a:gd name="adj2" fmla="val 112400"/>
              <a:gd name="adj3" fmla="val 63550"/>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8" name="חץ מעוקל למעלה 27"/>
          <p:cNvSpPr/>
          <p:nvPr/>
        </p:nvSpPr>
        <p:spPr>
          <a:xfrm rot="15196535">
            <a:off x="8334888" y="1915841"/>
            <a:ext cx="1501254" cy="573206"/>
          </a:xfrm>
          <a:prstGeom prst="curvedUpArrow">
            <a:avLst>
              <a:gd name="adj1" fmla="val 0"/>
              <a:gd name="adj2" fmla="val 112400"/>
              <a:gd name="adj3" fmla="val 5833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solidFill>
                <a:schemeClr val="tx1"/>
              </a:solidFill>
            </a:endParaRPr>
          </a:p>
        </p:txBody>
      </p:sp>
      <p:sp>
        <p:nvSpPr>
          <p:cNvPr id="29" name="TextBox 28"/>
          <p:cNvSpPr txBox="1"/>
          <p:nvPr/>
        </p:nvSpPr>
        <p:spPr>
          <a:xfrm>
            <a:off x="463989" y="5087503"/>
            <a:ext cx="3429284" cy="369332"/>
          </a:xfrm>
          <a:prstGeom prst="rect">
            <a:avLst/>
          </a:prstGeom>
          <a:noFill/>
        </p:spPr>
        <p:txBody>
          <a:bodyPr wrap="square" rtlCol="1">
            <a:spAutoFit/>
          </a:bodyPr>
          <a:lstStyle/>
          <a:p>
            <a:r>
              <a:rPr lang="en-US" dirty="0"/>
              <a:t>By Aric Rachmany and Tal Kabaso</a:t>
            </a:r>
            <a:endParaRPr lang="he-IL" dirty="0"/>
          </a:p>
        </p:txBody>
      </p:sp>
      <p:pic>
        <p:nvPicPr>
          <p:cNvPr id="1026" name="Picture 2" descr="https://www.somagnews.com/wp-content/uploads/2020/04/75-e1586981465263-696x384.png">
            <a:hlinkClick r:id="rId8"/>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5016" r="21737"/>
          <a:stretch/>
        </p:blipFill>
        <p:spPr bwMode="auto">
          <a:xfrm>
            <a:off x="557611" y="5572417"/>
            <a:ext cx="1132765" cy="117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106456-F60B-4890-833E-A1DD39FD0E62}"/>
              </a:ext>
            </a:extLst>
          </p:cNvPr>
          <p:cNvSpPr>
            <a:spLocks noGrp="1"/>
          </p:cNvSpPr>
          <p:nvPr>
            <p:ph type="title"/>
          </p:nvPr>
        </p:nvSpPr>
        <p:spPr>
          <a:xfrm>
            <a:off x="391378" y="320675"/>
            <a:ext cx="11407487" cy="1325563"/>
          </a:xfrm>
        </p:spPr>
        <p:txBody>
          <a:bodyPr>
            <a:normAutofit/>
          </a:bodyPr>
          <a:lstStyle/>
          <a:p>
            <a:r>
              <a:rPr lang="en-US" sz="5400" b="1" u="sng" dirty="0">
                <a:solidFill>
                  <a:schemeClr val="bg1"/>
                </a:solidFill>
              </a:rPr>
              <a:t>Project description</a:t>
            </a:r>
          </a:p>
        </p:txBody>
      </p:sp>
      <p:graphicFrame>
        <p:nvGraphicFramePr>
          <p:cNvPr id="5" name="Content Placeholder 2">
            <a:extLst>
              <a:ext uri="{FF2B5EF4-FFF2-40B4-BE49-F238E27FC236}">
                <a16:creationId xmlns:a16="http://schemas.microsoft.com/office/drawing/2014/main" id="{A8A1ABCE-BD43-447A-994D-6BA9B552FCFE}"/>
              </a:ext>
            </a:extLst>
          </p:cNvPr>
          <p:cNvGraphicFramePr>
            <a:graphicFrameLocks noGrp="1"/>
          </p:cNvGraphicFramePr>
          <p:nvPr>
            <p:ph idx="1"/>
            <p:extLst>
              <p:ext uri="{D42A27DB-BD31-4B8C-83A1-F6EECF244321}">
                <p14:modId xmlns:p14="http://schemas.microsoft.com/office/powerpoint/2010/main" val="2687436514"/>
              </p:ext>
            </p:extLst>
          </p:nvPr>
        </p:nvGraphicFramePr>
        <p:xfrm>
          <a:off x="182371" y="1977304"/>
          <a:ext cx="11521949" cy="463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BAB37C9-57E6-499F-B299-CFFD66AC80FA}"/>
              </a:ext>
            </a:extLst>
          </p:cNvPr>
          <p:cNvSpPr txBox="1"/>
          <p:nvPr/>
        </p:nvSpPr>
        <p:spPr>
          <a:xfrm>
            <a:off x="1214480" y="4798884"/>
            <a:ext cx="1879600" cy="1477328"/>
          </a:xfrm>
          <a:prstGeom prst="rect">
            <a:avLst/>
          </a:prstGeom>
          <a:noFill/>
        </p:spPr>
        <p:txBody>
          <a:bodyPr wrap="square" rtlCol="0">
            <a:spAutoFit/>
          </a:bodyPr>
          <a:lstStyle/>
          <a:p>
            <a:r>
              <a:rPr lang="en-US" dirty="0"/>
              <a:t>Allow us to assure users that they cannot lose from participation.</a:t>
            </a:r>
          </a:p>
          <a:p>
            <a:endParaRPr lang="en-US" dirty="0"/>
          </a:p>
        </p:txBody>
      </p:sp>
      <p:sp>
        <p:nvSpPr>
          <p:cNvPr id="7" name="TextBox 6"/>
          <p:cNvSpPr txBox="1"/>
          <p:nvPr/>
        </p:nvSpPr>
        <p:spPr>
          <a:xfrm>
            <a:off x="1269240" y="1987884"/>
            <a:ext cx="7656394" cy="2031325"/>
          </a:xfrm>
          <a:prstGeom prst="rect">
            <a:avLst/>
          </a:prstGeom>
          <a:noFill/>
        </p:spPr>
        <p:txBody>
          <a:bodyPr wrap="square" rtlCol="1">
            <a:spAutoFit/>
          </a:bodyPr>
          <a:lstStyle/>
          <a:p>
            <a:r>
              <a:rPr lang="en-US" dirty="0">
                <a:solidFill>
                  <a:srgbClr val="24292E"/>
                </a:solidFill>
                <a:latin typeface="-apple-system"/>
              </a:rPr>
              <a:t>Our project is</a:t>
            </a:r>
            <a:r>
              <a:rPr lang="he-IL" dirty="0">
                <a:solidFill>
                  <a:srgbClr val="24292E"/>
                </a:solidFill>
                <a:latin typeface="-apple-system"/>
              </a:rPr>
              <a:t> </a:t>
            </a:r>
            <a:r>
              <a:rPr lang="en-US" dirty="0">
                <a:solidFill>
                  <a:srgbClr val="24292E"/>
                </a:solidFill>
                <a:latin typeface="-apple-system"/>
              </a:rPr>
              <a:t>an internet site written in Python (server-side) and JavaScript, Html, Css and JQuery (client-side). The site is providing a comfortable and user-friendly environment for everyone who wants to exchange anything with other users that wants what he offers by using the "trading cycles". The site suggest exchanging from various types of items like work shifts, personal items, vouchers and more.</a:t>
            </a:r>
            <a:endParaRPr lang="en-US" dirty="0"/>
          </a:p>
          <a:p>
            <a:endParaRPr lang="he-IL" dirty="0"/>
          </a:p>
        </p:txBody>
      </p:sp>
      <p:pic>
        <p:nvPicPr>
          <p:cNvPr id="2054" name="Picture 6" descr="imagesSJLBNZ1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6780" y="1068386"/>
            <a:ext cx="19145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5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18B7AC-629F-476C-AB28-2E8F739C7E29}"/>
              </a:ext>
            </a:extLst>
          </p:cNvPr>
          <p:cNvSpPr>
            <a:spLocks noGrp="1"/>
          </p:cNvSpPr>
          <p:nvPr>
            <p:ph type="title"/>
          </p:nvPr>
        </p:nvSpPr>
        <p:spPr>
          <a:xfrm>
            <a:off x="1179576" y="822960"/>
            <a:ext cx="9829800" cy="1325880"/>
          </a:xfrm>
        </p:spPr>
        <p:txBody>
          <a:bodyPr>
            <a:normAutofit/>
          </a:bodyPr>
          <a:lstStyle/>
          <a:p>
            <a:pPr algn="ctr"/>
            <a:r>
              <a:rPr lang="en-US" sz="4000" b="1" u="sng">
                <a:solidFill>
                  <a:srgbClr val="FFFFFF"/>
                </a:solidFill>
              </a:rPr>
              <a:t>Why our site is better than other exchanging items sites?</a:t>
            </a:r>
          </a:p>
        </p:txBody>
      </p:sp>
      <p:sp>
        <p:nvSpPr>
          <p:cNvPr id="3" name="Content Placeholder 2">
            <a:extLst>
              <a:ext uri="{FF2B5EF4-FFF2-40B4-BE49-F238E27FC236}">
                <a16:creationId xmlns:a16="http://schemas.microsoft.com/office/drawing/2014/main" id="{A0B4C60D-85C0-4E32-95D9-4C86D7D82C71}"/>
              </a:ext>
            </a:extLst>
          </p:cNvPr>
          <p:cNvSpPr>
            <a:spLocks noGrp="1"/>
          </p:cNvSpPr>
          <p:nvPr>
            <p:ph idx="1"/>
          </p:nvPr>
        </p:nvSpPr>
        <p:spPr>
          <a:xfrm>
            <a:off x="803148" y="2848078"/>
            <a:ext cx="5291328" cy="3301109"/>
          </a:xfrm>
        </p:spPr>
        <p:txBody>
          <a:bodyPr anchor="ctr">
            <a:noAutofit/>
          </a:bodyPr>
          <a:lstStyle/>
          <a:p>
            <a:r>
              <a:rPr lang="en-US" sz="2200" dirty="0">
                <a:solidFill>
                  <a:srgbClr val="000000"/>
                </a:solidFill>
              </a:rPr>
              <a:t>Currently, there are interfaces that allow the exchange of items between 2 people, selling and buying products via the Internet, however in our site we allow users to get new items for them without the need of searching separately seller and buyer.</a:t>
            </a:r>
          </a:p>
          <a:p>
            <a:r>
              <a:rPr lang="en-US" sz="2200" dirty="0">
                <a:solidFill>
                  <a:srgbClr val="000000"/>
                </a:solidFill>
              </a:rPr>
              <a:t>in addition there is no limit on the number of participants, thanks to the algorithm we use, that looks for as many swap circles as possible at each stage among all tender participants.</a:t>
            </a:r>
          </a:p>
        </p:txBody>
      </p:sp>
      <p:pic>
        <p:nvPicPr>
          <p:cNvPr id="10" name="Picture 9" descr="A picture containing indoor, photo, table, clock&#10;&#10;Description automatically generated">
            <a:extLst>
              <a:ext uri="{FF2B5EF4-FFF2-40B4-BE49-F238E27FC236}">
                <a16:creationId xmlns:a16="http://schemas.microsoft.com/office/drawing/2014/main" id="{8D183A8A-0D51-4DFB-85E4-6A3CC2988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090" y="2534570"/>
            <a:ext cx="5868511" cy="2441374"/>
          </a:xfrm>
          <a:prstGeom prst="rect">
            <a:avLst/>
          </a:prstGeom>
        </p:spPr>
      </p:pic>
      <p:pic>
        <p:nvPicPr>
          <p:cNvPr id="12" name="Picture 11" descr="A picture containing clock, room&#10;&#10;Description automatically generated">
            <a:extLst>
              <a:ext uri="{FF2B5EF4-FFF2-40B4-BE49-F238E27FC236}">
                <a16:creationId xmlns:a16="http://schemas.microsoft.com/office/drawing/2014/main" id="{6EC15028-A85C-44A6-85C9-791F411F2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170" y="5057785"/>
            <a:ext cx="4132736" cy="1718373"/>
          </a:xfrm>
          <a:prstGeom prst="rect">
            <a:avLst/>
          </a:prstGeom>
        </p:spPr>
      </p:pic>
    </p:spTree>
    <p:extLst>
      <p:ext uri="{BB962C8B-B14F-4D97-AF65-F5344CB8AC3E}">
        <p14:creationId xmlns:p14="http://schemas.microsoft.com/office/powerpoint/2010/main" val="136861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E21E8F-833A-444A-9AC6-04BBDB0FD471}"/>
              </a:ext>
            </a:extLst>
          </p:cNvPr>
          <p:cNvSpPr txBox="1"/>
          <p:nvPr/>
        </p:nvSpPr>
        <p:spPr>
          <a:xfrm>
            <a:off x="936673" y="0"/>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Principles of code design and structure</a:t>
            </a:r>
          </a:p>
        </p:txBody>
      </p:sp>
      <p:pic>
        <p:nvPicPr>
          <p:cNvPr id="4" name="Picture 3" descr="A close up of a map&#10;&#10;Description automatically generated">
            <a:extLst>
              <a:ext uri="{FF2B5EF4-FFF2-40B4-BE49-F238E27FC236}">
                <a16:creationId xmlns:a16="http://schemas.microsoft.com/office/drawing/2014/main" id="{358C0336-8EBB-4FE4-A29E-145576E81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73" y="1237488"/>
            <a:ext cx="9901646" cy="5457943"/>
          </a:xfrm>
          <a:prstGeom prst="rect">
            <a:avLst/>
          </a:prstGeom>
        </p:spPr>
      </p:pic>
    </p:spTree>
    <p:extLst>
      <p:ext uri="{BB962C8B-B14F-4D97-AF65-F5344CB8AC3E}">
        <p14:creationId xmlns:p14="http://schemas.microsoft.com/office/powerpoint/2010/main" val="421758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2686328" cy="3510776"/>
          </a:xfrm>
          <a:prstGeom prst="rect">
            <a:avLst/>
          </a:prstGeom>
          <a:solidFill>
            <a:srgbClr val="FFFFFF"/>
          </a:solidFill>
          <a:ln w="63500">
            <a:solidFill>
              <a:srgbClr val="3C594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815701E-0718-474A-A5CF-4788D5B4E730}"/>
              </a:ext>
            </a:extLst>
          </p:cNvPr>
          <p:cNvPicPr>
            <a:picLocks noChangeAspect="1"/>
          </p:cNvPicPr>
          <p:nvPr/>
        </p:nvPicPr>
        <p:blipFill>
          <a:blip r:embed="rId3"/>
          <a:stretch>
            <a:fillRect/>
          </a:stretch>
        </p:blipFill>
        <p:spPr>
          <a:xfrm>
            <a:off x="3564439" y="1401156"/>
            <a:ext cx="2333643" cy="1651052"/>
          </a:xfrm>
          <a:prstGeom prst="rect">
            <a:avLst/>
          </a:prstGeom>
        </p:spPr>
      </p:pic>
      <p:sp>
        <p:nvSpPr>
          <p:cNvPr id="67" name="Rectangle 66">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5C29AA3-A1AC-448F-A505-87CEAA1D9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949" y="485804"/>
            <a:ext cx="2686328" cy="3510776"/>
          </a:xfrm>
          <a:prstGeom prst="rect">
            <a:avLst/>
          </a:prstGeom>
          <a:solidFill>
            <a:srgbClr val="FFFFFF"/>
          </a:solidFill>
          <a:ln w="63500">
            <a:solidFill>
              <a:srgbClr val="3C594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piece of paper&#10;&#10;Description automatically generated">
            <a:extLst>
              <a:ext uri="{FF2B5EF4-FFF2-40B4-BE49-F238E27FC236}">
                <a16:creationId xmlns:a16="http://schemas.microsoft.com/office/drawing/2014/main" id="{5FF28435-7670-46A2-BE40-DE8C98B88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8517" y="4643747"/>
            <a:ext cx="2400376" cy="166226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E557BA0-A0FF-4E16-8821-3B8E5A51A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3176" y="3573533"/>
            <a:ext cx="5157201" cy="264306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07EDEE2B-8F9D-4E8A-AC61-AAE78D45C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840" y="4962201"/>
            <a:ext cx="2535862" cy="113479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B88956D-2BB0-40CC-A6EE-D64BD9E644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5418" y="1168514"/>
            <a:ext cx="5017923" cy="2358423"/>
          </a:xfrm>
          <a:prstGeom prst="rect">
            <a:avLst/>
          </a:prstGeom>
        </p:spPr>
      </p:pic>
      <p:pic>
        <p:nvPicPr>
          <p:cNvPr id="11" name="Picture 10">
            <a:extLst>
              <a:ext uri="{FF2B5EF4-FFF2-40B4-BE49-F238E27FC236}">
                <a16:creationId xmlns:a16="http://schemas.microsoft.com/office/drawing/2014/main" id="{D68702D9-0FE8-4691-9E16-3626F6115185}"/>
              </a:ext>
            </a:extLst>
          </p:cNvPr>
          <p:cNvPicPr>
            <a:picLocks noChangeAspect="1"/>
          </p:cNvPicPr>
          <p:nvPr/>
        </p:nvPicPr>
        <p:blipFill>
          <a:blip r:embed="rId3"/>
          <a:stretch>
            <a:fillRect/>
          </a:stretch>
        </p:blipFill>
        <p:spPr>
          <a:xfrm>
            <a:off x="3409557" y="1744831"/>
            <a:ext cx="2514543" cy="1782106"/>
          </a:xfrm>
          <a:prstGeom prst="rect">
            <a:avLst/>
          </a:prstGeom>
        </p:spPr>
      </p:pic>
      <p:pic>
        <p:nvPicPr>
          <p:cNvPr id="12" name="Picture 11">
            <a:extLst>
              <a:ext uri="{FF2B5EF4-FFF2-40B4-BE49-F238E27FC236}">
                <a16:creationId xmlns:a16="http://schemas.microsoft.com/office/drawing/2014/main" id="{5043C6DB-99C7-4BA5-B5A1-848699725D82}"/>
              </a:ext>
            </a:extLst>
          </p:cNvPr>
          <p:cNvPicPr>
            <a:picLocks noChangeAspect="1"/>
          </p:cNvPicPr>
          <p:nvPr/>
        </p:nvPicPr>
        <p:blipFill>
          <a:blip r:embed="rId8"/>
          <a:stretch>
            <a:fillRect/>
          </a:stretch>
        </p:blipFill>
        <p:spPr>
          <a:xfrm>
            <a:off x="590840" y="1744831"/>
            <a:ext cx="2508682" cy="1684169"/>
          </a:xfrm>
          <a:prstGeom prst="rect">
            <a:avLst/>
          </a:prstGeom>
        </p:spPr>
      </p:pic>
      <p:sp>
        <p:nvSpPr>
          <p:cNvPr id="13" name="Rectangle 12">
            <a:extLst>
              <a:ext uri="{FF2B5EF4-FFF2-40B4-BE49-F238E27FC236}">
                <a16:creationId xmlns:a16="http://schemas.microsoft.com/office/drawing/2014/main" id="{8DA0842A-E76D-44C1-9D00-FB8014AEF698}"/>
              </a:ext>
            </a:extLst>
          </p:cNvPr>
          <p:cNvSpPr/>
          <p:nvPr/>
        </p:nvSpPr>
        <p:spPr>
          <a:xfrm>
            <a:off x="608942" y="485206"/>
            <a:ext cx="245278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Register</a:t>
            </a:r>
          </a:p>
        </p:txBody>
      </p:sp>
      <p:sp>
        <p:nvSpPr>
          <p:cNvPr id="16" name="Rectangle 15">
            <a:extLst>
              <a:ext uri="{FF2B5EF4-FFF2-40B4-BE49-F238E27FC236}">
                <a16:creationId xmlns:a16="http://schemas.microsoft.com/office/drawing/2014/main" id="{45A29FA9-2514-4BD5-85F5-B0AB77986175}"/>
              </a:ext>
            </a:extLst>
          </p:cNvPr>
          <p:cNvSpPr/>
          <p:nvPr/>
        </p:nvSpPr>
        <p:spPr>
          <a:xfrm>
            <a:off x="3636938" y="544211"/>
            <a:ext cx="168988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Login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 name="Rectangle 17">
            <a:extLst>
              <a:ext uri="{FF2B5EF4-FFF2-40B4-BE49-F238E27FC236}">
                <a16:creationId xmlns:a16="http://schemas.microsoft.com/office/drawing/2014/main" id="{17735352-F098-478D-BA27-92B1A1C7ADB9}"/>
              </a:ext>
            </a:extLst>
          </p:cNvPr>
          <p:cNvSpPr/>
          <p:nvPr/>
        </p:nvSpPr>
        <p:spPr>
          <a:xfrm>
            <a:off x="6235376" y="317360"/>
            <a:ext cx="4883622"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Choose</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tender</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F9F5C10-4C6B-43D9-9256-21EA1963D87C}"/>
              </a:ext>
            </a:extLst>
          </p:cNvPr>
          <p:cNvSpPr/>
          <p:nvPr/>
        </p:nvSpPr>
        <p:spPr>
          <a:xfrm>
            <a:off x="899111" y="3992133"/>
            <a:ext cx="157126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Rank</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 name="Rectangle 21">
            <a:extLst>
              <a:ext uri="{FF2B5EF4-FFF2-40B4-BE49-F238E27FC236}">
                <a16:creationId xmlns:a16="http://schemas.microsoft.com/office/drawing/2014/main" id="{DEC10DC5-5C70-4B5C-BFBA-25787C58F08E}"/>
              </a:ext>
            </a:extLst>
          </p:cNvPr>
          <p:cNvSpPr/>
          <p:nvPr/>
        </p:nvSpPr>
        <p:spPr>
          <a:xfrm>
            <a:off x="3099857" y="3997144"/>
            <a:ext cx="2934419"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Results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2517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2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DC07274-3EBD-4402-B634-2833633462AB}"/>
              </a:ext>
            </a:extLst>
          </p:cNvPr>
          <p:cNvSpPr/>
          <p:nvPr/>
        </p:nvSpPr>
        <p:spPr>
          <a:xfrm>
            <a:off x="4027089" y="135057"/>
            <a:ext cx="4202556" cy="8777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dirty="0">
                <a:ln w="0"/>
                <a:solidFill>
                  <a:schemeClr val="tx2"/>
                </a:solidFill>
                <a:effectLst>
                  <a:outerShdw blurRad="38100" dist="25400" dir="5400000" algn="ctr" rotWithShape="0">
                    <a:srgbClr val="6E747A">
                      <a:alpha val="43000"/>
                    </a:srgbClr>
                  </a:outerShdw>
                </a:effectLst>
                <a:latin typeface="+mj-lt"/>
                <a:ea typeface="+mj-ea"/>
                <a:cs typeface="+mj-cs"/>
              </a:rPr>
              <a:t>Our work</a:t>
            </a:r>
          </a:p>
        </p:txBody>
      </p:sp>
      <p:sp>
        <p:nvSpPr>
          <p:cNvPr id="3" name="TextBox 2">
            <a:extLst>
              <a:ext uri="{FF2B5EF4-FFF2-40B4-BE49-F238E27FC236}">
                <a16:creationId xmlns:a16="http://schemas.microsoft.com/office/drawing/2014/main" id="{D978CA4B-6420-4452-BCF7-CE6868290497}"/>
              </a:ext>
            </a:extLst>
          </p:cNvPr>
          <p:cNvSpPr txBox="1"/>
          <p:nvPr/>
        </p:nvSpPr>
        <p:spPr>
          <a:xfrm>
            <a:off x="285975" y="999932"/>
            <a:ext cx="5727951" cy="471951"/>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endParaRPr lang="en-US" sz="1400" b="1" u="sng" dirty="0">
              <a:solidFill>
                <a:schemeClr val="tx2"/>
              </a:solidFill>
            </a:endParaRPr>
          </a:p>
          <a:p>
            <a:pPr>
              <a:lnSpc>
                <a:spcPct val="90000"/>
              </a:lnSpc>
              <a:spcAft>
                <a:spcPts val="600"/>
              </a:spcAft>
            </a:pPr>
            <a:r>
              <a:rPr lang="en-US" sz="1400" b="1" i="1" u="sng" dirty="0"/>
              <a:t>Teamwork:</a:t>
            </a:r>
          </a:p>
          <a:p>
            <a:pPr indent="-228600">
              <a:lnSpc>
                <a:spcPct val="90000"/>
              </a:lnSpc>
              <a:spcAft>
                <a:spcPts val="600"/>
              </a:spcAft>
              <a:buFont typeface="Arial" panose="020B0604020202020204" pitchFamily="34" charset="0"/>
              <a:buChar char="•"/>
            </a:pPr>
            <a:r>
              <a:rPr lang="en-US" sz="1400" dirty="0"/>
              <a:t>In-depth planning of the project, coordination of expectations with the lecturer and the team members.</a:t>
            </a:r>
          </a:p>
          <a:p>
            <a:pPr indent="-228600">
              <a:lnSpc>
                <a:spcPct val="90000"/>
              </a:lnSpc>
              <a:spcAft>
                <a:spcPts val="600"/>
              </a:spcAft>
              <a:buFont typeface="Arial" panose="020B0604020202020204" pitchFamily="34" charset="0"/>
              <a:buChar char="•"/>
            </a:pPr>
            <a:r>
              <a:rPr lang="en-US" sz="1400" dirty="0"/>
              <a:t>Defining the problem, the various solutions, creating a prototype (screenshots and explanations of what the site will look like).</a:t>
            </a:r>
          </a:p>
          <a:p>
            <a:pPr indent="-228600">
              <a:lnSpc>
                <a:spcPct val="90000"/>
              </a:lnSpc>
              <a:spcAft>
                <a:spcPts val="600"/>
              </a:spcAft>
              <a:buFont typeface="Arial" panose="020B0604020202020204" pitchFamily="34" charset="0"/>
              <a:buChar char="•"/>
            </a:pPr>
            <a:r>
              <a:rPr lang="en-US" sz="1400" dirty="0"/>
              <a:t>Initial division of work - At the beginning of the work on the project, after the planning stage we spent about a week learning about the various tools that can be used for the project and especially about the server-side work environment and the most appropriate and convenient data structure for our project.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i="1" u="sng" dirty="0"/>
              <a:t>Individual work:</a:t>
            </a:r>
            <a:endParaRPr lang="en-US" sz="1400" dirty="0"/>
          </a:p>
          <a:p>
            <a:pPr indent="-228600">
              <a:lnSpc>
                <a:spcPct val="90000"/>
              </a:lnSpc>
              <a:spcAft>
                <a:spcPts val="600"/>
              </a:spcAft>
              <a:buFont typeface="Arial" panose="020B0604020202020204" pitchFamily="34" charset="0"/>
              <a:buChar char="•"/>
            </a:pPr>
            <a:r>
              <a:rPr lang="en-US" sz="1400" dirty="0"/>
              <a:t>Aric:</a:t>
            </a:r>
          </a:p>
          <a:p>
            <a:pPr>
              <a:lnSpc>
                <a:spcPct val="90000"/>
              </a:lnSpc>
              <a:spcAft>
                <a:spcPts val="600"/>
              </a:spcAft>
            </a:pPr>
            <a:r>
              <a:rPr lang="en-US" sz="1400" dirty="0"/>
              <a:t>Was responsible for implementing the pages as well as writing Python code on the client side, displaying the data from DB within the HTML pages.</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r>
              <a:rPr lang="en-US" sz="1400" dirty="0"/>
              <a:t>Tal:</a:t>
            </a:r>
          </a:p>
          <a:p>
            <a:pPr>
              <a:lnSpc>
                <a:spcPct val="90000"/>
              </a:lnSpc>
              <a:spcAft>
                <a:spcPts val="600"/>
              </a:spcAft>
            </a:pPr>
            <a:r>
              <a:rPr lang="en-US" sz="1400" dirty="0"/>
              <a:t>Was responsible for learning and bringing features that have improved our project in terms of user convenience as well as options for sharing via WhatsApp, logging in through GMAIL and sending emails regarding updating users about the state of the tenders in which they participate, tooltip, calendars and more.</a:t>
            </a: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08E08623-5C07-4A7A-A180-729A48748A14}"/>
              </a:ext>
            </a:extLst>
          </p:cNvPr>
          <p:cNvSpPr txBox="1"/>
          <p:nvPr/>
        </p:nvSpPr>
        <p:spPr>
          <a:xfrm>
            <a:off x="6260795" y="970404"/>
            <a:ext cx="5930900" cy="6845300"/>
          </a:xfrm>
          <a:prstGeom prst="rect">
            <a:avLst/>
          </a:prstGeom>
          <a:noFill/>
        </p:spPr>
        <p:txBody>
          <a:bodyPr wrap="square" anchor="t">
            <a:normAutofit/>
          </a:bodyPr>
          <a:lstStyle/>
          <a:p>
            <a:pPr>
              <a:lnSpc>
                <a:spcPct val="90000"/>
              </a:lnSpc>
              <a:spcAft>
                <a:spcPts val="600"/>
              </a:spcAft>
            </a:pPr>
            <a:endParaRPr lang="en-US" sz="1400" b="1" i="1" u="sng" dirty="0"/>
          </a:p>
          <a:p>
            <a:pPr>
              <a:lnSpc>
                <a:spcPct val="90000"/>
              </a:lnSpc>
              <a:spcAft>
                <a:spcPts val="600"/>
              </a:spcAft>
            </a:pPr>
            <a:r>
              <a:rPr lang="en-US" sz="1400" b="1" i="1" u="sng" dirty="0"/>
              <a:t>Insights of the project :</a:t>
            </a:r>
          </a:p>
          <a:p>
            <a:pPr>
              <a:lnSpc>
                <a:spcPct val="90000"/>
              </a:lnSpc>
              <a:spcAft>
                <a:spcPts val="600"/>
              </a:spcAft>
            </a:pPr>
            <a:r>
              <a:rPr lang="en-US" sz="1400" dirty="0"/>
              <a:t>Following the project and the experience we gained, we were exposed to the great importance of the planning stages.</a:t>
            </a:r>
          </a:p>
          <a:p>
            <a:pPr>
              <a:lnSpc>
                <a:spcPct val="90000"/>
              </a:lnSpc>
              <a:spcAft>
                <a:spcPts val="600"/>
              </a:spcAft>
            </a:pPr>
            <a:endParaRPr lang="en-US" sz="1400" dirty="0"/>
          </a:p>
          <a:p>
            <a:pPr>
              <a:lnSpc>
                <a:spcPct val="90000"/>
              </a:lnSpc>
              <a:spcAft>
                <a:spcPts val="600"/>
              </a:spcAft>
            </a:pPr>
            <a:r>
              <a:rPr lang="en-US" sz="1400" dirty="0"/>
              <a:t>Unlike previous projects, a lot of time was invested in everything related to project planning, goal setting and viewing as well as prototype preparation and as a result the code writing phase became faster and less time wasted on changes.</a:t>
            </a:r>
          </a:p>
          <a:p>
            <a:pPr>
              <a:lnSpc>
                <a:spcPct val="90000"/>
              </a:lnSpc>
              <a:spcAft>
                <a:spcPts val="600"/>
              </a:spcAft>
            </a:pPr>
            <a:endParaRPr lang="en-US" sz="1400" dirty="0"/>
          </a:p>
          <a:p>
            <a:pPr>
              <a:lnSpc>
                <a:spcPct val="90000"/>
              </a:lnSpc>
              <a:spcAft>
                <a:spcPts val="600"/>
              </a:spcAft>
            </a:pPr>
            <a:r>
              <a:rPr lang="en-US" sz="1400" dirty="0"/>
              <a:t>In addition, we learned how to take an algorithm that has been studied theoretically and create a convenient user interface that allows people to enjoy the many benefits that the algorithm has to offer, and we also discovered the challenges involved.</a:t>
            </a:r>
          </a:p>
          <a:p>
            <a:pPr>
              <a:lnSpc>
                <a:spcPct val="90000"/>
              </a:lnSpc>
              <a:spcAft>
                <a:spcPts val="600"/>
              </a:spcAft>
            </a:pPr>
            <a:r>
              <a:rPr lang="en-US" sz="1400" dirty="0"/>
              <a:t>Emphasis on user convenience and safety in everything related to the access of different users to the site.</a:t>
            </a:r>
          </a:p>
          <a:p>
            <a:pPr>
              <a:lnSpc>
                <a:spcPct val="90000"/>
              </a:lnSpc>
              <a:spcAft>
                <a:spcPts val="600"/>
              </a:spcAft>
            </a:pPr>
            <a:endParaRPr lang="en-US" sz="1400" dirty="0"/>
          </a:p>
          <a:p>
            <a:pPr>
              <a:lnSpc>
                <a:spcPct val="90000"/>
              </a:lnSpc>
              <a:spcAft>
                <a:spcPts val="600"/>
              </a:spcAft>
            </a:pPr>
            <a:r>
              <a:rPr lang="en-US" sz="1400" dirty="0"/>
              <a:t>We improved the ability to work in a team and learned how to divide the work better.</a:t>
            </a:r>
          </a:p>
          <a:p>
            <a:pPr>
              <a:lnSpc>
                <a:spcPct val="90000"/>
              </a:lnSpc>
              <a:spcAft>
                <a:spcPts val="600"/>
              </a:spcAft>
            </a:pPr>
            <a:r>
              <a:rPr lang="en-US" sz="1400" dirty="0"/>
              <a:t>Because this is a complex project, we could not fully perform together step by step and had to divide the work to operate efficiently and meet the schedule allotted to us.</a:t>
            </a:r>
          </a:p>
          <a:p>
            <a:pPr>
              <a:lnSpc>
                <a:spcPct val="90000"/>
              </a:lnSpc>
              <a:spcAft>
                <a:spcPts val="600"/>
              </a:spcAft>
            </a:pPr>
            <a:endParaRPr lang="en-US" sz="1400" dirty="0"/>
          </a:p>
        </p:txBody>
      </p:sp>
    </p:spTree>
    <p:extLst>
      <p:ext uri="{BB962C8B-B14F-4D97-AF65-F5344CB8AC3E}">
        <p14:creationId xmlns:p14="http://schemas.microsoft.com/office/powerpoint/2010/main" val="207237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615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PowerPoint Presentation</vt:lpstr>
      <vt:lpstr>Project description</vt:lpstr>
      <vt:lpstr>Why our site is better than other exchanging items sites?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aric</dc:creator>
  <cp:lastModifiedBy>aric</cp:lastModifiedBy>
  <cp:revision>1</cp:revision>
  <dcterms:created xsi:type="dcterms:W3CDTF">2020-09-04T13:24:11Z</dcterms:created>
  <dcterms:modified xsi:type="dcterms:W3CDTF">2020-09-04T13:29:49Z</dcterms:modified>
</cp:coreProperties>
</file>