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66" r:id="rId4"/>
    <p:sldId id="315" r:id="rId5"/>
    <p:sldId id="312" r:id="rId6"/>
    <p:sldId id="313" r:id="rId7"/>
    <p:sldId id="314" r:id="rId8"/>
    <p:sldId id="317" r:id="rId9"/>
    <p:sldId id="319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EEBF7"/>
    <a:srgbClr val="E8EEF8"/>
    <a:srgbClr val="E2E9F6"/>
    <a:srgbClr val="ECF3FA"/>
    <a:srgbClr val="003A9A"/>
    <a:srgbClr val="002872"/>
    <a:srgbClr val="F79198"/>
    <a:srgbClr val="2F5597"/>
    <a:srgbClr val="004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 autoAdjust="0"/>
    <p:restoredTop sz="93915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 flipH="1">
            <a:off x="1219417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 flipH="1">
            <a:off x="850017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 idx="2"/>
          </p:nvPr>
        </p:nvSpPr>
        <p:spPr>
          <a:xfrm flipH="1">
            <a:off x="1219417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 flipH="1">
            <a:off x="682217" y="5469241"/>
            <a:ext cx="3155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ctrTitle" idx="4"/>
          </p:nvPr>
        </p:nvSpPr>
        <p:spPr>
          <a:xfrm flipH="1">
            <a:off x="5055600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 flipH="1">
            <a:off x="4686200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ctrTitle" idx="6"/>
          </p:nvPr>
        </p:nvSpPr>
        <p:spPr>
          <a:xfrm flipH="1">
            <a:off x="8855123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 flipH="1">
            <a:off x="8485723" y="546924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ctrTitle" idx="8"/>
          </p:nvPr>
        </p:nvSpPr>
        <p:spPr>
          <a:xfrm flipH="1">
            <a:off x="5055600" y="495856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 flipH="1">
            <a:off x="4686200" y="546924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13"/>
          </p:nvPr>
        </p:nvSpPr>
        <p:spPr>
          <a:xfrm flipH="1">
            <a:off x="8855123" y="2578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 flipH="1">
            <a:off x="8485723" y="3087901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15"/>
          </p:nvPr>
        </p:nvSpPr>
        <p:spPr>
          <a:xfrm>
            <a:off x="415600" y="509465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 이번 A-Z 다양한 노동이야기 주인공은 독서실에서 아르바이트를 하는 분의 이야기다">
            <a:extLst>
              <a:ext uri="{FF2B5EF4-FFF2-40B4-BE49-F238E27FC236}">
                <a16:creationId xmlns:a16="http://schemas.microsoft.com/office/drawing/2014/main" id="{C8048922-E9A6-4EFD-B2A4-D157FAD56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6238"/>
            <a:ext cx="12192000" cy="81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7FCEF9-DBF1-4B62-A1F5-16DCF691D138}"/>
              </a:ext>
            </a:extLst>
          </p:cNvPr>
          <p:cNvSpPr/>
          <p:nvPr/>
        </p:nvSpPr>
        <p:spPr>
          <a:xfrm>
            <a:off x="0" y="-528506"/>
            <a:ext cx="12192000" cy="7386506"/>
          </a:xfrm>
          <a:prstGeom prst="rect">
            <a:avLst/>
          </a:prstGeom>
          <a:solidFill>
            <a:schemeClr val="bg2">
              <a:lumMod val="75000"/>
              <a:alpha val="4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558D87-7D2F-4F27-B37E-9FB4E9F4165C}"/>
              </a:ext>
            </a:extLst>
          </p:cNvPr>
          <p:cNvSpPr/>
          <p:nvPr/>
        </p:nvSpPr>
        <p:spPr>
          <a:xfrm>
            <a:off x="0" y="2149679"/>
            <a:ext cx="12192000" cy="25586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3FC38-494C-40CF-B709-8B22D5F96FC2}"/>
              </a:ext>
            </a:extLst>
          </p:cNvPr>
          <p:cNvSpPr txBox="1"/>
          <p:nvPr/>
        </p:nvSpPr>
        <p:spPr>
          <a:xfrm>
            <a:off x="69724" y="2257585"/>
            <a:ext cx="506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포스코 청년 </a:t>
            </a:r>
            <a:r>
              <a:rPr lang="en-US" altLang="ko-KR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AI·Bigdata </a:t>
            </a: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아카데미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27C0BD0B-D440-4DE5-BFCE-B8168F0A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2575"/>
            <a:ext cx="9144000" cy="9486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 </a:t>
            </a:r>
            <a:r>
              <a:rPr lang="ko-KR" altLang="en-US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비대면 독서실 어플리케이션</a:t>
            </a:r>
            <a:endParaRPr lang="ko-KR" altLang="en-US" sz="43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87A25ACF-EE88-4864-871C-923AFD11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680" y="3945572"/>
            <a:ext cx="5882640" cy="1077154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</a:t>
            </a:r>
            <a:r>
              <a:rPr lang="ko-KR" altLang="en-US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분반 </a:t>
            </a:r>
            <a:r>
              <a:rPr lang="en-US" altLang="ko-KR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8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</a:t>
            </a:r>
            <a:endParaRPr lang="en-US" altLang="ko-KR" sz="18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김진명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김채은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김한빈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이경원 </a:t>
            </a:r>
            <a:r>
              <a:rPr lang="ko-KR" altLang="en-US" sz="1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이다연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이상엽</a:t>
            </a:r>
          </a:p>
        </p:txBody>
      </p:sp>
    </p:spTree>
    <p:extLst>
      <p:ext uri="{BB962C8B-B14F-4D97-AF65-F5344CB8AC3E}">
        <p14:creationId xmlns:p14="http://schemas.microsoft.com/office/powerpoint/2010/main" val="211774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08857A-B71F-44F0-9E3C-570B4BF31C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E63F1-DD2D-4F2E-ABFB-631C12E0F015}"/>
              </a:ext>
            </a:extLst>
          </p:cNvPr>
          <p:cNvSpPr txBox="1"/>
          <p:nvPr/>
        </p:nvSpPr>
        <p:spPr>
          <a:xfrm>
            <a:off x="474436" y="1321922"/>
            <a:ext cx="22862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합니다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D6A1AD-D650-42B2-B5A6-5D4CBCD79EF3}"/>
              </a:ext>
            </a:extLst>
          </p:cNvPr>
          <p:cNvGrpSpPr/>
          <p:nvPr/>
        </p:nvGrpSpPr>
        <p:grpSpPr>
          <a:xfrm>
            <a:off x="474436" y="5536078"/>
            <a:ext cx="3394253" cy="553998"/>
            <a:chOff x="474436" y="4507378"/>
            <a:chExt cx="3394253" cy="55399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54F6C8C-6A8A-423F-A51B-BC501986E933}"/>
                </a:ext>
              </a:extLst>
            </p:cNvPr>
            <p:cNvGrpSpPr/>
            <p:nvPr/>
          </p:nvGrpSpPr>
          <p:grpSpPr>
            <a:xfrm>
              <a:off x="474436" y="4507378"/>
              <a:ext cx="3394253" cy="276999"/>
              <a:chOff x="474436" y="4230379"/>
              <a:chExt cx="3394253" cy="27699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2E2DCF-5AFE-461C-B48A-76597961736F}"/>
                  </a:ext>
                </a:extLst>
              </p:cNvPr>
              <p:cNvSpPr txBox="1"/>
              <p:nvPr/>
            </p:nvSpPr>
            <p:spPr>
              <a:xfrm>
                <a:off x="474436" y="4230379"/>
                <a:ext cx="8371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PROJECT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2459DC-1074-45D4-99C8-FEC4B69381B6}"/>
                  </a:ext>
                </a:extLst>
              </p:cNvPr>
              <p:cNvSpPr txBox="1"/>
              <p:nvPr/>
            </p:nvSpPr>
            <p:spPr>
              <a:xfrm>
                <a:off x="1795236" y="4230379"/>
                <a:ext cx="2073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POSCO AI Big Data Project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FF1F58-938B-4CC6-9433-9E5B104A4FD6}"/>
                </a:ext>
              </a:extLst>
            </p:cNvPr>
            <p:cNvGrpSpPr/>
            <p:nvPr/>
          </p:nvGrpSpPr>
          <p:grpSpPr>
            <a:xfrm>
              <a:off x="474436" y="4784377"/>
              <a:ext cx="2252465" cy="276999"/>
              <a:chOff x="474436" y="4230379"/>
              <a:chExt cx="2252465" cy="2769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2AC234-48D2-4A72-87BA-728E86255F4A}"/>
                  </a:ext>
                </a:extLst>
              </p:cNvPr>
              <p:cNvSpPr txBox="1"/>
              <p:nvPr/>
            </p:nvSpPr>
            <p:spPr>
              <a:xfrm>
                <a:off x="474436" y="4230379"/>
                <a:ext cx="5649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DATE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E8AD0C-5BC4-4B72-A77D-B394188F85D7}"/>
                  </a:ext>
                </a:extLst>
              </p:cNvPr>
              <p:cNvSpPr txBox="1"/>
              <p:nvPr/>
            </p:nvSpPr>
            <p:spPr>
              <a:xfrm>
                <a:off x="1795236" y="4230379"/>
                <a:ext cx="931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2020.05.15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FD09B3-35B9-4A35-961C-FE390FB85B25}"/>
              </a:ext>
            </a:extLst>
          </p:cNvPr>
          <p:cNvCxnSpPr/>
          <p:nvPr/>
        </p:nvCxnSpPr>
        <p:spPr>
          <a:xfrm>
            <a:off x="546980" y="6445676"/>
            <a:ext cx="11098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036;p41">
            <a:extLst>
              <a:ext uri="{FF2B5EF4-FFF2-40B4-BE49-F238E27FC236}">
                <a16:creationId xmlns:a16="http://schemas.microsoft.com/office/drawing/2014/main" id="{F84ED755-208D-475E-9C61-E7FB2C8CB257}"/>
              </a:ext>
            </a:extLst>
          </p:cNvPr>
          <p:cNvSpPr/>
          <p:nvPr/>
        </p:nvSpPr>
        <p:spPr>
          <a:xfrm rot="16200000" flipH="1">
            <a:off x="4976569" y="-357433"/>
            <a:ext cx="5811624" cy="86192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900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1F37D-0514-4F11-94A1-8D9A4EEA79D9}"/>
              </a:ext>
            </a:extLst>
          </p:cNvPr>
          <p:cNvSpPr txBox="1"/>
          <p:nvPr/>
        </p:nvSpPr>
        <p:spPr>
          <a:xfrm>
            <a:off x="5722330" y="3143358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발전과정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84276-0905-4DFA-9605-BBC9D2F5E456}"/>
              </a:ext>
            </a:extLst>
          </p:cNvPr>
          <p:cNvSpPr txBox="1"/>
          <p:nvPr/>
        </p:nvSpPr>
        <p:spPr>
          <a:xfrm>
            <a:off x="5722330" y="2733537"/>
            <a:ext cx="83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89B74-9366-4105-964A-F1CA7AD9BD37}"/>
              </a:ext>
            </a:extLst>
          </p:cNvPr>
          <p:cNvSpPr txBox="1"/>
          <p:nvPr/>
        </p:nvSpPr>
        <p:spPr>
          <a:xfrm>
            <a:off x="5722330" y="420825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소개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430736-6EB3-48F6-8195-DD49A2A022C1}"/>
              </a:ext>
            </a:extLst>
          </p:cNvPr>
          <p:cNvSpPr txBox="1"/>
          <p:nvPr/>
        </p:nvSpPr>
        <p:spPr>
          <a:xfrm>
            <a:off x="5722330" y="3790529"/>
            <a:ext cx="713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A73AD-2E08-43EE-A342-11A66951CBB3}"/>
              </a:ext>
            </a:extLst>
          </p:cNvPr>
          <p:cNvSpPr txBox="1"/>
          <p:nvPr/>
        </p:nvSpPr>
        <p:spPr>
          <a:xfrm>
            <a:off x="5722330" y="52939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기대효과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67DC4-9E65-4905-B120-BCFB07BC44E7}"/>
              </a:ext>
            </a:extLst>
          </p:cNvPr>
          <p:cNvSpPr txBox="1"/>
          <p:nvPr/>
        </p:nvSpPr>
        <p:spPr>
          <a:xfrm>
            <a:off x="5722571" y="4895075"/>
            <a:ext cx="73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A3AFB-33F7-4A16-A4AB-EAF8FE300075}"/>
              </a:ext>
            </a:extLst>
          </p:cNvPr>
          <p:cNvSpPr txBox="1"/>
          <p:nvPr/>
        </p:nvSpPr>
        <p:spPr>
          <a:xfrm>
            <a:off x="9024492" y="316193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아이디어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1E1D6-9795-44DC-A525-4F18CAC11E66}"/>
              </a:ext>
            </a:extLst>
          </p:cNvPr>
          <p:cNvSpPr txBox="1"/>
          <p:nvPr/>
        </p:nvSpPr>
        <p:spPr>
          <a:xfrm>
            <a:off x="9024492" y="2733537"/>
            <a:ext cx="6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669E73-9ECF-4ED5-9113-331FCE814BE2}"/>
              </a:ext>
            </a:extLst>
          </p:cNvPr>
          <p:cNvSpPr txBox="1"/>
          <p:nvPr/>
        </p:nvSpPr>
        <p:spPr>
          <a:xfrm>
            <a:off x="76917" y="1046376"/>
            <a:ext cx="42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2872"/>
                </a:solidFill>
                <a:latin typeface="나눔스퀘어OTF Bold"/>
                <a:ea typeface="Segoe UI Historic" panose="020B0502040204020203" pitchFamily="34" charset="0"/>
                <a:cs typeface="Segoe UI Historic" panose="020B0502040204020203" pitchFamily="34" charset="0"/>
              </a:rPr>
              <a:t>CONTENTS</a:t>
            </a:r>
            <a:endParaRPr lang="ko-KR" altLang="en-US" sz="6000" b="1" dirty="0">
              <a:solidFill>
                <a:srgbClr val="002872"/>
              </a:solidFill>
              <a:latin typeface="나눔스퀘어OTF Bold"/>
              <a:ea typeface="나눔바른고딕" panose="020B0603020101020101" pitchFamily="50" charset="-127"/>
              <a:cs typeface="Segoe UI Historic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D8F00-9C54-491D-83B0-82F23439D6C9}"/>
              </a:ext>
            </a:extLst>
          </p:cNvPr>
          <p:cNvSpPr txBox="1"/>
          <p:nvPr/>
        </p:nvSpPr>
        <p:spPr>
          <a:xfrm>
            <a:off x="9024492" y="420825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 프로세스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D3D4A-FA0A-45A4-B843-896F6841C135}"/>
              </a:ext>
            </a:extLst>
          </p:cNvPr>
          <p:cNvSpPr txBox="1"/>
          <p:nvPr/>
        </p:nvSpPr>
        <p:spPr>
          <a:xfrm>
            <a:off x="9024492" y="3779854"/>
            <a:ext cx="6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AC2E9-85F1-4C8B-AB91-DDB752A84714}"/>
              </a:ext>
            </a:extLst>
          </p:cNvPr>
          <p:cNvSpPr txBox="1"/>
          <p:nvPr/>
        </p:nvSpPr>
        <p:spPr>
          <a:xfrm>
            <a:off x="9024492" y="52939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향후 계획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85155-56B0-4082-B2F9-D6845C91A447}"/>
              </a:ext>
            </a:extLst>
          </p:cNvPr>
          <p:cNvSpPr txBox="1"/>
          <p:nvPr/>
        </p:nvSpPr>
        <p:spPr>
          <a:xfrm>
            <a:off x="9024492" y="4865532"/>
            <a:ext cx="6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003A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2400" b="1" dirty="0">
              <a:solidFill>
                <a:srgbClr val="003A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0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9E2EFE-89A6-4C97-88AF-612CA9418785}"/>
              </a:ext>
            </a:extLst>
          </p:cNvPr>
          <p:cNvSpPr/>
          <p:nvPr/>
        </p:nvSpPr>
        <p:spPr>
          <a:xfrm>
            <a:off x="3145342" y="1521044"/>
            <a:ext cx="5931200" cy="503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코로나로 인한 카공족 </a:t>
            </a:r>
            <a:r>
              <a:rPr lang="en-US" altLang="ko-KR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</a:t>
            </a:r>
            <a:r>
              <a:rPr lang="ko-KR" altLang="en-US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재택 학습자 증가</a:t>
            </a:r>
            <a:endParaRPr lang="ko-KR" altLang="en-US" sz="16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C95ADE-3E08-436F-A236-088275F0DEBA}"/>
              </a:ext>
            </a:extLst>
          </p:cNvPr>
          <p:cNvSpPr txBox="1"/>
          <p:nvPr/>
        </p:nvSpPr>
        <p:spPr>
          <a:xfrm>
            <a:off x="3115458" y="2215451"/>
            <a:ext cx="5901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대학 캠퍼스 되어버린 카페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· · ‘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카공족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북적북적</a:t>
            </a:r>
            <a:b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취준생 울상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· · “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스터디 못하고 도서관도 못가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b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유튜브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· SNS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자습실 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· · ”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같이 공부해요＂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아이디어 발전과정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B238F-051E-45F8-9D6B-C80E6BE92F46}"/>
              </a:ext>
            </a:extLst>
          </p:cNvPr>
          <p:cNvSpPr/>
          <p:nvPr/>
        </p:nvSpPr>
        <p:spPr>
          <a:xfrm>
            <a:off x="3145342" y="2131824"/>
            <a:ext cx="5901316" cy="1406157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967C9D-8C51-4139-97DF-59C876EE614B}"/>
              </a:ext>
            </a:extLst>
          </p:cNvPr>
          <p:cNvSpPr/>
          <p:nvPr/>
        </p:nvSpPr>
        <p:spPr>
          <a:xfrm>
            <a:off x="3145342" y="4745861"/>
            <a:ext cx="5901316" cy="1217827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D2C910-D18C-4A6C-B373-694F00A8D4A5}"/>
              </a:ext>
            </a:extLst>
          </p:cNvPr>
          <p:cNvSpPr txBox="1"/>
          <p:nvPr/>
        </p:nvSpPr>
        <p:spPr>
          <a:xfrm>
            <a:off x="3145342" y="4949819"/>
            <a:ext cx="5901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PC, TV, 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게임기</a:t>
            </a:r>
            <a:r>
              <a:rPr lang="en-US" altLang="ko-KR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가족 등 자택에 존재하는 다양한 방해요소</a:t>
            </a:r>
            <a:endParaRPr lang="en-US" altLang="ko-KR" sz="16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공부 분위기 조성 미흡으로 인한 집중력 저하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FC0146D-A875-4C30-895B-2742BA7E4E14}"/>
              </a:ext>
            </a:extLst>
          </p:cNvPr>
          <p:cNvSpPr/>
          <p:nvPr/>
        </p:nvSpPr>
        <p:spPr>
          <a:xfrm>
            <a:off x="3145342" y="4237312"/>
            <a:ext cx="5901316" cy="4499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집중력 저하 문제</a:t>
            </a:r>
            <a:endParaRPr lang="ko-KR" altLang="en-US" sz="16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17F69DFA-FD31-4ABA-9262-D82DEA8A8BE0}"/>
              </a:ext>
            </a:extLst>
          </p:cNvPr>
          <p:cNvSpPr/>
          <p:nvPr/>
        </p:nvSpPr>
        <p:spPr>
          <a:xfrm rot="5400000">
            <a:off x="5906017" y="3664050"/>
            <a:ext cx="379965" cy="518966"/>
          </a:xfrm>
          <a:prstGeom prst="rightArrow">
            <a:avLst>
              <a:gd name="adj1" fmla="val 50000"/>
              <a:gd name="adj2" fmla="val 5409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11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아이디어 발전과정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E37D4-9B4A-469D-BE11-E6DC685DA40E}"/>
              </a:ext>
            </a:extLst>
          </p:cNvPr>
          <p:cNvSpPr/>
          <p:nvPr/>
        </p:nvSpPr>
        <p:spPr>
          <a:xfrm>
            <a:off x="6203812" y="2130430"/>
            <a:ext cx="3613303" cy="442957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BFF6CF-1578-4E8A-BE91-86CF8B1C2E97}"/>
              </a:ext>
            </a:extLst>
          </p:cNvPr>
          <p:cNvSpPr/>
          <p:nvPr/>
        </p:nvSpPr>
        <p:spPr>
          <a:xfrm>
            <a:off x="6454021" y="2319036"/>
            <a:ext cx="3093493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0CB907-9D00-4331-9FA3-FFFA259D1CFD}"/>
              </a:ext>
            </a:extLst>
          </p:cNvPr>
          <p:cNvSpPr txBox="1"/>
          <p:nvPr/>
        </p:nvSpPr>
        <p:spPr>
          <a:xfrm>
            <a:off x="6382776" y="2282743"/>
            <a:ext cx="32508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Object Detection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기술을 활용한</a:t>
            </a:r>
            <a:b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집중도 기록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271F213-CF0C-42A6-AD4F-C9C4B858F8A4}"/>
              </a:ext>
            </a:extLst>
          </p:cNvPr>
          <p:cNvSpPr txBox="1">
            <a:spLocks/>
          </p:cNvSpPr>
          <p:nvPr/>
        </p:nvSpPr>
        <p:spPr>
          <a:xfrm>
            <a:off x="6435427" y="5359000"/>
            <a:ext cx="3087446" cy="977169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Google Shape;59;p13">
            <a:extLst>
              <a:ext uri="{FF2B5EF4-FFF2-40B4-BE49-F238E27FC236}">
                <a16:creationId xmlns:a16="http://schemas.microsoft.com/office/drawing/2014/main" id="{7A3025DB-5E14-47D8-96C9-48E41B4718BF}"/>
              </a:ext>
            </a:extLst>
          </p:cNvPr>
          <p:cNvSpPr txBox="1"/>
          <p:nvPr/>
        </p:nvSpPr>
        <p:spPr>
          <a:xfrm>
            <a:off x="6789752" y="5533268"/>
            <a:ext cx="2364063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17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자세를 </a:t>
            </a:r>
            <a:r>
              <a:rPr lang="en-US" altLang="ko-KR" sz="17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detection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하여 집중 시간 기록</a:t>
            </a:r>
            <a:endParaRPr sz="1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D6F51FAF-492A-4FBB-9C4D-F1A1170C83DA}"/>
              </a:ext>
            </a:extLst>
          </p:cNvPr>
          <p:cNvSpPr/>
          <p:nvPr/>
        </p:nvSpPr>
        <p:spPr>
          <a:xfrm>
            <a:off x="7292370" y="5214545"/>
            <a:ext cx="1431636" cy="25935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59;p13">
            <a:extLst>
              <a:ext uri="{FF2B5EF4-FFF2-40B4-BE49-F238E27FC236}">
                <a16:creationId xmlns:a16="http://schemas.microsoft.com/office/drawing/2014/main" id="{4F1820C9-5A56-4A65-96EA-9D9D223092A7}"/>
              </a:ext>
            </a:extLst>
          </p:cNvPr>
          <p:cNvSpPr txBox="1"/>
          <p:nvPr/>
        </p:nvSpPr>
        <p:spPr>
          <a:xfrm>
            <a:off x="7552432" y="5124183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Solution</a:t>
            </a:r>
            <a:endParaRPr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6" name="Google Shape;61;p13">
            <a:extLst>
              <a:ext uri="{FF2B5EF4-FFF2-40B4-BE49-F238E27FC236}">
                <a16:creationId xmlns:a16="http://schemas.microsoft.com/office/drawing/2014/main" id="{2BAD4469-994A-4B79-A0D8-83DBFEF89B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1" b="18354"/>
          <a:stretch/>
        </p:blipFill>
        <p:spPr>
          <a:xfrm>
            <a:off x="6969269" y="3243873"/>
            <a:ext cx="2111370" cy="17590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0DE9561B-1D44-41B8-A6E6-F7D43585CFF1}"/>
              </a:ext>
            </a:extLst>
          </p:cNvPr>
          <p:cNvGrpSpPr/>
          <p:nvPr/>
        </p:nvGrpSpPr>
        <p:grpSpPr>
          <a:xfrm>
            <a:off x="2174590" y="2130430"/>
            <a:ext cx="3613303" cy="4429577"/>
            <a:chOff x="8377366" y="1729075"/>
            <a:chExt cx="3613303" cy="44295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F92CC11-6E2E-4078-872C-F835442D94DE}"/>
                </a:ext>
              </a:extLst>
            </p:cNvPr>
            <p:cNvSpPr/>
            <p:nvPr/>
          </p:nvSpPr>
          <p:spPr>
            <a:xfrm>
              <a:off x="8377366" y="1729075"/>
              <a:ext cx="3613303" cy="4429577"/>
            </a:xfrm>
            <a:prstGeom prst="rect">
              <a:avLst/>
            </a:prstGeom>
            <a:noFill/>
            <a:ln>
              <a:solidFill>
                <a:srgbClr val="014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EF18F0-36F7-419A-B0BB-5058117CB9D3}"/>
                </a:ext>
              </a:extLst>
            </p:cNvPr>
            <p:cNvSpPr/>
            <p:nvPr/>
          </p:nvSpPr>
          <p:spPr>
            <a:xfrm>
              <a:off x="8654785" y="1931737"/>
              <a:ext cx="3093493" cy="8002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7633CB-CB0B-4348-AD11-BCB27E8DFC67}"/>
                </a:ext>
              </a:extLst>
            </p:cNvPr>
            <p:cNvSpPr txBox="1"/>
            <p:nvPr/>
          </p:nvSpPr>
          <p:spPr>
            <a:xfrm>
              <a:off x="8576119" y="1917680"/>
              <a:ext cx="32508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Eye-Tracking</a:t>
              </a:r>
              <a: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기술을 활용한</a:t>
              </a:r>
              <a:b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학습 집중도 기록</a:t>
              </a:r>
              <a:endPara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79" name="Google Shape;63;p13">
            <a:extLst>
              <a:ext uri="{FF2B5EF4-FFF2-40B4-BE49-F238E27FC236}">
                <a16:creationId xmlns:a16="http://schemas.microsoft.com/office/drawing/2014/main" id="{1A1B4179-58DE-4CBC-8C79-C5534834961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67" b="92500" l="0" r="100000">
                        <a14:foregroundMark x1="45000" y1="31833" x2="52125" y2="66000"/>
                        <a14:foregroundMark x1="48625" y1="28000" x2="51250" y2="65000"/>
                        <a14:foregroundMark x1="55375" y1="43500" x2="55625" y2="67500"/>
                        <a14:foregroundMark x1="42000" y1="46500" x2="45000" y2="66000"/>
                        <a14:foregroundMark x1="50500" y1="64333" x2="51625" y2="75500"/>
                      </a14:backgroundRemoval>
                    </a14:imgEffect>
                  </a14:imgLayer>
                </a14:imgProps>
              </a:ext>
            </a:extLst>
          </a:blip>
          <a:srcRect l="17669" t="13429" r="17676" b="13422"/>
          <a:stretch/>
        </p:blipFill>
        <p:spPr>
          <a:xfrm>
            <a:off x="2933700" y="3307860"/>
            <a:ext cx="2041435" cy="17321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89817AA-1CAF-442C-BBAF-0B4F6D59887A}"/>
              </a:ext>
            </a:extLst>
          </p:cNvPr>
          <p:cNvSpPr/>
          <p:nvPr/>
        </p:nvSpPr>
        <p:spPr>
          <a:xfrm>
            <a:off x="5483851" y="3955453"/>
            <a:ext cx="1102690" cy="628291"/>
          </a:xfrm>
          <a:prstGeom prst="rightArrow">
            <a:avLst>
              <a:gd name="adj1" fmla="val 62429"/>
              <a:gd name="adj2" fmla="val 3652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DEVELOP</a:t>
            </a:r>
            <a:endParaRPr lang="ko-KR" altLang="en-US" sz="12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3FFD92E7-A98B-47B8-BF08-DEE5218300F3}"/>
              </a:ext>
            </a:extLst>
          </p:cNvPr>
          <p:cNvSpPr txBox="1">
            <a:spLocks/>
          </p:cNvSpPr>
          <p:nvPr/>
        </p:nvSpPr>
        <p:spPr>
          <a:xfrm>
            <a:off x="2476227" y="5344649"/>
            <a:ext cx="3087446" cy="97721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Google Shape;59;p13">
            <a:extLst>
              <a:ext uri="{FF2B5EF4-FFF2-40B4-BE49-F238E27FC236}">
                <a16:creationId xmlns:a16="http://schemas.microsoft.com/office/drawing/2014/main" id="{69E495BF-D7F0-48B7-A44B-156F0DEDE2C8}"/>
              </a:ext>
            </a:extLst>
          </p:cNvPr>
          <p:cNvSpPr txBox="1"/>
          <p:nvPr/>
        </p:nvSpPr>
        <p:spPr>
          <a:xfrm>
            <a:off x="2614123" y="5498848"/>
            <a:ext cx="2731118" cy="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Eye Tracking : </a:t>
            </a:r>
          </a:p>
          <a:p>
            <a:pPr algn="ctr"/>
            <a:r>
              <a:rPr 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Tracking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7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범위가 지엽적</a:t>
            </a:r>
            <a:endParaRPr sz="17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5029E1D1-D255-40C0-8FB0-CBD116C364FD}"/>
              </a:ext>
            </a:extLst>
          </p:cNvPr>
          <p:cNvSpPr/>
          <p:nvPr/>
        </p:nvSpPr>
        <p:spPr>
          <a:xfrm>
            <a:off x="3263864" y="5198074"/>
            <a:ext cx="1431636" cy="25935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59;p13">
            <a:extLst>
              <a:ext uri="{FF2B5EF4-FFF2-40B4-BE49-F238E27FC236}">
                <a16:creationId xmlns:a16="http://schemas.microsoft.com/office/drawing/2014/main" id="{8F8C5101-1CFF-4FB1-980C-FEB48AF5253B}"/>
              </a:ext>
            </a:extLst>
          </p:cNvPr>
          <p:cNvSpPr txBox="1"/>
          <p:nvPr/>
        </p:nvSpPr>
        <p:spPr>
          <a:xfrm>
            <a:off x="3517543" y="5102797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682F0B-D737-4927-A89B-15A62082F832}"/>
              </a:ext>
            </a:extLst>
          </p:cNvPr>
          <p:cNvSpPr/>
          <p:nvPr/>
        </p:nvSpPr>
        <p:spPr>
          <a:xfrm>
            <a:off x="2174590" y="1642629"/>
            <a:ext cx="7642525" cy="387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제안 아이디어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C97034-254E-46EE-8D90-3CBBE88FA846}"/>
              </a:ext>
            </a:extLst>
          </p:cNvPr>
          <p:cNvSpPr/>
          <p:nvPr/>
        </p:nvSpPr>
        <p:spPr>
          <a:xfrm>
            <a:off x="2191701" y="1117914"/>
            <a:ext cx="7625414" cy="393727"/>
          </a:xfrm>
          <a:prstGeom prst="roundRect">
            <a:avLst>
              <a:gd name="adj" fmla="val 2982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배경</a:t>
            </a:r>
            <a:r>
              <a:rPr lang="en-US" altLang="ko-KR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</a:t>
            </a:r>
            <a:r>
              <a:rPr lang="en-US" altLang="ko-KR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 </a:t>
            </a:r>
            <a:r>
              <a:rPr lang="ko-KR" altLang="en-US" sz="16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확산으로 비대면 커뮤니케이션 수요 증가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84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아이디어 소개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6985C6-A989-44B5-B2AC-12D19995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9" b="2625"/>
          <a:stretch/>
        </p:blipFill>
        <p:spPr>
          <a:xfrm>
            <a:off x="910203" y="2142358"/>
            <a:ext cx="5339594" cy="3915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ED20A-35AE-4AFC-B2B4-3299BC62A4A5}"/>
              </a:ext>
            </a:extLst>
          </p:cNvPr>
          <p:cNvSpPr/>
          <p:nvPr/>
        </p:nvSpPr>
        <p:spPr>
          <a:xfrm>
            <a:off x="4407482" y="1296051"/>
            <a:ext cx="3377035" cy="557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비대면 독서실</a:t>
            </a:r>
            <a:endParaRPr lang="ko-KR" altLang="en-US" sz="20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0B1C1F7-E3FF-4701-9F51-4773C578AD6E}"/>
              </a:ext>
            </a:extLst>
          </p:cNvPr>
          <p:cNvSpPr txBox="1">
            <a:spLocks/>
          </p:cNvSpPr>
          <p:nvPr/>
        </p:nvSpPr>
        <p:spPr>
          <a:xfrm>
            <a:off x="6249797" y="2579540"/>
            <a:ext cx="4892186" cy="67101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스마트폰 카메라를 이용하여 학습자를 촬영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F772658-1014-4816-9589-CCBE6054FD1F}"/>
              </a:ext>
            </a:extLst>
          </p:cNvPr>
          <p:cNvSpPr txBox="1">
            <a:spLocks/>
          </p:cNvSpPr>
          <p:nvPr/>
        </p:nvSpPr>
        <p:spPr>
          <a:xfrm>
            <a:off x="6249798" y="3701276"/>
            <a:ext cx="4892187" cy="67101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학습자의 자세를 실시간으로 분석하여 집중 정도와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시간을 기록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0595F82-136B-4DA2-8EE7-9D73CC654AB2}"/>
              </a:ext>
            </a:extLst>
          </p:cNvPr>
          <p:cNvSpPr txBox="1">
            <a:spLocks/>
          </p:cNvSpPr>
          <p:nvPr/>
        </p:nvSpPr>
        <p:spPr>
          <a:xfrm>
            <a:off x="6249797" y="4809960"/>
            <a:ext cx="4892187" cy="67101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기록 통계를 관리하고 공유할 수 있는 어플리케이션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59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9E2EFE-89A6-4C97-88AF-612CA9418785}"/>
              </a:ext>
            </a:extLst>
          </p:cNvPr>
          <p:cNvSpPr/>
          <p:nvPr/>
        </p:nvSpPr>
        <p:spPr>
          <a:xfrm>
            <a:off x="448345" y="1508825"/>
            <a:ext cx="5299827" cy="532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 학습 퍼포먼스 향상</a:t>
            </a:r>
            <a:endParaRPr lang="ko-KR" altLang="en-US" sz="20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lll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0A415DC-3731-4EAC-919A-E5603CFF643D}"/>
              </a:ext>
            </a:extLst>
          </p:cNvPr>
          <p:cNvSpPr txBox="1">
            <a:spLocks/>
          </p:cNvSpPr>
          <p:nvPr/>
        </p:nvSpPr>
        <p:spPr>
          <a:xfrm>
            <a:off x="714229" y="3732518"/>
            <a:ext cx="4719283" cy="96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집중도 데이터를 활용한 </a:t>
            </a:r>
            <a:b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체계적인 학습 전략 수립 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BAB674-9492-4B92-BE42-B948C5F56781}"/>
              </a:ext>
            </a:extLst>
          </p:cNvPr>
          <p:cNvSpPr txBox="1">
            <a:spLocks/>
          </p:cNvSpPr>
          <p:nvPr/>
        </p:nvSpPr>
        <p:spPr>
          <a:xfrm>
            <a:off x="714230" y="5056713"/>
            <a:ext cx="4719283" cy="960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중 스마트폰 사용 억제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315137-09AD-4279-BC23-C96490D93AD8}"/>
              </a:ext>
            </a:extLst>
          </p:cNvPr>
          <p:cNvSpPr/>
          <p:nvPr/>
        </p:nvSpPr>
        <p:spPr>
          <a:xfrm>
            <a:off x="448345" y="2170545"/>
            <a:ext cx="5299827" cy="42722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A86AF-4E4C-4360-BBA6-39DFD49528CA}"/>
              </a:ext>
            </a:extLst>
          </p:cNvPr>
          <p:cNvSpPr/>
          <p:nvPr/>
        </p:nvSpPr>
        <p:spPr>
          <a:xfrm>
            <a:off x="6425358" y="2170543"/>
            <a:ext cx="5299825" cy="427220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6B727EE-B33F-4C99-8B73-10BEA4E53C3A}"/>
              </a:ext>
            </a:extLst>
          </p:cNvPr>
          <p:cNvSpPr txBox="1">
            <a:spLocks/>
          </p:cNvSpPr>
          <p:nvPr/>
        </p:nvSpPr>
        <p:spPr>
          <a:xfrm>
            <a:off x="6740013" y="2429047"/>
            <a:ext cx="4719283" cy="960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집중 시간 공유를 통한 언택트 스터디 플랫폼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16290-DBFA-41FB-B9D5-807171F97DE5}"/>
              </a:ext>
            </a:extLst>
          </p:cNvPr>
          <p:cNvSpPr/>
          <p:nvPr/>
        </p:nvSpPr>
        <p:spPr>
          <a:xfrm>
            <a:off x="6425358" y="1508485"/>
            <a:ext cx="5299825" cy="532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새로운 학습 플랫폼</a:t>
            </a:r>
            <a:endParaRPr lang="ko-KR" altLang="en-US" sz="20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DCE0DB2-2E1D-459E-AC5F-5FB2AC98E385}"/>
              </a:ext>
            </a:extLst>
          </p:cNvPr>
          <p:cNvSpPr txBox="1">
            <a:spLocks/>
          </p:cNvSpPr>
          <p:nvPr/>
        </p:nvSpPr>
        <p:spPr>
          <a:xfrm>
            <a:off x="714232" y="2429046"/>
            <a:ext cx="4719283" cy="960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실질적인 공부 시간 자동 측정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6E18FD1-47DC-43EB-A599-77649FCEF108}"/>
              </a:ext>
            </a:extLst>
          </p:cNvPr>
          <p:cNvSpPr txBox="1">
            <a:spLocks/>
          </p:cNvSpPr>
          <p:nvPr/>
        </p:nvSpPr>
        <p:spPr>
          <a:xfrm>
            <a:off x="6715626" y="5035993"/>
            <a:ext cx="4719283" cy="98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온라인 테스트 컨닝 방지 기능을 통한 </a:t>
            </a:r>
            <a:b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비대면 시험 플랫폼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5A04AEA-E234-478A-A8D1-69CDB4AF3F32}"/>
              </a:ext>
            </a:extLst>
          </p:cNvPr>
          <p:cNvSpPr txBox="1">
            <a:spLocks/>
          </p:cNvSpPr>
          <p:nvPr/>
        </p:nvSpPr>
        <p:spPr>
          <a:xfrm>
            <a:off x="6715627" y="3732520"/>
            <a:ext cx="4719283" cy="960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학교</a:t>
            </a:r>
            <a: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학원</a:t>
            </a:r>
            <a: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학부모 데이터 공유를 통한</a:t>
            </a:r>
            <a:br>
              <a:rPr lang="en-US" altLang="ko-KR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종합 입시 솔루션</a:t>
            </a:r>
            <a:endParaRPr lang="en-US" altLang="ko-KR" sz="18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07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1">
            <a:extLst>
              <a:ext uri="{FF2B5EF4-FFF2-40B4-BE49-F238E27FC236}">
                <a16:creationId xmlns:a16="http://schemas.microsoft.com/office/drawing/2014/main" id="{8294A363-964F-4261-AF0D-40891A2BABC8}"/>
              </a:ext>
            </a:extLst>
          </p:cNvPr>
          <p:cNvSpPr txBox="1">
            <a:spLocks/>
          </p:cNvSpPr>
          <p:nvPr/>
        </p:nvSpPr>
        <p:spPr>
          <a:xfrm>
            <a:off x="8404499" y="5047690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0602C9A-3AE8-44FC-855A-0F9CBD46FE6D}"/>
              </a:ext>
            </a:extLst>
          </p:cNvPr>
          <p:cNvSpPr txBox="1">
            <a:spLocks/>
          </p:cNvSpPr>
          <p:nvPr/>
        </p:nvSpPr>
        <p:spPr>
          <a:xfrm>
            <a:off x="4398319" y="5047691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AE53ABC-7D64-41CB-82E5-C00BAB7F8EA1}"/>
              </a:ext>
            </a:extLst>
          </p:cNvPr>
          <p:cNvSpPr txBox="1">
            <a:spLocks/>
          </p:cNvSpPr>
          <p:nvPr/>
        </p:nvSpPr>
        <p:spPr>
          <a:xfrm>
            <a:off x="414603" y="5047691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CE8270-5565-4753-B5BB-86D8F5CF46F5}"/>
              </a:ext>
            </a:extLst>
          </p:cNvPr>
          <p:cNvSpPr/>
          <p:nvPr/>
        </p:nvSpPr>
        <p:spPr>
          <a:xfrm>
            <a:off x="8407374" y="1570589"/>
            <a:ext cx="3396312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280F95-A573-41A0-942E-41BDF9A760D0}"/>
              </a:ext>
            </a:extLst>
          </p:cNvPr>
          <p:cNvSpPr/>
          <p:nvPr/>
        </p:nvSpPr>
        <p:spPr>
          <a:xfrm>
            <a:off x="4379956" y="1570589"/>
            <a:ext cx="3438789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BD37D3-FE00-4285-ADF5-BBC2323C4F0C}"/>
              </a:ext>
            </a:extLst>
          </p:cNvPr>
          <p:cNvSpPr/>
          <p:nvPr/>
        </p:nvSpPr>
        <p:spPr>
          <a:xfrm>
            <a:off x="396240" y="1570589"/>
            <a:ext cx="3438789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6A77CA-24EE-4F87-97B3-C2D6E1D40B10}"/>
              </a:ext>
            </a:extLst>
          </p:cNvPr>
          <p:cNvSpPr/>
          <p:nvPr/>
        </p:nvSpPr>
        <p:spPr>
          <a:xfrm>
            <a:off x="1350040" y="1650361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조이피트니스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0A086-5F58-4683-9C36-9356713ECEA4}"/>
              </a:ext>
            </a:extLst>
          </p:cNvPr>
          <p:cNvSpPr/>
          <p:nvPr/>
        </p:nvSpPr>
        <p:spPr>
          <a:xfrm>
            <a:off x="768150" y="2000467"/>
            <a:ext cx="2694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개인화된 피트니스 트레이닝 플랫폼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158475-4FAA-4320-9CC8-FA1D384E9862}"/>
              </a:ext>
            </a:extLst>
          </p:cNvPr>
          <p:cNvSpPr/>
          <p:nvPr/>
        </p:nvSpPr>
        <p:spPr>
          <a:xfrm>
            <a:off x="485001" y="4987435"/>
            <a:ext cx="326126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Depth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Camera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이용한 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골격 구조 인식 및 이미지 대조 방식으로 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 일치 여부 판단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929F18-EB06-48C0-889B-1C5F804F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" t="13107" r="24618" b="20976"/>
          <a:stretch/>
        </p:blipFill>
        <p:spPr bwMode="auto">
          <a:xfrm>
            <a:off x="409311" y="2594448"/>
            <a:ext cx="3412646" cy="20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FF575-A590-481D-8D51-ED29AFCDC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2" t="26166" r="18234" b="16543"/>
          <a:stretch/>
        </p:blipFill>
        <p:spPr>
          <a:xfrm>
            <a:off x="4618067" y="2448145"/>
            <a:ext cx="2962567" cy="24410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4B8B9B-4C70-4BAA-AA4D-3D29C3C09D0E}"/>
              </a:ext>
            </a:extLst>
          </p:cNvPr>
          <p:cNvSpPr/>
          <p:nvPr/>
        </p:nvSpPr>
        <p:spPr>
          <a:xfrm>
            <a:off x="4700730" y="1650361"/>
            <a:ext cx="2797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스마트홈트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by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Kakao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VX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97BB4-11AF-4BCC-AA08-CC3F994BBEB4}"/>
              </a:ext>
            </a:extLst>
          </p:cNvPr>
          <p:cNvSpPr/>
          <p:nvPr/>
        </p:nvSpPr>
        <p:spPr>
          <a:xfrm>
            <a:off x="5033995" y="2000467"/>
            <a:ext cx="2130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코칭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홈트레이닝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전문 앱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2CD1F5-E7BE-47DA-B5F0-10841435C58B}"/>
              </a:ext>
            </a:extLst>
          </p:cNvPr>
          <p:cNvSpPr/>
          <p:nvPr/>
        </p:nvSpPr>
        <p:spPr>
          <a:xfrm>
            <a:off x="4533783" y="4987436"/>
            <a:ext cx="31311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 기반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기술을 활용하여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이용자의 실시간 관절 움직임을 추출하고 분석 후 올바른 운동 자세 추천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9DDA6-C422-45DA-8C16-6FF642A3A617}"/>
              </a:ext>
            </a:extLst>
          </p:cNvPr>
          <p:cNvSpPr/>
          <p:nvPr/>
        </p:nvSpPr>
        <p:spPr>
          <a:xfrm>
            <a:off x="9719848" y="1650361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12PT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143F88-E4C5-4250-9F7D-E7CA8342E485}"/>
              </a:ext>
            </a:extLst>
          </p:cNvPr>
          <p:cNvSpPr/>
          <p:nvPr/>
        </p:nvSpPr>
        <p:spPr>
          <a:xfrm>
            <a:off x="8725986" y="2000467"/>
            <a:ext cx="2759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자세교정이 가능한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홈트레이닝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23EBD3-EF5F-4B3B-95E7-95168EB9DD96}"/>
              </a:ext>
            </a:extLst>
          </p:cNvPr>
          <p:cNvSpPr/>
          <p:nvPr/>
        </p:nvSpPr>
        <p:spPr>
          <a:xfrm>
            <a:off x="8394302" y="4987437"/>
            <a:ext cx="34224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 기술을 활용하여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실시간 관절 추정 및 실시간 카운트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축적된 데이터로 개인의 운동 패턴 분석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095896A-768F-466D-9ED9-F8630828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374" y="2473545"/>
            <a:ext cx="3396312" cy="244106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70AD26-8835-478C-8D88-02041588EF60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F1540-E033-4CA8-938A-47C77AE6AF0A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ko-KR" altLang="en-US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유사 아이디어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1029DA-6816-48DE-9D9D-365664DD372F}"/>
              </a:ext>
            </a:extLst>
          </p:cNvPr>
          <p:cNvSpPr/>
          <p:nvPr/>
        </p:nvSpPr>
        <p:spPr>
          <a:xfrm>
            <a:off x="308983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0533A-DC27-49F7-8056-295E23F7DDF6}"/>
              </a:ext>
            </a:extLst>
          </p:cNvPr>
          <p:cNvSpPr/>
          <p:nvPr/>
        </p:nvSpPr>
        <p:spPr>
          <a:xfrm>
            <a:off x="4292699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16E9C9-08B0-476C-BECA-D7640D844DC3}"/>
              </a:ext>
            </a:extLst>
          </p:cNvPr>
          <p:cNvSpPr/>
          <p:nvPr/>
        </p:nvSpPr>
        <p:spPr>
          <a:xfrm>
            <a:off x="8298879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3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Ⅴ</a:t>
            </a:r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구현 프로세스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676A4-C279-4F8B-A257-64288048AF01}"/>
              </a:ext>
            </a:extLst>
          </p:cNvPr>
          <p:cNvSpPr/>
          <p:nvPr/>
        </p:nvSpPr>
        <p:spPr>
          <a:xfrm>
            <a:off x="5057859" y="1859003"/>
            <a:ext cx="2423523" cy="13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Pose Detection 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01D502-7E27-4019-959E-A70856D59381}"/>
              </a:ext>
            </a:extLst>
          </p:cNvPr>
          <p:cNvSpPr/>
          <p:nvPr/>
        </p:nvSpPr>
        <p:spPr>
          <a:xfrm>
            <a:off x="5753712" y="3597569"/>
            <a:ext cx="2941500" cy="1305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Classification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ADB67-BF00-4D48-9442-7C9E1C026995}"/>
              </a:ext>
            </a:extLst>
          </p:cNvPr>
          <p:cNvSpPr txBox="1"/>
          <p:nvPr/>
        </p:nvSpPr>
        <p:spPr>
          <a:xfrm>
            <a:off x="2627455" y="1478542"/>
            <a:ext cx="1402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촬영된 영상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E02D56-D74E-479D-AC02-F727A5918E26}"/>
              </a:ext>
            </a:extLst>
          </p:cNvPr>
          <p:cNvGrpSpPr/>
          <p:nvPr/>
        </p:nvGrpSpPr>
        <p:grpSpPr>
          <a:xfrm>
            <a:off x="8166614" y="1812985"/>
            <a:ext cx="2428829" cy="1371529"/>
            <a:chOff x="6484651" y="2135156"/>
            <a:chExt cx="1913725" cy="1070780"/>
          </a:xfrm>
        </p:grpSpPr>
        <p:pic>
          <p:nvPicPr>
            <p:cNvPr id="18" name="Picture 6" descr="PDF] POSE ESTIMATION FOR SKELETON DETECTION Ms | Semantic Scholar">
              <a:extLst>
                <a:ext uri="{FF2B5EF4-FFF2-40B4-BE49-F238E27FC236}">
                  <a16:creationId xmlns:a16="http://schemas.microsoft.com/office/drawing/2014/main" id="{C37A26E1-7EBA-4848-BD2E-BFD9F639B8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4624" l="62868" r="99816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07" t="1525" r="1782" b="45980"/>
            <a:stretch/>
          </p:blipFill>
          <p:spPr bwMode="auto">
            <a:xfrm flipH="1">
              <a:off x="6492434" y="2212440"/>
              <a:ext cx="1087608" cy="93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Multi-person 3D pose estimation from 3D cloud data using 3D ...">
              <a:extLst>
                <a:ext uri="{FF2B5EF4-FFF2-40B4-BE49-F238E27FC236}">
                  <a16:creationId xmlns:a16="http://schemas.microsoft.com/office/drawing/2014/main" id="{89617A83-95C6-4DD1-9935-2E739F919B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49801" l="39776" r="71429">
                          <a14:foregroundMark x1="61625" y1="13147" x2="50420" y2="27490"/>
                          <a14:foregroundMark x1="60784" y1="14741" x2="61345" y2="33466"/>
                          <a14:foregroundMark x1="63025" y1="11554" x2="63866" y2="36255"/>
                          <a14:foregroundMark x1="64706" y1="7570" x2="59944" y2="32669"/>
                          <a14:foregroundMark x1="56863" y1="14741" x2="48459" y2="35857"/>
                          <a14:foregroundMark x1="52661" y1="14741" x2="46218" y2="37849"/>
                          <a14:foregroundMark x1="47899" y1="19522" x2="43978" y2="37052"/>
                          <a14:foregroundMark x1="48739" y1="16733" x2="48459" y2="36653"/>
                          <a14:foregroundMark x1="49300" y1="17530" x2="55182" y2="33068"/>
                          <a14:foregroundMark x1="58824" y1="7968" x2="52661" y2="24701"/>
                          <a14:foregroundMark x1="62745" y1="9562" x2="48179" y2="15139"/>
                          <a14:foregroundMark x1="62465" y1="7570" x2="56583" y2="10359"/>
                          <a14:foregroundMark x1="53501" y1="31076" x2="60504" y2="37849"/>
                          <a14:foregroundMark x1="55462" y1="24303" x2="62465" y2="39841"/>
                          <a14:foregroundMark x1="64146" y1="36653" x2="62745" y2="45817"/>
                          <a14:foregroundMark x1="62465" y1="37450" x2="59664" y2="47410"/>
                          <a14:foregroundMark x1="54622" y1="37450" x2="50140" y2="45418"/>
                          <a14:foregroundMark x1="48459" y1="38247" x2="46779" y2="49004"/>
                          <a14:foregroundMark x1="46218" y1="37052" x2="46218" y2="48606"/>
                          <a14:foregroundMark x1="44538" y1="36653" x2="44258" y2="48606"/>
                          <a14:foregroundMark x1="43978" y1="37052" x2="43978" y2="48606"/>
                          <a14:foregroundMark x1="44818" y1="48207" x2="64986" y2="46614"/>
                          <a14:foregroundMark x1="46779" y1="47410" x2="64146" y2="45817"/>
                          <a14:foregroundMark x1="62465" y1="36255" x2="64706" y2="47410"/>
                          <a14:foregroundMark x1="62465" y1="33068" x2="66667" y2="48606"/>
                          <a14:foregroundMark x1="65826" y1="10757" x2="63866" y2="23904"/>
                          <a14:foregroundMark x1="63585" y1="11554" x2="58824" y2="27490"/>
                          <a14:foregroundMark x1="50980" y1="18327" x2="45378" y2="33466"/>
                          <a14:foregroundMark x1="50700" y1="15538" x2="43137" y2="32669"/>
                          <a14:foregroundMark x1="41737" y1="24303" x2="46218" y2="39442"/>
                          <a14:foregroundMark x1="42577" y1="33865" x2="43417" y2="43028"/>
                          <a14:backgroundMark x1="69188" y1="9960" x2="70308" y2="18327"/>
                          <a14:backgroundMark x1="69748" y1="8367" x2="69468" y2="1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81" t="2969" r="29777" b="57995"/>
            <a:stretch/>
          </p:blipFill>
          <p:spPr bwMode="auto">
            <a:xfrm>
              <a:off x="7318256" y="2135156"/>
              <a:ext cx="1080120" cy="99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6BD9E5-91A4-41CC-A78F-102F8E3FAA5E}"/>
                </a:ext>
              </a:extLst>
            </p:cNvPr>
            <p:cNvSpPr/>
            <p:nvPr/>
          </p:nvSpPr>
          <p:spPr>
            <a:xfrm>
              <a:off x="6484651" y="2154811"/>
              <a:ext cx="1826627" cy="1051125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305E8E-F440-4BC0-B6CD-DA4005BB3525}"/>
              </a:ext>
            </a:extLst>
          </p:cNvPr>
          <p:cNvSpPr/>
          <p:nvPr/>
        </p:nvSpPr>
        <p:spPr>
          <a:xfrm>
            <a:off x="8620731" y="1495530"/>
            <a:ext cx="1500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Detection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FF9AE0-7D03-47EC-9C0E-F483C90D4C7C}"/>
              </a:ext>
            </a:extLst>
          </p:cNvPr>
          <p:cNvGrpSpPr/>
          <p:nvPr/>
        </p:nvGrpSpPr>
        <p:grpSpPr>
          <a:xfrm>
            <a:off x="1889876" y="1821037"/>
            <a:ext cx="2806812" cy="1386554"/>
            <a:chOff x="3231288" y="715052"/>
            <a:chExt cx="2204808" cy="971940"/>
          </a:xfrm>
        </p:grpSpPr>
        <p:pic>
          <p:nvPicPr>
            <p:cNvPr id="23" name="Picture 2" descr="Young Students Studying In Library Stock Photo, Picture And ...">
              <a:extLst>
                <a:ext uri="{FF2B5EF4-FFF2-40B4-BE49-F238E27FC236}">
                  <a16:creationId xmlns:a16="http://schemas.microsoft.com/office/drawing/2014/main" id="{72D4BB6F-15F4-44B4-8FFF-3FE2ED1F7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3" b="11528"/>
            <a:stretch/>
          </p:blipFill>
          <p:spPr bwMode="auto">
            <a:xfrm flipH="1">
              <a:off x="3324227" y="803677"/>
              <a:ext cx="965296" cy="81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FCD8ED-C67C-4947-BFD8-01344BD6ACC5}"/>
                </a:ext>
              </a:extLst>
            </p:cNvPr>
            <p:cNvSpPr/>
            <p:nvPr/>
          </p:nvSpPr>
          <p:spPr>
            <a:xfrm>
              <a:off x="3231288" y="715052"/>
              <a:ext cx="2204808" cy="97194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4" descr="사진 검색: 기면증">
              <a:extLst>
                <a:ext uri="{FF2B5EF4-FFF2-40B4-BE49-F238E27FC236}">
                  <a16:creationId xmlns:a16="http://schemas.microsoft.com/office/drawing/2014/main" id="{C2659D6E-6AEB-44F8-9BB8-1845488BB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7" t="6203" r="9481" b="2077"/>
            <a:stretch/>
          </p:blipFill>
          <p:spPr bwMode="auto">
            <a:xfrm flipH="1">
              <a:off x="4403324" y="803677"/>
              <a:ext cx="965296" cy="81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8D677AF-9F60-4464-AB49-FDCD836768B0}"/>
              </a:ext>
            </a:extLst>
          </p:cNvPr>
          <p:cNvSpPr/>
          <p:nvPr/>
        </p:nvSpPr>
        <p:spPr>
          <a:xfrm>
            <a:off x="7287941" y="2220791"/>
            <a:ext cx="1089688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73E027D-CC19-44D1-A7FA-BE0A1E261AB8}"/>
              </a:ext>
            </a:extLst>
          </p:cNvPr>
          <p:cNvSpPr/>
          <p:nvPr/>
        </p:nvSpPr>
        <p:spPr>
          <a:xfrm>
            <a:off x="4289099" y="2192598"/>
            <a:ext cx="1014396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</a:p>
        </p:txBody>
      </p:sp>
      <p:sp>
        <p:nvSpPr>
          <p:cNvPr id="28" name="화살표: 위로 굽음 27">
            <a:extLst>
              <a:ext uri="{FF2B5EF4-FFF2-40B4-BE49-F238E27FC236}">
                <a16:creationId xmlns:a16="http://schemas.microsoft.com/office/drawing/2014/main" id="{F8A807EB-CC4F-48C6-A2FB-CD10FC864834}"/>
              </a:ext>
            </a:extLst>
          </p:cNvPr>
          <p:cNvSpPr/>
          <p:nvPr/>
        </p:nvSpPr>
        <p:spPr>
          <a:xfrm rot="5400000" flipV="1">
            <a:off x="8255582" y="3153456"/>
            <a:ext cx="1456446" cy="1212351"/>
          </a:xfrm>
          <a:prstGeom prst="bentUpArrow">
            <a:avLst>
              <a:gd name="adj1" fmla="val 33514"/>
              <a:gd name="adj2" fmla="val 22888"/>
              <a:gd name="adj3" fmla="val 21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7F1747-ADD2-4560-88E1-6DFEE7F7A73D}"/>
              </a:ext>
            </a:extLst>
          </p:cNvPr>
          <p:cNvSpPr/>
          <p:nvPr/>
        </p:nvSpPr>
        <p:spPr>
          <a:xfrm>
            <a:off x="8570644" y="4048297"/>
            <a:ext cx="10466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DB95C22-3B0F-4E7B-ADE5-F3D70FB284AA}"/>
              </a:ext>
            </a:extLst>
          </p:cNvPr>
          <p:cNvGrpSpPr/>
          <p:nvPr/>
        </p:nvGrpSpPr>
        <p:grpSpPr>
          <a:xfrm>
            <a:off x="2844077" y="3597570"/>
            <a:ext cx="2909635" cy="1305387"/>
            <a:chOff x="104890" y="3429000"/>
            <a:chExt cx="2909635" cy="130538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F37DB3-590F-4077-9B53-CA9C61620512}"/>
                </a:ext>
              </a:extLst>
            </p:cNvPr>
            <p:cNvSpPr/>
            <p:nvPr/>
          </p:nvSpPr>
          <p:spPr>
            <a:xfrm>
              <a:off x="752924" y="3490505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 </a:t>
              </a:r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분류 결과 </a:t>
              </a:r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C874A34-4BF4-4FE0-905C-15FD08C4BE49}"/>
                </a:ext>
              </a:extLst>
            </p:cNvPr>
            <p:cNvGrpSpPr/>
            <p:nvPr/>
          </p:nvGrpSpPr>
          <p:grpSpPr>
            <a:xfrm>
              <a:off x="622104" y="3825068"/>
              <a:ext cx="2392421" cy="836798"/>
              <a:chOff x="3055291" y="4312538"/>
              <a:chExt cx="2392421" cy="83679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58D3D9-966A-4E5E-8DBF-5F914278C501}"/>
                  </a:ext>
                </a:extLst>
              </p:cNvPr>
              <p:cNvSpPr txBox="1"/>
              <p:nvPr/>
            </p:nvSpPr>
            <p:spPr>
              <a:xfrm>
                <a:off x="3055291" y="431253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 : </a:t>
                </a:r>
                <a:r>
                  <a:rPr lang="en-US" altLang="ko-KR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Studying</a:t>
                </a:r>
                <a:endParaRPr lang="ko-KR" altLang="en-US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D82F0-681F-48BD-8DCC-178D4F73B06C}"/>
                  </a:ext>
                </a:extLst>
              </p:cNvPr>
              <p:cNvSpPr txBox="1"/>
              <p:nvPr/>
            </p:nvSpPr>
            <p:spPr>
              <a:xfrm>
                <a:off x="3059832" y="4780004"/>
                <a:ext cx="2387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 : </a:t>
                </a:r>
                <a:r>
                  <a:rPr lang="en-US" altLang="ko-KR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Not Studying</a:t>
                </a:r>
                <a:endParaRPr lang="ko-KR" altLang="en-US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33" name="왼쪽 중괄호 32">
              <a:extLst>
                <a:ext uri="{FF2B5EF4-FFF2-40B4-BE49-F238E27FC236}">
                  <a16:creationId xmlns:a16="http://schemas.microsoft.com/office/drawing/2014/main" id="{AED88DB5-4451-439A-92AA-A8A29CFC2625}"/>
                </a:ext>
              </a:extLst>
            </p:cNvPr>
            <p:cNvSpPr/>
            <p:nvPr/>
          </p:nvSpPr>
          <p:spPr>
            <a:xfrm>
              <a:off x="376253" y="3980578"/>
              <a:ext cx="227511" cy="496622"/>
            </a:xfrm>
            <a:prstGeom prst="leftBrace">
              <a:avLst>
                <a:gd name="adj1" fmla="val 48521"/>
                <a:gd name="adj2" fmla="val 47519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6C6711-6723-4100-B2C5-D851F28E1E58}"/>
                </a:ext>
              </a:extLst>
            </p:cNvPr>
            <p:cNvSpPr/>
            <p:nvPr/>
          </p:nvSpPr>
          <p:spPr>
            <a:xfrm>
              <a:off x="104890" y="3429000"/>
              <a:ext cx="2425553" cy="1305387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91D92228-268C-41D0-93BC-0D667E001654}"/>
              </a:ext>
            </a:extLst>
          </p:cNvPr>
          <p:cNvSpPr/>
          <p:nvPr/>
        </p:nvSpPr>
        <p:spPr>
          <a:xfrm>
            <a:off x="5039187" y="3908554"/>
            <a:ext cx="1143332" cy="633127"/>
          </a:xfrm>
          <a:prstGeom prst="leftArrow">
            <a:avLst>
              <a:gd name="adj1" fmla="val 6286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endParaRPr lang="ko-KR" altLang="en-US" sz="1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8B82B6-D22C-4813-AA09-564E56845CE1}"/>
              </a:ext>
            </a:extLst>
          </p:cNvPr>
          <p:cNvSpPr txBox="1"/>
          <p:nvPr/>
        </p:nvSpPr>
        <p:spPr>
          <a:xfrm>
            <a:off x="5700273" y="5392206"/>
            <a:ext cx="458437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‘Studying’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이면 집중 시간 기록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Pause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‘Not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Studying’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이면 집중 시간 기록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Start 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2C84B2-9241-4702-87F9-5782A0347E46}"/>
              </a:ext>
            </a:extLst>
          </p:cNvPr>
          <p:cNvSpPr txBox="1"/>
          <p:nvPr/>
        </p:nvSpPr>
        <p:spPr>
          <a:xfrm>
            <a:off x="2393022" y="5512311"/>
            <a:ext cx="3246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분류결과에 따른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집중 시간 측정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179A36F-FB9C-4900-BE78-91984BCF3DD0}"/>
              </a:ext>
            </a:extLst>
          </p:cNvPr>
          <p:cNvCxnSpPr>
            <a:cxnSpLocks/>
          </p:cNvCxnSpPr>
          <p:nvPr/>
        </p:nvCxnSpPr>
        <p:spPr>
          <a:xfrm>
            <a:off x="5339751" y="5434185"/>
            <a:ext cx="0" cy="9084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8EAAE0-D801-4458-A9CD-626211153CBB}"/>
              </a:ext>
            </a:extLst>
          </p:cNvPr>
          <p:cNvSpPr txBox="1"/>
          <p:nvPr/>
        </p:nvSpPr>
        <p:spPr>
          <a:xfrm>
            <a:off x="1889875" y="5363794"/>
            <a:ext cx="59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ko-KR" altLang="en-US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D2B121-6A23-485D-8001-A1AC1313E9CB}"/>
              </a:ext>
            </a:extLst>
          </p:cNvPr>
          <p:cNvSpPr/>
          <p:nvPr/>
        </p:nvSpPr>
        <p:spPr>
          <a:xfrm>
            <a:off x="196374" y="1160213"/>
            <a:ext cx="11771849" cy="549523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D27D6C6-0C60-4D13-B8DD-13904B65FCB9}"/>
              </a:ext>
            </a:extLst>
          </p:cNvPr>
          <p:cNvCxnSpPr>
            <a:cxnSpLocks/>
          </p:cNvCxnSpPr>
          <p:nvPr/>
        </p:nvCxnSpPr>
        <p:spPr>
          <a:xfrm>
            <a:off x="539533" y="5195277"/>
            <a:ext cx="11112933" cy="66638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5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C2B67A27-9637-41F4-B09F-8F6E77DBB0DE}"/>
              </a:ext>
            </a:extLst>
          </p:cNvPr>
          <p:cNvSpPr/>
          <p:nvPr/>
        </p:nvSpPr>
        <p:spPr>
          <a:xfrm>
            <a:off x="8958129" y="2874505"/>
            <a:ext cx="203961" cy="646651"/>
          </a:xfrm>
          <a:prstGeom prst="leftBrace">
            <a:avLst>
              <a:gd name="adj1" fmla="val 43212"/>
              <a:gd name="adj2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Ⅵ.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향후 계획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D2B121-6A23-485D-8001-A1AC1313E9CB}"/>
              </a:ext>
            </a:extLst>
          </p:cNvPr>
          <p:cNvSpPr/>
          <p:nvPr/>
        </p:nvSpPr>
        <p:spPr>
          <a:xfrm>
            <a:off x="196374" y="1160213"/>
            <a:ext cx="11771849" cy="549523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D27D6C6-0C60-4D13-B8DD-13904B65FCB9}"/>
              </a:ext>
            </a:extLst>
          </p:cNvPr>
          <p:cNvCxnSpPr>
            <a:cxnSpLocks/>
          </p:cNvCxnSpPr>
          <p:nvPr/>
        </p:nvCxnSpPr>
        <p:spPr>
          <a:xfrm>
            <a:off x="2137968" y="2787705"/>
            <a:ext cx="6922143" cy="478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D0B12DA6-79E9-4881-BA01-C82785DC0478}"/>
              </a:ext>
            </a:extLst>
          </p:cNvPr>
          <p:cNvSpPr/>
          <p:nvPr/>
        </p:nvSpPr>
        <p:spPr>
          <a:xfrm>
            <a:off x="2137968" y="1461202"/>
            <a:ext cx="1810111" cy="1228369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1st Week</a:t>
            </a:r>
            <a:endParaRPr lang="en-US" altLang="ko-KR" sz="14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F69B6AB6-17F6-4A6D-9D93-8230631A6029}"/>
              </a:ext>
            </a:extLst>
          </p:cNvPr>
          <p:cNvSpPr/>
          <p:nvPr/>
        </p:nvSpPr>
        <p:spPr>
          <a:xfrm>
            <a:off x="2137968" y="2952477"/>
            <a:ext cx="1810111" cy="1872663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2nd Week </a:t>
            </a:r>
            <a:endParaRPr lang="en-US" altLang="ko-KR" sz="14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B53C5D9-58A0-40E6-8C82-0E318FE634BA}"/>
              </a:ext>
            </a:extLst>
          </p:cNvPr>
          <p:cNvSpPr/>
          <p:nvPr/>
        </p:nvSpPr>
        <p:spPr>
          <a:xfrm>
            <a:off x="2137968" y="5015596"/>
            <a:ext cx="1810111" cy="1259833"/>
          </a:xfrm>
          <a:prstGeom prst="homePlate">
            <a:avLst>
              <a:gd name="adj" fmla="val 16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3rd Week</a:t>
            </a:r>
            <a:endParaRPr lang="en-US" altLang="ko-KR" sz="14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D38A4806-1041-4A2E-B6A0-1DE606C5AA57}"/>
              </a:ext>
            </a:extLst>
          </p:cNvPr>
          <p:cNvSpPr/>
          <p:nvPr/>
        </p:nvSpPr>
        <p:spPr>
          <a:xfrm>
            <a:off x="4178639" y="1459708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검토 및 개선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DCCFDFE8-97C0-4989-BACC-15B4409CD285}"/>
              </a:ext>
            </a:extLst>
          </p:cNvPr>
          <p:cNvSpPr/>
          <p:nvPr/>
        </p:nvSpPr>
        <p:spPr>
          <a:xfrm>
            <a:off x="4178638" y="2126260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 관련 논문 및 참고 문헌 조사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FAF0BE5E-02E8-4E53-A00E-EE99AC1B08C5}"/>
              </a:ext>
            </a:extLst>
          </p:cNvPr>
          <p:cNvSpPr/>
          <p:nvPr/>
        </p:nvSpPr>
        <p:spPr>
          <a:xfrm>
            <a:off x="4178637" y="2904257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객체 및 행동 인식 관련 서적 스터디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1AAD9479-45E3-465D-B424-6BF86736AE8B}"/>
              </a:ext>
            </a:extLst>
          </p:cNvPr>
          <p:cNvSpPr/>
          <p:nvPr/>
        </p:nvSpPr>
        <p:spPr>
          <a:xfrm>
            <a:off x="4178636" y="4261828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적합한 모델 후보군 선정 후 테스트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18A5AD65-16D8-41FD-86BD-42A99152539A}"/>
              </a:ext>
            </a:extLst>
          </p:cNvPr>
          <p:cNvSpPr/>
          <p:nvPr/>
        </p:nvSpPr>
        <p:spPr>
          <a:xfrm>
            <a:off x="4178635" y="5712117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 준비 및 최종 </a:t>
            </a:r>
            <a:r>
              <a:rPr lang="en-US" altLang="ko-KR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PPT </a:t>
            </a:r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0" name="화살표: 오각형 59">
            <a:extLst>
              <a:ext uri="{FF2B5EF4-FFF2-40B4-BE49-F238E27FC236}">
                <a16:creationId xmlns:a16="http://schemas.microsoft.com/office/drawing/2014/main" id="{DB12FAB0-7287-4C34-A77E-AC0F28B41EB3}"/>
              </a:ext>
            </a:extLst>
          </p:cNvPr>
          <p:cNvSpPr/>
          <p:nvPr/>
        </p:nvSpPr>
        <p:spPr>
          <a:xfrm>
            <a:off x="4178636" y="3573493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수집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0B82B69C-90BB-45FD-B8DD-2D5FC00581CF}"/>
              </a:ext>
            </a:extLst>
          </p:cNvPr>
          <p:cNvSpPr/>
          <p:nvPr/>
        </p:nvSpPr>
        <p:spPr>
          <a:xfrm>
            <a:off x="4178636" y="4988194"/>
            <a:ext cx="4769789" cy="563312"/>
          </a:xfrm>
          <a:prstGeom prst="homePlate">
            <a:avLst>
              <a:gd name="adj" fmla="val 16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후 모델 비교 및 최종 선택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5BC7719-8DBE-4624-8897-96818AC45860}"/>
              </a:ext>
            </a:extLst>
          </p:cNvPr>
          <p:cNvSpPr/>
          <p:nvPr/>
        </p:nvSpPr>
        <p:spPr>
          <a:xfrm>
            <a:off x="9157722" y="2599670"/>
            <a:ext cx="2229492" cy="549669"/>
          </a:xfrm>
          <a:prstGeom prst="roundRect">
            <a:avLst>
              <a:gd name="adj" fmla="val 3824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「패턴인식과 머신러닝」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2ADD5FC-5243-4C00-87E6-48D8746FD8C3}"/>
              </a:ext>
            </a:extLst>
          </p:cNvPr>
          <p:cNvSpPr/>
          <p:nvPr/>
        </p:nvSpPr>
        <p:spPr>
          <a:xfrm>
            <a:off x="9157722" y="3258798"/>
            <a:ext cx="2229492" cy="549669"/>
          </a:xfrm>
          <a:prstGeom prst="roundRect">
            <a:avLst>
              <a:gd name="adj" fmla="val 38242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</a:t>
            </a:r>
            <a:r>
              <a:rPr lang="en-US" altLang="ko-KR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OpenCV4</a:t>
            </a:r>
            <a:r>
              <a:rPr lang="ko-KR" altLang="en-US" sz="13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배우는 컴퓨터 비전과 머신러닝」</a:t>
            </a:r>
          </a:p>
        </p:txBody>
      </p:sp>
    </p:spTree>
    <p:extLst>
      <p:ext uri="{BB962C8B-B14F-4D97-AF65-F5344CB8AC3E}">
        <p14:creationId xmlns:p14="http://schemas.microsoft.com/office/powerpoint/2010/main" val="13441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397</Words>
  <Application>Microsoft Office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KoPubWorld돋움체 Bold</vt:lpstr>
      <vt:lpstr>KoPubWorld돋움체 Light</vt:lpstr>
      <vt:lpstr>KoPubWorld돋움체 Medium</vt:lpstr>
      <vt:lpstr>나눔스퀘어OTF Bold</vt:lpstr>
      <vt:lpstr>맑은 고딕</vt:lpstr>
      <vt:lpstr>Arial</vt:lpstr>
      <vt:lpstr>Office 테마</vt:lpstr>
      <vt:lpstr>AI 비대면 독서실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Kim Hanbin</cp:lastModifiedBy>
  <cp:revision>270</cp:revision>
  <dcterms:created xsi:type="dcterms:W3CDTF">2020-05-06T16:18:29Z</dcterms:created>
  <dcterms:modified xsi:type="dcterms:W3CDTF">2020-05-15T09:05:54Z</dcterms:modified>
</cp:coreProperties>
</file>