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9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4B4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2" autoAdjust="0"/>
    <p:restoredTop sz="83201" autoAdjust="0"/>
  </p:normalViewPr>
  <p:slideViewPr>
    <p:cSldViewPr snapToGrid="0" showGuides="1">
      <p:cViewPr>
        <p:scale>
          <a:sx n="100" d="100"/>
          <a:sy n="100" d="100"/>
        </p:scale>
        <p:origin x="-2304" y="-15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AF08EC-499D-4EE5-82BA-50A9DBC85410}" type="datetimeFigureOut">
              <a:rPr lang="ko-KR" altLang="en-US" smtClean="0"/>
              <a:t>2020-05-24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07969C-C384-430D-BD66-E4EE6D1F91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90346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이전 기수의 사례를 보면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4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 교육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6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 교육생들이 폭력 상황 감지 순찰 자율 주행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드론을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주제로 프로젝트를 진행한 바 있습니다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프로젝트에서는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드론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자율 비행 중 실시간으로 프레임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(frame)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전송하여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모델로 폭력상황여부를 분류하였습니다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저희 팀은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기의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violence detection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모델을 참고하여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학습자의 공부 여부를 판단할 수 있는 이상행동탐지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(abnormal motion detection)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모델로 발전시킬 예정입니다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07969C-C384-430D-BD66-E4EE6D1F91F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36407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7</a:t>
            </a:r>
            <a:r>
              <a:rPr lang="ko-KR" altLang="en-US" dirty="0"/>
              <a:t>기 모델을 사용해 공부영상들을 넣어 테스트 해본 결과</a:t>
            </a:r>
            <a:r>
              <a:rPr lang="en-US" altLang="ko-KR" dirty="0"/>
              <a:t>,</a:t>
            </a:r>
            <a:r>
              <a:rPr lang="ko-KR" altLang="en-US" dirty="0"/>
              <a:t> 자리를 벗어난 경우</a:t>
            </a:r>
            <a:r>
              <a:rPr lang="en-US" altLang="ko-KR" dirty="0"/>
              <a:t>, </a:t>
            </a:r>
            <a:r>
              <a:rPr lang="ko-KR" altLang="en-US" dirty="0"/>
              <a:t>고개를 </a:t>
            </a:r>
            <a:r>
              <a:rPr lang="en-US" altLang="ko-KR" dirty="0"/>
              <a:t>90</a:t>
            </a:r>
            <a:r>
              <a:rPr lang="ko-KR" altLang="en-US" dirty="0"/>
              <a:t>도 이상 돌린 경우</a:t>
            </a:r>
            <a:r>
              <a:rPr lang="en-US" altLang="ko-KR" dirty="0"/>
              <a:t>, </a:t>
            </a:r>
            <a:r>
              <a:rPr lang="ko-KR" altLang="en-US" dirty="0"/>
              <a:t>마우스를 잡기 위해서 손을 뻗은 경우 등 자세가 크게 움직이는 경우 이상 행동이라 판단되었습니다</a:t>
            </a:r>
            <a:r>
              <a:rPr lang="en-US" altLang="ko-KR" dirty="0"/>
              <a:t>. </a:t>
            </a:r>
            <a:r>
              <a:rPr lang="ko-KR" altLang="en-US" dirty="0"/>
              <a:t>반대로 자세가 크게 움직이지 않는 경우</a:t>
            </a:r>
            <a:r>
              <a:rPr lang="en-US" altLang="ko-KR" dirty="0"/>
              <a:t>(</a:t>
            </a:r>
            <a:r>
              <a:rPr lang="ko-KR" altLang="en-US" dirty="0"/>
              <a:t>예를 들어 공부를 하다가 핸드폰을 하는 경우</a:t>
            </a:r>
            <a:r>
              <a:rPr lang="en-US" altLang="ko-KR" dirty="0"/>
              <a:t>)</a:t>
            </a:r>
            <a:r>
              <a:rPr lang="ko-KR" altLang="en-US" dirty="0"/>
              <a:t>에서는 정상행동이라고 판단되었습니다</a:t>
            </a:r>
            <a:r>
              <a:rPr lang="en-US" altLang="ko-KR" dirty="0"/>
              <a:t>. 7</a:t>
            </a:r>
            <a:r>
              <a:rPr lang="ko-KR" altLang="en-US" dirty="0"/>
              <a:t>기 모델이 폭력 상황을 학습시켜 이를 이진분류 하였기 때문에 폭력상황과 같이 몸을 크게 움직이는 경우 이상행동으로 판단한다는 것을 알 수 있었습니다</a:t>
            </a:r>
            <a:r>
              <a:rPr lang="en-US" altLang="ko-KR" dirty="0"/>
              <a:t>.</a:t>
            </a:r>
            <a:r>
              <a:rPr lang="ko-KR" altLang="en-US" dirty="0"/>
              <a:t> 또한 영상에 나오는 대상이 너무 밝은 색의 옷을 입거나 배경과 비슷한 색의 옷을 입을 경우 행동을 제대로 인식하지 못하는 한계점 또한 존재하였습니다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07969C-C384-430D-BD66-E4EE6D1F91F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15206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741C66-10A1-4CCC-BB95-4BD68E2884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1006092-43E2-481D-90DC-421EAA4A57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255176-87FD-41F1-9F98-CE2069250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00915-859A-466D-8E80-91DA13BEF9AC}" type="datetimeFigureOut">
              <a:rPr lang="ko-KR" altLang="en-US" smtClean="0"/>
              <a:t>2020-05-24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45675E-E75E-4A3A-98B3-5FF39AE27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FAE6C2-077E-408A-A4D3-DDCD43C2E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C61C0-6977-4155-A433-155871943D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5682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2D94DB-D298-4F6B-B45C-EADA44527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26A4BEE-6AE3-437B-8358-69A8CF4554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A6330F-59D8-4F61-B863-F206C2508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00915-859A-466D-8E80-91DA13BEF9AC}" type="datetimeFigureOut">
              <a:rPr lang="ko-KR" altLang="en-US" smtClean="0"/>
              <a:t>2020-05-24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128366-DC1D-449A-BA3E-C23FD5358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435BF4-2AF7-480F-9AC3-824A28ED8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C61C0-6977-4155-A433-155871943D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7603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30F5DF1-AF7C-4B08-A964-4851FD4FC8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5A3D306-D696-4972-9D0C-80EFD69A43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FFF7BB-95B3-43BC-8F7B-C260A0433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00915-859A-466D-8E80-91DA13BEF9AC}" type="datetimeFigureOut">
              <a:rPr lang="ko-KR" altLang="en-US" smtClean="0"/>
              <a:t>2020-05-24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E7463E-862A-422C-933E-AE572A9D0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F50024-B24C-48DE-AB0D-D1407C0CF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C61C0-6977-4155-A433-155871943D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4445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0314FB-8C11-460E-9656-8699CBE0F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9AA48A-74EB-4554-82B5-E249517FB8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14CB51-450B-4EBF-A386-36711B00C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00915-859A-466D-8E80-91DA13BEF9AC}" type="datetimeFigureOut">
              <a:rPr lang="ko-KR" altLang="en-US" smtClean="0"/>
              <a:t>2020-05-24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833D82-1BD2-4300-8AE5-5CBB89776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60CFC3-B0E8-4ECC-9FA2-F45D98429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C61C0-6977-4155-A433-155871943D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8103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C37A49-C721-41C5-805E-E7FABDDBC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3E6CCD8-C202-4E27-B4B4-3FB9F0AC1E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5BE8C0-AB1B-48E4-856F-DA76A2005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00915-859A-466D-8E80-91DA13BEF9AC}" type="datetimeFigureOut">
              <a:rPr lang="ko-KR" altLang="en-US" smtClean="0"/>
              <a:t>2020-05-24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1185A7-89C6-4DC1-9E97-2CFFB10FE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997267-56EF-4D53-8C55-A07CE8898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C61C0-6977-4155-A433-155871943D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5068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72715E-CC34-4845-9CCC-830889077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AE511D-FD67-40E6-B912-60737B0A61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1A5B1A9-8A02-4A47-9555-03AF9B92CD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0F2243E-C68F-46D0-A41A-C0A74CDEA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00915-859A-466D-8E80-91DA13BEF9AC}" type="datetimeFigureOut">
              <a:rPr lang="ko-KR" altLang="en-US" smtClean="0"/>
              <a:t>2020-05-24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CE539D0-DDDE-4A4F-A560-8D113DEE1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D3A1F22-5292-48F9-8B9A-59D8476D9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C61C0-6977-4155-A433-155871943D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4912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976CB6-7FB2-4508-BDB2-604767CF4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453B84-32AD-44F2-8805-EFB0421AB4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8329A4C-0000-4322-879F-A8A3D24B8D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53BF90E-71B1-4BA0-8CD1-7050E5BFAC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9E22DDE-C08C-4343-B14E-0778F5E1B1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15943B9-C068-4F55-A39C-B34A24F14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00915-859A-466D-8E80-91DA13BEF9AC}" type="datetimeFigureOut">
              <a:rPr lang="ko-KR" altLang="en-US" smtClean="0"/>
              <a:t>2020-05-24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29CA857-8C32-4374-A036-2DA099192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D234BCF-6787-4141-9996-017590D42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C61C0-6977-4155-A433-155871943D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38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89E96C-62CA-4842-8965-97C37C92D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D0450D6-2DF5-41B1-A519-3E36C758D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00915-859A-466D-8E80-91DA13BEF9AC}" type="datetimeFigureOut">
              <a:rPr lang="ko-KR" altLang="en-US" smtClean="0"/>
              <a:t>2020-05-24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A541D67-471F-49BF-9B7A-D0FBF694A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F029BDF-4F2F-42AB-A595-4DF1C53C7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C61C0-6977-4155-A433-155871943D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4926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EC1013B-B1BB-49EC-A255-90121A643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00915-859A-466D-8E80-91DA13BEF9AC}" type="datetimeFigureOut">
              <a:rPr lang="ko-KR" altLang="en-US" smtClean="0"/>
              <a:t>2020-05-24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2DA04C1-7A51-4A04-9C48-47739CC0B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D2532FA-BB62-4C7A-BFB6-B570FFC37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C61C0-6977-4155-A433-155871943D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7014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09B887-2D2D-48E4-A5D1-2BE18BE64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24BE14-5069-4D60-8089-F25F06A256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F52DD80-4DBD-4C3C-A75D-6E00DF6A29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4B5C9EE-0FD2-492F-96C9-B8370C833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00915-859A-466D-8E80-91DA13BEF9AC}" type="datetimeFigureOut">
              <a:rPr lang="ko-KR" altLang="en-US" smtClean="0"/>
              <a:t>2020-05-24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4CE88F-AF6C-46D2-AAA7-63D2F22AA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4F2D35-8D98-4D4A-A674-42A03D801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C61C0-6977-4155-A433-155871943D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4484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9EB936-C6BE-43FA-B2D3-71F9DC5A4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024F449-87D8-4902-9167-CB0A14DF2E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0696322-9ED3-40B4-B911-DC486F03B9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868F8C-C1CF-4617-BEC6-611A6309C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00915-859A-466D-8E80-91DA13BEF9AC}" type="datetimeFigureOut">
              <a:rPr lang="ko-KR" altLang="en-US" smtClean="0"/>
              <a:t>2020-05-24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8F263A7-E5AA-454E-8CD1-3BBD0CDF3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21126E6-3036-4B57-A34F-083E620DF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C61C0-6977-4155-A433-155871943D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7941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43B92BC-AD07-4073-89C3-D9FD6E927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6D411E-652E-4B06-BFCD-9CABF36906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E42FE2-0EC3-4FD9-A06F-710CDD61BB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C00915-859A-466D-8E80-91DA13BEF9AC}" type="datetimeFigureOut">
              <a:rPr lang="ko-KR" altLang="en-US" smtClean="0"/>
              <a:t>2020-05-24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4D7DA0-810C-4B77-BC6F-6C25146B57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575193-D3B8-42BD-9039-711ECAE42C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FC61C0-6977-4155-A433-155871943D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044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직사각형 37">
            <a:extLst>
              <a:ext uri="{FF2B5EF4-FFF2-40B4-BE49-F238E27FC236}">
                <a16:creationId xmlns:a16="http://schemas.microsoft.com/office/drawing/2014/main" id="{DF7450A0-4B4C-42B5-8B51-22ADCD78E05B}"/>
              </a:ext>
            </a:extLst>
          </p:cNvPr>
          <p:cNvSpPr/>
          <p:nvPr/>
        </p:nvSpPr>
        <p:spPr>
          <a:xfrm>
            <a:off x="1308078" y="2990052"/>
            <a:ext cx="2806812" cy="3872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0123424-89DB-4AE3-8AFA-96410E4285E7}"/>
              </a:ext>
            </a:extLst>
          </p:cNvPr>
          <p:cNvSpPr/>
          <p:nvPr/>
        </p:nvSpPr>
        <p:spPr>
          <a:xfrm>
            <a:off x="4882551" y="2974791"/>
            <a:ext cx="2437863" cy="41774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A13675-2D0B-4D1B-B405-C97E5E7882D0}"/>
              </a:ext>
            </a:extLst>
          </p:cNvPr>
          <p:cNvSpPr txBox="1"/>
          <p:nvPr/>
        </p:nvSpPr>
        <p:spPr>
          <a:xfrm>
            <a:off x="268843" y="247013"/>
            <a:ext cx="4857751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추진 배경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F77B4B7-91D8-4D28-B3CC-3269AB3DE6BC}"/>
              </a:ext>
            </a:extLst>
          </p:cNvPr>
          <p:cNvSpPr/>
          <p:nvPr/>
        </p:nvSpPr>
        <p:spPr>
          <a:xfrm>
            <a:off x="0" y="0"/>
            <a:ext cx="12192000" cy="913200"/>
          </a:xfrm>
          <a:prstGeom prst="rect">
            <a:avLst/>
          </a:prstGeom>
          <a:gradFill flip="none" rotWithShape="1">
            <a:gsLst>
              <a:gs pos="0">
                <a:srgbClr val="014099">
                  <a:shade val="30000"/>
                  <a:satMod val="115000"/>
                </a:srgbClr>
              </a:gs>
              <a:gs pos="50000">
                <a:srgbClr val="014099">
                  <a:shade val="67500"/>
                  <a:satMod val="115000"/>
                </a:srgbClr>
              </a:gs>
              <a:gs pos="100000">
                <a:srgbClr val="014099">
                  <a:shade val="100000"/>
                  <a:satMod val="11500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F7EB80-E79C-46AC-A954-BB8E71D1362A}"/>
              </a:ext>
            </a:extLst>
          </p:cNvPr>
          <p:cNvSpPr txBox="1"/>
          <p:nvPr/>
        </p:nvSpPr>
        <p:spPr>
          <a:xfrm>
            <a:off x="135645" y="253186"/>
            <a:ext cx="7867712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US" altLang="ko-KR" sz="32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Abnormal Motion Detection</a:t>
            </a:r>
            <a:endParaRPr lang="ko-KR" altLang="en-US" sz="3200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12E23E-F37D-4903-ABE1-DE4605A7E255}"/>
              </a:ext>
            </a:extLst>
          </p:cNvPr>
          <p:cNvSpPr txBox="1"/>
          <p:nvPr/>
        </p:nvSpPr>
        <p:spPr>
          <a:xfrm>
            <a:off x="8102415" y="6459197"/>
            <a:ext cx="6462718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*7</a:t>
            </a:r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기 </a:t>
            </a:r>
            <a: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A</a:t>
            </a:r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반 </a:t>
            </a:r>
            <a: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3</a:t>
            </a:r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조 프로젝트 </a:t>
            </a:r>
            <a: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: </a:t>
            </a:r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폭력 상황 감지 순찰 자율 주행 </a:t>
            </a:r>
            <a:r>
              <a:rPr lang="ko-KR" altLang="en-US" sz="12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드론</a:t>
            </a:r>
            <a:endParaRPr lang="en-US" altLang="ko-KR" sz="12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C7AF594-78F2-4C31-A7CC-F984DB45E126}"/>
              </a:ext>
            </a:extLst>
          </p:cNvPr>
          <p:cNvSpPr/>
          <p:nvPr/>
        </p:nvSpPr>
        <p:spPr>
          <a:xfrm>
            <a:off x="347870" y="1259475"/>
            <a:ext cx="11509514" cy="42123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Violence Detection</a:t>
            </a:r>
            <a:endParaRPr lang="ko-KR" altLang="en-US" sz="1600" dirty="0">
              <a:solidFill>
                <a:schemeClr val="tx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B4211A-510A-4090-AAAB-3452C7A94F4C}"/>
              </a:ext>
            </a:extLst>
          </p:cNvPr>
          <p:cNvSpPr txBox="1"/>
          <p:nvPr/>
        </p:nvSpPr>
        <p:spPr>
          <a:xfrm>
            <a:off x="4579008" y="7665720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3D-CNN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A115A83-F2E4-4975-B913-17ED9E9F32C2}"/>
              </a:ext>
            </a:extLst>
          </p:cNvPr>
          <p:cNvSpPr/>
          <p:nvPr/>
        </p:nvSpPr>
        <p:spPr>
          <a:xfrm>
            <a:off x="4896891" y="3516131"/>
            <a:ext cx="2423523" cy="13255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Classification Model</a:t>
            </a:r>
            <a:endParaRPr lang="ko-KR" altLang="en-US" sz="2000" dirty="0">
              <a:solidFill>
                <a:schemeClr val="tx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322135A-F8BC-4E4C-B012-F6BDC94BFEEE}"/>
              </a:ext>
            </a:extLst>
          </p:cNvPr>
          <p:cNvSpPr txBox="1"/>
          <p:nvPr/>
        </p:nvSpPr>
        <p:spPr>
          <a:xfrm>
            <a:off x="1760721" y="3054173"/>
            <a:ext cx="19015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드론으로</a:t>
            </a:r>
            <a:r>
              <a:rPr lang="en-US" altLang="ko-KR" sz="16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ko-KR" altLang="en-US" sz="16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촬영된 영상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20C04C2-4AA7-4F20-AF9B-7C388428F6CF}"/>
              </a:ext>
            </a:extLst>
          </p:cNvPr>
          <p:cNvSpPr/>
          <p:nvPr/>
        </p:nvSpPr>
        <p:spPr>
          <a:xfrm>
            <a:off x="1308078" y="3485609"/>
            <a:ext cx="2806812" cy="1386554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BD39A104-8856-4B71-97B1-0B8BAE87676B}"/>
              </a:ext>
            </a:extLst>
          </p:cNvPr>
          <p:cNvSpPr/>
          <p:nvPr/>
        </p:nvSpPr>
        <p:spPr>
          <a:xfrm>
            <a:off x="4074801" y="3869264"/>
            <a:ext cx="1014396" cy="577757"/>
          </a:xfrm>
          <a:prstGeom prst="rightArrow">
            <a:avLst>
              <a:gd name="adj1" fmla="val 63355"/>
              <a:gd name="adj2" fmla="val 50000"/>
            </a:avLst>
          </a:prstGeom>
          <a:solidFill>
            <a:schemeClr val="accent1">
              <a:lumMod val="40000"/>
              <a:lumOff val="6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Input</a:t>
            </a: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37994C52-F3AC-40F5-BCB7-93A0ED5CA7C9}"/>
              </a:ext>
            </a:extLst>
          </p:cNvPr>
          <p:cNvGrpSpPr/>
          <p:nvPr/>
        </p:nvGrpSpPr>
        <p:grpSpPr>
          <a:xfrm>
            <a:off x="8102415" y="3516131"/>
            <a:ext cx="3001032" cy="1305387"/>
            <a:chOff x="233073" y="3428999"/>
            <a:chExt cx="2425553" cy="1305387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EC023F03-2E96-4895-AAB8-94E4BCC72D75}"/>
                </a:ext>
              </a:extLst>
            </p:cNvPr>
            <p:cNvSpPr/>
            <p:nvPr/>
          </p:nvSpPr>
          <p:spPr>
            <a:xfrm>
              <a:off x="841357" y="3533649"/>
              <a:ext cx="120898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600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[ </a:t>
              </a:r>
              <a:r>
                <a:rPr lang="ko-KR" altLang="en-US" sz="1600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분류 결과 </a:t>
              </a:r>
              <a:r>
                <a:rPr lang="en-US" altLang="ko-KR" sz="1600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]</a:t>
              </a:r>
              <a:endParaRPr lang="ko-KR" altLang="en-US" sz="16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31947230-0CA5-494F-ABD1-079950787420}"/>
                </a:ext>
              </a:extLst>
            </p:cNvPr>
            <p:cNvGrpSpPr/>
            <p:nvPr/>
          </p:nvGrpSpPr>
          <p:grpSpPr>
            <a:xfrm>
              <a:off x="676558" y="3913917"/>
              <a:ext cx="1908338" cy="642340"/>
              <a:chOff x="3109745" y="4401387"/>
              <a:chExt cx="1908338" cy="642340"/>
            </a:xfrm>
          </p:grpSpPr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4C23D73E-F12B-4E4F-A9DA-6CA2E1B99CD8}"/>
                  </a:ext>
                </a:extLst>
              </p:cNvPr>
              <p:cNvSpPr txBox="1"/>
              <p:nvPr/>
            </p:nvSpPr>
            <p:spPr>
              <a:xfrm>
                <a:off x="3109745" y="4401387"/>
                <a:ext cx="1903799" cy="3068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1 : </a:t>
                </a:r>
                <a:r>
                  <a:rPr lang="en-US" altLang="ko-KR" sz="1400" dirty="0">
                    <a:latin typeface="KoPubWorld돋움체 Medium" panose="00000600000000000000" pitchFamily="2" charset="-127"/>
                    <a:ea typeface="KoPubWorld돋움체 Medium" panose="00000600000000000000" pitchFamily="2" charset="-127"/>
                    <a:cs typeface="KoPubWorld돋움체 Medium" panose="00000600000000000000" pitchFamily="2" charset="-127"/>
                  </a:rPr>
                  <a:t>Violence situation</a:t>
                </a:r>
                <a:endParaRPr lang="ko-KR" altLang="en-US" sz="1400" dirty="0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endParaRP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A8F275E-924E-4ED0-B80A-A7043A7675AA}"/>
                  </a:ext>
                </a:extLst>
              </p:cNvPr>
              <p:cNvSpPr txBox="1"/>
              <p:nvPr/>
            </p:nvSpPr>
            <p:spPr>
              <a:xfrm>
                <a:off x="3114284" y="4736876"/>
                <a:ext cx="1903799" cy="3068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0 : </a:t>
                </a:r>
                <a:r>
                  <a:rPr lang="en-US" altLang="ko-KR" sz="1400" dirty="0">
                    <a:latin typeface="+mn-ea"/>
                    <a:cs typeface="KoPubWorld돋움체 Bold" panose="00000800000000000000" pitchFamily="2" charset="-127"/>
                  </a:rPr>
                  <a:t>Non-</a:t>
                </a:r>
                <a:r>
                  <a:rPr lang="en-US" altLang="ko-KR" sz="1400" dirty="0">
                    <a:latin typeface="+mn-ea"/>
                    <a:cs typeface="KoPubWorld돋움체 Medium" panose="00000600000000000000" pitchFamily="2" charset="-127"/>
                  </a:rPr>
                  <a:t>Violence</a:t>
                </a:r>
                <a:r>
                  <a:rPr lang="en-US" altLang="ko-KR" sz="1400" dirty="0">
                    <a:latin typeface="KoPubWorld돋움체 Medium" panose="00000600000000000000" pitchFamily="2" charset="-127"/>
                    <a:ea typeface="KoPubWorld돋움체 Medium" panose="00000600000000000000" pitchFamily="2" charset="-127"/>
                    <a:cs typeface="KoPubWorld돋움체 Medium" panose="00000600000000000000" pitchFamily="2" charset="-127"/>
                  </a:rPr>
                  <a:t>  situation</a:t>
                </a:r>
                <a:endParaRPr lang="ko-KR" altLang="en-US" sz="1400" dirty="0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endParaRPr>
              </a:p>
            </p:txBody>
          </p:sp>
        </p:grpSp>
        <p:sp>
          <p:nvSpPr>
            <p:cNvPr id="30" name="왼쪽 중괄호 29">
              <a:extLst>
                <a:ext uri="{FF2B5EF4-FFF2-40B4-BE49-F238E27FC236}">
                  <a16:creationId xmlns:a16="http://schemas.microsoft.com/office/drawing/2014/main" id="{B5EEAF7E-29E7-4AD6-88DA-C34F1AF86ECE}"/>
                </a:ext>
              </a:extLst>
            </p:cNvPr>
            <p:cNvSpPr/>
            <p:nvPr/>
          </p:nvSpPr>
          <p:spPr>
            <a:xfrm>
              <a:off x="437774" y="3938197"/>
              <a:ext cx="227511" cy="496622"/>
            </a:xfrm>
            <a:prstGeom prst="leftBrace">
              <a:avLst>
                <a:gd name="adj1" fmla="val 48521"/>
                <a:gd name="adj2" fmla="val 47519"/>
              </a:avLst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8F30F40C-C0B4-4DF7-B40E-598EAFCB4BFC}"/>
                </a:ext>
              </a:extLst>
            </p:cNvPr>
            <p:cNvSpPr/>
            <p:nvPr/>
          </p:nvSpPr>
          <p:spPr>
            <a:xfrm>
              <a:off x="233073" y="3428999"/>
              <a:ext cx="2425553" cy="1305387"/>
            </a:xfrm>
            <a:prstGeom prst="rect">
              <a:avLst/>
            </a:prstGeom>
            <a:noFill/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F189EE0E-F1A8-4BB0-9C5A-6035D8BB9D60}"/>
              </a:ext>
            </a:extLst>
          </p:cNvPr>
          <p:cNvSpPr/>
          <p:nvPr/>
        </p:nvSpPr>
        <p:spPr>
          <a:xfrm>
            <a:off x="7091310" y="3897457"/>
            <a:ext cx="1089688" cy="577757"/>
          </a:xfrm>
          <a:prstGeom prst="rightArrow">
            <a:avLst>
              <a:gd name="adj1" fmla="val 63355"/>
              <a:gd name="adj2" fmla="val 50000"/>
            </a:avLst>
          </a:prstGeom>
          <a:solidFill>
            <a:schemeClr val="accent1">
              <a:lumMod val="40000"/>
              <a:lumOff val="6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Output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BAA72A04-CBB0-4745-A08D-D8A20F920311}"/>
              </a:ext>
            </a:extLst>
          </p:cNvPr>
          <p:cNvSpPr/>
          <p:nvPr/>
        </p:nvSpPr>
        <p:spPr>
          <a:xfrm>
            <a:off x="5493617" y="3044548"/>
            <a:ext cx="12298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3D - CNN</a:t>
            </a:r>
            <a:endParaRPr lang="ko-KR" altLang="en-US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3E7272AE-BCCE-4828-A9BF-0D890A403F8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064" t="11571" r="13403" b="16043"/>
          <a:stretch/>
        </p:blipFill>
        <p:spPr>
          <a:xfrm>
            <a:off x="1466296" y="3637314"/>
            <a:ext cx="1212783" cy="1095917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7AB9ADC0-8933-4AD1-B60B-B0D0C00EB4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0170" y="3637313"/>
            <a:ext cx="1166622" cy="1095918"/>
          </a:xfrm>
          <a:prstGeom prst="rect">
            <a:avLst/>
          </a:prstGeom>
        </p:spPr>
      </p:pic>
      <p:sp>
        <p:nvSpPr>
          <p:cNvPr id="43" name="직사각형 42">
            <a:extLst>
              <a:ext uri="{FF2B5EF4-FFF2-40B4-BE49-F238E27FC236}">
                <a16:creationId xmlns:a16="http://schemas.microsoft.com/office/drawing/2014/main" id="{A40B2483-B761-410F-A64A-52A390CFC62A}"/>
              </a:ext>
            </a:extLst>
          </p:cNvPr>
          <p:cNvSpPr/>
          <p:nvPr/>
        </p:nvSpPr>
        <p:spPr>
          <a:xfrm>
            <a:off x="347870" y="1789043"/>
            <a:ext cx="11509514" cy="4651300"/>
          </a:xfrm>
          <a:prstGeom prst="rect">
            <a:avLst/>
          </a:prstGeom>
          <a:noFill/>
          <a:ln>
            <a:solidFill>
              <a:srgbClr val="014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1748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33DF02BC-E86A-4EBB-8E70-04F6A7E4D602}"/>
              </a:ext>
            </a:extLst>
          </p:cNvPr>
          <p:cNvSpPr/>
          <p:nvPr/>
        </p:nvSpPr>
        <p:spPr>
          <a:xfrm>
            <a:off x="5851673" y="2996597"/>
            <a:ext cx="5418666" cy="3872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A13675-2D0B-4D1B-B405-C97E5E7882D0}"/>
              </a:ext>
            </a:extLst>
          </p:cNvPr>
          <p:cNvSpPr txBox="1"/>
          <p:nvPr/>
        </p:nvSpPr>
        <p:spPr>
          <a:xfrm>
            <a:off x="268843" y="247013"/>
            <a:ext cx="4857751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추진 배경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F77B4B7-91D8-4D28-B3CC-3269AB3DE6BC}"/>
              </a:ext>
            </a:extLst>
          </p:cNvPr>
          <p:cNvSpPr/>
          <p:nvPr/>
        </p:nvSpPr>
        <p:spPr>
          <a:xfrm>
            <a:off x="0" y="0"/>
            <a:ext cx="12192000" cy="913200"/>
          </a:xfrm>
          <a:prstGeom prst="rect">
            <a:avLst/>
          </a:prstGeom>
          <a:gradFill flip="none" rotWithShape="1">
            <a:gsLst>
              <a:gs pos="0">
                <a:srgbClr val="014099">
                  <a:shade val="30000"/>
                  <a:satMod val="115000"/>
                </a:srgbClr>
              </a:gs>
              <a:gs pos="50000">
                <a:srgbClr val="014099">
                  <a:shade val="67500"/>
                  <a:satMod val="115000"/>
                </a:srgbClr>
              </a:gs>
              <a:gs pos="100000">
                <a:srgbClr val="014099">
                  <a:shade val="100000"/>
                  <a:satMod val="11500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37D3DA0-3041-42F9-807B-47389755072C}"/>
              </a:ext>
            </a:extLst>
          </p:cNvPr>
          <p:cNvSpPr/>
          <p:nvPr/>
        </p:nvSpPr>
        <p:spPr>
          <a:xfrm>
            <a:off x="7343312" y="2924731"/>
            <a:ext cx="2406428" cy="4732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이상행동 판단 기준 예시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3EE7779C-8D53-4BA6-BB6D-D0FCEB1A5D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822" y="2440572"/>
            <a:ext cx="4199960" cy="3309462"/>
          </a:xfrm>
          <a:prstGeom prst="rect">
            <a:avLst/>
          </a:prstGeom>
        </p:spPr>
      </p:pic>
      <p:graphicFrame>
        <p:nvGraphicFramePr>
          <p:cNvPr id="22" name="표 22">
            <a:extLst>
              <a:ext uri="{FF2B5EF4-FFF2-40B4-BE49-F238E27FC236}">
                <a16:creationId xmlns:a16="http://schemas.microsoft.com/office/drawing/2014/main" id="{72E13131-2399-4182-9492-6444B4199D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7888273"/>
              </p:ext>
            </p:extLst>
          </p:nvPr>
        </p:nvGraphicFramePr>
        <p:xfrm>
          <a:off x="5851673" y="3725335"/>
          <a:ext cx="541866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21233339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26478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이상 행동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정상 행동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3214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/>
                        <a:t>자리를 벗어난 경우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/>
                        <a:t>핸드폰을 하는 경우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4734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/>
                        <a:t>고개를 돌린 경우</a:t>
                      </a:r>
                      <a:r>
                        <a:rPr lang="en-US" altLang="ko-KR" sz="1600" b="0" dirty="0"/>
                        <a:t>(90°</a:t>
                      </a:r>
                      <a:r>
                        <a:rPr lang="ko-KR" altLang="en-US" sz="1600" b="0" dirty="0"/>
                        <a:t>이상</a:t>
                      </a:r>
                      <a:r>
                        <a:rPr lang="en-US" altLang="ko-KR" sz="1600" b="0" dirty="0"/>
                        <a:t>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/>
                        <a:t>노트북을 응시하는 경우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6380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/>
                        <a:t>손을 갑자기 뻗은 경우</a:t>
                      </a:r>
                    </a:p>
                  </a:txBody>
                  <a:tcPr anchor="ctr">
                    <a:lnB w="12700" cap="flat" cmpd="sng" algn="ctr">
                      <a:solidFill>
                        <a:srgbClr val="84B4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/>
                        <a:t>공부를 하는 경우</a:t>
                      </a:r>
                      <a:endParaRPr lang="ko-KR" altLang="en-US" sz="1600" b="0" dirty="0"/>
                    </a:p>
                  </a:txBody>
                  <a:tcPr anchor="ctr">
                    <a:lnB w="12700" cap="flat" cmpd="sng" algn="ctr">
                      <a:solidFill>
                        <a:srgbClr val="84B4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0186403"/>
                  </a:ext>
                </a:extLst>
              </a:tr>
            </a:tbl>
          </a:graphicData>
        </a:graphic>
      </p:graphicFrame>
      <p:sp>
        <p:nvSpPr>
          <p:cNvPr id="31" name="직사각형 30">
            <a:extLst>
              <a:ext uri="{FF2B5EF4-FFF2-40B4-BE49-F238E27FC236}">
                <a16:creationId xmlns:a16="http://schemas.microsoft.com/office/drawing/2014/main" id="{0B388ADB-0FA2-472C-B787-B5C4EECC4E7C}"/>
              </a:ext>
            </a:extLst>
          </p:cNvPr>
          <p:cNvSpPr/>
          <p:nvPr/>
        </p:nvSpPr>
        <p:spPr>
          <a:xfrm>
            <a:off x="347870" y="1259475"/>
            <a:ext cx="11509514" cy="42123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Abnormal Motion Detection</a:t>
            </a:r>
            <a:endParaRPr lang="ko-KR" altLang="en-US" sz="1600" dirty="0">
              <a:solidFill>
                <a:schemeClr val="tx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1A0912F-FF3B-4B42-9E41-1422DD640315}"/>
              </a:ext>
            </a:extLst>
          </p:cNvPr>
          <p:cNvSpPr/>
          <p:nvPr/>
        </p:nvSpPr>
        <p:spPr>
          <a:xfrm>
            <a:off x="347870" y="1789043"/>
            <a:ext cx="11509514" cy="4651300"/>
          </a:xfrm>
          <a:prstGeom prst="rect">
            <a:avLst/>
          </a:prstGeom>
          <a:noFill/>
          <a:ln>
            <a:solidFill>
              <a:srgbClr val="014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A374168-17FF-41E0-8F5E-1C6843204961}"/>
              </a:ext>
            </a:extLst>
          </p:cNvPr>
          <p:cNvSpPr txBox="1"/>
          <p:nvPr/>
        </p:nvSpPr>
        <p:spPr>
          <a:xfrm>
            <a:off x="8102415" y="6459197"/>
            <a:ext cx="6462718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*7</a:t>
            </a:r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기 </a:t>
            </a:r>
            <a: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A</a:t>
            </a:r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반 </a:t>
            </a:r>
            <a: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3</a:t>
            </a:r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조 프로젝트 </a:t>
            </a:r>
            <a: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: </a:t>
            </a:r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폭력 상황 감지 순찰 자율 주행 </a:t>
            </a:r>
            <a:r>
              <a:rPr lang="ko-KR" altLang="en-US" sz="12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드론</a:t>
            </a:r>
            <a:endParaRPr lang="en-US" altLang="ko-KR" sz="12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22F576A-E734-4BD8-B905-6448D1BE4ED7}"/>
              </a:ext>
            </a:extLst>
          </p:cNvPr>
          <p:cNvSpPr txBox="1"/>
          <p:nvPr/>
        </p:nvSpPr>
        <p:spPr>
          <a:xfrm>
            <a:off x="135645" y="253186"/>
            <a:ext cx="7867712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US" altLang="ko-KR" sz="32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Abnormal Motion Detection</a:t>
            </a:r>
            <a:endParaRPr lang="ko-KR" altLang="en-US" sz="3200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088826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KoPubWorld돋움체 Medium"/>
        <a:ea typeface="KoPubWorld돋움체 Medium"/>
        <a:cs typeface=""/>
      </a:majorFont>
      <a:minorFont>
        <a:latin typeface="KoPubWorld돋움체 Medium"/>
        <a:ea typeface="KoPubWorld돋움체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271</Words>
  <Application>Microsoft Office PowerPoint</Application>
  <PresentationFormat>와이드스크린</PresentationFormat>
  <Paragraphs>30</Paragraphs>
  <Slides>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KoPubWorld돋움체 Bold</vt:lpstr>
      <vt:lpstr>KoPubWorld돋움체 Medium</vt:lpstr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(경영정보학부)이경원</dc:creator>
  <cp:lastModifiedBy>(경영정보학부)이경원</cp:lastModifiedBy>
  <cp:revision>23</cp:revision>
  <dcterms:created xsi:type="dcterms:W3CDTF">2020-05-24T12:02:27Z</dcterms:created>
  <dcterms:modified xsi:type="dcterms:W3CDTF">2020-05-24T15:56:37Z</dcterms:modified>
</cp:coreProperties>
</file>