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8" autoAdjust="0"/>
    <p:restoredTop sz="94660"/>
  </p:normalViewPr>
  <p:slideViewPr>
    <p:cSldViewPr>
      <p:cViewPr varScale="1">
        <p:scale>
          <a:sx n="69" d="100"/>
          <a:sy n="69" d="100"/>
        </p:scale>
        <p:origin x="-12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6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67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26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6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17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4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30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45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8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5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150AC-068E-4995-9FD1-0F335598177B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9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9537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 선택된 변수들 </a:t>
            </a:r>
            <a:r>
              <a:rPr lang="en-US" altLang="ko-KR" dirty="0" smtClean="0"/>
              <a:t>: 22</a:t>
            </a:r>
            <a:r>
              <a:rPr lang="ko-KR" altLang="en-US" dirty="0" smtClean="0"/>
              <a:t>개  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345115"/>
              </p:ext>
            </p:extLst>
          </p:nvPr>
        </p:nvGraphicFramePr>
        <p:xfrm>
          <a:off x="179512" y="764704"/>
          <a:ext cx="8245900" cy="201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61475"/>
                <a:gridCol w="2061475"/>
                <a:gridCol w="2061475"/>
                <a:gridCol w="2061475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Runtime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Mpa_rating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Imdb_score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Inf_income_usa</a:t>
                      </a:r>
                      <a:endParaRPr lang="en-US" altLang="ko-KR" sz="1600" b="0" dirty="0" smtClean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Theater_opening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Theater_total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Metascore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Big_awards_num</a:t>
                      </a:r>
                      <a:endParaRPr lang="ko-KR" altLang="en-US" sz="1600" b="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Awards_win_num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Awards_nomin_num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Review_users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Review_critics</a:t>
                      </a:r>
                      <a:endParaRPr lang="ko-KR" altLang="en-US" sz="1600" b="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Prd_mthd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Series_new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Votes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Genre</a:t>
                      </a:r>
                      <a:endParaRPr lang="ko-KR" altLang="en-US" sz="1600" b="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Studio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Postive_probability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Director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Inf_income_int</a:t>
                      </a:r>
                      <a:endParaRPr lang="en-US" altLang="ko-KR" sz="1600" b="0" dirty="0" smtClean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Inf_budget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Inf_down_price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512" y="291565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Drop</a:t>
            </a:r>
            <a:r>
              <a:rPr lang="ko-KR" altLang="en-US" dirty="0"/>
              <a:t>한</a:t>
            </a:r>
            <a:r>
              <a:rPr lang="ko-KR" altLang="en-US" dirty="0" smtClean="0"/>
              <a:t> 변수들 </a:t>
            </a:r>
            <a:r>
              <a:rPr lang="en-US" altLang="ko-KR" dirty="0" smtClean="0"/>
              <a:t>: 37</a:t>
            </a:r>
            <a:r>
              <a:rPr lang="ko-KR" altLang="en-US" dirty="0" smtClean="0"/>
              <a:t>개  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89210"/>
              </p:ext>
            </p:extLst>
          </p:nvPr>
        </p:nvGraphicFramePr>
        <p:xfrm>
          <a:off x="170276" y="3257327"/>
          <a:ext cx="8280920" cy="344052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70230"/>
                <a:gridCol w="2070230"/>
                <a:gridCol w="2070230"/>
                <a:gridCol w="2070230"/>
              </a:tblGrid>
              <a:tr h="316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Movie_id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Title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Release_year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Release_date</a:t>
                      </a:r>
                      <a:endParaRPr lang="en-US" altLang="ko-KR" sz="1600" b="0" dirty="0" smtClean="0"/>
                    </a:p>
                  </a:txBody>
                  <a:tcPr/>
                </a:tc>
              </a:tr>
              <a:tr h="316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Dvd_sales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Blu_sales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Total_sales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Legs</a:t>
                      </a:r>
                      <a:endParaRPr lang="ko-KR" altLang="en-US" sz="1600" b="0" dirty="0"/>
                    </a:p>
                  </a:txBody>
                  <a:tcPr/>
                </a:tc>
              </a:tr>
              <a:tr h="316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Share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Src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Awards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Poster</a:t>
                      </a:r>
                      <a:endParaRPr lang="ko-KR" altLang="en-US" sz="1600" b="0" dirty="0"/>
                    </a:p>
                  </a:txBody>
                  <a:tcPr/>
                </a:tc>
              </a:tr>
              <a:tr h="316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Release_dvd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Budget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Income_opening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Income_usa</a:t>
                      </a:r>
                      <a:endParaRPr lang="ko-KR" altLang="en-US" sz="1600" b="0" dirty="0"/>
                    </a:p>
                  </a:txBody>
                  <a:tcPr/>
                </a:tc>
              </a:tr>
              <a:tr h="316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Income_int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Income_ww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Item_id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Inv_exist</a:t>
                      </a:r>
                      <a:endParaRPr lang="en-US" altLang="ko-KR" sz="1600" b="0" dirty="0" smtClean="0"/>
                    </a:p>
                  </a:txBody>
                  <a:tcPr/>
                </a:tc>
              </a:tr>
              <a:tr h="316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Contract_year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Inf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Dvd_over_income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Movie_down_sales</a:t>
                      </a:r>
                      <a:endParaRPr lang="en-US" altLang="ko-KR" sz="1600" b="0" dirty="0" smtClean="0"/>
                    </a:p>
                  </a:txBody>
                  <a:tcPr/>
                </a:tc>
              </a:tr>
              <a:tr h="316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Contract_price_inf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Net_profit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English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Dvd</a:t>
                      </a:r>
                      <a:endParaRPr lang="en-US" altLang="ko-KR" sz="1600" b="0" dirty="0" smtClean="0"/>
                    </a:p>
                  </a:txBody>
                  <a:tcPr/>
                </a:tc>
              </a:tr>
              <a:tr h="316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Blu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Cntry_USA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Actor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Approved~tv-y7</a:t>
                      </a:r>
                    </a:p>
                  </a:txBody>
                  <a:tcPr/>
                </a:tc>
              </a:tr>
              <a:tr h="316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inf_income_ww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Studio_score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Price_class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Contract_price</a:t>
                      </a:r>
                      <a:endParaRPr lang="en-US" altLang="ko-KR" sz="1600" b="0" dirty="0" smtClean="0"/>
                    </a:p>
                  </a:txBody>
                  <a:tcPr/>
                </a:tc>
              </a:tr>
              <a:tr h="4230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 smtClean="0"/>
                        <a:t>Inf_income_opening</a:t>
                      </a:r>
                      <a:endParaRPr lang="ko-KR" altLang="en-US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138" y="-9700"/>
            <a:ext cx="184731" cy="46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9869" y="0"/>
            <a:ext cx="5436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영화매출예측 회귀분석에서 변수 소개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4774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259476"/>
              </p:ext>
            </p:extLst>
          </p:nvPr>
        </p:nvGraphicFramePr>
        <p:xfrm>
          <a:off x="1437016" y="1124744"/>
          <a:ext cx="6096000" cy="185420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/>
                <a:gridCol w="2032000"/>
                <a:gridCol w="2032000"/>
              </a:tblGrid>
              <a:tr h="370841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R-squared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Adj</a:t>
                      </a:r>
                      <a:r>
                        <a:rPr lang="en-US" altLang="ko-KR" baseline="0" dirty="0" smtClean="0"/>
                        <a:t> R-squared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RFE 15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0.344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RFE 20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0.445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0.359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RFE 40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0.594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0.440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RFE 60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0.583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0.432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138" y="-9700"/>
            <a:ext cx="184731" cy="46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9869" y="0"/>
            <a:ext cx="4285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회귀분석 결정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수정계수 비</a:t>
            </a:r>
            <a:r>
              <a:rPr lang="ko-KR" altLang="en-US" sz="2400" b="1" dirty="0"/>
              <a:t>교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643020" y="3506276"/>
            <a:ext cx="4729180" cy="2308324"/>
            <a:chOff x="1619672" y="3429000"/>
            <a:chExt cx="4729180" cy="2308324"/>
          </a:xfrm>
        </p:grpSpPr>
        <p:sp>
          <p:nvSpPr>
            <p:cNvPr id="7" name="TextBox 6"/>
            <p:cNvSpPr txBox="1"/>
            <p:nvPr/>
          </p:nvSpPr>
          <p:spPr>
            <a:xfrm>
              <a:off x="1619672" y="3429000"/>
              <a:ext cx="4729180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후진제거법으로</a:t>
              </a:r>
              <a:r>
                <a:rPr lang="ko-KR" altLang="en-US" dirty="0" smtClean="0"/>
                <a:t> 변수선택 </a:t>
              </a:r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/>
            </a:p>
            <a:p>
              <a:r>
                <a:rPr lang="ko-KR" altLang="en-US" dirty="0" smtClean="0"/>
                <a:t>공분산성 변수 제거</a:t>
              </a:r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/>
            </a:p>
            <a:p>
              <a:r>
                <a:rPr lang="ko-KR" altLang="en-US" dirty="0" smtClean="0"/>
                <a:t>변수개수가 작으면 </a:t>
              </a:r>
              <a:r>
                <a:rPr lang="en-US" altLang="ko-KR" dirty="0" smtClean="0"/>
                <a:t>p</a:t>
              </a:r>
              <a:r>
                <a:rPr lang="ko-KR" altLang="en-US" dirty="0" smtClean="0"/>
                <a:t>기준 </a:t>
              </a:r>
              <a:r>
                <a:rPr lang="en-US" altLang="ko-KR" dirty="0" smtClean="0"/>
                <a:t>0.2 </a:t>
              </a:r>
            </a:p>
            <a:p>
              <a:r>
                <a:rPr lang="ko-KR" altLang="en-US" dirty="0" smtClean="0"/>
                <a:t>변수개수가 많으면 </a:t>
              </a:r>
              <a:r>
                <a:rPr lang="en-US" altLang="ko-KR" dirty="0" smtClean="0"/>
                <a:t>p</a:t>
              </a:r>
              <a:r>
                <a:rPr lang="ko-KR" altLang="en-US" dirty="0" smtClean="0"/>
                <a:t>기준 </a:t>
              </a:r>
              <a:r>
                <a:rPr lang="en-US" altLang="ko-KR" dirty="0" smtClean="0"/>
                <a:t>0.3</a:t>
              </a:r>
              <a:r>
                <a:rPr lang="ko-KR" altLang="en-US" dirty="0" smtClean="0"/>
                <a:t>으로 변수 제거</a:t>
              </a:r>
              <a:endParaRPr lang="ko-KR" altLang="en-US" dirty="0"/>
            </a:p>
          </p:txBody>
        </p:sp>
        <p:sp>
          <p:nvSpPr>
            <p:cNvPr id="8" name="아래쪽 화살표 7"/>
            <p:cNvSpPr/>
            <p:nvPr/>
          </p:nvSpPr>
          <p:spPr>
            <a:xfrm>
              <a:off x="2342442" y="3861048"/>
              <a:ext cx="564390" cy="4320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아래쪽 화살표 8"/>
            <p:cNvSpPr/>
            <p:nvPr/>
          </p:nvSpPr>
          <p:spPr>
            <a:xfrm>
              <a:off x="2339752" y="4653136"/>
              <a:ext cx="564390" cy="4320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554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138" y="-9700"/>
            <a:ext cx="184731" cy="46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9869" y="0"/>
            <a:ext cx="320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Rfe40 </a:t>
            </a:r>
            <a:r>
              <a:rPr lang="ko-KR" altLang="en-US" sz="2400" b="1" dirty="0" smtClean="0"/>
              <a:t>모델 </a:t>
            </a:r>
            <a:r>
              <a:rPr lang="ko-KR" altLang="en-US" sz="2400" b="1" dirty="0" err="1" smtClean="0"/>
              <a:t>잔차분석</a:t>
            </a:r>
            <a:endParaRPr lang="ko-KR" altLang="en-US" sz="24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73152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75" y="3688667"/>
            <a:ext cx="5121535" cy="48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71775" y="443345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smtClean="0"/>
              <a:t>Durbin-Watson</a:t>
            </a:r>
            <a:r>
              <a:rPr lang="en-US" altLang="ko-KR" b="1" dirty="0"/>
              <a:t>(</a:t>
            </a:r>
            <a:r>
              <a:rPr lang="ko-KR" altLang="en-US" b="1" dirty="0" err="1"/>
              <a:t>더빈왓슨검정</a:t>
            </a:r>
            <a:r>
              <a:rPr lang="en-US" altLang="ko-KR" b="1" dirty="0" smtClean="0"/>
              <a:t>)&gt;</a:t>
            </a:r>
            <a:endParaRPr lang="ko-KR" altLang="en-US" b="1" dirty="0"/>
          </a:p>
          <a:p>
            <a:r>
              <a:rPr lang="en-US" altLang="ko-KR" dirty="0" smtClean="0"/>
              <a:t>*</a:t>
            </a:r>
            <a:r>
              <a:rPr lang="ko-KR" altLang="en-US" dirty="0" err="1" smtClean="0"/>
              <a:t>잔차의</a:t>
            </a:r>
            <a:r>
              <a:rPr lang="ko-KR" altLang="en-US" dirty="0"/>
              <a:t> 독립성을 확인하는 수치</a:t>
            </a:r>
          </a:p>
          <a:p>
            <a:r>
              <a:rPr lang="ko-KR" altLang="en-US" dirty="0"/>
              <a:t>  </a:t>
            </a:r>
            <a:r>
              <a:rPr lang="en-US" altLang="ko-KR" dirty="0" smtClean="0"/>
              <a:t>- 0</a:t>
            </a:r>
            <a:r>
              <a:rPr lang="ko-KR" altLang="en-US" dirty="0"/>
              <a:t>이면 </a:t>
            </a:r>
            <a:r>
              <a:rPr lang="ko-KR" altLang="en-US" dirty="0" err="1"/>
              <a:t>잔차들이</a:t>
            </a:r>
            <a:r>
              <a:rPr lang="ko-KR" altLang="en-US" dirty="0"/>
              <a:t> 양의 자기상관</a:t>
            </a:r>
          </a:p>
          <a:p>
            <a:r>
              <a:rPr lang="ko-KR" altLang="en-US" dirty="0"/>
              <a:t>  </a:t>
            </a:r>
            <a:r>
              <a:rPr lang="en-US" altLang="ko-KR" dirty="0" smtClean="0"/>
              <a:t>- 2</a:t>
            </a:r>
            <a:r>
              <a:rPr lang="ko-KR" altLang="en-US" dirty="0"/>
              <a:t>이면 자기상관이 없는 독립성 만족</a:t>
            </a:r>
          </a:p>
          <a:p>
            <a:r>
              <a:rPr lang="ko-KR" altLang="en-US" dirty="0"/>
              <a:t>  </a:t>
            </a:r>
            <a:r>
              <a:rPr lang="en-US" altLang="ko-KR" dirty="0" smtClean="0"/>
              <a:t>- 4</a:t>
            </a:r>
            <a:r>
              <a:rPr lang="ko-KR" altLang="en-US" dirty="0"/>
              <a:t>이면 </a:t>
            </a:r>
            <a:r>
              <a:rPr lang="ko-KR" altLang="en-US" dirty="0" err="1"/>
              <a:t>잔차들이</a:t>
            </a:r>
            <a:r>
              <a:rPr lang="ko-KR" altLang="en-US" dirty="0"/>
              <a:t> 음의 자기상관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</a:t>
            </a:r>
            <a:r>
              <a:rPr lang="en-US" altLang="ko-KR" dirty="0"/>
              <a:t>1.5~2.5</a:t>
            </a:r>
            <a:r>
              <a:rPr lang="ko-KR" altLang="en-US" dirty="0"/>
              <a:t>이면 독립으로 판단하고 </a:t>
            </a:r>
            <a:r>
              <a:rPr lang="ko-KR" altLang="en-US" dirty="0" smtClean="0"/>
              <a:t>회귀모형   이</a:t>
            </a:r>
            <a:r>
              <a:rPr lang="ko-KR" altLang="en-US" dirty="0"/>
              <a:t> 적합하다는 것을 의미</a:t>
            </a:r>
          </a:p>
        </p:txBody>
      </p:sp>
      <p:sp>
        <p:nvSpPr>
          <p:cNvPr id="7" name="타원 6"/>
          <p:cNvSpPr/>
          <p:nvPr/>
        </p:nvSpPr>
        <p:spPr>
          <a:xfrm>
            <a:off x="4932040" y="3429000"/>
            <a:ext cx="1224136" cy="10044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15616" y="3184054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등분산성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정규성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독립성 모두 만족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14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138" y="-9700"/>
            <a:ext cx="184731" cy="46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9869" y="0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추가적으로 분석한 내용</a:t>
            </a:r>
            <a:endParaRPr lang="ko-KR" altLang="en-US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08720"/>
            <a:ext cx="57626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15816" y="496341"/>
            <a:ext cx="3580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LASSO</a:t>
            </a:r>
            <a:r>
              <a:rPr lang="ko-KR" altLang="en-US" sz="1600" b="1" dirty="0" smtClean="0"/>
              <a:t>를 이용한 중요변수들만 선택 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69790" y="5071895"/>
            <a:ext cx="5604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장르에선 범죄 서부영화를 볼 수록 영화매출이 증가 </a:t>
            </a:r>
            <a:endParaRPr lang="en-US" altLang="ko-KR" dirty="0" smtClean="0"/>
          </a:p>
          <a:p>
            <a:r>
              <a:rPr lang="ko-KR" altLang="en-US" dirty="0" smtClean="0"/>
              <a:t>미국매출과 개봉상영관수가 많을수록 영화매출 감소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899592" y="5071894"/>
            <a:ext cx="870198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2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138" y="-9700"/>
            <a:ext cx="184731" cy="46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9869" y="0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추가적으로 분석한 내용</a:t>
            </a:r>
            <a:endParaRPr lang="ko-KR" altLang="en-US" sz="24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073481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DT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GB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Train_score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0.104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0.212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0.262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Test_score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0.125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0.201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14937"/>
              </p:ext>
            </p:extLst>
          </p:nvPr>
        </p:nvGraphicFramePr>
        <p:xfrm>
          <a:off x="1524000" y="3933056"/>
          <a:ext cx="6096000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RF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Train_score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0.216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0.333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Test_score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0.0069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0.101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0.054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75656" y="3573016"/>
            <a:ext cx="1844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en-US" altLang="ko-KR" b="1" dirty="0" err="1" smtClean="0"/>
              <a:t>GridSearchCV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47664" y="98072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err="1" smtClean="0"/>
              <a:t>내손으</a:t>
            </a:r>
            <a:r>
              <a:rPr lang="ko-KR" altLang="en-US" b="1" dirty="0" err="1"/>
              <a:t>로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658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67637" y="4662428"/>
            <a:ext cx="370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 선택한 모델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4301654" y="4662428"/>
            <a:ext cx="63038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138" y="-9700"/>
            <a:ext cx="184731" cy="46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9869" y="0"/>
            <a:ext cx="5645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모델평가지수 </a:t>
            </a:r>
            <a:r>
              <a:rPr lang="en-US" altLang="ko-KR" sz="2400" b="1" dirty="0" smtClean="0"/>
              <a:t>: </a:t>
            </a:r>
            <a:r>
              <a:rPr lang="en-US" altLang="ko-KR" sz="2400" b="1" dirty="0" err="1" smtClean="0"/>
              <a:t>mse</a:t>
            </a:r>
            <a:r>
              <a:rPr lang="en-US" altLang="ko-KR" sz="2400" b="1" dirty="0" smtClean="0"/>
              <a:t>, </a:t>
            </a:r>
            <a:r>
              <a:rPr lang="en-US" altLang="ko-KR" sz="2400" b="1" dirty="0" err="1" smtClean="0"/>
              <a:t>rmse</a:t>
            </a:r>
            <a:r>
              <a:rPr lang="en-US" altLang="ko-KR" sz="2400" b="1" dirty="0" smtClean="0"/>
              <a:t>, </a:t>
            </a:r>
            <a:r>
              <a:rPr lang="en-US" altLang="ko-KR" sz="2400" b="1" dirty="0" err="1" smtClean="0"/>
              <a:t>mae</a:t>
            </a:r>
            <a:r>
              <a:rPr lang="en-US" altLang="ko-KR" sz="2400" b="1" dirty="0" smtClean="0"/>
              <a:t>, </a:t>
            </a:r>
            <a:r>
              <a:rPr lang="en-US" altLang="ko-KR" sz="2400" b="1" dirty="0" err="1" smtClean="0"/>
              <a:t>mape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1763524"/>
            <a:ext cx="406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Only </a:t>
            </a:r>
            <a:r>
              <a:rPr lang="en-US" altLang="ko-KR" dirty="0" err="1" smtClean="0"/>
              <a:t>GridSearchCV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9" y="525708"/>
            <a:ext cx="4170828" cy="302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12" y="3549171"/>
            <a:ext cx="4369116" cy="3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오른쪽 화살표 15"/>
          <p:cNvSpPr/>
          <p:nvPr/>
        </p:nvSpPr>
        <p:spPr>
          <a:xfrm>
            <a:off x="4463157" y="1775382"/>
            <a:ext cx="46550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9552" y="4437112"/>
            <a:ext cx="360040" cy="5946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99792" y="4221088"/>
            <a:ext cx="432048" cy="8106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699792" y="5517232"/>
            <a:ext cx="432048" cy="9546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03548" y="5733256"/>
            <a:ext cx="432048" cy="7386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3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138" y="-9700"/>
            <a:ext cx="184731" cy="46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2919" y="44624"/>
            <a:ext cx="4820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회귀모형으로 최종 영화매출 예측</a:t>
            </a:r>
            <a:endParaRPr lang="ko-KR" alt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1196752"/>
            <a:ext cx="2952328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3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203</Words>
  <Application>Microsoft Office PowerPoint</Application>
  <PresentationFormat>화면 슬라이드 쇼(4:3)</PresentationFormat>
  <Paragraphs>126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17</cp:revision>
  <dcterms:created xsi:type="dcterms:W3CDTF">2020-05-06T19:41:59Z</dcterms:created>
  <dcterms:modified xsi:type="dcterms:W3CDTF">2020-05-07T10:04:43Z</dcterms:modified>
</cp:coreProperties>
</file>