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66" r:id="rId4"/>
    <p:sldId id="272" r:id="rId5"/>
    <p:sldId id="276" r:id="rId6"/>
    <p:sldId id="283" r:id="rId7"/>
    <p:sldId id="284" r:id="rId8"/>
    <p:sldId id="285" r:id="rId9"/>
    <p:sldId id="267" r:id="rId10"/>
    <p:sldId id="269" r:id="rId11"/>
    <p:sldId id="298" r:id="rId12"/>
    <p:sldId id="287" r:id="rId13"/>
    <p:sldId id="304" r:id="rId14"/>
    <p:sldId id="301" r:id="rId15"/>
    <p:sldId id="302" r:id="rId16"/>
    <p:sldId id="300" r:id="rId17"/>
    <p:sldId id="273" r:id="rId18"/>
    <p:sldId id="305" r:id="rId19"/>
    <p:sldId id="307" r:id="rId20"/>
    <p:sldId id="308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EEBF7"/>
    <a:srgbClr val="E8EEF8"/>
    <a:srgbClr val="E2E9F6"/>
    <a:srgbClr val="ECF3FA"/>
    <a:srgbClr val="003A9A"/>
    <a:srgbClr val="002872"/>
    <a:srgbClr val="F79198"/>
    <a:srgbClr val="2F5597"/>
    <a:srgbClr val="00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93915" autoAdjust="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87775252635716"/>
          <c:y val="2.9388475356365712E-2"/>
          <c:w val="0.50938938938938938"/>
          <c:h val="0.83089367162438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매출(좌)</c:v>
                </c:pt>
              </c:strCache>
            </c:strRef>
          </c:tx>
          <c:spPr>
            <a:solidFill>
              <a:srgbClr val="1B4DA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524159673692605E-3"/>
                  <c:y val="2.09505529832472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F7-4702-BEC2-001D443FE629}"/>
                </c:ext>
              </c:extLst>
            </c:dLbl>
            <c:dLbl>
              <c:idx val="1"/>
              <c:layout>
                <c:manualLayout>
                  <c:x val="-7.1286239510538578E-3"/>
                  <c:y val="1.57129147374355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F7-4702-BEC2-001D443FE629}"/>
                </c:ext>
              </c:extLst>
            </c:dLbl>
            <c:dLbl>
              <c:idx val="2"/>
              <c:layout>
                <c:manualLayout>
                  <c:x val="-7.1286239510539445E-3"/>
                  <c:y val="1.57129147374355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F7-4702-BEC2-001D443FE629}"/>
                </c:ext>
              </c:extLst>
            </c:dLbl>
            <c:dLbl>
              <c:idx val="3"/>
              <c:layout>
                <c:manualLayout>
                  <c:x val="-9.5048319347385644E-3"/>
                  <c:y val="1.57129147374354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F7-4702-BEC2-001D443FE6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Sheet1!$C$2:$F$2</c:f>
              <c:numCache>
                <c:formatCode>_("$"* #,##0_);_("$"* \(#,##0\);_("$"* "-"??_);_(@_)</c:formatCode>
                <c:ptCount val="4"/>
                <c:pt idx="0">
                  <c:v>12192.782695</c:v>
                </c:pt>
                <c:pt idx="1">
                  <c:v>14967.957485000001</c:v>
                </c:pt>
                <c:pt idx="2">
                  <c:v>20472.071</c:v>
                </c:pt>
                <c:pt idx="3">
                  <c:v>18593.89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0-4CAC-B0E6-CE373FB3F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308016"/>
        <c:axId val="626308344"/>
      </c:barChart>
      <c:lineChart>
        <c:grouping val="standard"/>
        <c:varyColors val="0"/>
        <c:ser>
          <c:idx val="1"/>
          <c:order val="1"/>
          <c:tx>
            <c:strRef>
              <c:f>Sheet1!$B$3</c:f>
              <c:strCache>
                <c:ptCount val="1"/>
                <c:pt idx="0">
                  <c:v>증가율(우)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Sheet1!$C$3:$F$3</c:f>
              <c:numCache>
                <c:formatCode>0%</c:formatCode>
                <c:ptCount val="4"/>
                <c:pt idx="0">
                  <c:v>1.4296572313113942</c:v>
                </c:pt>
                <c:pt idx="1">
                  <c:v>0.22760799231975493</c:v>
                </c:pt>
                <c:pt idx="2">
                  <c:v>0.36772642630204522</c:v>
                </c:pt>
                <c:pt idx="3">
                  <c:v>-9.1743575918625919E-2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0-4CAC-B0E6-CE373FB3F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998728"/>
        <c:axId val="581998400"/>
      </c:lineChart>
      <c:catAx>
        <c:axId val="6263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626308344"/>
        <c:crosses val="autoZero"/>
        <c:auto val="1"/>
        <c:lblAlgn val="ctr"/>
        <c:lblOffset val="100"/>
        <c:noMultiLvlLbl val="0"/>
      </c:catAx>
      <c:valAx>
        <c:axId val="626308344"/>
        <c:scaling>
          <c:orientation val="minMax"/>
          <c:max val="40000"/>
          <c:min val="1.0000000000000002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308016"/>
        <c:crosses val="autoZero"/>
        <c:crossBetween val="between"/>
      </c:valAx>
      <c:valAx>
        <c:axId val="581998400"/>
        <c:scaling>
          <c:orientation val="minMax"/>
          <c:max val="2"/>
          <c:min val="-2.5"/>
        </c:scaling>
        <c:delete val="0"/>
        <c:axPos val="r"/>
        <c:numFmt formatCode="0%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98728"/>
        <c:crosses val="max"/>
        <c:crossBetween val="between"/>
      </c:valAx>
      <c:catAx>
        <c:axId val="581998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1998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7116836462630856"/>
          <c:y val="0.39008939864901931"/>
          <c:w val="0.22407914195438855"/>
          <c:h val="0.175301617545395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Transactional</c:v>
                </c:pt>
              </c:strCache>
            </c:strRef>
          </c:tx>
          <c:spPr>
            <a:solidFill>
              <a:srgbClr val="7D9FFF"/>
            </a:solidFill>
            <a:ln>
              <a:noFill/>
            </a:ln>
            <a:effectLst/>
          </c:spPr>
          <c:invertIfNegative val="0"/>
          <c:cat>
            <c:numRef>
              <c:f>Sheet5!$B$2:$F$2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Sheet5!$B$3:$F$3</c:f>
              <c:numCache>
                <c:formatCode>_("$"* #,##0.00_);_("$"* \(#,##0.00\);_("$"* "-"??_);_(@_)</c:formatCode>
                <c:ptCount val="5"/>
                <c:pt idx="0">
                  <c:v>13</c:v>
                </c:pt>
                <c:pt idx="1">
                  <c:v>12.3</c:v>
                </c:pt>
                <c:pt idx="2">
                  <c:v>11.6</c:v>
                </c:pt>
                <c:pt idx="3">
                  <c:v>10.5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9-447C-AC68-E3572A78BDA7}"/>
            </c:ext>
          </c:extLst>
        </c:ser>
        <c:ser>
          <c:idx val="1"/>
          <c:order val="1"/>
          <c:tx>
            <c:strRef>
              <c:f>Sheet5!$A$4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rgbClr val="1B4DAA"/>
            </a:solidFill>
            <a:ln>
              <a:noFill/>
            </a:ln>
            <a:effectLst/>
          </c:spPr>
          <c:invertIfNegative val="0"/>
          <c:cat>
            <c:numRef>
              <c:f>Sheet5!$B$2:$F$2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Sheet5!$B$4:$F$4</c:f>
              <c:numCache>
                <c:formatCode>_("$"* #,##0.00_);_("$"* \(#,##0.00\);_("$"* "-"??_);_(@_)</c:formatCode>
                <c:ptCount val="5"/>
                <c:pt idx="0">
                  <c:v>4.9000000000000004</c:v>
                </c:pt>
                <c:pt idx="1">
                  <c:v>5.7</c:v>
                </c:pt>
                <c:pt idx="2">
                  <c:v>7.8</c:v>
                </c:pt>
                <c:pt idx="3">
                  <c:v>10.4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9-447C-AC68-E3572A78B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6710656"/>
        <c:axId val="635437112"/>
      </c:barChart>
      <c:catAx>
        <c:axId val="62671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635437112"/>
        <c:crosses val="autoZero"/>
        <c:auto val="1"/>
        <c:lblAlgn val="ctr"/>
        <c:lblOffset val="100"/>
        <c:noMultiLvlLbl val="0"/>
      </c:catAx>
      <c:valAx>
        <c:axId val="635437112"/>
        <c:scaling>
          <c:orientation val="minMax"/>
          <c:min val="1.0000000000000002E-3"/>
        </c:scaling>
        <c:delete val="0"/>
        <c:axPos val="l"/>
        <c:numFmt formatCode="_(&quot;$&quot;* #,##0.00_);_(&quot;$&quot;* \(#,##0.0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62671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A7799D"/>
              </a:solidFill>
              <a:round/>
            </a:ln>
            <a:effectLst/>
          </c:spPr>
          <c:marker>
            <c:symbol val="none"/>
          </c:marker>
          <c:cat>
            <c:strRef>
              <c:f>Sheet2!$O$1:$O$60</c:f>
              <c:strCache>
                <c:ptCount val="60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  <c:pt idx="12">
                  <c:v>2015-01</c:v>
                </c:pt>
                <c:pt idx="13">
                  <c:v>2015-02</c:v>
                </c:pt>
                <c:pt idx="14">
                  <c:v>2015-03</c:v>
                </c:pt>
                <c:pt idx="15">
                  <c:v>2015-04</c:v>
                </c:pt>
                <c:pt idx="16">
                  <c:v>2015-05</c:v>
                </c:pt>
                <c:pt idx="17">
                  <c:v>2015-06</c:v>
                </c:pt>
                <c:pt idx="18">
                  <c:v>2015-07</c:v>
                </c:pt>
                <c:pt idx="19">
                  <c:v>2015-08</c:v>
                </c:pt>
                <c:pt idx="20">
                  <c:v>2015-09</c:v>
                </c:pt>
                <c:pt idx="21">
                  <c:v>2015-10</c:v>
                </c:pt>
                <c:pt idx="22">
                  <c:v>2015-11</c:v>
                </c:pt>
                <c:pt idx="23">
                  <c:v>2015-12</c:v>
                </c:pt>
                <c:pt idx="24">
                  <c:v>2016-01</c:v>
                </c:pt>
                <c:pt idx="25">
                  <c:v>2016-02</c:v>
                </c:pt>
                <c:pt idx="26">
                  <c:v>2016-03</c:v>
                </c:pt>
                <c:pt idx="27">
                  <c:v>2016-04</c:v>
                </c:pt>
                <c:pt idx="28">
                  <c:v>2016-05</c:v>
                </c:pt>
                <c:pt idx="29">
                  <c:v>2016-06</c:v>
                </c:pt>
                <c:pt idx="30">
                  <c:v>2016-07</c:v>
                </c:pt>
                <c:pt idx="31">
                  <c:v>2016-08</c:v>
                </c:pt>
                <c:pt idx="32">
                  <c:v>2016-09</c:v>
                </c:pt>
                <c:pt idx="33">
                  <c:v>2016-10</c:v>
                </c:pt>
                <c:pt idx="34">
                  <c:v>2016-11</c:v>
                </c:pt>
                <c:pt idx="35">
                  <c:v>2016-12</c:v>
                </c:pt>
                <c:pt idx="36">
                  <c:v>2017-01</c:v>
                </c:pt>
                <c:pt idx="37">
                  <c:v>2017-02</c:v>
                </c:pt>
                <c:pt idx="38">
                  <c:v>2017-03</c:v>
                </c:pt>
                <c:pt idx="39">
                  <c:v>2017-04</c:v>
                </c:pt>
                <c:pt idx="40">
                  <c:v>2017-05</c:v>
                </c:pt>
                <c:pt idx="41">
                  <c:v>2017-06</c:v>
                </c:pt>
                <c:pt idx="42">
                  <c:v>2017-07</c:v>
                </c:pt>
                <c:pt idx="43">
                  <c:v>2017-08</c:v>
                </c:pt>
                <c:pt idx="44">
                  <c:v>2017-09</c:v>
                </c:pt>
                <c:pt idx="45">
                  <c:v>2017-10</c:v>
                </c:pt>
                <c:pt idx="46">
                  <c:v>2017-11</c:v>
                </c:pt>
                <c:pt idx="47">
                  <c:v>2017-12</c:v>
                </c:pt>
                <c:pt idx="48">
                  <c:v>2018-01</c:v>
                </c:pt>
                <c:pt idx="49">
                  <c:v>2018-02</c:v>
                </c:pt>
                <c:pt idx="50">
                  <c:v>2018-03</c:v>
                </c:pt>
                <c:pt idx="51">
                  <c:v>2018-04</c:v>
                </c:pt>
                <c:pt idx="52">
                  <c:v>2018-05</c:v>
                </c:pt>
                <c:pt idx="53">
                  <c:v>2018-06</c:v>
                </c:pt>
                <c:pt idx="54">
                  <c:v>2018-07</c:v>
                </c:pt>
                <c:pt idx="55">
                  <c:v>2018-08</c:v>
                </c:pt>
                <c:pt idx="56">
                  <c:v>2018-09</c:v>
                </c:pt>
                <c:pt idx="57">
                  <c:v>2018-10</c:v>
                </c:pt>
                <c:pt idx="58">
                  <c:v>2018-11</c:v>
                </c:pt>
                <c:pt idx="59">
                  <c:v>2018-12</c:v>
                </c:pt>
              </c:strCache>
            </c:strRef>
          </c:cat>
          <c:val>
            <c:numRef>
              <c:f>Sheet2!$P$1:$P$60</c:f>
              <c:numCache>
                <c:formatCode>General</c:formatCode>
                <c:ptCount val="60"/>
                <c:pt idx="0">
                  <c:v>352</c:v>
                </c:pt>
                <c:pt idx="1">
                  <c:v>334</c:v>
                </c:pt>
                <c:pt idx="2">
                  <c:v>346</c:v>
                </c:pt>
                <c:pt idx="3">
                  <c:v>322</c:v>
                </c:pt>
                <c:pt idx="4">
                  <c:v>369</c:v>
                </c:pt>
                <c:pt idx="5">
                  <c:v>334</c:v>
                </c:pt>
                <c:pt idx="6">
                  <c:v>340</c:v>
                </c:pt>
                <c:pt idx="7">
                  <c:v>332</c:v>
                </c:pt>
                <c:pt idx="8">
                  <c:v>291</c:v>
                </c:pt>
                <c:pt idx="9">
                  <c:v>325</c:v>
                </c:pt>
                <c:pt idx="10">
                  <c:v>326</c:v>
                </c:pt>
                <c:pt idx="11">
                  <c:v>298</c:v>
                </c:pt>
                <c:pt idx="12">
                  <c:v>826</c:v>
                </c:pt>
                <c:pt idx="13">
                  <c:v>754</c:v>
                </c:pt>
                <c:pt idx="14">
                  <c:v>763</c:v>
                </c:pt>
                <c:pt idx="15">
                  <c:v>745</c:v>
                </c:pt>
                <c:pt idx="16">
                  <c:v>743</c:v>
                </c:pt>
                <c:pt idx="17">
                  <c:v>727</c:v>
                </c:pt>
                <c:pt idx="18">
                  <c:v>706</c:v>
                </c:pt>
                <c:pt idx="19">
                  <c:v>695</c:v>
                </c:pt>
                <c:pt idx="20">
                  <c:v>629</c:v>
                </c:pt>
                <c:pt idx="21">
                  <c:v>670</c:v>
                </c:pt>
                <c:pt idx="22">
                  <c:v>667</c:v>
                </c:pt>
                <c:pt idx="23">
                  <c:v>644</c:v>
                </c:pt>
                <c:pt idx="24">
                  <c:v>1057</c:v>
                </c:pt>
                <c:pt idx="25">
                  <c:v>917</c:v>
                </c:pt>
                <c:pt idx="26">
                  <c:v>947</c:v>
                </c:pt>
                <c:pt idx="27">
                  <c:v>980</c:v>
                </c:pt>
                <c:pt idx="28">
                  <c:v>940</c:v>
                </c:pt>
                <c:pt idx="29">
                  <c:v>889</c:v>
                </c:pt>
                <c:pt idx="30">
                  <c:v>960</c:v>
                </c:pt>
                <c:pt idx="31">
                  <c:v>881</c:v>
                </c:pt>
                <c:pt idx="32">
                  <c:v>863</c:v>
                </c:pt>
                <c:pt idx="33">
                  <c:v>900</c:v>
                </c:pt>
                <c:pt idx="34">
                  <c:v>823</c:v>
                </c:pt>
                <c:pt idx="35">
                  <c:v>900</c:v>
                </c:pt>
                <c:pt idx="36">
                  <c:v>1382</c:v>
                </c:pt>
                <c:pt idx="37">
                  <c:v>1331</c:v>
                </c:pt>
                <c:pt idx="38">
                  <c:v>1418</c:v>
                </c:pt>
                <c:pt idx="39">
                  <c:v>1348</c:v>
                </c:pt>
                <c:pt idx="40">
                  <c:v>1310</c:v>
                </c:pt>
                <c:pt idx="41">
                  <c:v>1302</c:v>
                </c:pt>
                <c:pt idx="42">
                  <c:v>1340</c:v>
                </c:pt>
                <c:pt idx="43">
                  <c:v>1246</c:v>
                </c:pt>
                <c:pt idx="44">
                  <c:v>1252</c:v>
                </c:pt>
                <c:pt idx="45">
                  <c:v>1143</c:v>
                </c:pt>
                <c:pt idx="46">
                  <c:v>1139</c:v>
                </c:pt>
                <c:pt idx="47">
                  <c:v>1208</c:v>
                </c:pt>
                <c:pt idx="48">
                  <c:v>1355</c:v>
                </c:pt>
                <c:pt idx="49">
                  <c:v>1240</c:v>
                </c:pt>
                <c:pt idx="50">
                  <c:v>1326</c:v>
                </c:pt>
                <c:pt idx="51">
                  <c:v>1225</c:v>
                </c:pt>
                <c:pt idx="52">
                  <c:v>1225</c:v>
                </c:pt>
                <c:pt idx="53">
                  <c:v>1303</c:v>
                </c:pt>
                <c:pt idx="54">
                  <c:v>1237</c:v>
                </c:pt>
                <c:pt idx="55">
                  <c:v>1174</c:v>
                </c:pt>
                <c:pt idx="56">
                  <c:v>1205</c:v>
                </c:pt>
                <c:pt idx="57">
                  <c:v>1132</c:v>
                </c:pt>
                <c:pt idx="58">
                  <c:v>1080</c:v>
                </c:pt>
                <c:pt idx="59">
                  <c:v>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FC-4299-9781-CD36C7CF8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501752"/>
        <c:axId val="489507656"/>
      </c:lineChart>
      <c:dateAx>
        <c:axId val="489501752"/>
        <c:scaling>
          <c:orientation val="minMax"/>
        </c:scaling>
        <c:delete val="0"/>
        <c:axPos val="b"/>
        <c:numFmt formatCode="yyyy\/m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507656"/>
        <c:crosses val="autoZero"/>
        <c:auto val="0"/>
        <c:lblOffset val="100"/>
        <c:baseTimeUnit val="days"/>
        <c:majorUnit val="12"/>
        <c:minorUnit val="2"/>
      </c:dateAx>
      <c:valAx>
        <c:axId val="489507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501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Sheet3!$B$2:$B$6</c:f>
              <c:numCache>
                <c:formatCode>General</c:formatCode>
                <c:ptCount val="5"/>
                <c:pt idx="0">
                  <c:v>0.19603000000000001</c:v>
                </c:pt>
                <c:pt idx="1">
                  <c:v>0.33341999999999999</c:v>
                </c:pt>
                <c:pt idx="2">
                  <c:v>0.26404499999999997</c:v>
                </c:pt>
                <c:pt idx="3">
                  <c:v>0.27546999999999999</c:v>
                </c:pt>
                <c:pt idx="4">
                  <c:v>0.20787700000000001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A9-47EC-9343-FA6003C6D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614344"/>
        <c:axId val="602611720"/>
      </c:lineChart>
      <c:catAx>
        <c:axId val="602614344"/>
        <c:scaling>
          <c:orientation val="minMax"/>
        </c:scaling>
        <c:delete val="0"/>
        <c:axPos val="b"/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11720"/>
        <c:crosses val="autoZero"/>
        <c:auto val="1"/>
        <c:lblAlgn val="ctr"/>
        <c:lblOffset val="100"/>
        <c:noMultiLvlLbl val="0"/>
      </c:catAx>
      <c:valAx>
        <c:axId val="602611720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14344"/>
        <c:crosses val="autoZero"/>
        <c:crossBetween val="between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50813113288745"/>
          <c:y val="0.2570106099864059"/>
          <c:w val="0.56539066697499074"/>
          <c:h val="0.38800623879457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rgbClr val="2F5597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7919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E2-499C-B2FA-102876DF7515}"/>
              </c:ext>
            </c:extLst>
          </c:dPt>
          <c:dLbls>
            <c:dLbl>
              <c:idx val="0"/>
              <c:layout>
                <c:manualLayout>
                  <c:x val="-4.1717458690077501E-17"/>
                  <c:y val="1.8729592855028988E-2"/>
                </c:manualLayout>
              </c:layout>
              <c:tx>
                <c:rich>
                  <a:bodyPr/>
                  <a:lstStyle/>
                  <a:p>
                    <a:fld id="{CD65A924-E3F9-4D4E-8F4D-B0CEA6920FB2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6E2-499C-B2FA-102876DF7515}"/>
                </c:ext>
              </c:extLst>
            </c:dLbl>
            <c:dLbl>
              <c:idx val="1"/>
              <c:layout>
                <c:manualLayout>
                  <c:x val="-4.1717458690077501E-17"/>
                  <c:y val="1.24863952366859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E2-499C-B2FA-102876DF7515}"/>
                </c:ext>
              </c:extLst>
            </c:dLbl>
            <c:dLbl>
              <c:idx val="2"/>
              <c:layout>
                <c:manualLayout>
                  <c:x val="0"/>
                  <c:y val="1.24863952366860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E2-499C-B2FA-102876DF7515}"/>
                </c:ext>
              </c:extLst>
            </c:dLbl>
            <c:dLbl>
              <c:idx val="3"/>
              <c:layout>
                <c:manualLayout>
                  <c:x val="0"/>
                  <c:y val="1.8729592855028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E2-499C-B2FA-102876DF7515}"/>
                </c:ext>
              </c:extLst>
            </c:dLbl>
            <c:dLbl>
              <c:idx val="4"/>
              <c:layout>
                <c:manualLayout>
                  <c:x val="0"/>
                  <c:y val="1.8729592855028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E2-499C-B2FA-102876DF7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Gradient Boosting</c:v>
                </c:pt>
                <c:pt idx="2">
                  <c:v>SVM</c:v>
                </c:pt>
                <c:pt idx="3">
                  <c:v>KNN</c:v>
                </c:pt>
                <c:pt idx="4">
                  <c:v>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0.52</c:v>
                </c:pt>
                <c:pt idx="1">
                  <c:v>0.54800000000000004</c:v>
                </c:pt>
                <c:pt idx="2">
                  <c:v>0.378</c:v>
                </c:pt>
                <c:pt idx="3">
                  <c:v>0.45100000000000001</c:v>
                </c:pt>
                <c:pt idx="4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99C-B2FA-102876DF75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7"/>
        <c:overlap val="-33"/>
        <c:axId val="16713016"/>
        <c:axId val="16713344"/>
      </c:barChart>
      <c:catAx>
        <c:axId val="1671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13344"/>
        <c:crosses val="autoZero"/>
        <c:auto val="1"/>
        <c:lblAlgn val="ctr"/>
        <c:lblOffset val="100"/>
        <c:noMultiLvlLbl val="0"/>
      </c:catAx>
      <c:valAx>
        <c:axId val="1671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13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3A9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8972383977149482E-2"/>
                </c:manualLayout>
              </c:layout>
              <c:numFmt formatCode="_(&quot;$&quot;* #,##0_);_(&quot;$&quot;* \(#,##0\);_(&quot;$&quot;* &quot;-&quot;??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5A-461E-8B53-682D26AC6F93}"/>
                </c:ext>
              </c:extLst>
            </c:dLbl>
            <c:dLbl>
              <c:idx val="1"/>
              <c:layout>
                <c:manualLayout>
                  <c:x val="0"/>
                  <c:y val="1.89723839771494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5A-461E-8B53-682D26AC6F93}"/>
                </c:ext>
              </c:extLst>
            </c:dLbl>
            <c:dLbl>
              <c:idx val="2"/>
              <c:layout>
                <c:manualLayout>
                  <c:x val="-7.2091803285216417E-17"/>
                  <c:y val="1.89723839771495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5A-461E-8B53-682D26AC6F93}"/>
                </c:ext>
              </c:extLst>
            </c:dLbl>
            <c:dLbl>
              <c:idx val="3"/>
              <c:layout>
                <c:manualLayout>
                  <c:x val="0"/>
                  <c:y val="1.89723839771494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5A-461E-8B53-682D26AC6F93}"/>
                </c:ext>
              </c:extLst>
            </c:dLbl>
            <c:numFmt formatCode="_(&quot;$&quot;* #,##0_);_(&quot;$&quot;* \(#,##0\);_(&quot;$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Sheet1!$B$46:$E$46</c:f>
              <c:strCache>
                <c:ptCount val="4"/>
                <c:pt idx="0">
                  <c:v>시나리오1</c:v>
                </c:pt>
                <c:pt idx="1">
                  <c:v>시나리오2</c:v>
                </c:pt>
                <c:pt idx="2">
                  <c:v>시나리오3</c:v>
                </c:pt>
                <c:pt idx="3">
                  <c:v>시나리오4</c:v>
                </c:pt>
              </c:strCache>
            </c:strRef>
          </c:cat>
          <c:val>
            <c:numRef>
              <c:f>Sheet1!$B$47:$E$47</c:f>
              <c:numCache>
                <c:formatCode>General</c:formatCode>
                <c:ptCount val="4"/>
                <c:pt idx="0">
                  <c:v>70080.776386600002</c:v>
                </c:pt>
                <c:pt idx="1">
                  <c:v>50651.849154762094</c:v>
                </c:pt>
                <c:pt idx="2">
                  <c:v>40251.165919999999</c:v>
                </c:pt>
                <c:pt idx="3">
                  <c:v>30156.887964590002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A-4BB8-B80A-62D8970B6F56}"/>
            </c:ext>
          </c:extLst>
        </c:ser>
        <c:ser>
          <c:idx val="1"/>
          <c:order val="1"/>
          <c:spPr>
            <a:solidFill>
              <a:srgbClr val="FFD96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661628026149038E-3"/>
                  <c:y val="1.4229287982862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5A-461E-8B53-682D26AC6F93}"/>
                </c:ext>
              </c:extLst>
            </c:dLbl>
            <c:dLbl>
              <c:idx val="1"/>
              <c:layout>
                <c:manualLayout>
                  <c:x val="-3.9323256052298076E-3"/>
                  <c:y val="1.4229287982862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5A-461E-8B53-682D26AC6F93}"/>
                </c:ext>
              </c:extLst>
            </c:dLbl>
            <c:dLbl>
              <c:idx val="2"/>
              <c:layout>
                <c:manualLayout>
                  <c:x val="-7.8646512104596153E-3"/>
                  <c:y val="1.4229287982862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5A-461E-8B53-682D26AC6F93}"/>
                </c:ext>
              </c:extLst>
            </c:dLbl>
            <c:dLbl>
              <c:idx val="3"/>
              <c:layout>
                <c:manualLayout>
                  <c:x val="-3.9323256052298076E-3"/>
                  <c:y val="1.4229287982862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5A-461E-8B53-682D26AC6F93}"/>
                </c:ext>
              </c:extLst>
            </c:dLbl>
            <c:numFmt formatCode="_(&quot;$&quot;* #,##0_);_(&quot;$&quot;* \(#,##0\);_(&quot;$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Sheet1!$B$46:$E$46</c:f>
              <c:strCache>
                <c:ptCount val="4"/>
                <c:pt idx="0">
                  <c:v>시나리오1</c:v>
                </c:pt>
                <c:pt idx="1">
                  <c:v>시나리오2</c:v>
                </c:pt>
                <c:pt idx="2">
                  <c:v>시나리오3</c:v>
                </c:pt>
                <c:pt idx="3">
                  <c:v>시나리오4</c:v>
                </c:pt>
              </c:strCache>
            </c:strRef>
          </c:cat>
          <c:val>
            <c:numRef>
              <c:f>Sheet1!$B$48:$E$48</c:f>
              <c:numCache>
                <c:formatCode>General</c:formatCode>
                <c:ptCount val="4"/>
                <c:pt idx="0">
                  <c:v>75175.321788399888</c:v>
                </c:pt>
                <c:pt idx="1">
                  <c:v>60115.008546912199</c:v>
                </c:pt>
                <c:pt idx="2">
                  <c:v>30102.157849999989</c:v>
                </c:pt>
                <c:pt idx="3">
                  <c:v>18579.43250926699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A-4BB8-B80A-62D8970B6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754816"/>
        <c:axId val="277752520"/>
      </c:barChart>
      <c:catAx>
        <c:axId val="2777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752520"/>
        <c:crosses val="autoZero"/>
        <c:auto val="1"/>
        <c:lblAlgn val="ctr"/>
        <c:lblOffset val="100"/>
        <c:noMultiLvlLbl val="0"/>
      </c:catAx>
      <c:valAx>
        <c:axId val="277752520"/>
        <c:scaling>
          <c:orientation val="minMax"/>
        </c:scaling>
        <c:delete val="0"/>
        <c:axPos val="l"/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7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6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0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0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9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 flipH="1">
            <a:off x="1219417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 flipH="1">
            <a:off x="850017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2"/>
          </p:nvPr>
        </p:nvSpPr>
        <p:spPr>
          <a:xfrm flipH="1">
            <a:off x="1219417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 flipH="1">
            <a:off x="682217" y="5469241"/>
            <a:ext cx="315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4"/>
          </p:nvPr>
        </p:nvSpPr>
        <p:spPr>
          <a:xfrm flipH="1">
            <a:off x="5055600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 flipH="1">
            <a:off x="4686200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6"/>
          </p:nvPr>
        </p:nvSpPr>
        <p:spPr>
          <a:xfrm flipH="1">
            <a:off x="8855123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 flipH="1">
            <a:off x="8485723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8"/>
          </p:nvPr>
        </p:nvSpPr>
        <p:spPr>
          <a:xfrm flipH="1">
            <a:off x="5055600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 flipH="1">
            <a:off x="4686200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13"/>
          </p:nvPr>
        </p:nvSpPr>
        <p:spPr>
          <a:xfrm flipH="1">
            <a:off x="8855123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 flipH="1">
            <a:off x="8485723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415600" y="509465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58D87-7D2F-4F27-B37E-9FB4E9F4165C}"/>
              </a:ext>
            </a:extLst>
          </p:cNvPr>
          <p:cNvSpPr/>
          <p:nvPr/>
        </p:nvSpPr>
        <p:spPr>
          <a:xfrm>
            <a:off x="0" y="1497858"/>
            <a:ext cx="12192000" cy="3638112"/>
          </a:xfrm>
          <a:prstGeom prst="rect">
            <a:avLst/>
          </a:prstGeom>
          <a:gradFill flip="none" rotWithShape="1">
            <a:gsLst>
              <a:gs pos="0">
                <a:srgbClr val="1B4DAA">
                  <a:shade val="30000"/>
                  <a:satMod val="115000"/>
                </a:srgbClr>
              </a:gs>
              <a:gs pos="50000">
                <a:srgbClr val="1B4DAA">
                  <a:shade val="67500"/>
                  <a:satMod val="115000"/>
                </a:srgbClr>
              </a:gs>
              <a:gs pos="100000">
                <a:srgbClr val="1B4DA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3FC38-494C-40CF-B709-8B22D5F96FC2}"/>
              </a:ext>
            </a:extLst>
          </p:cNvPr>
          <p:cNvSpPr txBox="1"/>
          <p:nvPr/>
        </p:nvSpPr>
        <p:spPr>
          <a:xfrm>
            <a:off x="94891" y="1609944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7C0BD0B-D440-4DE5-BFCE-B8168F0A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0138"/>
            <a:ext cx="9144000" cy="9486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3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선별 알고리즘 향상을 통한 </a:t>
            </a:r>
            <a:br>
              <a:rPr lang="en-US" altLang="ko-KR" sz="43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43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OTT </a:t>
            </a:r>
            <a:r>
              <a:rPr lang="ko-KR" altLang="en-US" sz="43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비즈니스 수익성 개선안</a:t>
            </a: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87A25ACF-EE88-4864-871C-923AFD11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680" y="4371765"/>
            <a:ext cx="5882640" cy="1077154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분반 </a:t>
            </a:r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sz="1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김진명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김채은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김한빈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이경원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이다연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이상엽</a:t>
            </a:r>
          </a:p>
        </p:txBody>
      </p:sp>
    </p:spTree>
    <p:extLst>
      <p:ext uri="{BB962C8B-B14F-4D97-AF65-F5344CB8AC3E}">
        <p14:creationId xmlns:p14="http://schemas.microsoft.com/office/powerpoint/2010/main" val="211774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>
            <a:extLst>
              <a:ext uri="{FF2B5EF4-FFF2-40B4-BE49-F238E27FC236}">
                <a16:creationId xmlns:a16="http://schemas.microsoft.com/office/drawing/2014/main" id="{5FE11CB6-B9A0-4773-91A8-7CBB92BF6484}"/>
              </a:ext>
            </a:extLst>
          </p:cNvPr>
          <p:cNvSpPr txBox="1">
            <a:spLocks/>
          </p:cNvSpPr>
          <p:nvPr/>
        </p:nvSpPr>
        <p:spPr>
          <a:xfrm>
            <a:off x="333214" y="5272959"/>
            <a:ext cx="11533382" cy="352348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AD60B26-B189-497E-8448-34D34774AE0C}"/>
              </a:ext>
            </a:extLst>
          </p:cNvPr>
          <p:cNvSpPr txBox="1">
            <a:spLocks/>
          </p:cNvSpPr>
          <p:nvPr/>
        </p:nvSpPr>
        <p:spPr>
          <a:xfrm>
            <a:off x="356956" y="2594799"/>
            <a:ext cx="11533382" cy="352348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5DCB42-6ABE-470A-A096-E019BFEB9B77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61C5E-5B98-4E68-BF44-A1273E9A6B58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6E7DEA-7C56-4993-A803-D21516A55AAD}"/>
              </a:ext>
            </a:extLst>
          </p:cNvPr>
          <p:cNvSpPr/>
          <p:nvPr/>
        </p:nvSpPr>
        <p:spPr>
          <a:xfrm>
            <a:off x="5606984" y="1161918"/>
            <a:ext cx="966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연관 규칙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48941A-8706-4A03-B1B2-7A30A51206C7}"/>
              </a:ext>
            </a:extLst>
          </p:cNvPr>
          <p:cNvSpPr/>
          <p:nvPr/>
        </p:nvSpPr>
        <p:spPr>
          <a:xfrm>
            <a:off x="227137" y="1584256"/>
            <a:ext cx="11763531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E766-32CB-42AD-83FC-23B502AC1F6F}"/>
              </a:ext>
            </a:extLst>
          </p:cNvPr>
          <p:cNvSpPr txBox="1"/>
          <p:nvPr/>
        </p:nvSpPr>
        <p:spPr>
          <a:xfrm>
            <a:off x="477548" y="1861837"/>
            <a:ext cx="693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연관규칙 산출 조건</a:t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지지도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0.1,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신뢰도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0.5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임계치 설정</a:t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대상 고객 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3,277,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대상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Item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106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4BA19-CA54-41EA-9A1F-73A0E676EF6E}"/>
              </a:ext>
            </a:extLst>
          </p:cNvPr>
          <p:cNvSpPr txBox="1"/>
          <p:nvPr/>
        </p:nvSpPr>
        <p:spPr>
          <a:xfrm>
            <a:off x="334964" y="5753708"/>
            <a:ext cx="9763618" cy="29238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American Sniper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다운로드한 고객 중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62%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고객이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The Hobbit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다운로드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9E495-4834-427D-97FD-3A1BF782BF92}"/>
              </a:ext>
            </a:extLst>
          </p:cNvPr>
          <p:cNvSpPr txBox="1"/>
          <p:nvPr/>
        </p:nvSpPr>
        <p:spPr>
          <a:xfrm>
            <a:off x="334963" y="6153860"/>
            <a:ext cx="9763618" cy="292388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American Sniper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다운로드한 고객 중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59%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고객이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Guardians of the Galaxy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다운로드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772E1-1E3B-44ED-B7AF-A8F13797A6B9}"/>
              </a:ext>
            </a:extLst>
          </p:cNvPr>
          <p:cNvSpPr txBox="1"/>
          <p:nvPr/>
        </p:nvSpPr>
        <p:spPr>
          <a:xfrm>
            <a:off x="3456548" y="5313655"/>
            <a:ext cx="49838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신뢰도 기반 추천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DB273-391E-4D41-84F3-A53AB5B005AE}"/>
              </a:ext>
            </a:extLst>
          </p:cNvPr>
          <p:cNvSpPr txBox="1"/>
          <p:nvPr/>
        </p:nvSpPr>
        <p:spPr>
          <a:xfrm>
            <a:off x="10258003" y="5753708"/>
            <a:ext cx="1608593" cy="29238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순위 추천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39F29-B622-4C81-B44A-F1951410D789}"/>
              </a:ext>
            </a:extLst>
          </p:cNvPr>
          <p:cNvSpPr txBox="1"/>
          <p:nvPr/>
        </p:nvSpPr>
        <p:spPr>
          <a:xfrm>
            <a:off x="10258003" y="6153860"/>
            <a:ext cx="1608593" cy="292388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3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순위 추천</a:t>
            </a:r>
            <a:endParaRPr lang="en-US" altLang="ko-KR" sz="13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D045E-1A83-4332-899A-3B2A501CCCFA}"/>
              </a:ext>
            </a:extLst>
          </p:cNvPr>
          <p:cNvSpPr/>
          <p:nvPr/>
        </p:nvSpPr>
        <p:spPr>
          <a:xfrm>
            <a:off x="5078011" y="2638652"/>
            <a:ext cx="2061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지지도 기준 상위 규칙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2" name="표 15">
            <a:extLst>
              <a:ext uri="{FF2B5EF4-FFF2-40B4-BE49-F238E27FC236}">
                <a16:creationId xmlns:a16="http://schemas.microsoft.com/office/drawing/2014/main" id="{DF0113EB-06C2-4C63-80CA-768B23246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72383"/>
              </p:ext>
            </p:extLst>
          </p:nvPr>
        </p:nvGraphicFramePr>
        <p:xfrm>
          <a:off x="356956" y="3035070"/>
          <a:ext cx="11511388" cy="192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484">
                  <a:extLst>
                    <a:ext uri="{9D8B030D-6E8A-4147-A177-3AD203B41FA5}">
                      <a16:colId xmlns:a16="http://schemas.microsoft.com/office/drawing/2014/main" val="1576776614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890166709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3388924529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3173460364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2199211461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2059584673"/>
                    </a:ext>
                  </a:extLst>
                </a:gridCol>
                <a:gridCol w="1644484">
                  <a:extLst>
                    <a:ext uri="{9D8B030D-6E8A-4147-A177-3AD203B41FA5}">
                      <a16:colId xmlns:a16="http://schemas.microsoft.com/office/drawing/2014/main" val="416024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선행 사건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후행 사건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선행 지지도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후행 지지도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지지도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신뢰도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향상도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88022"/>
                  </a:ext>
                </a:extLst>
              </a:tr>
              <a:tr h="29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American Sniper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Hobbit: The Battle of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Five Armies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0.445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0.444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0.276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0.6198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1.3946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93166"/>
                  </a:ext>
                </a:extLst>
              </a:tr>
              <a:tr h="29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Hobbit: The Battle of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Five Armies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American Sniper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0.444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0.445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0.276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0.6203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1.3946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64911"/>
                  </a:ext>
                </a:extLst>
              </a:tr>
              <a:tr h="30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American Sniper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Guardians of the Galaxy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0.445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0.448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0.265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0.5960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1.3311</a:t>
                      </a:r>
                      <a:endParaRPr lang="ko-KR" altLang="en-US" sz="1200" b="1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43155"/>
                  </a:ext>
                </a:extLst>
              </a:tr>
              <a:tr h="32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Guardians of the Galaxy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American Sniper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0.448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0.445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0.265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0.5922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1.3311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381535"/>
                  </a:ext>
                </a:extLst>
              </a:tr>
              <a:tr h="37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Hunger Games: Mockingjay - Part 1</a:t>
                      </a:r>
                      <a:endParaRPr lang="ko-KR" altLang="en-US" sz="10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The Hobbit: The Battle of the Five Armies</a:t>
                      </a:r>
                      <a:endParaRPr lang="ko-KR" altLang="en-US" sz="10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0.444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0.444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0.264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0.5959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1.3406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73909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CB1498-0908-4087-82C9-F8F764733E58}"/>
              </a:ext>
            </a:extLst>
          </p:cNvPr>
          <p:cNvSpPr/>
          <p:nvPr/>
        </p:nvSpPr>
        <p:spPr>
          <a:xfrm>
            <a:off x="8522255" y="2977763"/>
            <a:ext cx="1735748" cy="2051267"/>
          </a:xfrm>
          <a:prstGeom prst="rect">
            <a:avLst/>
          </a:prstGeom>
          <a:noFill/>
          <a:ln w="28575">
            <a:solidFill>
              <a:srgbClr val="F791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27948-EC5F-43F5-A48B-872BE5F41C55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C81E8696-A0C4-439A-BD12-48F157B14D54}"/>
              </a:ext>
            </a:extLst>
          </p:cNvPr>
          <p:cNvSpPr txBox="1">
            <a:spLocks/>
          </p:cNvSpPr>
          <p:nvPr/>
        </p:nvSpPr>
        <p:spPr>
          <a:xfrm>
            <a:off x="196113" y="411617"/>
            <a:ext cx="9902468" cy="5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연관규칙의 전반적인 지지도가 낮으므로 추천 알고리즘의 보조적 수단으로 사용 </a:t>
            </a:r>
          </a:p>
        </p:txBody>
      </p:sp>
    </p:spTree>
    <p:extLst>
      <p:ext uri="{BB962C8B-B14F-4D97-AF65-F5344CB8AC3E}">
        <p14:creationId xmlns:p14="http://schemas.microsoft.com/office/powerpoint/2010/main" val="42681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00CAA4DA-7826-49E3-B69F-5183E02FD68D}"/>
              </a:ext>
            </a:extLst>
          </p:cNvPr>
          <p:cNvSpPr txBox="1">
            <a:spLocks/>
          </p:cNvSpPr>
          <p:nvPr/>
        </p:nvSpPr>
        <p:spPr>
          <a:xfrm>
            <a:off x="355088" y="2107803"/>
            <a:ext cx="5590070" cy="31008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7DCC5E-B99B-4B52-A5F9-A05796F151B6}"/>
              </a:ext>
            </a:extLst>
          </p:cNvPr>
          <p:cNvSpPr txBox="1">
            <a:spLocks/>
          </p:cNvSpPr>
          <p:nvPr/>
        </p:nvSpPr>
        <p:spPr>
          <a:xfrm>
            <a:off x="6246840" y="2124532"/>
            <a:ext cx="5621506" cy="293360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6259" y="2131304"/>
            <a:ext cx="116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다중회귀모형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D7ECAE8-1152-4BC9-99F3-F53199427A5B}"/>
              </a:ext>
            </a:extLst>
          </p:cNvPr>
          <p:cNvSpPr txBox="1">
            <a:spLocks/>
          </p:cNvSpPr>
          <p:nvPr/>
        </p:nvSpPr>
        <p:spPr>
          <a:xfrm>
            <a:off x="334964" y="1693268"/>
            <a:ext cx="11533382" cy="352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835B2A-66D4-4A3F-9DD8-719FA2419CB6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A4B35D-B52C-4FBF-9B4B-534283552864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A9154C-E75E-42FD-AE17-6E36E18FDD91}"/>
              </a:ext>
            </a:extLst>
          </p:cNvPr>
          <p:cNvSpPr/>
          <p:nvPr/>
        </p:nvSpPr>
        <p:spPr>
          <a:xfrm>
            <a:off x="5371347" y="1161918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영화별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매출 예측</a:t>
            </a:r>
            <a:endParaRPr lang="en-US" altLang="ko-KR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A97705-577C-4A4B-93EE-B3306E27A077}"/>
              </a:ext>
            </a:extLst>
          </p:cNvPr>
          <p:cNvSpPr/>
          <p:nvPr/>
        </p:nvSpPr>
        <p:spPr>
          <a:xfrm>
            <a:off x="227137" y="1584256"/>
            <a:ext cx="11763531" cy="5139992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9831" y="1721524"/>
            <a:ext cx="447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적합도로 예측의 정확도는 낮으나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Vital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Few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확인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6DAA02-DCD6-4580-A85F-466601A6A5FE}"/>
              </a:ext>
            </a:extLst>
          </p:cNvPr>
          <p:cNvSpPr txBox="1"/>
          <p:nvPr/>
        </p:nvSpPr>
        <p:spPr>
          <a:xfrm>
            <a:off x="6351093" y="2466431"/>
            <a:ext cx="4450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통념과 다른 결과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적절한 해석 필요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4F247-FD79-4A13-8A4F-2943B99240B4}"/>
              </a:ext>
            </a:extLst>
          </p:cNvPr>
          <p:cNvSpPr/>
          <p:nvPr/>
        </p:nvSpPr>
        <p:spPr>
          <a:xfrm>
            <a:off x="8619034" y="2132437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Vital Few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813518-D649-4563-9F20-2DB566B4B8B6}"/>
              </a:ext>
            </a:extLst>
          </p:cNvPr>
          <p:cNvSpPr/>
          <p:nvPr/>
        </p:nvSpPr>
        <p:spPr>
          <a:xfrm>
            <a:off x="406057" y="2454647"/>
            <a:ext cx="55391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평가지표에서 다중회귀 분석이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ML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결과에 앞서므로 다중회귀모형 채택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F9D83747-8180-4A04-959C-C8786C763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831525"/>
                  </p:ext>
                </p:extLst>
              </p:nvPr>
            </p:nvGraphicFramePr>
            <p:xfrm>
              <a:off x="1303558" y="5636106"/>
              <a:ext cx="3615159" cy="67608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837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74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6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bg1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5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  <m:r>
                                  <a:rPr lang="en-US" altLang="ko-KR" sz="16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6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6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bg1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5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4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0.594</a:t>
                          </a:r>
                          <a:endParaRPr lang="ko-KR" altLang="en-US" sz="16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0.440</a:t>
                          </a:r>
                          <a:endParaRPr lang="ko-KR" altLang="en-US" sz="16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F9D83747-8180-4A04-959C-C8786C763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831525"/>
                  </p:ext>
                </p:extLst>
              </p:nvPr>
            </p:nvGraphicFramePr>
            <p:xfrm>
              <a:off x="1303558" y="5636106"/>
              <a:ext cx="3615159" cy="67608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837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74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0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786" r="-97020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425" t="-1786" r="-342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0.594</a:t>
                          </a:r>
                          <a:endParaRPr lang="ko-KR" altLang="en-US" sz="16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0.440</a:t>
                          </a:r>
                          <a:endParaRPr lang="ko-KR" altLang="en-US" sz="16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Picture 3">
            <a:extLst>
              <a:ext uri="{FF2B5EF4-FFF2-40B4-BE49-F238E27FC236}">
                <a16:creationId xmlns:a16="http://schemas.microsoft.com/office/drawing/2014/main" id="{8B1B86C6-EC51-4545-8127-2E08548A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5" r="31633"/>
          <a:stretch/>
        </p:blipFill>
        <p:spPr bwMode="auto">
          <a:xfrm>
            <a:off x="7024141" y="5057532"/>
            <a:ext cx="1586244" cy="165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73FFB-3D26-45AF-ABDA-5FA20FD68BBB}"/>
                  </a:ext>
                </a:extLst>
              </p:cNvPr>
              <p:cNvSpPr/>
              <p:nvPr/>
            </p:nvSpPr>
            <p:spPr>
              <a:xfrm>
                <a:off x="356366" y="4905356"/>
                <a:ext cx="6096000" cy="6295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설명력이 가장 높은 모델임에도 불구하고 </a:t>
                </a:r>
                <a:r>
                  <a:rPr lang="en-US" altLang="ko-KR" sz="1200" i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adj.</a:t>
                </a:r>
                <a:r>
                  <a:rPr lang="ko-KR" altLang="en-US" sz="1200" i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는 </a:t>
                </a:r>
                <a:r>
                  <a:rPr lang="en-US" altLang="ko-KR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0.440</a:t>
                </a:r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으로 낮은 편</a:t>
                </a:r>
                <a:endPara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이는 </a:t>
                </a:r>
                <a:r>
                  <a:rPr lang="en-US" altLang="ko-KR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106</a:t>
                </a:r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개라는 절대적으로 적은 관측치 개수에 기인한 것으로 보임</a:t>
                </a: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73FFB-3D26-45AF-ABDA-5FA20FD68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66" y="4905356"/>
                <a:ext cx="6096000" cy="629531"/>
              </a:xfrm>
              <a:prstGeom prst="rect">
                <a:avLst/>
              </a:prstGeom>
              <a:blipFill>
                <a:blip r:embed="rId4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제목 1">
            <a:extLst>
              <a:ext uri="{FF2B5EF4-FFF2-40B4-BE49-F238E27FC236}">
                <a16:creationId xmlns:a16="http://schemas.microsoft.com/office/drawing/2014/main" id="{D866231F-2ACF-42DB-A8A8-EAF8AA6C0ACC}"/>
              </a:ext>
            </a:extLst>
          </p:cNvPr>
          <p:cNvSpPr txBox="1">
            <a:spLocks/>
          </p:cNvSpPr>
          <p:nvPr/>
        </p:nvSpPr>
        <p:spPr>
          <a:xfrm>
            <a:off x="339538" y="4535928"/>
            <a:ext cx="5590070" cy="31008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742BA-8486-4EDC-9C17-5151FE7CD5C0}"/>
              </a:ext>
            </a:extLst>
          </p:cNvPr>
          <p:cNvSpPr txBox="1"/>
          <p:nvPr/>
        </p:nvSpPr>
        <p:spPr>
          <a:xfrm>
            <a:off x="2626125" y="4558251"/>
            <a:ext cx="116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예측력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D6AA9-3833-46A3-A1DE-E200DFE2E584}"/>
              </a:ext>
            </a:extLst>
          </p:cNvPr>
          <p:cNvSpPr/>
          <p:nvPr/>
        </p:nvSpPr>
        <p:spPr>
          <a:xfrm>
            <a:off x="6367487" y="429392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대중적이지 않은 장르에서 더 높은 매출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/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극장 성적이 더 낮은 영화에서 더 높은 매출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340F727F-9B51-4CBC-B5AD-5E830C697E33}"/>
              </a:ext>
            </a:extLst>
          </p:cNvPr>
          <p:cNvSpPr txBox="1">
            <a:spLocks/>
          </p:cNvSpPr>
          <p:nvPr/>
        </p:nvSpPr>
        <p:spPr>
          <a:xfrm>
            <a:off x="6278276" y="4535928"/>
            <a:ext cx="5590070" cy="31008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412089-C68B-4B97-B777-E6C3D1240999}"/>
              </a:ext>
            </a:extLst>
          </p:cNvPr>
          <p:cNvSpPr txBox="1"/>
          <p:nvPr/>
        </p:nvSpPr>
        <p:spPr>
          <a:xfrm>
            <a:off x="7964532" y="4565781"/>
            <a:ext cx="251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잔차는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정규분포를 따르고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독립적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F0E0B2-A803-4B31-8882-A893ACA4FDB1}"/>
              </a:ext>
            </a:extLst>
          </p:cNvPr>
          <p:cNvSpPr/>
          <p:nvPr/>
        </p:nvSpPr>
        <p:spPr>
          <a:xfrm>
            <a:off x="6367487" y="4858221"/>
            <a:ext cx="2691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예측력과 무관하게 모형은 올바름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573AF-3191-4104-8727-81A723D47C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1450" y="2447442"/>
            <a:ext cx="2963767" cy="1856097"/>
          </a:xfrm>
          <a:prstGeom prst="rect">
            <a:avLst/>
          </a:prstGeom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587D2C16-A61C-4AA3-A195-85EEBF2E8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7"/>
          <a:stretch/>
        </p:blipFill>
        <p:spPr bwMode="auto">
          <a:xfrm>
            <a:off x="9631025" y="5090726"/>
            <a:ext cx="1540069" cy="161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A27A55-D9AA-474A-8943-C1EFC616E5C9}"/>
              </a:ext>
            </a:extLst>
          </p:cNvPr>
          <p:cNvCxnSpPr>
            <a:cxnSpLocks/>
          </p:cNvCxnSpPr>
          <p:nvPr/>
        </p:nvCxnSpPr>
        <p:spPr>
          <a:xfrm>
            <a:off x="6090450" y="2124532"/>
            <a:ext cx="15731" cy="4471001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C2CC1A-FC03-492D-B0E1-A1CFAF7B2CFE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B2668CB5-43D6-43BC-924B-1135D053F4CD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특성을 통한 </a:t>
            </a:r>
            <a:r>
              <a:rPr lang="ko-KR" altLang="en-US" sz="2400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영화별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매출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49995-5FE6-4787-9F74-75D41E1A19DB}"/>
              </a:ext>
            </a:extLst>
          </p:cNvPr>
          <p:cNvSpPr txBox="1"/>
          <p:nvPr/>
        </p:nvSpPr>
        <p:spPr>
          <a:xfrm flipH="1">
            <a:off x="2566259" y="2787103"/>
            <a:ext cx="102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RMSE &gt;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53B5A7-2317-49A8-95BA-B461FF23F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454" y="2823306"/>
            <a:ext cx="3259639" cy="16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8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>
            <a:extLst>
              <a:ext uri="{FF2B5EF4-FFF2-40B4-BE49-F238E27FC236}">
                <a16:creationId xmlns:a16="http://schemas.microsoft.com/office/drawing/2014/main" id="{5FE57B52-8D17-46BE-86AC-13318A4B779C}"/>
              </a:ext>
            </a:extLst>
          </p:cNvPr>
          <p:cNvSpPr txBox="1">
            <a:spLocks/>
          </p:cNvSpPr>
          <p:nvPr/>
        </p:nvSpPr>
        <p:spPr>
          <a:xfrm>
            <a:off x="6293082" y="5012162"/>
            <a:ext cx="1458686" cy="307327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A18898C-DD44-491C-9F7D-B6CBBD03F003}"/>
              </a:ext>
            </a:extLst>
          </p:cNvPr>
          <p:cNvSpPr txBox="1">
            <a:spLocks/>
          </p:cNvSpPr>
          <p:nvPr/>
        </p:nvSpPr>
        <p:spPr>
          <a:xfrm>
            <a:off x="6293082" y="2665573"/>
            <a:ext cx="1458686" cy="29187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D5916ED-8BD2-4070-A3DE-83C5BC62000A}"/>
              </a:ext>
            </a:extLst>
          </p:cNvPr>
          <p:cNvSpPr txBox="1">
            <a:spLocks/>
          </p:cNvSpPr>
          <p:nvPr/>
        </p:nvSpPr>
        <p:spPr>
          <a:xfrm>
            <a:off x="334963" y="1693267"/>
            <a:ext cx="554090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2C0AE-C37E-4927-B9A9-571C3DBB5897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5F436-E868-47EB-8FB2-09F3CAC275CD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119D1D-87D3-4CDA-95D9-12594427EE88}"/>
              </a:ext>
            </a:extLst>
          </p:cNvPr>
          <p:cNvSpPr/>
          <p:nvPr/>
        </p:nvSpPr>
        <p:spPr>
          <a:xfrm>
            <a:off x="5421395" y="117134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고객별 매출 예측</a:t>
            </a:r>
            <a:endParaRPr lang="en-US" altLang="ko-KR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F2E89E-CD06-4526-8A34-4763635B659D}"/>
              </a:ext>
            </a:extLst>
          </p:cNvPr>
          <p:cNvSpPr/>
          <p:nvPr/>
        </p:nvSpPr>
        <p:spPr>
          <a:xfrm>
            <a:off x="227137" y="1584256"/>
            <a:ext cx="5790306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175453-B75F-448A-8EC4-AC27EA3E7F1C}"/>
              </a:ext>
            </a:extLst>
          </p:cNvPr>
          <p:cNvSpPr/>
          <p:nvPr/>
        </p:nvSpPr>
        <p:spPr>
          <a:xfrm>
            <a:off x="6174558" y="1583157"/>
            <a:ext cx="5816112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D4F60EB-696C-4F40-9A89-29A9BB361DD0}"/>
              </a:ext>
            </a:extLst>
          </p:cNvPr>
          <p:cNvSpPr txBox="1">
            <a:spLocks/>
          </p:cNvSpPr>
          <p:nvPr/>
        </p:nvSpPr>
        <p:spPr>
          <a:xfrm>
            <a:off x="-358409" y="1657342"/>
            <a:ext cx="6947587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매출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1AC76-B6A7-4D8B-88CF-575239C97F67}"/>
              </a:ext>
            </a:extLst>
          </p:cNvPr>
          <p:cNvSpPr txBox="1"/>
          <p:nvPr/>
        </p:nvSpPr>
        <p:spPr>
          <a:xfrm>
            <a:off x="334964" y="23567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011437E-5D5A-49B2-96B6-72284434A3D6}"/>
              </a:ext>
            </a:extLst>
          </p:cNvPr>
          <p:cNvSpPr txBox="1">
            <a:spLocks/>
          </p:cNvSpPr>
          <p:nvPr/>
        </p:nvSpPr>
        <p:spPr>
          <a:xfrm>
            <a:off x="308848" y="2322417"/>
            <a:ext cx="5649643" cy="1995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특징에 따라 고객별 예상 매출 예측 및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Vital Few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확인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회귀 모델의 적합도 값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(0.04)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너무 낮아 설명력 부족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-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이는 변수들 간의 상관성이 낮아서 생기는 문제로 파악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매출을 대체하기 위한 변수로 </a:t>
            </a:r>
            <a:r>
              <a:rPr lang="en-US" altLang="ko-KR" sz="13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Activation_day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예측하는 방안으로 진행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CD49271-3122-4AFE-B268-F9EDB0A7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094"/>
          <a:stretch/>
        </p:blipFill>
        <p:spPr>
          <a:xfrm>
            <a:off x="7751768" y="4006392"/>
            <a:ext cx="4158952" cy="2405012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BF81A472-05E1-4DC7-B2BF-693BB2B5FA9E}"/>
              </a:ext>
            </a:extLst>
          </p:cNvPr>
          <p:cNvSpPr txBox="1">
            <a:spLocks/>
          </p:cNvSpPr>
          <p:nvPr/>
        </p:nvSpPr>
        <p:spPr>
          <a:xfrm>
            <a:off x="334964" y="4021353"/>
            <a:ext cx="554090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7F7D25F-B082-493E-8DB1-57CF166A52C1}"/>
              </a:ext>
            </a:extLst>
          </p:cNvPr>
          <p:cNvSpPr txBox="1">
            <a:spLocks/>
          </p:cNvSpPr>
          <p:nvPr/>
        </p:nvSpPr>
        <p:spPr>
          <a:xfrm>
            <a:off x="2238234" y="3997555"/>
            <a:ext cx="1782924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Activation_day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08AC52-7CCD-490D-B099-A9B2DD6216A0}"/>
              </a:ext>
            </a:extLst>
          </p:cNvPr>
          <p:cNvSpPr/>
          <p:nvPr/>
        </p:nvSpPr>
        <p:spPr>
          <a:xfrm>
            <a:off x="357823" y="4652420"/>
            <a:ext cx="6096000" cy="1242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매출 예측의 대안으로써 고객 활동 일수 예측모델 생성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특성을 대상으로 활동일수 예측 모델링 및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Vital Few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 설명력은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0.544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이나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LASSO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 이후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0.577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까지 상승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D35326B7-C97A-4406-8270-4AD690BEE8D4}"/>
              </a:ext>
            </a:extLst>
          </p:cNvPr>
          <p:cNvSpPr txBox="1">
            <a:spLocks/>
          </p:cNvSpPr>
          <p:nvPr/>
        </p:nvSpPr>
        <p:spPr>
          <a:xfrm>
            <a:off x="6293082" y="1685894"/>
            <a:ext cx="5563956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17C8239-4DEA-4D6C-A8D6-9D12EBA04E51}"/>
              </a:ext>
            </a:extLst>
          </p:cNvPr>
          <p:cNvSpPr txBox="1">
            <a:spLocks/>
          </p:cNvSpPr>
          <p:nvPr/>
        </p:nvSpPr>
        <p:spPr>
          <a:xfrm>
            <a:off x="8295701" y="1649969"/>
            <a:ext cx="4254707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Activation_day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81AAF407-B0D2-4433-AAA2-2842CFB6C68C}"/>
              </a:ext>
            </a:extLst>
          </p:cNvPr>
          <p:cNvSpPr txBox="1">
            <a:spLocks/>
          </p:cNvSpPr>
          <p:nvPr/>
        </p:nvSpPr>
        <p:spPr>
          <a:xfrm>
            <a:off x="6174558" y="2631535"/>
            <a:ext cx="1697689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모델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B3073F6A-A220-4A5C-9778-174154D87005}"/>
              </a:ext>
            </a:extLst>
          </p:cNvPr>
          <p:cNvSpPr txBox="1">
            <a:spLocks/>
          </p:cNvSpPr>
          <p:nvPr/>
        </p:nvSpPr>
        <p:spPr>
          <a:xfrm>
            <a:off x="6574196" y="4948489"/>
            <a:ext cx="94640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Vital Few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2D5852B-3946-4F72-9B89-2E8C71612341}"/>
              </a:ext>
            </a:extLst>
          </p:cNvPr>
          <p:cNvCxnSpPr>
            <a:cxnSpLocks/>
          </p:cNvCxnSpPr>
          <p:nvPr/>
        </p:nvCxnSpPr>
        <p:spPr>
          <a:xfrm flipV="1">
            <a:off x="6296194" y="3732439"/>
            <a:ext cx="5560846" cy="26993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865C54-EF41-490F-A9A2-356DBBAAF194}"/>
              </a:ext>
            </a:extLst>
          </p:cNvPr>
          <p:cNvSpPr/>
          <p:nvPr/>
        </p:nvSpPr>
        <p:spPr>
          <a:xfrm>
            <a:off x="1592774" y="6268372"/>
            <a:ext cx="45448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</a:t>
            </a: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Activation_day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첫 다운로드 날짜부터 마지막 다운로드 날짜까지의 기간 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F7C78F68-AD29-4E39-BAF7-663C31F8C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109436"/>
                  </p:ext>
                </p:extLst>
              </p:nvPr>
            </p:nvGraphicFramePr>
            <p:xfrm>
              <a:off x="8123879" y="2490518"/>
              <a:ext cx="3615159" cy="64198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837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74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F55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  <m:r>
                                  <a:rPr lang="en-US" altLang="ko-KR" sz="1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F55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4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0.545</a:t>
                          </a:r>
                          <a:endParaRPr lang="ko-KR" altLang="en-US" sz="14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0.544</a:t>
                          </a:r>
                          <a:endParaRPr lang="ko-KR" altLang="en-US" sz="14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F7C78F68-AD29-4E39-BAF7-663C31F8C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109436"/>
                  </p:ext>
                </p:extLst>
              </p:nvPr>
            </p:nvGraphicFramePr>
            <p:xfrm>
              <a:off x="8123879" y="2490518"/>
              <a:ext cx="3615159" cy="64198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837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74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9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97020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25" r="-342" b="-1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4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0.545</a:t>
                          </a:r>
                          <a:endParaRPr lang="ko-KR" altLang="en-US" sz="14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solidFill>
                                <a:srgbClr val="002060"/>
                              </a:solidFill>
                              <a:latin typeface="KoPubWorld돋움체 Medium" panose="00000600000000000000" pitchFamily="2" charset="-127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</a:rPr>
                            <a:t>0.544</a:t>
                          </a:r>
                          <a:endParaRPr lang="ko-KR" altLang="en-US" sz="1400" b="0" dirty="0">
                            <a:solidFill>
                              <a:srgbClr val="002060"/>
                            </a:solidFill>
                            <a:latin typeface="KoPubWorld돋움체 Medium" panose="00000600000000000000" pitchFamily="2" charset="-127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06E2DF3-5942-4777-9970-DFF6051B647C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6D7FD6D7-99F6-41B9-8EAF-FCEA5955FAF2}"/>
              </a:ext>
            </a:extLst>
          </p:cNvPr>
          <p:cNvSpPr txBox="1">
            <a:spLocks/>
          </p:cNvSpPr>
          <p:nvPr/>
        </p:nvSpPr>
        <p:spPr>
          <a:xfrm>
            <a:off x="196112" y="458824"/>
            <a:ext cx="9016899" cy="44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매출 예측 및 </a:t>
            </a:r>
            <a:r>
              <a:rPr lang="en-US" altLang="ko-KR" sz="2400" b="1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Activation_day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목표변수 대체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79E66-766A-4E13-8568-095FA2B0E1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94" t="23822" r="15300" b="-2"/>
          <a:stretch/>
        </p:blipFill>
        <p:spPr>
          <a:xfrm>
            <a:off x="8722783" y="6151033"/>
            <a:ext cx="95780" cy="1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>
            <a:extLst>
              <a:ext uri="{FF2B5EF4-FFF2-40B4-BE49-F238E27FC236}">
                <a16:creationId xmlns:a16="http://schemas.microsoft.com/office/drawing/2014/main" id="{DC888D37-BA9A-4F89-A159-1B23CE95D62D}"/>
              </a:ext>
            </a:extLst>
          </p:cNvPr>
          <p:cNvSpPr txBox="1">
            <a:spLocks/>
          </p:cNvSpPr>
          <p:nvPr/>
        </p:nvSpPr>
        <p:spPr>
          <a:xfrm>
            <a:off x="7645400" y="4064009"/>
            <a:ext cx="2946400" cy="271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B227C70E-3758-4C3D-9FF1-EF7930EA45C4}"/>
              </a:ext>
            </a:extLst>
          </p:cNvPr>
          <p:cNvSpPr txBox="1">
            <a:spLocks/>
          </p:cNvSpPr>
          <p:nvPr/>
        </p:nvSpPr>
        <p:spPr>
          <a:xfrm>
            <a:off x="6307444" y="1705746"/>
            <a:ext cx="5580608" cy="329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D34A483B-A89C-4947-B1BE-9529A1FEB7FC}"/>
              </a:ext>
            </a:extLst>
          </p:cNvPr>
          <p:cNvSpPr txBox="1">
            <a:spLocks/>
          </p:cNvSpPr>
          <p:nvPr/>
        </p:nvSpPr>
        <p:spPr>
          <a:xfrm>
            <a:off x="6314833" y="1620397"/>
            <a:ext cx="5542499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선정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Gradient Boosting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9DDEE4A2-0AF0-4ADA-97E3-9C7A40788729}"/>
              </a:ext>
            </a:extLst>
          </p:cNvPr>
          <p:cNvSpPr txBox="1">
            <a:spLocks/>
          </p:cNvSpPr>
          <p:nvPr/>
        </p:nvSpPr>
        <p:spPr>
          <a:xfrm>
            <a:off x="318264" y="1703432"/>
            <a:ext cx="5557277" cy="340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E15280F1-5145-43EC-A3F4-359FF4E1D99A}"/>
              </a:ext>
            </a:extLst>
          </p:cNvPr>
          <p:cNvSpPr txBox="1">
            <a:spLocks/>
          </p:cNvSpPr>
          <p:nvPr/>
        </p:nvSpPr>
        <p:spPr>
          <a:xfrm>
            <a:off x="172590" y="1686964"/>
            <a:ext cx="5713124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AD7FFAD-7E61-441D-88B4-1D4818E4472E}"/>
              </a:ext>
            </a:extLst>
          </p:cNvPr>
          <p:cNvSpPr/>
          <p:nvPr/>
        </p:nvSpPr>
        <p:spPr>
          <a:xfrm>
            <a:off x="879305" y="5419587"/>
            <a:ext cx="4838216" cy="34171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FA1B0E-0CEA-4BC3-ADBF-9FA3073D384B}"/>
              </a:ext>
            </a:extLst>
          </p:cNvPr>
          <p:cNvSpPr/>
          <p:nvPr/>
        </p:nvSpPr>
        <p:spPr>
          <a:xfrm>
            <a:off x="6180525" y="1611338"/>
            <a:ext cx="5816967" cy="2853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41BA7-A864-459C-A0E2-93EE1E04E416}"/>
              </a:ext>
            </a:extLst>
          </p:cNvPr>
          <p:cNvSpPr txBox="1"/>
          <p:nvPr/>
        </p:nvSpPr>
        <p:spPr>
          <a:xfrm>
            <a:off x="268476" y="2051336"/>
            <a:ext cx="581516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데이터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고객별 특성 정보와 다운로드 내역을 포함한 데이터 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  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데이터와 다운로드 데이터를 병합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54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관측치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73085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train set : test set = 0.7 : 0.3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으로 나누어 학습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7C185E4-8739-42EF-AF21-53ACB4BB483E}"/>
              </a:ext>
            </a:extLst>
          </p:cNvPr>
          <p:cNvSpPr txBox="1">
            <a:spLocks/>
          </p:cNvSpPr>
          <p:nvPr/>
        </p:nvSpPr>
        <p:spPr>
          <a:xfrm>
            <a:off x="350604" y="1629337"/>
            <a:ext cx="5542499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DF681E-5976-4DEF-BCE8-C316BF9947EA}"/>
              </a:ext>
            </a:extLst>
          </p:cNvPr>
          <p:cNvGrpSpPr/>
          <p:nvPr/>
        </p:nvGrpSpPr>
        <p:grpSpPr>
          <a:xfrm>
            <a:off x="701575" y="3060369"/>
            <a:ext cx="4906765" cy="1314681"/>
            <a:chOff x="700796" y="2718777"/>
            <a:chExt cx="4683472" cy="11826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28D1A1-8F6A-42FC-8E3C-5667DA696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337"/>
            <a:stretch/>
          </p:blipFill>
          <p:spPr>
            <a:xfrm>
              <a:off x="700797" y="2718777"/>
              <a:ext cx="4639343" cy="45285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45E0808-204F-4703-BE2B-83F091E3C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420" b="43426"/>
            <a:stretch/>
          </p:blipFill>
          <p:spPr>
            <a:xfrm>
              <a:off x="700796" y="3171632"/>
              <a:ext cx="4639343" cy="9463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4D8CEFD-10F6-4018-9A50-15D13366D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550" b="1389"/>
            <a:stretch/>
          </p:blipFill>
          <p:spPr>
            <a:xfrm>
              <a:off x="700796" y="3294439"/>
              <a:ext cx="4639343" cy="2949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F6142F-CF40-4DC8-8A72-83CC2566F8F5}"/>
                </a:ext>
              </a:extLst>
            </p:cNvPr>
            <p:cNvSpPr/>
            <p:nvPr/>
          </p:nvSpPr>
          <p:spPr>
            <a:xfrm>
              <a:off x="700796" y="2718777"/>
              <a:ext cx="4683472" cy="118266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id="{402246EE-3838-42BE-9C33-FA7F62A5F754}"/>
                </a:ext>
              </a:extLst>
            </p:cNvPr>
            <p:cNvSpPr/>
            <p:nvPr/>
          </p:nvSpPr>
          <p:spPr>
            <a:xfrm rot="16200000">
              <a:off x="1601276" y="3030468"/>
              <a:ext cx="50779" cy="1231574"/>
            </a:xfrm>
            <a:prstGeom prst="leftBracket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왼쪽 대괄호 49">
              <a:extLst>
                <a:ext uri="{FF2B5EF4-FFF2-40B4-BE49-F238E27FC236}">
                  <a16:creationId xmlns:a16="http://schemas.microsoft.com/office/drawing/2014/main" id="{9ECD1E20-72A8-4C47-AF61-9F9176196C77}"/>
                </a:ext>
              </a:extLst>
            </p:cNvPr>
            <p:cNvSpPr/>
            <p:nvPr/>
          </p:nvSpPr>
          <p:spPr>
            <a:xfrm rot="16200000">
              <a:off x="3783984" y="2241562"/>
              <a:ext cx="45719" cy="2804328"/>
            </a:xfrm>
            <a:prstGeom prst="leftBracket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C9D92D-C416-457D-A202-B3E02166CC8D}"/>
              </a:ext>
            </a:extLst>
          </p:cNvPr>
          <p:cNvSpPr txBox="1"/>
          <p:nvPr/>
        </p:nvSpPr>
        <p:spPr>
          <a:xfrm>
            <a:off x="644660" y="4215063"/>
            <a:ext cx="2052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내역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7B17FF-3C33-41AD-9F7F-E6360F52AC62}"/>
              </a:ext>
            </a:extLst>
          </p:cNvPr>
          <p:cNvSpPr txBox="1"/>
          <p:nvPr/>
        </p:nvSpPr>
        <p:spPr>
          <a:xfrm>
            <a:off x="2593035" y="4208417"/>
            <a:ext cx="26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 정보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0DFCB3-BC34-476B-A6F2-C0FBA5E09C6D}"/>
              </a:ext>
            </a:extLst>
          </p:cNvPr>
          <p:cNvSpPr/>
          <p:nvPr/>
        </p:nvSpPr>
        <p:spPr>
          <a:xfrm>
            <a:off x="227588" y="4557707"/>
            <a:ext cx="11769905" cy="220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3DA486-3B86-4C61-A3BA-3314C3C4547B}"/>
              </a:ext>
            </a:extLst>
          </p:cNvPr>
          <p:cNvSpPr txBox="1"/>
          <p:nvPr/>
        </p:nvSpPr>
        <p:spPr>
          <a:xfrm>
            <a:off x="6504683" y="5351008"/>
            <a:ext cx="5815160" cy="12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 및 다운로드 이력에 알맞은 영화 군집 번호 부여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→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고객의 취향을 반영한 동일 군집 내의 다른 영화 추천 가능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: </a:t>
            </a:r>
            <a:r>
              <a:rPr lang="ko-KR" altLang="en-US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추천 알고리즘 성능 향상에 기여</a:t>
            </a:r>
            <a:endParaRPr lang="en-US" altLang="ko-KR" sz="13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BE5032-8DC5-412C-849E-70DF2F7C6E7B}"/>
              </a:ext>
            </a:extLst>
          </p:cNvPr>
          <p:cNvSpPr/>
          <p:nvPr/>
        </p:nvSpPr>
        <p:spPr>
          <a:xfrm>
            <a:off x="2325035" y="5211244"/>
            <a:ext cx="1641949" cy="819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분류모델</a:t>
            </a:r>
            <a:endParaRPr lang="en-US" altLang="ko-KR" sz="13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Inventory Cluster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Classifier</a:t>
            </a:r>
            <a:endParaRPr lang="ko-KR" altLang="en-US" sz="11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7DB3C6-015B-4B6B-A82E-4088C3E85954}"/>
              </a:ext>
            </a:extLst>
          </p:cNvPr>
          <p:cNvSpPr txBox="1"/>
          <p:nvPr/>
        </p:nvSpPr>
        <p:spPr>
          <a:xfrm>
            <a:off x="806182" y="5761305"/>
            <a:ext cx="1445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 정보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내역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7A1C61-57B0-4A9D-80A9-BDF8C496475E}"/>
              </a:ext>
            </a:extLst>
          </p:cNvPr>
          <p:cNvSpPr txBox="1"/>
          <p:nvPr/>
        </p:nvSpPr>
        <p:spPr>
          <a:xfrm>
            <a:off x="4042150" y="5769573"/>
            <a:ext cx="1784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특성에 대응하는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군집 번호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6191BB5-B994-44DF-99C2-176F8448DC01}"/>
              </a:ext>
            </a:extLst>
          </p:cNvPr>
          <p:cNvCxnSpPr>
            <a:cxnSpLocks/>
          </p:cNvCxnSpPr>
          <p:nvPr/>
        </p:nvCxnSpPr>
        <p:spPr>
          <a:xfrm flipH="1">
            <a:off x="6090453" y="5106257"/>
            <a:ext cx="12332" cy="158281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77AC7C-8D57-4ED3-8486-C1E246D1AAF1}"/>
              </a:ext>
            </a:extLst>
          </p:cNvPr>
          <p:cNvSpPr/>
          <p:nvPr/>
        </p:nvSpPr>
        <p:spPr>
          <a:xfrm>
            <a:off x="1136192" y="5441794"/>
            <a:ext cx="102628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972DBE-ECA0-4B3B-9331-E88F78A8BA6A}"/>
              </a:ext>
            </a:extLst>
          </p:cNvPr>
          <p:cNvSpPr/>
          <p:nvPr/>
        </p:nvSpPr>
        <p:spPr>
          <a:xfrm>
            <a:off x="4289334" y="5433395"/>
            <a:ext cx="102628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389D34E-81E3-4893-B74E-471645567E0F}"/>
              </a:ext>
            </a:extLst>
          </p:cNvPr>
          <p:cNvSpPr/>
          <p:nvPr/>
        </p:nvSpPr>
        <p:spPr>
          <a:xfrm>
            <a:off x="2325393" y="6360283"/>
            <a:ext cx="1654591" cy="265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추천 알고리즘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B33A1F-260C-4580-A69F-90652D80C0CC}"/>
              </a:ext>
            </a:extLst>
          </p:cNvPr>
          <p:cNvSpPr txBox="1"/>
          <p:nvPr/>
        </p:nvSpPr>
        <p:spPr>
          <a:xfrm>
            <a:off x="4349717" y="6175911"/>
            <a:ext cx="6683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DF3DF5-5C94-4881-B065-76C1D61712AF}"/>
              </a:ext>
            </a:extLst>
          </p:cNvPr>
          <p:cNvCxnSpPr>
            <a:cxnSpLocks/>
          </p:cNvCxnSpPr>
          <p:nvPr/>
        </p:nvCxnSpPr>
        <p:spPr>
          <a:xfrm flipV="1">
            <a:off x="4131392" y="6164572"/>
            <a:ext cx="1150746" cy="359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BBE376-14F6-4EC1-A7D9-D9C623963358}"/>
              </a:ext>
            </a:extLst>
          </p:cNvPr>
          <p:cNvCxnSpPr>
            <a:cxnSpLocks/>
          </p:cNvCxnSpPr>
          <p:nvPr/>
        </p:nvCxnSpPr>
        <p:spPr>
          <a:xfrm flipH="1">
            <a:off x="3459045" y="6164572"/>
            <a:ext cx="672347" cy="20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53AC3A-5C64-4050-BAE4-D07FB8A5FC0E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421779-371A-4985-ACB7-54DB85DF9164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1ADC86-FC70-48E0-B547-91AD86762920}"/>
              </a:ext>
            </a:extLst>
          </p:cNvPr>
          <p:cNvSpPr/>
          <p:nvPr/>
        </p:nvSpPr>
        <p:spPr>
          <a:xfrm>
            <a:off x="4844759" y="1161918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 특성에 따른 영화 군집 분류</a:t>
            </a:r>
            <a:endParaRPr lang="en-US" altLang="ko-KR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07356B-02B2-4D08-91DE-49D668813069}"/>
              </a:ext>
            </a:extLst>
          </p:cNvPr>
          <p:cNvSpPr/>
          <p:nvPr/>
        </p:nvSpPr>
        <p:spPr>
          <a:xfrm>
            <a:off x="220764" y="1608438"/>
            <a:ext cx="5798267" cy="2861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5AC39-D5D4-4B19-9407-2FD67532461B}"/>
              </a:ext>
            </a:extLst>
          </p:cNvPr>
          <p:cNvSpPr/>
          <p:nvPr/>
        </p:nvSpPr>
        <p:spPr>
          <a:xfrm>
            <a:off x="8289236" y="2289656"/>
            <a:ext cx="546755" cy="84056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D237B00E-D665-4BD3-86CE-D0B6E2A51CE1}"/>
              </a:ext>
            </a:extLst>
          </p:cNvPr>
          <p:cNvSpPr txBox="1">
            <a:spLocks/>
          </p:cNvSpPr>
          <p:nvPr/>
        </p:nvSpPr>
        <p:spPr>
          <a:xfrm>
            <a:off x="335826" y="4645437"/>
            <a:ext cx="11552226" cy="340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0CEF8946-F875-4ED9-B086-330644279491}"/>
              </a:ext>
            </a:extLst>
          </p:cNvPr>
          <p:cNvSpPr txBox="1">
            <a:spLocks/>
          </p:cNvSpPr>
          <p:nvPr/>
        </p:nvSpPr>
        <p:spPr>
          <a:xfrm>
            <a:off x="343215" y="4569907"/>
            <a:ext cx="1152150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적용 및 활용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18E22E-27AB-4CB3-ABF7-C1E3C38E44D4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13B8563F-ACB6-46F4-A1A0-84AFFCDC7684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 모델을 통한 고객 </a:t>
            </a:r>
            <a:r>
              <a:rPr lang="ko-KR" altLang="en-US" sz="2400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특성별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영화 군집 번호 부여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ECD100-D603-4777-8342-F31C85054726}"/>
              </a:ext>
            </a:extLst>
          </p:cNvPr>
          <p:cNvSpPr txBox="1"/>
          <p:nvPr/>
        </p:nvSpPr>
        <p:spPr>
          <a:xfrm>
            <a:off x="6190168" y="3757900"/>
            <a:ext cx="581516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결과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분류모델 중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score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가장 높았던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Gradient Boosting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최종 모델로 선정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301665-732B-4627-A2DE-A1F167D9FBD2}"/>
              </a:ext>
            </a:extLst>
          </p:cNvPr>
          <p:cNvGrpSpPr/>
          <p:nvPr/>
        </p:nvGrpSpPr>
        <p:grpSpPr>
          <a:xfrm>
            <a:off x="6539254" y="1772236"/>
            <a:ext cx="5581132" cy="2034214"/>
            <a:chOff x="7161640" y="1339598"/>
            <a:chExt cx="4314681" cy="1943887"/>
          </a:xfrm>
        </p:grpSpPr>
        <p:graphicFrame>
          <p:nvGraphicFramePr>
            <p:cNvPr id="52" name="차트 51">
              <a:extLst>
                <a:ext uri="{FF2B5EF4-FFF2-40B4-BE49-F238E27FC236}">
                  <a16:creationId xmlns:a16="http://schemas.microsoft.com/office/drawing/2014/main" id="{106D7A32-76EB-46E7-B6FA-938FC58112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7703734"/>
                </p:ext>
              </p:extLst>
            </p:nvPr>
          </p:nvGraphicFramePr>
          <p:xfrm>
            <a:off x="7161640" y="1339598"/>
            <a:ext cx="4314681" cy="19438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20F8312-5943-471A-A34A-5ED9245F476C}"/>
                </a:ext>
              </a:extLst>
            </p:cNvPr>
            <p:cNvSpPr/>
            <p:nvPr/>
          </p:nvSpPr>
          <p:spPr>
            <a:xfrm>
              <a:off x="7546365" y="1576490"/>
              <a:ext cx="3315065" cy="162607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64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4DADBD15-E5AA-4885-995D-41B797095E42}"/>
              </a:ext>
            </a:extLst>
          </p:cNvPr>
          <p:cNvSpPr txBox="1">
            <a:spLocks/>
          </p:cNvSpPr>
          <p:nvPr/>
        </p:nvSpPr>
        <p:spPr>
          <a:xfrm>
            <a:off x="603371" y="3611558"/>
            <a:ext cx="3380954" cy="28926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21AA3F96-88B1-4273-8BF3-00CF9C441D8E}"/>
              </a:ext>
            </a:extLst>
          </p:cNvPr>
          <p:cNvSpPr txBox="1">
            <a:spLocks/>
          </p:cNvSpPr>
          <p:nvPr/>
        </p:nvSpPr>
        <p:spPr>
          <a:xfrm>
            <a:off x="603371" y="5759194"/>
            <a:ext cx="3380954" cy="28926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C21E3AA0-7722-4AD7-9DB4-1E97C7397550}"/>
              </a:ext>
            </a:extLst>
          </p:cNvPr>
          <p:cNvSpPr txBox="1">
            <a:spLocks/>
          </p:cNvSpPr>
          <p:nvPr/>
        </p:nvSpPr>
        <p:spPr>
          <a:xfrm>
            <a:off x="603371" y="1952625"/>
            <a:ext cx="3380954" cy="28926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AFF748-E3BC-4D0D-A5FF-EBAC902237E2}"/>
              </a:ext>
            </a:extLst>
          </p:cNvPr>
          <p:cNvGrpSpPr/>
          <p:nvPr/>
        </p:nvGrpSpPr>
        <p:grpSpPr>
          <a:xfrm>
            <a:off x="427087" y="2241890"/>
            <a:ext cx="3638754" cy="631896"/>
            <a:chOff x="196760" y="1999881"/>
            <a:chExt cx="3638754" cy="82106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EF9BCDB-4163-441E-A778-B1A4AD58B39A}"/>
                </a:ext>
              </a:extLst>
            </p:cNvPr>
            <p:cNvGrpSpPr/>
            <p:nvPr/>
          </p:nvGrpSpPr>
          <p:grpSpPr>
            <a:xfrm>
              <a:off x="399672" y="1999881"/>
              <a:ext cx="3435842" cy="821067"/>
              <a:chOff x="399672" y="1999881"/>
              <a:chExt cx="3435842" cy="821067"/>
            </a:xfrm>
          </p:grpSpPr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8E6DE83D-A78B-41A0-B761-D7E1099B3B93}"/>
                  </a:ext>
                </a:extLst>
              </p:cNvPr>
              <p:cNvSpPr/>
              <p:nvPr/>
            </p:nvSpPr>
            <p:spPr>
              <a:xfrm>
                <a:off x="399672" y="1999881"/>
                <a:ext cx="3435842" cy="821067"/>
              </a:xfrm>
              <a:prstGeom prst="rightArrow">
                <a:avLst>
                  <a:gd name="adj1" fmla="val 75878"/>
                  <a:gd name="adj2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C5FD6-7A10-4CAA-A50E-A51C9EA5BC63}"/>
                  </a:ext>
                </a:extLst>
              </p:cNvPr>
              <p:cNvSpPr txBox="1"/>
              <p:nvPr/>
            </p:nvSpPr>
            <p:spPr>
              <a:xfrm>
                <a:off x="2374088" y="2074152"/>
                <a:ext cx="1303640" cy="67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영화 데이터 </a:t>
                </a:r>
                <a:endPara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algn="ctr"/>
                <a:r>
                  <a:rPr lang="ko-KR" altLang="en-US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군집 번호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FE0FFF1-9E1E-4D64-8AFE-3CF856CD845B}"/>
                  </a:ext>
                </a:extLst>
              </p:cNvPr>
              <p:cNvSpPr/>
              <p:nvPr/>
            </p:nvSpPr>
            <p:spPr>
              <a:xfrm>
                <a:off x="1431506" y="2148338"/>
                <a:ext cx="1023433" cy="5141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분류모델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6BBD9-67B8-4818-A0BE-54A547590BDC}"/>
                </a:ext>
              </a:extLst>
            </p:cNvPr>
            <p:cNvSpPr txBox="1"/>
            <p:nvPr/>
          </p:nvSpPr>
          <p:spPr>
            <a:xfrm>
              <a:off x="196760" y="2084721"/>
              <a:ext cx="1523304" cy="67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고객 특성 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28C5D2-6FE4-494C-97D5-55F9258F2877}"/>
              </a:ext>
            </a:extLst>
          </p:cNvPr>
          <p:cNvSpPr txBox="1"/>
          <p:nvPr/>
        </p:nvSpPr>
        <p:spPr>
          <a:xfrm>
            <a:off x="4463140" y="1631705"/>
            <a:ext cx="798763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내역 데이터를 포함한 고객 특성 입력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고객의 인구사회학적 특성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내역 등의 정보로 이루어진 데이터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분류모델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데이터를 병합한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 개 데이터를 통해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특성을 보유영화 데이터 내 군집 번호로 분류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ADA54-FA0D-403C-97B8-67B073C2F7BC}"/>
              </a:ext>
            </a:extLst>
          </p:cNvPr>
          <p:cNvSpPr txBox="1"/>
          <p:nvPr/>
        </p:nvSpPr>
        <p:spPr>
          <a:xfrm>
            <a:off x="4425207" y="3547177"/>
            <a:ext cx="7486533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연관규칙을 통한 우선 추천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432000">
              <a:lnSpc>
                <a:spcPct val="130000"/>
              </a:lnSpc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 군집 내에 선행 사건에 해당하는 영화 존재 시 신뢰도가 높은 후행 사건 우선 추천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고객이 이미 본 영화는 추천 대상에서 제외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 분류모델 입력 정보에 포함되어 있는 다운로드 내역 사용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3C8377-8BCC-48A4-ABB2-848B1F49002B}"/>
              </a:ext>
            </a:extLst>
          </p:cNvPr>
          <p:cNvSpPr/>
          <p:nvPr/>
        </p:nvSpPr>
        <p:spPr>
          <a:xfrm>
            <a:off x="221674" y="1606970"/>
            <a:ext cx="11769905" cy="1529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2D36F0B6-159C-4D85-BACF-54271A2DB46A}"/>
              </a:ext>
            </a:extLst>
          </p:cNvPr>
          <p:cNvSpPr txBox="1">
            <a:spLocks/>
          </p:cNvSpPr>
          <p:nvPr/>
        </p:nvSpPr>
        <p:spPr>
          <a:xfrm>
            <a:off x="289455" y="1517296"/>
            <a:ext cx="3969584" cy="90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endParaRPr lang="en-US" altLang="ko-KR" sz="14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</a:t>
            </a:r>
            <a:r>
              <a:rPr lang="ko-KR" altLang="en-US" sz="14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특성별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군집 번호 부여</a:t>
            </a: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613D0DF5-2945-4F74-8C27-51914BEF5687}"/>
              </a:ext>
            </a:extLst>
          </p:cNvPr>
          <p:cNvSpPr txBox="1">
            <a:spLocks/>
          </p:cNvSpPr>
          <p:nvPr/>
        </p:nvSpPr>
        <p:spPr>
          <a:xfrm>
            <a:off x="280028" y="3160538"/>
            <a:ext cx="3969584" cy="90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endParaRPr lang="en-US" altLang="ko-KR" sz="14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 중</a:t>
            </a:r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 군집 내 다른 영화 추천</a:t>
            </a: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D2622B90-6906-436D-89BD-DF5A64B20583}"/>
              </a:ext>
            </a:extLst>
          </p:cNvPr>
          <p:cNvSpPr txBox="1">
            <a:spLocks/>
          </p:cNvSpPr>
          <p:nvPr/>
        </p:nvSpPr>
        <p:spPr>
          <a:xfrm>
            <a:off x="280028" y="5326328"/>
            <a:ext cx="3969584" cy="90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endParaRPr lang="en-US" altLang="ko-KR" sz="14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나머지 영화들에 대해 예상매출 기준 추천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1C76B91-4CDB-46DC-A5C2-3CAD4BFE2B71}"/>
              </a:ext>
            </a:extLst>
          </p:cNvPr>
          <p:cNvCxnSpPr>
            <a:cxnSpLocks/>
          </p:cNvCxnSpPr>
          <p:nvPr/>
        </p:nvCxnSpPr>
        <p:spPr>
          <a:xfrm>
            <a:off x="4287972" y="3540631"/>
            <a:ext cx="0" cy="11404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A55DFDF-5B02-41F2-9AB6-6ABFDA335BE6}"/>
              </a:ext>
            </a:extLst>
          </p:cNvPr>
          <p:cNvCxnSpPr>
            <a:cxnSpLocks/>
          </p:cNvCxnSpPr>
          <p:nvPr/>
        </p:nvCxnSpPr>
        <p:spPr>
          <a:xfrm>
            <a:off x="4287972" y="5327394"/>
            <a:ext cx="0" cy="1164328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723CB3B-B279-46F5-BB7A-A00097CB57A0}"/>
              </a:ext>
            </a:extLst>
          </p:cNvPr>
          <p:cNvSpPr txBox="1"/>
          <p:nvPr/>
        </p:nvSpPr>
        <p:spPr>
          <a:xfrm>
            <a:off x="4425207" y="5458983"/>
            <a:ext cx="74865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 군집 내 영화들 중 이전 단계에서 추천 대상이 아닌 영화들은 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예상매출 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추천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연관분석을 통해 추천되지 않은 영화들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보유하지 않은 영화들 등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9D06065-55B4-48BC-AF36-FAC7D93DC1CB}"/>
              </a:ext>
            </a:extLst>
          </p:cNvPr>
          <p:cNvGrpSpPr/>
          <p:nvPr/>
        </p:nvGrpSpPr>
        <p:grpSpPr>
          <a:xfrm>
            <a:off x="1225616" y="3854033"/>
            <a:ext cx="1009463" cy="1000556"/>
            <a:chOff x="735194" y="3948045"/>
            <a:chExt cx="1112306" cy="1112306"/>
          </a:xfrm>
        </p:grpSpPr>
        <p:pic>
          <p:nvPicPr>
            <p:cNvPr id="1026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7CFCA439-6842-4B89-976F-4B890CEF1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22" b="92383" l="6641" r="9296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94" y="3948045"/>
              <a:ext cx="1112306" cy="111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BB953A72-E9CF-4245-B36F-55209EA80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446981" y="4612442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351ADEB0-4925-4367-9635-DC60BAA06A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347921" y="4612442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2C57558F-5B6C-4C05-82F0-C440D9567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245633" y="4612441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C81CE4E0-D28D-4671-9551-2A9A7D65F6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399113" y="4531485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445C22E6-FF98-45A9-8E55-BE1B6DD41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295244" y="4531485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Analysis, chart, cluster, cluster analysis, diagram icon">
              <a:extLst>
                <a:ext uri="{FF2B5EF4-FFF2-40B4-BE49-F238E27FC236}">
                  <a16:creationId xmlns:a16="http://schemas.microsoft.com/office/drawing/2014/main" id="{D4621ACC-6418-4368-A2A4-C80D032FF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688" y1="42383" x2="56055" y2="41602"/>
                          <a14:foregroundMark x1="58203" y1="49609" x2="59570" y2="50391"/>
                          <a14:backgroundMark x1="68555" y1="48242" x2="70898" y2="52734"/>
                          <a14:backgroundMark x1="52930" y1="48633" x2="49023" y2="54102"/>
                          <a14:backgroundMark x1="53906" y1="49609" x2="55078" y2="51758"/>
                          <a14:backgroundMark x1="58789" y1="54883" x2="59180" y2="56445"/>
                          <a14:backgroundMark x1="59570" y1="57031" x2="59375" y2="58789"/>
                          <a14:backgroundMark x1="64453" y1="70313" x2="63867" y2="74023"/>
                          <a14:backgroundMark x1="64063" y1="71094" x2="64258" y2="74219"/>
                          <a14:backgroundMark x1="64453" y1="68945" x2="64844" y2="73242"/>
                          <a14:backgroundMark x1="78125" y1="59375" x2="81445" y2="63477"/>
                          <a14:backgroundMark x1="75977" y1="53125" x2="80664" y2="62305"/>
                          <a14:backgroundMark x1="71484" y1="44727" x2="75195" y2="52734"/>
                          <a14:backgroundMark x1="63086" y1="40625" x2="65234" y2="45898"/>
                          <a14:backgroundMark x1="48633" y1="44727" x2="51758" y2="49609"/>
                          <a14:backgroundMark x1="46289" y1="50586" x2="50000" y2="56641"/>
                          <a14:backgroundMark x1="41016" y1="51953" x2="44141" y2="58398"/>
                          <a14:backgroundMark x1="76367" y1="55273" x2="78125" y2="59180"/>
                          <a14:backgroundMark x1="58789" y1="43359" x2="66992" y2="49609"/>
                          <a14:backgroundMark x1="44922" y1="42969" x2="55273" y2="47656"/>
                          <a14:backgroundMark x1="40039" y1="42773" x2="50391" y2="59180"/>
                          <a14:backgroundMark x1="32617" y1="54492" x2="45313" y2="62891"/>
                          <a14:backgroundMark x1="38086" y1="62305" x2="45117" y2="66406"/>
                          <a14:backgroundMark x1="80078" y1="58008" x2="80664" y2="61523"/>
                          <a14:backgroundMark x1="57422" y1="35742" x2="72656" y2="57617"/>
                          <a14:backgroundMark x1="73438" y1="44727" x2="80469" y2="52344"/>
                          <a14:backgroundMark x1="64453" y1="39648" x2="72070" y2="47266"/>
                          <a14:backgroundMark x1="75195" y1="41992" x2="81250" y2="49609"/>
                          <a14:backgroundMark x1="79492" y1="51172" x2="73438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 t="44979" r="36605" b="45996"/>
            <a:stretch/>
          </p:blipFill>
          <p:spPr bwMode="auto">
            <a:xfrm>
              <a:off x="1347920" y="4450528"/>
              <a:ext cx="91427" cy="9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FDEF080-B658-4CEF-BEDF-08BF35BAAEDB}"/>
              </a:ext>
            </a:extLst>
          </p:cNvPr>
          <p:cNvSpPr txBox="1"/>
          <p:nvPr/>
        </p:nvSpPr>
        <p:spPr>
          <a:xfrm>
            <a:off x="2515804" y="4066768"/>
            <a:ext cx="108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 군집의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데이터</a:t>
            </a:r>
          </a:p>
        </p:txBody>
      </p:sp>
      <p:sp>
        <p:nvSpPr>
          <p:cNvPr id="107" name="설명선: 굽은 선(강조선) 106">
            <a:extLst>
              <a:ext uri="{FF2B5EF4-FFF2-40B4-BE49-F238E27FC236}">
                <a16:creationId xmlns:a16="http://schemas.microsoft.com/office/drawing/2014/main" id="{24EABD08-9CD5-4716-83E9-19655B2DB74E}"/>
              </a:ext>
            </a:extLst>
          </p:cNvPr>
          <p:cNvSpPr/>
          <p:nvPr/>
        </p:nvSpPr>
        <p:spPr>
          <a:xfrm>
            <a:off x="2687473" y="4105807"/>
            <a:ext cx="1243539" cy="3627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763"/>
              <a:gd name="adj6" fmla="val -73528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3C98F8-522F-4C6D-BBFD-132D3A231DB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35573-0C89-43CD-90DA-A73CE0A5E479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91C10AEE-00E4-4132-845D-0285F68A6A58}"/>
              </a:ext>
            </a:extLst>
          </p:cNvPr>
          <p:cNvSpPr txBox="1">
            <a:spLocks/>
          </p:cNvSpPr>
          <p:nvPr/>
        </p:nvSpPr>
        <p:spPr>
          <a:xfrm>
            <a:off x="196112" y="484224"/>
            <a:ext cx="8982393" cy="389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고객별 영화 군집 분류 및 연관규칙을 통한 영화추천 알고리즘 개선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7C36C3-23AC-4B6E-AA81-5DE1BBF46891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FF860F-F35F-4C01-BEA2-91FCE42B4FEE}"/>
              </a:ext>
            </a:extLst>
          </p:cNvPr>
          <p:cNvSpPr/>
          <p:nvPr/>
        </p:nvSpPr>
        <p:spPr>
          <a:xfrm>
            <a:off x="5129648" y="1171345"/>
            <a:ext cx="1970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추천 알고리즘 개선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6CCE31-04DE-4B54-845D-DFD85C2D8CC4}"/>
              </a:ext>
            </a:extLst>
          </p:cNvPr>
          <p:cNvSpPr/>
          <p:nvPr/>
        </p:nvSpPr>
        <p:spPr>
          <a:xfrm>
            <a:off x="221674" y="3355755"/>
            <a:ext cx="11769905" cy="1529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51ED32-AC2F-429A-8D03-8C0E173025F4}"/>
              </a:ext>
            </a:extLst>
          </p:cNvPr>
          <p:cNvSpPr/>
          <p:nvPr/>
        </p:nvSpPr>
        <p:spPr>
          <a:xfrm>
            <a:off x="221674" y="5138400"/>
            <a:ext cx="11769905" cy="1529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FE2C479-6225-4121-AD67-E2820F277275}"/>
              </a:ext>
            </a:extLst>
          </p:cNvPr>
          <p:cNvCxnSpPr>
            <a:cxnSpLocks/>
          </p:cNvCxnSpPr>
          <p:nvPr/>
        </p:nvCxnSpPr>
        <p:spPr>
          <a:xfrm>
            <a:off x="4287972" y="1805183"/>
            <a:ext cx="0" cy="11404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DE635F44-A025-4EC2-BAC0-A0C3FB260841}"/>
              </a:ext>
            </a:extLst>
          </p:cNvPr>
          <p:cNvSpPr/>
          <p:nvPr/>
        </p:nvSpPr>
        <p:spPr>
          <a:xfrm>
            <a:off x="5825577" y="4819526"/>
            <a:ext cx="521991" cy="447249"/>
          </a:xfrm>
          <a:prstGeom prst="downArrow">
            <a:avLst>
              <a:gd name="adj1" fmla="val 48621"/>
              <a:gd name="adj2" fmla="val 5144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70888904-0C18-4741-A183-720A3E5E32B0}"/>
              </a:ext>
            </a:extLst>
          </p:cNvPr>
          <p:cNvSpPr/>
          <p:nvPr/>
        </p:nvSpPr>
        <p:spPr>
          <a:xfrm>
            <a:off x="5851215" y="3037407"/>
            <a:ext cx="521991" cy="447249"/>
          </a:xfrm>
          <a:prstGeom prst="downArrow">
            <a:avLst>
              <a:gd name="adj1" fmla="val 48621"/>
              <a:gd name="adj2" fmla="val 5144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70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C1D90D-9A57-4606-AC61-E7C18BC121B8}"/>
              </a:ext>
            </a:extLst>
          </p:cNvPr>
          <p:cNvSpPr/>
          <p:nvPr/>
        </p:nvSpPr>
        <p:spPr>
          <a:xfrm>
            <a:off x="440082" y="3319633"/>
            <a:ext cx="822353" cy="2012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3DBF7C-0349-4E98-A559-FA987D1E381A}"/>
              </a:ext>
            </a:extLst>
          </p:cNvPr>
          <p:cNvSpPr/>
          <p:nvPr/>
        </p:nvSpPr>
        <p:spPr>
          <a:xfrm>
            <a:off x="428673" y="1724822"/>
            <a:ext cx="822353" cy="130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C1FF44-78DC-4B77-9DE9-F0ED050DA81E}"/>
              </a:ext>
            </a:extLst>
          </p:cNvPr>
          <p:cNvSpPr/>
          <p:nvPr/>
        </p:nvSpPr>
        <p:spPr>
          <a:xfrm>
            <a:off x="220764" y="1591010"/>
            <a:ext cx="11769905" cy="507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9AA2AC8-FC1C-4649-8256-60102D6A0506}"/>
              </a:ext>
            </a:extLst>
          </p:cNvPr>
          <p:cNvSpPr txBox="1">
            <a:spLocks/>
          </p:cNvSpPr>
          <p:nvPr/>
        </p:nvSpPr>
        <p:spPr>
          <a:xfrm>
            <a:off x="3149177" y="5137434"/>
            <a:ext cx="2402113" cy="35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군집 번호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목록</a:t>
            </a:r>
            <a:endParaRPr lang="ko-KR" altLang="en-US" sz="1200" dirty="0">
              <a:solidFill>
                <a:srgbClr val="0070C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0" name="표 25">
            <a:extLst>
              <a:ext uri="{FF2B5EF4-FFF2-40B4-BE49-F238E27FC236}">
                <a16:creationId xmlns:a16="http://schemas.microsoft.com/office/drawing/2014/main" id="{6D6D0573-79FE-411B-9058-89A60522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2860"/>
              </p:ext>
            </p:extLst>
          </p:nvPr>
        </p:nvGraphicFramePr>
        <p:xfrm>
          <a:off x="3222526" y="3306817"/>
          <a:ext cx="2237930" cy="18379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5754">
                  <a:extLst>
                    <a:ext uri="{9D8B030D-6E8A-4147-A177-3AD203B41FA5}">
                      <a16:colId xmlns:a16="http://schemas.microsoft.com/office/drawing/2014/main" val="943338460"/>
                    </a:ext>
                  </a:extLst>
                </a:gridCol>
                <a:gridCol w="1022176">
                  <a:extLst>
                    <a:ext uri="{9D8B030D-6E8A-4147-A177-3AD203B41FA5}">
                      <a16:colId xmlns:a16="http://schemas.microsoft.com/office/drawing/2014/main" val="4004431918"/>
                    </a:ext>
                  </a:extLst>
                </a:gridCol>
              </a:tblGrid>
              <a:tr h="23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영화 </a:t>
                      </a:r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보유 여부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90341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tt01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4658259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tt02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444201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tt03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2299865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tt04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2429972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tt05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276408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2579849"/>
                  </a:ext>
                </a:extLst>
              </a:tr>
              <a:tr h="2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endParaRPr lang="ko-KR" altLang="en-US" sz="10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13080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25E87-01B1-4625-B368-3A2D0FDE5D85}"/>
              </a:ext>
            </a:extLst>
          </p:cNvPr>
          <p:cNvCxnSpPr>
            <a:cxnSpLocks/>
          </p:cNvCxnSpPr>
          <p:nvPr/>
        </p:nvCxnSpPr>
        <p:spPr>
          <a:xfrm flipV="1">
            <a:off x="3148437" y="4558836"/>
            <a:ext cx="2402854" cy="1"/>
          </a:xfrm>
          <a:prstGeom prst="line">
            <a:avLst/>
          </a:prstGeom>
          <a:ln w="19050">
            <a:solidFill>
              <a:srgbClr val="BC1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9F39E7-F4AE-4402-AA9A-EF4D4E88D3C4}"/>
              </a:ext>
            </a:extLst>
          </p:cNvPr>
          <p:cNvSpPr txBox="1"/>
          <p:nvPr/>
        </p:nvSpPr>
        <p:spPr>
          <a:xfrm>
            <a:off x="1679534" y="4104327"/>
            <a:ext cx="140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</a:t>
            </a:r>
            <a:r>
              <a:rPr lang="en-US" altLang="ko-KR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endParaRPr lang="en-US" altLang="ko-KR" sz="1200" b="1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 본 영화 제거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C997EC-ADF8-4E8E-9666-9E7F20D81DBC}"/>
              </a:ext>
            </a:extLst>
          </p:cNvPr>
          <p:cNvCxnSpPr>
            <a:cxnSpLocks/>
          </p:cNvCxnSpPr>
          <p:nvPr/>
        </p:nvCxnSpPr>
        <p:spPr>
          <a:xfrm>
            <a:off x="3148437" y="4099011"/>
            <a:ext cx="2402854" cy="9770"/>
          </a:xfrm>
          <a:prstGeom prst="line">
            <a:avLst/>
          </a:prstGeom>
          <a:ln w="19050">
            <a:solidFill>
              <a:srgbClr val="BC1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33CBE6D4-5FFD-4627-97CA-410A54D0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22051"/>
              </p:ext>
            </p:extLst>
          </p:nvPr>
        </p:nvGraphicFramePr>
        <p:xfrm>
          <a:off x="6748573" y="3310151"/>
          <a:ext cx="2871445" cy="18422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9338">
                  <a:extLst>
                    <a:ext uri="{9D8B030D-6E8A-4147-A177-3AD203B41FA5}">
                      <a16:colId xmlns:a16="http://schemas.microsoft.com/office/drawing/2014/main" val="34687234"/>
                    </a:ext>
                  </a:extLst>
                </a:gridCol>
                <a:gridCol w="579338">
                  <a:extLst>
                    <a:ext uri="{9D8B030D-6E8A-4147-A177-3AD203B41FA5}">
                      <a16:colId xmlns:a16="http://schemas.microsoft.com/office/drawing/2014/main" val="2068081724"/>
                    </a:ext>
                  </a:extLst>
                </a:gridCol>
                <a:gridCol w="579338">
                  <a:extLst>
                    <a:ext uri="{9D8B030D-6E8A-4147-A177-3AD203B41FA5}">
                      <a16:colId xmlns:a16="http://schemas.microsoft.com/office/drawing/2014/main" val="3091644930"/>
                    </a:ext>
                  </a:extLst>
                </a:gridCol>
                <a:gridCol w="579338">
                  <a:extLst>
                    <a:ext uri="{9D8B030D-6E8A-4147-A177-3AD203B41FA5}">
                      <a16:colId xmlns:a16="http://schemas.microsoft.com/office/drawing/2014/main" val="938398083"/>
                    </a:ext>
                  </a:extLst>
                </a:gridCol>
                <a:gridCol w="554093">
                  <a:extLst>
                    <a:ext uri="{9D8B030D-6E8A-4147-A177-3AD203B41FA5}">
                      <a16:colId xmlns:a16="http://schemas.microsoft.com/office/drawing/2014/main" val="3394299347"/>
                    </a:ext>
                  </a:extLst>
                </a:gridCol>
              </a:tblGrid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후행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지지도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신뢰도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향상도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4358121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tt01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1633620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tt02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6930123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tt03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tt02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1.1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3439250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tt03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tt01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1.1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751172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tt04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8427683"/>
                  </a:ext>
                </a:extLst>
              </a:tr>
              <a:tr h="26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…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9881500"/>
                  </a:ext>
                </a:extLst>
              </a:tr>
            </a:tbl>
          </a:graphicData>
        </a:graphic>
      </p:graphicFrame>
      <p:sp>
        <p:nvSpPr>
          <p:cNvPr id="54" name="제목 1">
            <a:extLst>
              <a:ext uri="{FF2B5EF4-FFF2-40B4-BE49-F238E27FC236}">
                <a16:creationId xmlns:a16="http://schemas.microsoft.com/office/drawing/2014/main" id="{14EBEC5E-57B2-49DC-9194-8B2E5FD98CA6}"/>
              </a:ext>
            </a:extLst>
          </p:cNvPr>
          <p:cNvSpPr txBox="1">
            <a:spLocks/>
          </p:cNvSpPr>
          <p:nvPr/>
        </p:nvSpPr>
        <p:spPr>
          <a:xfrm>
            <a:off x="6839407" y="5165980"/>
            <a:ext cx="2667507" cy="29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연관규칙 결과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4367A6F-CF41-4657-B8FD-986F07C6019B}"/>
              </a:ext>
            </a:extLst>
          </p:cNvPr>
          <p:cNvSpPr/>
          <p:nvPr/>
        </p:nvSpPr>
        <p:spPr>
          <a:xfrm>
            <a:off x="6739453" y="4107634"/>
            <a:ext cx="2871446" cy="505843"/>
          </a:xfrm>
          <a:prstGeom prst="roundRect">
            <a:avLst/>
          </a:prstGeom>
          <a:noFill/>
          <a:ln w="19050">
            <a:solidFill>
              <a:srgbClr val="BC1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CBFC6F-1BB8-45AA-9B0E-1B1902EEEED4}"/>
              </a:ext>
            </a:extLst>
          </p:cNvPr>
          <p:cNvSpPr txBox="1"/>
          <p:nvPr/>
        </p:nvSpPr>
        <p:spPr>
          <a:xfrm>
            <a:off x="9776468" y="4143197"/>
            <a:ext cx="253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신뢰도 </a:t>
            </a:r>
            <a:r>
              <a:rPr lang="en-US" altLang="ko-KR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0.7 &gt; 0.5 </a:t>
            </a:r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이므로</a:t>
            </a:r>
            <a:endParaRPr lang="en-US" altLang="ko-KR" sz="1200" b="1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tt01</a:t>
            </a:r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tt02 </a:t>
            </a:r>
            <a:r>
              <a:rPr lang="ko-KR" altLang="en-US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우선 추천</a:t>
            </a:r>
            <a:r>
              <a:rPr lang="en-US" altLang="ko-KR" sz="12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513604DE-1490-4F22-AA1D-474B38C81462}"/>
              </a:ext>
            </a:extLst>
          </p:cNvPr>
          <p:cNvSpPr txBox="1">
            <a:spLocks/>
          </p:cNvSpPr>
          <p:nvPr/>
        </p:nvSpPr>
        <p:spPr>
          <a:xfrm>
            <a:off x="2065263" y="5363502"/>
            <a:ext cx="8094725" cy="116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영화 추천 최종 순서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] 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tt02 - tt01 - tt07 - tt06 - tt04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5C89F17A-0612-4A42-BEF3-3AD2E52C1F32}"/>
              </a:ext>
            </a:extLst>
          </p:cNvPr>
          <p:cNvSpPr txBox="1">
            <a:spLocks/>
          </p:cNvSpPr>
          <p:nvPr/>
        </p:nvSpPr>
        <p:spPr>
          <a:xfrm>
            <a:off x="1628745" y="5778308"/>
            <a:ext cx="3455967" cy="710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086A9C-8EFA-4E6B-95F4-FDE6C7C76149}"/>
              </a:ext>
            </a:extLst>
          </p:cNvPr>
          <p:cNvCxnSpPr>
            <a:cxnSpLocks/>
          </p:cNvCxnSpPr>
          <p:nvPr/>
        </p:nvCxnSpPr>
        <p:spPr>
          <a:xfrm>
            <a:off x="447901" y="3156610"/>
            <a:ext cx="11337364" cy="67984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C86435E-16A7-47BC-B528-0EDEE611F2AD}"/>
              </a:ext>
            </a:extLst>
          </p:cNvPr>
          <p:cNvCxnSpPr>
            <a:cxnSpLocks/>
          </p:cNvCxnSpPr>
          <p:nvPr/>
        </p:nvCxnSpPr>
        <p:spPr>
          <a:xfrm>
            <a:off x="433659" y="5445725"/>
            <a:ext cx="1135160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73DB43-C614-4A1D-ADD0-23A033A8EE6D}"/>
              </a:ext>
            </a:extLst>
          </p:cNvPr>
          <p:cNvSpPr/>
          <p:nvPr/>
        </p:nvSpPr>
        <p:spPr>
          <a:xfrm>
            <a:off x="4001971" y="2541038"/>
            <a:ext cx="4221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특성에 맞는 영화 군집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군집번호 </a:t>
            </a:r>
            <a:r>
              <a:rPr lang="en-US" altLang="ko-KR" sz="1600" b="1" dirty="0">
                <a:solidFill>
                  <a:srgbClr val="0070C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#3</a:t>
            </a:r>
            <a:endParaRPr lang="ko-KR" altLang="en-US" sz="1600" b="1" dirty="0">
              <a:solidFill>
                <a:srgbClr val="0070C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1166B999-80C5-4181-83FB-495E54965684}"/>
              </a:ext>
            </a:extLst>
          </p:cNvPr>
          <p:cNvSpPr txBox="1">
            <a:spLocks/>
          </p:cNvSpPr>
          <p:nvPr/>
        </p:nvSpPr>
        <p:spPr>
          <a:xfrm>
            <a:off x="405789" y="2187202"/>
            <a:ext cx="845237" cy="429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1ADE766E-2D5E-4AE3-801D-93434AF5ECFA}"/>
              </a:ext>
            </a:extLst>
          </p:cNvPr>
          <p:cNvSpPr txBox="1">
            <a:spLocks/>
          </p:cNvSpPr>
          <p:nvPr/>
        </p:nvSpPr>
        <p:spPr>
          <a:xfrm>
            <a:off x="425192" y="3989377"/>
            <a:ext cx="845237" cy="6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250055-60CB-41DC-860A-BBD5E3527B0F}"/>
              </a:ext>
            </a:extLst>
          </p:cNvPr>
          <p:cNvSpPr/>
          <p:nvPr/>
        </p:nvSpPr>
        <p:spPr>
          <a:xfrm>
            <a:off x="444430" y="5570354"/>
            <a:ext cx="822353" cy="953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944C1341-FF91-48ED-90F9-40A3693CFFD8}"/>
              </a:ext>
            </a:extLst>
          </p:cNvPr>
          <p:cNvSpPr txBox="1">
            <a:spLocks/>
          </p:cNvSpPr>
          <p:nvPr/>
        </p:nvSpPr>
        <p:spPr>
          <a:xfrm>
            <a:off x="450593" y="5747856"/>
            <a:ext cx="845237" cy="6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4365F03-B0FF-4D9B-8C1C-034BBFE94871}"/>
              </a:ext>
            </a:extLst>
          </p:cNvPr>
          <p:cNvCxnSpPr>
            <a:cxnSpLocks/>
          </p:cNvCxnSpPr>
          <p:nvPr/>
        </p:nvCxnSpPr>
        <p:spPr>
          <a:xfrm flipH="1">
            <a:off x="6101875" y="3369802"/>
            <a:ext cx="1" cy="189943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20C800-0C69-4A1F-818B-FA4991B38611}"/>
              </a:ext>
            </a:extLst>
          </p:cNvPr>
          <p:cNvGrpSpPr/>
          <p:nvPr/>
        </p:nvGrpSpPr>
        <p:grpSpPr>
          <a:xfrm>
            <a:off x="3535052" y="1845478"/>
            <a:ext cx="4845377" cy="497448"/>
            <a:chOff x="3506771" y="1864301"/>
            <a:chExt cx="4845377" cy="497448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739F428F-4A4B-4884-B28E-7B32520736DA}"/>
                </a:ext>
              </a:extLst>
            </p:cNvPr>
            <p:cNvSpPr/>
            <p:nvPr/>
          </p:nvSpPr>
          <p:spPr>
            <a:xfrm>
              <a:off x="5236037" y="1864301"/>
              <a:ext cx="1838506" cy="497448"/>
            </a:xfrm>
            <a:prstGeom prst="rightArrow">
              <a:avLst>
                <a:gd name="adj1" fmla="val 59537"/>
                <a:gd name="adj2" fmla="val 3570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B66D3A3-6D58-4BA3-9FE7-E1A1F5C48F28}"/>
                </a:ext>
              </a:extLst>
            </p:cNvPr>
            <p:cNvSpPr/>
            <p:nvPr/>
          </p:nvSpPr>
          <p:spPr>
            <a:xfrm>
              <a:off x="5560448" y="1904202"/>
              <a:ext cx="989410" cy="4302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분류모델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BC8BF9-7396-46FD-BE20-0C99287C0A9A}"/>
                </a:ext>
              </a:extLst>
            </p:cNvPr>
            <p:cNvSpPr txBox="1"/>
            <p:nvPr/>
          </p:nvSpPr>
          <p:spPr>
            <a:xfrm>
              <a:off x="3506771" y="1954864"/>
              <a:ext cx="1619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고객 </a:t>
              </a:r>
              <a:r>
                <a:rPr lang="en-US" altLang="ko-KR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A </a:t>
              </a:r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정보 입력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2DA745E-2207-40E0-91CC-CCA9DECAB72C}"/>
                </a:ext>
              </a:extLst>
            </p:cNvPr>
            <p:cNvSpPr txBox="1"/>
            <p:nvPr/>
          </p:nvSpPr>
          <p:spPr>
            <a:xfrm>
              <a:off x="7179959" y="1954864"/>
              <a:ext cx="117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번호 </a:t>
              </a:r>
              <a:r>
                <a:rPr lang="en-US" altLang="ko-KR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 </a:t>
              </a:r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출력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87E4A4-B625-48A1-8002-68E8AFB0334B}"/>
              </a:ext>
            </a:extLst>
          </p:cNvPr>
          <p:cNvSpPr/>
          <p:nvPr/>
        </p:nvSpPr>
        <p:spPr>
          <a:xfrm>
            <a:off x="5847222" y="6020228"/>
            <a:ext cx="1769636" cy="386890"/>
          </a:xfrm>
          <a:prstGeom prst="roundRect">
            <a:avLst/>
          </a:prstGeom>
          <a:noFill/>
          <a:ln w="19050">
            <a:solidFill>
              <a:srgbClr val="BC1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1D8FA9-0F94-4810-891B-E12DE3368CAE}"/>
              </a:ext>
            </a:extLst>
          </p:cNvPr>
          <p:cNvSpPr txBox="1"/>
          <p:nvPr/>
        </p:nvSpPr>
        <p:spPr>
          <a:xfrm>
            <a:off x="7841038" y="5965935"/>
            <a:ext cx="394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보유하지 않은 영화를 비롯한 그 밖의 경우</a:t>
            </a:r>
            <a:endParaRPr lang="en-US" altLang="ko-KR" sz="14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ko-KR" altLang="en-US" sz="1400" b="1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예상 매출 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추천</a:t>
            </a:r>
            <a:endParaRPr lang="en-US" altLang="ko-KR" sz="14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50F56AE-9C6E-4CFB-997E-C4E1A0EEBEF3}"/>
              </a:ext>
            </a:extLst>
          </p:cNvPr>
          <p:cNvCxnSpPr>
            <a:cxnSpLocks/>
          </p:cNvCxnSpPr>
          <p:nvPr/>
        </p:nvCxnSpPr>
        <p:spPr>
          <a:xfrm flipV="1">
            <a:off x="4704330" y="6383607"/>
            <a:ext cx="984945" cy="3875"/>
          </a:xfrm>
          <a:prstGeom prst="line">
            <a:avLst/>
          </a:prstGeom>
          <a:ln w="41275" cmpd="dbl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781CBD-4199-4686-AFA8-091A5944F029}"/>
              </a:ext>
            </a:extLst>
          </p:cNvPr>
          <p:cNvSpPr txBox="1"/>
          <p:nvPr/>
        </p:nvSpPr>
        <p:spPr>
          <a:xfrm>
            <a:off x="2388293" y="6103324"/>
            <a:ext cx="253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 과정에 따른 우선 추천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5421EA3-D4EA-46EA-A65E-1659B4095F15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EA21F-F208-4C2B-9F95-0905B2EDFB6D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A57F9E-E075-4223-8A97-1763099CF0DA}"/>
              </a:ext>
            </a:extLst>
          </p:cNvPr>
          <p:cNvSpPr/>
          <p:nvPr/>
        </p:nvSpPr>
        <p:spPr>
          <a:xfrm>
            <a:off x="5341244" y="1171345"/>
            <a:ext cx="1547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추천 알고리즘 예시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F0109C-22B7-49FF-8C89-B6AA16D9DE93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4CF8170A-DBDA-4169-9967-BFE2B5305FE6}"/>
              </a:ext>
            </a:extLst>
          </p:cNvPr>
          <p:cNvSpPr txBox="1">
            <a:spLocks/>
          </p:cNvSpPr>
          <p:nvPr/>
        </p:nvSpPr>
        <p:spPr>
          <a:xfrm>
            <a:off x="196112" y="484224"/>
            <a:ext cx="8982393" cy="389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고객별 영화 군집 번호 부여 및 연관규칙을 통한 영화추천 알고리즘 개선</a:t>
            </a:r>
          </a:p>
        </p:txBody>
      </p:sp>
    </p:spTree>
    <p:extLst>
      <p:ext uri="{BB962C8B-B14F-4D97-AF65-F5344CB8AC3E}">
        <p14:creationId xmlns:p14="http://schemas.microsoft.com/office/powerpoint/2010/main" val="375811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>
            <a:extLst>
              <a:ext uri="{FF2B5EF4-FFF2-40B4-BE49-F238E27FC236}">
                <a16:creationId xmlns:a16="http://schemas.microsoft.com/office/drawing/2014/main" id="{A1811AAB-7ABF-4D4C-A858-20556715E136}"/>
              </a:ext>
            </a:extLst>
          </p:cNvPr>
          <p:cNvSpPr txBox="1">
            <a:spLocks/>
          </p:cNvSpPr>
          <p:nvPr/>
        </p:nvSpPr>
        <p:spPr>
          <a:xfrm>
            <a:off x="396454" y="5915924"/>
            <a:ext cx="11432960" cy="63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177FB-213D-4A8A-AC65-BC6E4677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17" y="2871104"/>
            <a:ext cx="3573793" cy="2756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8D64E1-7666-402D-94BB-3ECBD860D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50"/>
          <a:stretch/>
        </p:blipFill>
        <p:spPr>
          <a:xfrm>
            <a:off x="4257779" y="2871103"/>
            <a:ext cx="3573793" cy="278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EEEA3-54B1-49D9-9AD6-E595266F2C1D}"/>
              </a:ext>
            </a:extLst>
          </p:cNvPr>
          <p:cNvSpPr txBox="1"/>
          <p:nvPr/>
        </p:nvSpPr>
        <p:spPr>
          <a:xfrm>
            <a:off x="334963" y="1689901"/>
            <a:ext cx="611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가입 시 입력되는 고객 특징과 고객의 관람 정보를 조합하여 추천 영화 제시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54C4D-D703-41E5-9537-BF21F63BF84C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1FF40-CEA5-4979-9EC3-98D81DA283A4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1C2801-5C2C-4C15-A83C-DB78C7E510B6}"/>
              </a:ext>
            </a:extLst>
          </p:cNvPr>
          <p:cNvSpPr/>
          <p:nvPr/>
        </p:nvSpPr>
        <p:spPr>
          <a:xfrm>
            <a:off x="5236248" y="1171345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추천 서비스 예시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505DFD-95C9-4596-9635-A558EF88247F}"/>
              </a:ext>
            </a:extLst>
          </p:cNvPr>
          <p:cNvSpPr/>
          <p:nvPr/>
        </p:nvSpPr>
        <p:spPr>
          <a:xfrm>
            <a:off x="227137" y="1584256"/>
            <a:ext cx="11763531" cy="5139992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CE22DD0-BD33-4C54-97A8-7490E494DF30}"/>
              </a:ext>
            </a:extLst>
          </p:cNvPr>
          <p:cNvSpPr txBox="1">
            <a:spLocks/>
          </p:cNvSpPr>
          <p:nvPr/>
        </p:nvSpPr>
        <p:spPr>
          <a:xfrm>
            <a:off x="481475" y="2482881"/>
            <a:ext cx="3573793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B346F-0A1D-438A-868C-330E1C750338}"/>
              </a:ext>
            </a:extLst>
          </p:cNvPr>
          <p:cNvSpPr txBox="1"/>
          <p:nvPr/>
        </p:nvSpPr>
        <p:spPr>
          <a:xfrm>
            <a:off x="1703299" y="2506383"/>
            <a:ext cx="126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정보 입력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3E4C782-913F-41D2-A70E-0388A10985DC}"/>
              </a:ext>
            </a:extLst>
          </p:cNvPr>
          <p:cNvSpPr txBox="1">
            <a:spLocks/>
          </p:cNvSpPr>
          <p:nvPr/>
        </p:nvSpPr>
        <p:spPr>
          <a:xfrm>
            <a:off x="4257779" y="2482881"/>
            <a:ext cx="3573793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87C64-ED6F-4336-BED4-5AF4B61B803D}"/>
              </a:ext>
            </a:extLst>
          </p:cNvPr>
          <p:cNvSpPr txBox="1"/>
          <p:nvPr/>
        </p:nvSpPr>
        <p:spPr>
          <a:xfrm>
            <a:off x="5421346" y="2506383"/>
            <a:ext cx="160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관람 정보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0D4554C-94F3-4261-BDA8-841DB94277D6}"/>
              </a:ext>
            </a:extLst>
          </p:cNvPr>
          <p:cNvSpPr txBox="1">
            <a:spLocks/>
          </p:cNvSpPr>
          <p:nvPr/>
        </p:nvSpPr>
        <p:spPr>
          <a:xfrm>
            <a:off x="8184197" y="2506383"/>
            <a:ext cx="3573794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3FC2F-D493-4F2C-8E71-449872300EE6}"/>
              </a:ext>
            </a:extLst>
          </p:cNvPr>
          <p:cNvSpPr txBox="1"/>
          <p:nvPr/>
        </p:nvSpPr>
        <p:spPr>
          <a:xfrm>
            <a:off x="9451850" y="2543548"/>
            <a:ext cx="160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추천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E474D-4D08-4128-8925-9AF8F2D18B84}"/>
              </a:ext>
            </a:extLst>
          </p:cNvPr>
          <p:cNvSpPr txBox="1"/>
          <p:nvPr/>
        </p:nvSpPr>
        <p:spPr>
          <a:xfrm>
            <a:off x="4584788" y="6114896"/>
            <a:ext cx="481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서비스 체류 시간 증가              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활성 사용자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이탈율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감소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1591E9-DA70-4620-B977-419587FE9E7E}"/>
              </a:ext>
            </a:extLst>
          </p:cNvPr>
          <p:cNvSpPr/>
          <p:nvPr/>
        </p:nvSpPr>
        <p:spPr>
          <a:xfrm>
            <a:off x="396454" y="2060588"/>
            <a:ext cx="7511413" cy="3703771"/>
          </a:xfrm>
          <a:prstGeom prst="rect">
            <a:avLst/>
          </a:prstGeom>
          <a:noFill/>
          <a:ln w="19050">
            <a:solidFill>
              <a:srgbClr val="F791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B72C5B-375B-4439-BBB7-B0A7C983BB28}"/>
              </a:ext>
            </a:extLst>
          </p:cNvPr>
          <p:cNvSpPr/>
          <p:nvPr/>
        </p:nvSpPr>
        <p:spPr>
          <a:xfrm>
            <a:off x="8111067" y="2065867"/>
            <a:ext cx="3718347" cy="369849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9B9D0B3-FC2A-45C1-AEF6-8086F24AC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9"/>
          <a:stretch/>
        </p:blipFill>
        <p:spPr>
          <a:xfrm>
            <a:off x="496141" y="2883536"/>
            <a:ext cx="3572566" cy="2772546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4860774C-E0D6-4795-95CF-29389E85EE58}"/>
              </a:ext>
            </a:extLst>
          </p:cNvPr>
          <p:cNvSpPr txBox="1">
            <a:spLocks/>
          </p:cNvSpPr>
          <p:nvPr/>
        </p:nvSpPr>
        <p:spPr>
          <a:xfrm>
            <a:off x="481475" y="2142283"/>
            <a:ext cx="7350097" cy="271222"/>
          </a:xfrm>
          <a:prstGeom prst="rect">
            <a:avLst/>
          </a:prstGeom>
          <a:solidFill>
            <a:srgbClr val="F79198"/>
          </a:solidFill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7893BDDB-81F9-4CAD-B5F7-08D89FEA5417}"/>
              </a:ext>
            </a:extLst>
          </p:cNvPr>
          <p:cNvSpPr txBox="1">
            <a:spLocks/>
          </p:cNvSpPr>
          <p:nvPr/>
        </p:nvSpPr>
        <p:spPr>
          <a:xfrm>
            <a:off x="-287635" y="2110256"/>
            <a:ext cx="9164714" cy="3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endParaRPr lang="ko-KR" altLang="en-US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C11373F-60EC-4848-B37A-5ACC4792BAB1}"/>
              </a:ext>
            </a:extLst>
          </p:cNvPr>
          <p:cNvSpPr txBox="1">
            <a:spLocks/>
          </p:cNvSpPr>
          <p:nvPr/>
        </p:nvSpPr>
        <p:spPr>
          <a:xfrm>
            <a:off x="8184196" y="2142283"/>
            <a:ext cx="3573794" cy="306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6DEFCAB-E1AF-4A38-A275-95737D181A1B}"/>
              </a:ext>
            </a:extLst>
          </p:cNvPr>
          <p:cNvSpPr txBox="1">
            <a:spLocks/>
          </p:cNvSpPr>
          <p:nvPr/>
        </p:nvSpPr>
        <p:spPr>
          <a:xfrm>
            <a:off x="8186995" y="2060588"/>
            <a:ext cx="3537895" cy="45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endParaRPr lang="ko-KR" altLang="en-US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9B9BA07-8D05-4ED2-B24B-6EB6C2DE1613}"/>
              </a:ext>
            </a:extLst>
          </p:cNvPr>
          <p:cNvSpPr/>
          <p:nvPr/>
        </p:nvSpPr>
        <p:spPr>
          <a:xfrm>
            <a:off x="7756464" y="3795617"/>
            <a:ext cx="541822" cy="396904"/>
          </a:xfrm>
          <a:prstGeom prst="rightArrow">
            <a:avLst>
              <a:gd name="adj1" fmla="val 43193"/>
              <a:gd name="adj2" fmla="val 514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4DE20-8191-4E1F-AFBB-97A7D51A8A4F}"/>
              </a:ext>
            </a:extLst>
          </p:cNvPr>
          <p:cNvSpPr txBox="1"/>
          <p:nvPr/>
        </p:nvSpPr>
        <p:spPr>
          <a:xfrm>
            <a:off x="1737080" y="60841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15EDE9-33AB-4C48-91D0-836CB5D222A3}"/>
              </a:ext>
            </a:extLst>
          </p:cNvPr>
          <p:cNvCxnSpPr>
            <a:cxnSpLocks/>
          </p:cNvCxnSpPr>
          <p:nvPr/>
        </p:nvCxnSpPr>
        <p:spPr>
          <a:xfrm>
            <a:off x="4219293" y="5990496"/>
            <a:ext cx="0" cy="51069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AE0816-A22D-4181-B95F-213F3E64D1CB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00456915-DDE7-4BE3-B696-556E930BC114}"/>
              </a:ext>
            </a:extLst>
          </p:cNvPr>
          <p:cNvSpPr txBox="1">
            <a:spLocks/>
          </p:cNvSpPr>
          <p:nvPr/>
        </p:nvSpPr>
        <p:spPr>
          <a:xfrm>
            <a:off x="196113" y="446123"/>
            <a:ext cx="8430302" cy="486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개선된 영화추천 알고리즘을 이용한 웹 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48017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EF6F44F7-68AD-4054-B39D-1C30148F28C7}"/>
              </a:ext>
            </a:extLst>
          </p:cNvPr>
          <p:cNvSpPr txBox="1">
            <a:spLocks/>
          </p:cNvSpPr>
          <p:nvPr/>
        </p:nvSpPr>
        <p:spPr>
          <a:xfrm>
            <a:off x="622788" y="4155386"/>
            <a:ext cx="4957879" cy="28926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9C93B5A2-28B1-4900-B39B-CE5608D9B85B}"/>
              </a:ext>
            </a:extLst>
          </p:cNvPr>
          <p:cNvSpPr txBox="1">
            <a:spLocks/>
          </p:cNvSpPr>
          <p:nvPr/>
        </p:nvSpPr>
        <p:spPr>
          <a:xfrm>
            <a:off x="622788" y="5330355"/>
            <a:ext cx="4957879" cy="28926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BD914C-01EB-4BC9-A48C-DE3F057A5DE0}"/>
              </a:ext>
            </a:extLst>
          </p:cNvPr>
          <p:cNvSpPr/>
          <p:nvPr/>
        </p:nvSpPr>
        <p:spPr>
          <a:xfrm>
            <a:off x="220473" y="3317264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97376" y="1748833"/>
            <a:ext cx="2793371" cy="379608"/>
          </a:xfrm>
          <a:prstGeom prst="homePlate">
            <a:avLst>
              <a:gd name="adj" fmla="val 16000"/>
            </a:avLst>
          </a:prstGeom>
          <a:solidFill>
            <a:srgbClr val="E2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영화 정보 필터링</a:t>
            </a:r>
            <a:endParaRPr lang="en-US" altLang="ko-KR" sz="1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560DD90-146A-4CB0-B157-D2CAB60C6FED}"/>
              </a:ext>
            </a:extLst>
          </p:cNvPr>
          <p:cNvSpPr/>
          <p:nvPr/>
        </p:nvSpPr>
        <p:spPr>
          <a:xfrm>
            <a:off x="3383015" y="1758501"/>
            <a:ext cx="2586496" cy="379608"/>
          </a:xfrm>
          <a:prstGeom prst="homePlate">
            <a:avLst>
              <a:gd name="adj" fmla="val 16000"/>
            </a:avLst>
          </a:prstGeom>
          <a:solidFill>
            <a:srgbClr val="E2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영화별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연간 매출 예측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52FAF95-12D8-4C9E-B912-72B747ACD54D}"/>
              </a:ext>
            </a:extLst>
          </p:cNvPr>
          <p:cNvSpPr/>
          <p:nvPr/>
        </p:nvSpPr>
        <p:spPr>
          <a:xfrm>
            <a:off x="6283455" y="1748833"/>
            <a:ext cx="2586496" cy="379608"/>
          </a:xfrm>
          <a:prstGeom prst="homePlate">
            <a:avLst>
              <a:gd name="adj" fmla="val 16000"/>
            </a:avLst>
          </a:prstGeom>
          <a:solidFill>
            <a:srgbClr val="E2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</a:t>
            </a:r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추산</a:t>
            </a:r>
            <a:endParaRPr lang="en-US" altLang="ko-KR" sz="1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C3B10DD-6C07-49E3-9809-D0E338913237}"/>
              </a:ext>
            </a:extLst>
          </p:cNvPr>
          <p:cNvSpPr txBox="1">
            <a:spLocks/>
          </p:cNvSpPr>
          <p:nvPr/>
        </p:nvSpPr>
        <p:spPr>
          <a:xfrm>
            <a:off x="383825" y="2236969"/>
            <a:ext cx="3270558" cy="83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영화와 같은 특징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흥행 영화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가진 영화만 예측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미국 매출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제작 예산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707605-F07E-4347-B7B4-FFDF44A0233D}"/>
              </a:ext>
            </a:extLst>
          </p:cNvPr>
          <p:cNvSpPr txBox="1">
            <a:spLocks/>
          </p:cNvSpPr>
          <p:nvPr/>
        </p:nvSpPr>
        <p:spPr>
          <a:xfrm>
            <a:off x="3345696" y="2436330"/>
            <a:ext cx="3270558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다중회귀모델로 추산한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회귀식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68EAD87-CC68-47CB-AD65-E3F77204EA43}"/>
              </a:ext>
            </a:extLst>
          </p:cNvPr>
          <p:cNvSpPr txBox="1">
            <a:spLocks/>
          </p:cNvSpPr>
          <p:nvPr/>
        </p:nvSpPr>
        <p:spPr>
          <a:xfrm>
            <a:off x="6274021" y="2471930"/>
            <a:ext cx="877218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=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13A1472-7E41-40C1-9784-A187CA4776C3}"/>
              </a:ext>
            </a:extLst>
          </p:cNvPr>
          <p:cNvSpPr txBox="1">
            <a:spLocks/>
          </p:cNvSpPr>
          <p:nvPr/>
        </p:nvSpPr>
        <p:spPr>
          <a:xfrm>
            <a:off x="7080553" y="2316298"/>
            <a:ext cx="1290875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연간 예상 매출</a:t>
            </a:r>
            <a:endParaRPr lang="en-US" altLang="ko-KR" sz="12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602CAC1-E155-46F4-9450-33B3650FFD2E}"/>
              </a:ext>
            </a:extLst>
          </p:cNvPr>
          <p:cNvSpPr txBox="1">
            <a:spLocks/>
          </p:cNvSpPr>
          <p:nvPr/>
        </p:nvSpPr>
        <p:spPr>
          <a:xfrm>
            <a:off x="7080552" y="2579931"/>
            <a:ext cx="1290875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추정 판권 가격</a:t>
            </a:r>
            <a:endParaRPr lang="en-US" altLang="ko-KR" sz="12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5D0459-1227-4291-A995-8EED51907A41}"/>
              </a:ext>
            </a:extLst>
          </p:cNvPr>
          <p:cNvCxnSpPr>
            <a:cxnSpLocks/>
          </p:cNvCxnSpPr>
          <p:nvPr/>
        </p:nvCxnSpPr>
        <p:spPr>
          <a:xfrm>
            <a:off x="7108833" y="2622911"/>
            <a:ext cx="9793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D050DD-9C12-4DFD-9238-FB1B80CBB32E}"/>
              </a:ext>
            </a:extLst>
          </p:cNvPr>
          <p:cNvSpPr/>
          <p:nvPr/>
        </p:nvSpPr>
        <p:spPr>
          <a:xfrm>
            <a:off x="9193961" y="1748833"/>
            <a:ext cx="2586496" cy="379608"/>
          </a:xfrm>
          <a:prstGeom prst="homePlate">
            <a:avLst>
              <a:gd name="adj" fmla="val 16000"/>
            </a:avLst>
          </a:prstGeom>
          <a:solidFill>
            <a:srgbClr val="E2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투자</a:t>
            </a:r>
            <a:endParaRPr lang="en-US" altLang="ko-KR" sz="1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491C024-5B57-4E9C-9CB5-2315255C8861}"/>
              </a:ext>
            </a:extLst>
          </p:cNvPr>
          <p:cNvSpPr txBox="1">
            <a:spLocks/>
          </p:cNvSpPr>
          <p:nvPr/>
        </p:nvSpPr>
        <p:spPr>
          <a:xfrm>
            <a:off x="9189498" y="2366085"/>
            <a:ext cx="3270558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순으로 정렬하여 높은 것부터 </a:t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순서대로 판권 구입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2527742-6F20-44AF-B0CD-867F85E63F4D}"/>
              </a:ext>
            </a:extLst>
          </p:cNvPr>
          <p:cNvSpPr txBox="1">
            <a:spLocks/>
          </p:cNvSpPr>
          <p:nvPr/>
        </p:nvSpPr>
        <p:spPr>
          <a:xfrm>
            <a:off x="4279671" y="3300216"/>
            <a:ext cx="36387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년간 매출 추이 시뮬레이션</a:t>
            </a:r>
          </a:p>
        </p:txBody>
      </p:sp>
      <p:graphicFrame>
        <p:nvGraphicFramePr>
          <p:cNvPr id="19" name="표 24">
            <a:extLst>
              <a:ext uri="{FF2B5EF4-FFF2-40B4-BE49-F238E27FC236}">
                <a16:creationId xmlns:a16="http://schemas.microsoft.com/office/drawing/2014/main" id="{5A7507EC-6929-4388-A4F8-DC52B741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51781"/>
              </p:ext>
            </p:extLst>
          </p:nvPr>
        </p:nvGraphicFramePr>
        <p:xfrm>
          <a:off x="6785921" y="4541925"/>
          <a:ext cx="4633470" cy="138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90">
                  <a:extLst>
                    <a:ext uri="{9D8B030D-6E8A-4147-A177-3AD203B41FA5}">
                      <a16:colId xmlns:a16="http://schemas.microsoft.com/office/drawing/2014/main" val="3434348338"/>
                    </a:ext>
                  </a:extLst>
                </a:gridCol>
                <a:gridCol w="1544490">
                  <a:extLst>
                    <a:ext uri="{9D8B030D-6E8A-4147-A177-3AD203B41FA5}">
                      <a16:colId xmlns:a16="http://schemas.microsoft.com/office/drawing/2014/main" val="3109339170"/>
                    </a:ext>
                  </a:extLst>
                </a:gridCol>
                <a:gridCol w="1544490">
                  <a:extLst>
                    <a:ext uri="{9D8B030D-6E8A-4147-A177-3AD203B41FA5}">
                      <a16:colId xmlns:a16="http://schemas.microsoft.com/office/drawing/2014/main" val="4277219438"/>
                    </a:ext>
                  </a:extLst>
                </a:gridCol>
              </a:tblGrid>
              <a:tr h="4601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수 유지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 수 감소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45651"/>
                  </a:ext>
                </a:extLst>
              </a:tr>
              <a:tr h="46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영화 선별 성공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시나리오</a:t>
                      </a:r>
                      <a:r>
                        <a:rPr lang="en-US" altLang="ko-KR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14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시나리오</a:t>
                      </a:r>
                      <a:r>
                        <a:rPr lang="en-US" altLang="ko-KR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14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16851"/>
                  </a:ext>
                </a:extLst>
              </a:tr>
              <a:tr h="46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영화 선별 실패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시나리오</a:t>
                      </a:r>
                      <a:r>
                        <a:rPr lang="en-US" altLang="ko-KR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endParaRPr lang="ko-KR" altLang="en-US" sz="14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시나리오</a:t>
                      </a:r>
                      <a:r>
                        <a:rPr lang="en-US" altLang="ko-KR" sz="14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</a:t>
                      </a:r>
                      <a:endParaRPr lang="ko-KR" altLang="en-US" sz="14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93105"/>
                  </a:ext>
                </a:extLst>
              </a:tr>
            </a:tbl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855F46F8-E90F-4A66-BFFC-CBB49829E544}"/>
              </a:ext>
            </a:extLst>
          </p:cNvPr>
          <p:cNvSpPr txBox="1">
            <a:spLocks/>
          </p:cNvSpPr>
          <p:nvPr/>
        </p:nvSpPr>
        <p:spPr>
          <a:xfrm>
            <a:off x="594176" y="3883186"/>
            <a:ext cx="6047000" cy="19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 알고리즘 개선으로 고객 수 유지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 알고리즘 실패로 고객 수 감소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년도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이탈율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(9%)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감소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A9AE5BFF-A045-4956-BD67-D754B998632D}"/>
              </a:ext>
            </a:extLst>
          </p:cNvPr>
          <p:cNvSpPr txBox="1">
            <a:spLocks/>
          </p:cNvSpPr>
          <p:nvPr/>
        </p:nvSpPr>
        <p:spPr>
          <a:xfrm>
            <a:off x="625629" y="5035197"/>
            <a:ext cx="6047000" cy="19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성공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예상된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대로 매출 증가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실패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년도 계약 영화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매출 증가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E1B8D0-19DA-4369-B0ED-8134FF004FC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B5E14E-F48D-4C35-BDD0-7A2C39F87241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D69131-2E89-45F2-891E-4CA511B702DB}"/>
              </a:ext>
            </a:extLst>
          </p:cNvPr>
          <p:cNvSpPr/>
          <p:nvPr/>
        </p:nvSpPr>
        <p:spPr>
          <a:xfrm>
            <a:off x="5061713" y="1171345"/>
            <a:ext cx="2106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선별을 통한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ROI 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증가</a:t>
            </a:r>
            <a:endParaRPr lang="en-US" altLang="ko-KR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B2221-9DC1-4127-92A1-CA16369117B0}"/>
              </a:ext>
            </a:extLst>
          </p:cNvPr>
          <p:cNvSpPr/>
          <p:nvPr/>
        </p:nvSpPr>
        <p:spPr>
          <a:xfrm>
            <a:off x="221674" y="1606970"/>
            <a:ext cx="11769905" cy="1616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67037F-1BBF-4494-BCF9-DD7930813170}"/>
              </a:ext>
            </a:extLst>
          </p:cNvPr>
          <p:cNvSpPr/>
          <p:nvPr/>
        </p:nvSpPr>
        <p:spPr>
          <a:xfrm>
            <a:off x="220473" y="3821663"/>
            <a:ext cx="11779440" cy="2792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16528C-6E7D-4C90-B734-3A002FEF4F8C}"/>
              </a:ext>
            </a:extLst>
          </p:cNvPr>
          <p:cNvSpPr/>
          <p:nvPr/>
        </p:nvSpPr>
        <p:spPr>
          <a:xfrm>
            <a:off x="2565362" y="4162387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가정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73CA44-FDD4-4CB1-826A-744CDAA355F4}"/>
              </a:ext>
            </a:extLst>
          </p:cNvPr>
          <p:cNvSpPr/>
          <p:nvPr/>
        </p:nvSpPr>
        <p:spPr>
          <a:xfrm>
            <a:off x="2486815" y="5330355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매출 예측 가정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0AB7224-D237-45A6-8717-56A77EC45123}"/>
              </a:ext>
            </a:extLst>
          </p:cNvPr>
          <p:cNvCxnSpPr>
            <a:cxnSpLocks/>
          </p:cNvCxnSpPr>
          <p:nvPr/>
        </p:nvCxnSpPr>
        <p:spPr>
          <a:xfrm flipH="1">
            <a:off x="6114855" y="4029650"/>
            <a:ext cx="1" cy="240512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74C1B93-D4B8-4DB6-916A-8EB9A4F4C568}"/>
              </a:ext>
            </a:extLst>
          </p:cNvPr>
          <p:cNvCxnSpPr>
            <a:cxnSpLocks/>
          </p:cNvCxnSpPr>
          <p:nvPr/>
        </p:nvCxnSpPr>
        <p:spPr>
          <a:xfrm flipH="1">
            <a:off x="6096000" y="1758501"/>
            <a:ext cx="1088" cy="131279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4982D9-1C4B-4222-B0CD-1991CE79F179}"/>
              </a:ext>
            </a:extLst>
          </p:cNvPr>
          <p:cNvCxnSpPr>
            <a:cxnSpLocks/>
          </p:cNvCxnSpPr>
          <p:nvPr/>
        </p:nvCxnSpPr>
        <p:spPr>
          <a:xfrm>
            <a:off x="3232063" y="1758501"/>
            <a:ext cx="24362" cy="131279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288BB0D-EEDD-492C-8C88-6851E5D3F58F}"/>
              </a:ext>
            </a:extLst>
          </p:cNvPr>
          <p:cNvCxnSpPr>
            <a:cxnSpLocks/>
          </p:cNvCxnSpPr>
          <p:nvPr/>
        </p:nvCxnSpPr>
        <p:spPr>
          <a:xfrm>
            <a:off x="9012641" y="1758501"/>
            <a:ext cx="24362" cy="131279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3DAAFC-1A58-41FC-A4EA-96B278E6E983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C9D0F548-1606-4BAF-B6AE-D0EB05AA89D3}"/>
              </a:ext>
            </a:extLst>
          </p:cNvPr>
          <p:cNvSpPr txBox="1">
            <a:spLocks/>
          </p:cNvSpPr>
          <p:nvPr/>
        </p:nvSpPr>
        <p:spPr>
          <a:xfrm>
            <a:off x="196113" y="420723"/>
            <a:ext cx="8816528" cy="555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ROI 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 영화 선별 시 가능한 매출 상승 시나리오 구성</a:t>
            </a:r>
          </a:p>
        </p:txBody>
      </p:sp>
    </p:spTree>
    <p:extLst>
      <p:ext uri="{BB962C8B-B14F-4D97-AF65-F5344CB8AC3E}">
        <p14:creationId xmlns:p14="http://schemas.microsoft.com/office/powerpoint/2010/main" val="21008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04713F-83B8-4C0F-870B-487C13B4B7AC}"/>
              </a:ext>
            </a:extLst>
          </p:cNvPr>
          <p:cNvSpPr/>
          <p:nvPr/>
        </p:nvSpPr>
        <p:spPr>
          <a:xfrm>
            <a:off x="334963" y="6405313"/>
            <a:ext cx="11545902" cy="252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6B3CF-6D48-4E69-8E76-4660E6813C0B}"/>
              </a:ext>
            </a:extLst>
          </p:cNvPr>
          <p:cNvSpPr txBox="1"/>
          <p:nvPr/>
        </p:nvSpPr>
        <p:spPr>
          <a:xfrm>
            <a:off x="2058468" y="6427735"/>
            <a:ext cx="35356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투자 규모 유지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($9,000)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A383B-6FD5-42A9-A254-AAC6DDBC50C9}"/>
              </a:ext>
            </a:extLst>
          </p:cNvPr>
          <p:cNvSpPr txBox="1"/>
          <p:nvPr/>
        </p:nvSpPr>
        <p:spPr>
          <a:xfrm>
            <a:off x="6079759" y="6429984"/>
            <a:ext cx="492221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 규모 투자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($35,000)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후 현재 투자 규모 유지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E1A00B-C200-42F9-9D05-7802E6B71E2D}"/>
              </a:ext>
            </a:extLst>
          </p:cNvPr>
          <p:cNvSpPr/>
          <p:nvPr/>
        </p:nvSpPr>
        <p:spPr>
          <a:xfrm>
            <a:off x="2504517" y="6446302"/>
            <a:ext cx="303558" cy="170173"/>
          </a:xfrm>
          <a:prstGeom prst="rect">
            <a:avLst/>
          </a:prstGeom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731679-F0FE-46BD-B2C0-82F000D740A3}"/>
              </a:ext>
            </a:extLst>
          </p:cNvPr>
          <p:cNvSpPr/>
          <p:nvPr/>
        </p:nvSpPr>
        <p:spPr>
          <a:xfrm>
            <a:off x="6935865" y="6450492"/>
            <a:ext cx="309157" cy="1673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EE7A2B-6AC2-4500-96EB-0F208789DFD9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4B7C16-FF06-49E6-B07B-40560F5C2FF9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DD027E-1107-4A4C-AE2B-16B1BFB87BC5}"/>
              </a:ext>
            </a:extLst>
          </p:cNvPr>
          <p:cNvSpPr/>
          <p:nvPr/>
        </p:nvSpPr>
        <p:spPr>
          <a:xfrm>
            <a:off x="4848321" y="1171345"/>
            <a:ext cx="253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년간 매출 추이 시뮬레이션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B5EF89-243C-41FD-87E1-35D6688F3895}"/>
              </a:ext>
            </a:extLst>
          </p:cNvPr>
          <p:cNvSpPr/>
          <p:nvPr/>
        </p:nvSpPr>
        <p:spPr>
          <a:xfrm>
            <a:off x="220764" y="1591010"/>
            <a:ext cx="11769905" cy="513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EA0F2B2F-F014-46DA-9DE0-3AD495D86E79}"/>
              </a:ext>
            </a:extLst>
          </p:cNvPr>
          <p:cNvSpPr txBox="1">
            <a:spLocks/>
          </p:cNvSpPr>
          <p:nvPr/>
        </p:nvSpPr>
        <p:spPr>
          <a:xfrm>
            <a:off x="333334" y="1669495"/>
            <a:ext cx="556084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FA59E48-8CA8-4F7F-AE0F-6A28F2AB30AC}"/>
              </a:ext>
            </a:extLst>
          </p:cNvPr>
          <p:cNvSpPr txBox="1">
            <a:spLocks/>
          </p:cNvSpPr>
          <p:nvPr/>
        </p:nvSpPr>
        <p:spPr>
          <a:xfrm>
            <a:off x="1311534" y="1642494"/>
            <a:ext cx="3584910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유지 성공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성공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F304421F-9677-44C8-A679-97B95292E2DA}"/>
              </a:ext>
            </a:extLst>
          </p:cNvPr>
          <p:cNvSpPr txBox="1">
            <a:spLocks/>
          </p:cNvSpPr>
          <p:nvPr/>
        </p:nvSpPr>
        <p:spPr>
          <a:xfrm>
            <a:off x="6320020" y="1660990"/>
            <a:ext cx="556084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F068E665-6163-4A84-899F-F2F33562CE69}"/>
              </a:ext>
            </a:extLst>
          </p:cNvPr>
          <p:cNvSpPr txBox="1">
            <a:spLocks/>
          </p:cNvSpPr>
          <p:nvPr/>
        </p:nvSpPr>
        <p:spPr>
          <a:xfrm>
            <a:off x="7317662" y="1643522"/>
            <a:ext cx="3584910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유지 실패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성공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3BE22-6CE7-49D6-90FA-99817EA7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0" y="2064831"/>
            <a:ext cx="3584909" cy="187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C2DF37-74BD-4D54-9830-3CE428F0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42" y="2083846"/>
            <a:ext cx="3584909" cy="1852569"/>
          </a:xfrm>
          <a:prstGeom prst="rect">
            <a:avLst/>
          </a:prstGeom>
        </p:spPr>
      </p:pic>
      <p:sp>
        <p:nvSpPr>
          <p:cNvPr id="46" name="제목 1">
            <a:extLst>
              <a:ext uri="{FF2B5EF4-FFF2-40B4-BE49-F238E27FC236}">
                <a16:creationId xmlns:a16="http://schemas.microsoft.com/office/drawing/2014/main" id="{F57352C2-7D85-4559-97A1-32E7C4BCC397}"/>
              </a:ext>
            </a:extLst>
          </p:cNvPr>
          <p:cNvSpPr txBox="1">
            <a:spLocks/>
          </p:cNvSpPr>
          <p:nvPr/>
        </p:nvSpPr>
        <p:spPr>
          <a:xfrm>
            <a:off x="334963" y="3972451"/>
            <a:ext cx="556084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909EA4B5-85E4-4F6B-BFE3-2E33DA9BAB6F}"/>
              </a:ext>
            </a:extLst>
          </p:cNvPr>
          <p:cNvSpPr txBox="1">
            <a:spLocks/>
          </p:cNvSpPr>
          <p:nvPr/>
        </p:nvSpPr>
        <p:spPr>
          <a:xfrm>
            <a:off x="6320020" y="3979206"/>
            <a:ext cx="5560844" cy="342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F581985-8C21-4286-8B37-A84782D8661C}"/>
              </a:ext>
            </a:extLst>
          </p:cNvPr>
          <p:cNvSpPr txBox="1">
            <a:spLocks/>
          </p:cNvSpPr>
          <p:nvPr/>
        </p:nvSpPr>
        <p:spPr>
          <a:xfrm>
            <a:off x="1317066" y="3919795"/>
            <a:ext cx="3573846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유지 성공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실패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78A532AD-778B-4CC9-8869-2FDCE4137F85}"/>
              </a:ext>
            </a:extLst>
          </p:cNvPr>
          <p:cNvSpPr txBox="1">
            <a:spLocks/>
          </p:cNvSpPr>
          <p:nvPr/>
        </p:nvSpPr>
        <p:spPr>
          <a:xfrm>
            <a:off x="7317662" y="3923796"/>
            <a:ext cx="3584910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유지 실패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선별 실패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8DB94-C3E2-471F-8DE3-13E584FA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64" y="4367958"/>
            <a:ext cx="3573845" cy="2021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4A400-4448-4396-ACFD-DBD772D42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215" y="4377466"/>
            <a:ext cx="3746741" cy="2001039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CE2C255-68CA-4358-9F7E-5F49010CFF02}"/>
              </a:ext>
            </a:extLst>
          </p:cNvPr>
          <p:cNvCxnSpPr>
            <a:cxnSpLocks/>
          </p:cNvCxnSpPr>
          <p:nvPr/>
        </p:nvCxnSpPr>
        <p:spPr>
          <a:xfrm flipH="1">
            <a:off x="6091183" y="1680015"/>
            <a:ext cx="1" cy="464529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8E71A3-5ED8-4B0B-835D-8D709AEA548A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61C36241-BBE9-41C6-9194-4868D169300C}"/>
              </a:ext>
            </a:extLst>
          </p:cNvPr>
          <p:cNvSpPr txBox="1">
            <a:spLocks/>
          </p:cNvSpPr>
          <p:nvPr/>
        </p:nvSpPr>
        <p:spPr>
          <a:xfrm>
            <a:off x="196112" y="320799"/>
            <a:ext cx="9914045" cy="77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달성 </a:t>
            </a:r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적극적 투자 가정을 제외하고 매출 증가 달성</a:t>
            </a:r>
          </a:p>
        </p:txBody>
      </p:sp>
    </p:spTree>
    <p:extLst>
      <p:ext uri="{BB962C8B-B14F-4D97-AF65-F5344CB8AC3E}">
        <p14:creationId xmlns:p14="http://schemas.microsoft.com/office/powerpoint/2010/main" val="6897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1E80F278-98E9-47C9-B5A5-B77A89371CF9}"/>
              </a:ext>
            </a:extLst>
          </p:cNvPr>
          <p:cNvSpPr txBox="1">
            <a:spLocks/>
          </p:cNvSpPr>
          <p:nvPr/>
        </p:nvSpPr>
        <p:spPr>
          <a:xfrm>
            <a:off x="396454" y="5106356"/>
            <a:ext cx="11432960" cy="1445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0FD4B5DF-F363-495C-B088-EDBDA7F63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715620"/>
              </p:ext>
            </p:extLst>
          </p:nvPr>
        </p:nvGraphicFramePr>
        <p:xfrm>
          <a:off x="1711460" y="2200726"/>
          <a:ext cx="6459282" cy="267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제목 1">
            <a:extLst>
              <a:ext uri="{FF2B5EF4-FFF2-40B4-BE49-F238E27FC236}">
                <a16:creationId xmlns:a16="http://schemas.microsoft.com/office/drawing/2014/main" id="{6A4B3E22-8043-4BBA-BF83-25369FCF9DCA}"/>
              </a:ext>
            </a:extLst>
          </p:cNvPr>
          <p:cNvSpPr txBox="1">
            <a:spLocks/>
          </p:cNvSpPr>
          <p:nvPr/>
        </p:nvSpPr>
        <p:spPr>
          <a:xfrm>
            <a:off x="1446221" y="4782718"/>
            <a:ext cx="10229224" cy="2075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적극적 투자 시 순수익이 더 크고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시나리오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소극적 투자 시 순수익이 더 큼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각 시나리오 타당성을 검토하고 가장 가능성이 높다고 판단되는 시나리오 선택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TF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팀의 입장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시나리오에도 ㈜좋은 영화의 순수익이 감소하는 경우는 없으므로 적극적 투자 권장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수익모델은 장기적으로 한계가 있으므로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BM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전환을 위해 자금을 전용하는 경우 소극적 투자도 합리적 판단으로 보임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15D8A5-E773-4739-807D-5EA6E6188138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02FF97-A312-4B31-A53B-63FEB0060908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7DF919-C964-49FD-886A-015A3FEE5125}"/>
              </a:ext>
            </a:extLst>
          </p:cNvPr>
          <p:cNvSpPr/>
          <p:nvPr/>
        </p:nvSpPr>
        <p:spPr>
          <a:xfrm>
            <a:off x="4848321" y="1171345"/>
            <a:ext cx="253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년간 매출 추이 시뮬레이션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13626-F7F5-446D-93B2-C143B03CBF28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개선안 적용방안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F4B15E0C-420E-4115-B3BF-8399DCEEAD2C}"/>
              </a:ext>
            </a:extLst>
          </p:cNvPr>
          <p:cNvSpPr txBox="1">
            <a:spLocks/>
          </p:cNvSpPr>
          <p:nvPr/>
        </p:nvSpPr>
        <p:spPr>
          <a:xfrm>
            <a:off x="196112" y="424317"/>
            <a:ext cx="11190755" cy="55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CEO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판단에 따라 적절한 투자 규모 선택 필요</a:t>
            </a:r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 선택의 리스크는 크지 않은 것으로 판단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94D747-A5EE-4297-AF9B-8A6CBE261BFC}"/>
              </a:ext>
            </a:extLst>
          </p:cNvPr>
          <p:cNvGrpSpPr/>
          <p:nvPr/>
        </p:nvGrpSpPr>
        <p:grpSpPr>
          <a:xfrm>
            <a:off x="8106734" y="3183312"/>
            <a:ext cx="5233951" cy="629814"/>
            <a:chOff x="8390198" y="3421056"/>
            <a:chExt cx="5233951" cy="62981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19C136-3C8D-4739-B56D-D3E288285C19}"/>
                </a:ext>
              </a:extLst>
            </p:cNvPr>
            <p:cNvSpPr/>
            <p:nvPr/>
          </p:nvSpPr>
          <p:spPr>
            <a:xfrm>
              <a:off x="8390198" y="3421056"/>
              <a:ext cx="2978381" cy="629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C6B3CF-6D48-4E69-8E76-4660E6813C0B}"/>
                </a:ext>
              </a:extLst>
            </p:cNvPr>
            <p:cNvSpPr txBox="1"/>
            <p:nvPr/>
          </p:nvSpPr>
          <p:spPr>
            <a:xfrm>
              <a:off x="8701939" y="3480351"/>
              <a:ext cx="35356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현재 투자 규모 유지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($9,000)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5A383B-6FD5-42A9-A254-AAC6DDBC50C9}"/>
                </a:ext>
              </a:extLst>
            </p:cNvPr>
            <p:cNvSpPr txBox="1"/>
            <p:nvPr/>
          </p:nvSpPr>
          <p:spPr>
            <a:xfrm>
              <a:off x="8701939" y="3804649"/>
              <a:ext cx="49222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최대 규모 투자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($35,000) </a:t>
              </a:r>
              <a:r>
                <a: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후 현재 투자 규모 유지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6E1A00B-C200-42F9-9D05-7802E6B71E2D}"/>
                </a:ext>
              </a:extLst>
            </p:cNvPr>
            <p:cNvSpPr/>
            <p:nvPr/>
          </p:nvSpPr>
          <p:spPr>
            <a:xfrm>
              <a:off x="8490770" y="3522077"/>
              <a:ext cx="215402" cy="120753"/>
            </a:xfrm>
            <a:prstGeom prst="rect">
              <a:avLst/>
            </a:prstGeom>
            <a:solidFill>
              <a:srgbClr val="003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C731679-F0FE-46BD-B2C0-82F000D740A3}"/>
                </a:ext>
              </a:extLst>
            </p:cNvPr>
            <p:cNvSpPr/>
            <p:nvPr/>
          </p:nvSpPr>
          <p:spPr>
            <a:xfrm>
              <a:off x="8490770" y="3846749"/>
              <a:ext cx="215402" cy="125773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7D8A73A4-728B-40C1-8E36-14A7D5454A8D}"/>
              </a:ext>
            </a:extLst>
          </p:cNvPr>
          <p:cNvSpPr txBox="1">
            <a:spLocks/>
          </p:cNvSpPr>
          <p:nvPr/>
        </p:nvSpPr>
        <p:spPr>
          <a:xfrm>
            <a:off x="333334" y="1683041"/>
            <a:ext cx="11496080" cy="32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324550-A195-40AF-ACDC-EDF716836427}"/>
              </a:ext>
            </a:extLst>
          </p:cNvPr>
          <p:cNvSpPr/>
          <p:nvPr/>
        </p:nvSpPr>
        <p:spPr>
          <a:xfrm>
            <a:off x="4917730" y="1698033"/>
            <a:ext cx="237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투자금 제외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년간 순수익 비교</a:t>
            </a:r>
          </a:p>
        </p:txBody>
      </p:sp>
    </p:spTree>
    <p:extLst>
      <p:ext uri="{BB962C8B-B14F-4D97-AF65-F5344CB8AC3E}">
        <p14:creationId xmlns:p14="http://schemas.microsoft.com/office/powerpoint/2010/main" val="24003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036;p41">
            <a:extLst>
              <a:ext uri="{FF2B5EF4-FFF2-40B4-BE49-F238E27FC236}">
                <a16:creationId xmlns:a16="http://schemas.microsoft.com/office/drawing/2014/main" id="{F84ED755-208D-475E-9C61-E7FB2C8CB257}"/>
              </a:ext>
            </a:extLst>
          </p:cNvPr>
          <p:cNvSpPr/>
          <p:nvPr/>
        </p:nvSpPr>
        <p:spPr>
          <a:xfrm rot="16200000" flipH="1">
            <a:off x="4976569" y="-357433"/>
            <a:ext cx="5811624" cy="861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E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1F37D-0514-4F11-94A1-8D9A4EEA79D9}"/>
              </a:ext>
            </a:extLst>
          </p:cNvPr>
          <p:cNvSpPr txBox="1"/>
          <p:nvPr/>
        </p:nvSpPr>
        <p:spPr>
          <a:xfrm>
            <a:off x="5722330" y="314335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84276-0905-4DFA-9605-BBC9D2F5E456}"/>
              </a:ext>
            </a:extLst>
          </p:cNvPr>
          <p:cNvSpPr txBox="1"/>
          <p:nvPr/>
        </p:nvSpPr>
        <p:spPr>
          <a:xfrm>
            <a:off x="5722330" y="2733537"/>
            <a:ext cx="83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89B74-9366-4105-964A-F1CA7AD9BD37}"/>
              </a:ext>
            </a:extLst>
          </p:cNvPr>
          <p:cNvSpPr txBox="1"/>
          <p:nvPr/>
        </p:nvSpPr>
        <p:spPr>
          <a:xfrm>
            <a:off x="9034707" y="31512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현황 및 개선기회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430736-6EB3-48F6-8195-DD49A2A022C1}"/>
              </a:ext>
            </a:extLst>
          </p:cNvPr>
          <p:cNvSpPr txBox="1"/>
          <p:nvPr/>
        </p:nvSpPr>
        <p:spPr>
          <a:xfrm>
            <a:off x="9034707" y="2733537"/>
            <a:ext cx="71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A73AD-2E08-43EE-A342-11A66951CBB3}"/>
              </a:ext>
            </a:extLst>
          </p:cNvPr>
          <p:cNvSpPr txBox="1"/>
          <p:nvPr/>
        </p:nvSpPr>
        <p:spPr>
          <a:xfrm>
            <a:off x="5722089" y="47084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계획 및 결과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67DC4-9E65-4905-B120-BCFB07BC44E7}"/>
              </a:ext>
            </a:extLst>
          </p:cNvPr>
          <p:cNvSpPr txBox="1"/>
          <p:nvPr/>
        </p:nvSpPr>
        <p:spPr>
          <a:xfrm>
            <a:off x="5722330" y="4309608"/>
            <a:ext cx="73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A3AFB-33F7-4A16-A4AB-EAF8FE300075}"/>
              </a:ext>
            </a:extLst>
          </p:cNvPr>
          <p:cNvSpPr txBox="1"/>
          <p:nvPr/>
        </p:nvSpPr>
        <p:spPr>
          <a:xfrm>
            <a:off x="9049627" y="470846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개선안 적용 방안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1E1D6-9795-44DC-A525-4F18CAC11E66}"/>
              </a:ext>
            </a:extLst>
          </p:cNvPr>
          <p:cNvSpPr txBox="1"/>
          <p:nvPr/>
        </p:nvSpPr>
        <p:spPr>
          <a:xfrm>
            <a:off x="9049627" y="4280065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69E73-9ECF-4ED5-9113-331FCE814BE2}"/>
              </a:ext>
            </a:extLst>
          </p:cNvPr>
          <p:cNvSpPr txBox="1"/>
          <p:nvPr/>
        </p:nvSpPr>
        <p:spPr>
          <a:xfrm>
            <a:off x="76917" y="1046376"/>
            <a:ext cx="42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2872"/>
                </a:solidFill>
                <a:latin typeface="나눔스퀘어OTF Bold"/>
                <a:ea typeface="Segoe UI Historic" panose="020B0502040204020203" pitchFamily="34" charset="0"/>
                <a:cs typeface="Segoe UI Historic" panose="020B0502040204020203" pitchFamily="34" charset="0"/>
              </a:rPr>
              <a:t>CONTENTS</a:t>
            </a:r>
            <a:endParaRPr lang="ko-KR" altLang="en-US" sz="6000" b="1" dirty="0">
              <a:solidFill>
                <a:srgbClr val="002872"/>
              </a:solidFill>
              <a:latin typeface="나눔스퀘어OTF Bold"/>
              <a:ea typeface="나눔바른고딕" panose="020B0603020101020101" pitchFamily="50" charset="-127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6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103790-B110-4C4A-8344-EE570E38BF45}"/>
              </a:ext>
            </a:extLst>
          </p:cNvPr>
          <p:cNvSpPr/>
          <p:nvPr/>
        </p:nvSpPr>
        <p:spPr>
          <a:xfrm>
            <a:off x="0" y="-1524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E5BF1-30A2-470E-B932-8DA8574BD278}"/>
              </a:ext>
            </a:extLst>
          </p:cNvPr>
          <p:cNvSpPr/>
          <p:nvPr/>
        </p:nvSpPr>
        <p:spPr>
          <a:xfrm>
            <a:off x="4820269" y="1171345"/>
            <a:ext cx="2589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향후 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년간 매출 추이 시뮬레이션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7D188-5CCF-4434-899E-D4B7207F40DF}"/>
              </a:ext>
            </a:extLst>
          </p:cNvPr>
          <p:cNvSpPr txBox="1"/>
          <p:nvPr/>
        </p:nvSpPr>
        <p:spPr>
          <a:xfrm>
            <a:off x="12333" y="185639"/>
            <a:ext cx="48577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Lesson Learned</a:t>
            </a:r>
            <a:endParaRPr lang="ko-KR" altLang="en-US" sz="36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AB6F35E-1B42-4D7D-BC1D-701373874499}"/>
              </a:ext>
            </a:extLst>
          </p:cNvPr>
          <p:cNvSpPr txBox="1">
            <a:spLocks/>
          </p:cNvSpPr>
          <p:nvPr/>
        </p:nvSpPr>
        <p:spPr>
          <a:xfrm>
            <a:off x="196112" y="424317"/>
            <a:ext cx="11190755" cy="55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ko-KR" altLang="en-US" sz="24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D100F95-FCDB-4298-BA21-79C99891D238}"/>
              </a:ext>
            </a:extLst>
          </p:cNvPr>
          <p:cNvSpPr txBox="1">
            <a:spLocks/>
          </p:cNvSpPr>
          <p:nvPr/>
        </p:nvSpPr>
        <p:spPr>
          <a:xfrm>
            <a:off x="336056" y="4278814"/>
            <a:ext cx="11355835" cy="198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김진명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분석은 단순한 기법이 아니라 의사소통을 통해 문제해결에 도움을 주고 협업하는 과정이라는 생각이 들었습니다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김채은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통계와 데이터분석을 처음 배우면서 머릿속에서 산재된 지식들이 정리되어가는 과정이었습니다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및 정제에 많은 에너지를 쓰면서 양질의 데이터가 분석에 매우 중요한 요소임을 절감했고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다양한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방법과 접근의 분석을 시도했지만 최종적으로는 극히 일부만이 선정되는 것을 보며 분석가에게는 높은 질과 양의 경험이 중요한 자산임을 느꼈습니다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김한빈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한때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EDA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필요성을 무시한 적이 있으나 이번 프로젝트를 통해 그 중요성을 절감했습니다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또한 프로젝트를 진행하며 제 자신의 부족함을 더 느끼고 각성하는 계기가 되었습니다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이경원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데이터를 활용한 분석을 해보니 정제된 데이터로 분석하는 것보다 많은 어려움이 있었습니다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또한 데이터 분석을 위해서는 전체적인 데이터에 대한 이해가 필수적이라는 사실을 경험할 수 있었습니다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이다연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데이터로 분석하면서 시각화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모델링도 중요하지만 데이터 정제 및 전처리과정이 중요하다는 것을 느꼈습니다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또한 왜 이 분석이 요구되는 지 그 필요성을 사전에 인지하고 분석하는 과정이 필수적이라고 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몸소 느끼는 시간이었습니다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이상엽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빅데이터 기반의 분류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예측을 통해 데이터 분석이라는 새로운 분야를 접해볼 수 있어 흥미로웠고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분야에 대한 지식이 미흡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헀지만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조원들과 의견을 나누며 많은 걸 배울 수 있는 시간이었습니다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0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>
              <a:lnSpc>
                <a:spcPct val="10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15619A-C6F1-41B8-B73B-F52D165CE38A}"/>
              </a:ext>
            </a:extLst>
          </p:cNvPr>
          <p:cNvSpPr txBox="1">
            <a:spLocks/>
          </p:cNvSpPr>
          <p:nvPr/>
        </p:nvSpPr>
        <p:spPr>
          <a:xfrm>
            <a:off x="-140849" y="3603844"/>
            <a:ext cx="242987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 소감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6CBB8F-F505-487B-A0D2-B46093D141E1}"/>
              </a:ext>
            </a:extLst>
          </p:cNvPr>
          <p:cNvSpPr/>
          <p:nvPr/>
        </p:nvSpPr>
        <p:spPr>
          <a:xfrm>
            <a:off x="220764" y="1583158"/>
            <a:ext cx="11769905" cy="1915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5CEC7F-B315-4AD2-B13C-4D07736D7389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275AEB-B50F-4A80-8C06-CCC138F59481}"/>
              </a:ext>
            </a:extLst>
          </p:cNvPr>
          <p:cNvSpPr/>
          <p:nvPr/>
        </p:nvSpPr>
        <p:spPr>
          <a:xfrm>
            <a:off x="5682687" y="1171345"/>
            <a:ext cx="864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교훈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CD1544-4211-4125-97AC-C85E2C4FCAC3}"/>
              </a:ext>
            </a:extLst>
          </p:cNvPr>
          <p:cNvSpPr/>
          <p:nvPr/>
        </p:nvSpPr>
        <p:spPr>
          <a:xfrm>
            <a:off x="220764" y="3567587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18D1F1-2CD3-44E3-9785-8DA5AA8E52D6}"/>
              </a:ext>
            </a:extLst>
          </p:cNvPr>
          <p:cNvSpPr/>
          <p:nvPr/>
        </p:nvSpPr>
        <p:spPr>
          <a:xfrm>
            <a:off x="5682688" y="3645291"/>
            <a:ext cx="864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개별 소감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CAD08B-E640-465E-8207-103E9ACF801B}"/>
              </a:ext>
            </a:extLst>
          </p:cNvPr>
          <p:cNvSpPr/>
          <p:nvPr/>
        </p:nvSpPr>
        <p:spPr>
          <a:xfrm>
            <a:off x="422016" y="1744903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및 </a:t>
            </a:r>
            <a:r>
              <a:rPr lang="ko-KR" altLang="en-US" sz="1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altLang="en-US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A452B-0189-47A8-8F67-08F688701321}"/>
              </a:ext>
            </a:extLst>
          </p:cNvPr>
          <p:cNvSpPr/>
          <p:nvPr/>
        </p:nvSpPr>
        <p:spPr>
          <a:xfrm>
            <a:off x="712810" y="2083556"/>
            <a:ext cx="1222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평가지표 활용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A0F62-DE43-4692-A26C-29028A73478C}"/>
              </a:ext>
            </a:extLst>
          </p:cNvPr>
          <p:cNvSpPr/>
          <p:nvPr/>
        </p:nvSpPr>
        <p:spPr>
          <a:xfrm>
            <a:off x="881223" y="2419195"/>
            <a:ext cx="1059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설정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050966-7CB3-4059-BFDB-AFC8D1CD5AB5}"/>
              </a:ext>
            </a:extLst>
          </p:cNvPr>
          <p:cNvSpPr/>
          <p:nvPr/>
        </p:nvSpPr>
        <p:spPr>
          <a:xfrm>
            <a:off x="787500" y="2760862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도메인 지식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11D605-7683-43F8-8DE9-1F3A85DA0039}"/>
              </a:ext>
            </a:extLst>
          </p:cNvPr>
          <p:cNvSpPr/>
          <p:nvPr/>
        </p:nvSpPr>
        <p:spPr>
          <a:xfrm>
            <a:off x="866048" y="3099513"/>
            <a:ext cx="915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기준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0073E3-F94A-4987-8F44-6C8F0B2A0A04}"/>
              </a:ext>
            </a:extLst>
          </p:cNvPr>
          <p:cNvSpPr/>
          <p:nvPr/>
        </p:nvSpPr>
        <p:spPr>
          <a:xfrm>
            <a:off x="2316986" y="2360653"/>
            <a:ext cx="9624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추천 개선도처럼 정량적 평가가 어려운 경우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 설정이 난해함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과제에서는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수 유지를 목표로 설정하였으나 실제 관측이 불가능한 지표이므로 정량적 측정이 불가능한 것은 여전히 아쉬운 부분으로 남음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1C50B7-4692-453E-B2D7-CE0E08B9C3AC}"/>
              </a:ext>
            </a:extLst>
          </p:cNvPr>
          <p:cNvSpPr/>
          <p:nvPr/>
        </p:nvSpPr>
        <p:spPr>
          <a:xfrm>
            <a:off x="2289027" y="1767680"/>
            <a:ext cx="9589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우리 팀 프로젝트 중 가장 많은 시간과 노력을 할애한 부분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이상치를 제거하고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결측치를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대체함에 있어서 뚜렷한 기준보다는 경험을 바탕으로 한 직관이 필요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4F2F80-F731-47B2-9447-F65520E649C4}"/>
              </a:ext>
            </a:extLst>
          </p:cNvPr>
          <p:cNvSpPr/>
          <p:nvPr/>
        </p:nvSpPr>
        <p:spPr>
          <a:xfrm>
            <a:off x="2307315" y="2106639"/>
            <a:ext cx="911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상황에서도 완벽한 기준이 되는 평가지표는 없음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따라서 진행하는 모델링의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유형과 목적을 명확히 파악하고 가장 적절한 평가지표를 활용해야 함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6C3428-FF5D-4A92-9A39-4A018AB3CDD6}"/>
              </a:ext>
            </a:extLst>
          </p:cNvPr>
          <p:cNvSpPr/>
          <p:nvPr/>
        </p:nvSpPr>
        <p:spPr>
          <a:xfrm>
            <a:off x="2316986" y="2778589"/>
            <a:ext cx="87106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기법의 도구로서의 중요성을 간과할 수는 없지만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직관이 수반된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도메인 지식이 없다면 의미 없는 분석만 하게 될 것임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01673C-ABE6-429B-9474-C047C94C4B3F}"/>
              </a:ext>
            </a:extLst>
          </p:cNvPr>
          <p:cNvSpPr/>
          <p:nvPr/>
        </p:nvSpPr>
        <p:spPr>
          <a:xfrm>
            <a:off x="2316986" y="3122596"/>
            <a:ext cx="84820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협업을 함에 있어서 구성원이 합의한 뚜렷한 기준으로 분석을 진행해야 추후 작업물을 병합하는 과정에서 이상이 없음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F446F4-CA0B-42F0-AAB4-4668F0609377}"/>
              </a:ext>
            </a:extLst>
          </p:cNvPr>
          <p:cNvCxnSpPr>
            <a:cxnSpLocks/>
          </p:cNvCxnSpPr>
          <p:nvPr/>
        </p:nvCxnSpPr>
        <p:spPr>
          <a:xfrm flipH="1">
            <a:off x="2250112" y="1744903"/>
            <a:ext cx="17173" cy="166238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61D028-6E1B-4D67-B89A-22A136E327A8}"/>
              </a:ext>
            </a:extLst>
          </p:cNvPr>
          <p:cNvCxnSpPr>
            <a:cxnSpLocks/>
          </p:cNvCxnSpPr>
          <p:nvPr/>
        </p:nvCxnSpPr>
        <p:spPr>
          <a:xfrm flipH="1">
            <a:off x="470023" y="2067680"/>
            <a:ext cx="11355455" cy="1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76AAC5D-DA69-42CE-A5E2-06904AEC0278}"/>
              </a:ext>
            </a:extLst>
          </p:cNvPr>
          <p:cNvCxnSpPr>
            <a:cxnSpLocks/>
          </p:cNvCxnSpPr>
          <p:nvPr/>
        </p:nvCxnSpPr>
        <p:spPr>
          <a:xfrm flipH="1">
            <a:off x="470023" y="2352066"/>
            <a:ext cx="11355455" cy="1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7A15231-0153-41E1-B796-2B2B926F6066}"/>
              </a:ext>
            </a:extLst>
          </p:cNvPr>
          <p:cNvCxnSpPr>
            <a:cxnSpLocks/>
          </p:cNvCxnSpPr>
          <p:nvPr/>
        </p:nvCxnSpPr>
        <p:spPr>
          <a:xfrm flipH="1">
            <a:off x="470023" y="2736382"/>
            <a:ext cx="11355455" cy="1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8412C7-A58B-4B05-B098-57548CB011DF}"/>
              </a:ext>
            </a:extLst>
          </p:cNvPr>
          <p:cNvCxnSpPr>
            <a:cxnSpLocks/>
          </p:cNvCxnSpPr>
          <p:nvPr/>
        </p:nvCxnSpPr>
        <p:spPr>
          <a:xfrm flipH="1">
            <a:off x="470023" y="3075033"/>
            <a:ext cx="11355455" cy="1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B61B86-C7FB-4769-BA10-DC08C9A208BC}"/>
              </a:ext>
            </a:extLst>
          </p:cNvPr>
          <p:cNvSpPr/>
          <p:nvPr/>
        </p:nvSpPr>
        <p:spPr>
          <a:xfrm>
            <a:off x="211047" y="4114737"/>
            <a:ext cx="11788866" cy="2487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7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08857A-B71F-44F0-9E3C-570B4BF31C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B4DAA">
                  <a:shade val="30000"/>
                  <a:satMod val="115000"/>
                </a:srgbClr>
              </a:gs>
              <a:gs pos="50000">
                <a:srgbClr val="1B4DAA">
                  <a:shade val="67500"/>
                  <a:satMod val="115000"/>
                </a:srgbClr>
              </a:gs>
              <a:gs pos="100000">
                <a:srgbClr val="1B4DA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E63F1-DD2D-4F2E-ABFB-631C12E0F015}"/>
              </a:ext>
            </a:extLst>
          </p:cNvPr>
          <p:cNvSpPr txBox="1"/>
          <p:nvPr/>
        </p:nvSpPr>
        <p:spPr>
          <a:xfrm>
            <a:off x="474436" y="1321922"/>
            <a:ext cx="2286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합니다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6A1AD-D650-42B2-B5A6-5D4CBCD79EF3}"/>
              </a:ext>
            </a:extLst>
          </p:cNvPr>
          <p:cNvGrpSpPr/>
          <p:nvPr/>
        </p:nvGrpSpPr>
        <p:grpSpPr>
          <a:xfrm>
            <a:off x="474436" y="5259079"/>
            <a:ext cx="3500436" cy="830997"/>
            <a:chOff x="474436" y="4230379"/>
            <a:chExt cx="3500436" cy="83099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025DDBB-FB65-4EEF-8AD9-352BE2480F13}"/>
                </a:ext>
              </a:extLst>
            </p:cNvPr>
            <p:cNvGrpSpPr/>
            <p:nvPr/>
          </p:nvGrpSpPr>
          <p:grpSpPr>
            <a:xfrm>
              <a:off x="474436" y="4230379"/>
              <a:ext cx="3500436" cy="276999"/>
              <a:chOff x="474436" y="4230379"/>
              <a:chExt cx="3500436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27D27A-335C-4B30-ABE2-660E7480218B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10666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PRESENTOR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9AE2B4-8FB6-420F-AF19-BDBC027AAEF7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21796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KIM JIN MYEONG (TEAM 3) 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4F6C8C-6A8A-423F-A51B-BC501986E933}"/>
                </a:ext>
              </a:extLst>
            </p:cNvPr>
            <p:cNvGrpSpPr/>
            <p:nvPr/>
          </p:nvGrpSpPr>
          <p:grpSpPr>
            <a:xfrm>
              <a:off x="474436" y="4507378"/>
              <a:ext cx="3394253" cy="276999"/>
              <a:chOff x="474436" y="4230379"/>
              <a:chExt cx="3394253" cy="2769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E2DCF-5AFE-461C-B48A-76597961736F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837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2459DC-1074-45D4-99C8-FEC4B69381B6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2073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POSCO AI Big Data 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FF1F58-938B-4CC6-9433-9E5B104A4FD6}"/>
                </a:ext>
              </a:extLst>
            </p:cNvPr>
            <p:cNvGrpSpPr/>
            <p:nvPr/>
          </p:nvGrpSpPr>
          <p:grpSpPr>
            <a:xfrm>
              <a:off x="474436" y="4784377"/>
              <a:ext cx="2252465" cy="276999"/>
              <a:chOff x="474436" y="4230379"/>
              <a:chExt cx="2252465" cy="276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2AC234-48D2-4A72-87BA-728E86255F4A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564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DATE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E8AD0C-5BC4-4B72-A77D-B394188F85D7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931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2020.05.11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FD09B3-35B9-4A35-961C-FE390FB85B25}"/>
              </a:ext>
            </a:extLst>
          </p:cNvPr>
          <p:cNvCxnSpPr/>
          <p:nvPr/>
        </p:nvCxnSpPr>
        <p:spPr>
          <a:xfrm>
            <a:off x="546980" y="6445676"/>
            <a:ext cx="11098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91EE2E-4BD8-46A9-8F3E-7DC6A3BC28FF}"/>
              </a:ext>
            </a:extLst>
          </p:cNvPr>
          <p:cNvSpPr/>
          <p:nvPr/>
        </p:nvSpPr>
        <p:spPr>
          <a:xfrm>
            <a:off x="313339" y="1643316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1A0996-4535-43A8-BEFB-5BA3F435EEDF}"/>
              </a:ext>
            </a:extLst>
          </p:cNvPr>
          <p:cNvSpPr/>
          <p:nvPr/>
        </p:nvSpPr>
        <p:spPr>
          <a:xfrm>
            <a:off x="313339" y="2709246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9E2EFE-89A6-4C97-88AF-612CA9418785}"/>
              </a:ext>
            </a:extLst>
          </p:cNvPr>
          <p:cNvSpPr/>
          <p:nvPr/>
        </p:nvSpPr>
        <p:spPr>
          <a:xfrm>
            <a:off x="6276104" y="2699819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3ED32F-6788-49FE-9026-C8AB8690E6A4}"/>
              </a:ext>
            </a:extLst>
          </p:cNvPr>
          <p:cNvSpPr/>
          <p:nvPr/>
        </p:nvSpPr>
        <p:spPr>
          <a:xfrm>
            <a:off x="6276104" y="1643316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CE974-CA7C-4C10-9AEF-03570DDC7DC1}"/>
              </a:ext>
            </a:extLst>
          </p:cNvPr>
          <p:cNvSpPr/>
          <p:nvPr/>
        </p:nvSpPr>
        <p:spPr>
          <a:xfrm>
            <a:off x="6285729" y="3978484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91F0C72-53F6-46D8-8C8C-15D1DEA2C5EB}"/>
              </a:ext>
            </a:extLst>
          </p:cNvPr>
          <p:cNvSpPr/>
          <p:nvPr/>
        </p:nvSpPr>
        <p:spPr>
          <a:xfrm>
            <a:off x="327954" y="3978484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69CBB00-98AB-4262-8322-A0C2FA635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929588"/>
              </p:ext>
            </p:extLst>
          </p:nvPr>
        </p:nvGraphicFramePr>
        <p:xfrm>
          <a:off x="470256" y="4295648"/>
          <a:ext cx="5344650" cy="242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5D5F67EB-7FFA-43AE-B39E-B5D279F88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21013"/>
              </p:ext>
            </p:extLst>
          </p:nvPr>
        </p:nvGraphicFramePr>
        <p:xfrm>
          <a:off x="6972273" y="4274345"/>
          <a:ext cx="4403747" cy="244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E9FC8F-AA2D-4760-B341-CD77DDD759A3}"/>
              </a:ext>
            </a:extLst>
          </p:cNvPr>
          <p:cNvGrpSpPr/>
          <p:nvPr/>
        </p:nvGrpSpPr>
        <p:grpSpPr>
          <a:xfrm>
            <a:off x="410659" y="1574989"/>
            <a:ext cx="5141169" cy="2008283"/>
            <a:chOff x="410659" y="1752545"/>
            <a:chExt cx="5141169" cy="20082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C72500-87E4-45D0-9077-1B81CC5ADCF7}"/>
                </a:ext>
              </a:extLst>
            </p:cNvPr>
            <p:cNvSpPr txBox="1"/>
            <p:nvPr/>
          </p:nvSpPr>
          <p:spPr>
            <a:xfrm>
              <a:off x="410659" y="2814415"/>
              <a:ext cx="5141169" cy="94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㈜좋은 영화 실적 부진</a:t>
              </a:r>
              <a:b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매출액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2017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년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$20,472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→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2018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년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$18,594</a:t>
              </a:r>
              <a:b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창사이래 첫 매출액 감소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752EC6-4A85-42CE-BF35-08157368EAB8}"/>
                </a:ext>
              </a:extLst>
            </p:cNvPr>
            <p:cNvSpPr txBox="1"/>
            <p:nvPr/>
          </p:nvSpPr>
          <p:spPr>
            <a:xfrm>
              <a:off x="410659" y="1752545"/>
              <a:ext cx="477076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OTT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시장 경쟁 심화</a:t>
              </a:r>
              <a:b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미국 내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OTT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서비스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2014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년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120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개 →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2018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년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230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개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AEA70-0429-4248-877B-CB3C016A2F0C}"/>
              </a:ext>
            </a:extLst>
          </p:cNvPr>
          <p:cNvGrpSpPr/>
          <p:nvPr/>
        </p:nvGrpSpPr>
        <p:grpSpPr>
          <a:xfrm>
            <a:off x="6330448" y="1580429"/>
            <a:ext cx="5141169" cy="2009241"/>
            <a:chOff x="6330448" y="1855640"/>
            <a:chExt cx="5141169" cy="20092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9D717E-29BB-4678-BCCC-A40F9B8A10DD}"/>
                </a:ext>
              </a:extLst>
            </p:cNvPr>
            <p:cNvSpPr txBox="1"/>
            <p:nvPr/>
          </p:nvSpPr>
          <p:spPr>
            <a:xfrm>
              <a:off x="6330448" y="2918468"/>
              <a:ext cx="5141169" cy="94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미국 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OTT 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시장 내 다운로드 서비스 매출 감소</a:t>
              </a:r>
              <a:b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소비자의 거래형 모델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(VOD,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EST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등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지출 규모 감소</a:t>
              </a:r>
              <a:b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반면 구독형 모델은 지속적으로 증가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C95ADE-3E08-436F-A236-088275F0DEBA}"/>
                </a:ext>
              </a:extLst>
            </p:cNvPr>
            <p:cNvSpPr txBox="1"/>
            <p:nvPr/>
          </p:nvSpPr>
          <p:spPr>
            <a:xfrm>
              <a:off x="6330448" y="1855640"/>
              <a:ext cx="5141169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다운로드형 모델 전망 악화</a:t>
              </a:r>
              <a:b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다운로드형 모델을 한 번도 이용하지 않은 인구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56%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         (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구독형 모델의 경우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26%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 불과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4052E-2FB3-4A58-97AD-7006BF308A2F}"/>
              </a:ext>
            </a:extLst>
          </p:cNvPr>
          <p:cNvSpPr/>
          <p:nvPr/>
        </p:nvSpPr>
        <p:spPr>
          <a:xfrm>
            <a:off x="227138" y="3884222"/>
            <a:ext cx="5800081" cy="2791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E24412-306A-40D1-9124-4EF64826AFE2}"/>
              </a:ext>
            </a:extLst>
          </p:cNvPr>
          <p:cNvSpPr/>
          <p:nvPr/>
        </p:nvSpPr>
        <p:spPr>
          <a:xfrm>
            <a:off x="6164781" y="1544441"/>
            <a:ext cx="5835131" cy="2232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05D6E9-0DA5-4C6D-9EF8-E8934942796A}"/>
              </a:ext>
            </a:extLst>
          </p:cNvPr>
          <p:cNvSpPr/>
          <p:nvPr/>
        </p:nvSpPr>
        <p:spPr>
          <a:xfrm>
            <a:off x="6164783" y="3884222"/>
            <a:ext cx="5835130" cy="2791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7E426F-2323-46F0-A6DE-B1DA6EBC5822}"/>
              </a:ext>
            </a:extLst>
          </p:cNvPr>
          <p:cNvSpPr/>
          <p:nvPr/>
        </p:nvSpPr>
        <p:spPr>
          <a:xfrm>
            <a:off x="227138" y="1544441"/>
            <a:ext cx="5800082" cy="2259122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3D45F669-4756-4C14-9717-58E1D34E58C1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실적 부진과 어두운 전망으로 경영 위기에 처한 ㈜ 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좋은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영화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FC742C-3B4B-428F-AFF4-BD25D840EF9B}"/>
              </a:ext>
            </a:extLst>
          </p:cNvPr>
          <p:cNvSpPr/>
          <p:nvPr/>
        </p:nvSpPr>
        <p:spPr>
          <a:xfrm>
            <a:off x="220764" y="1051839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DCD3BD-BA4C-4F58-83C9-6071457DB1EA}"/>
              </a:ext>
            </a:extLst>
          </p:cNvPr>
          <p:cNvSpPr/>
          <p:nvPr/>
        </p:nvSpPr>
        <p:spPr>
          <a:xfrm>
            <a:off x="3362336" y="1112868"/>
            <a:ext cx="5538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경쟁 심화로 인한 실적 부진과 다운로드형 수익모델의 부정적 전망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0B1860C-E49E-48E3-97FA-E305504BEA24}"/>
              </a:ext>
            </a:extLst>
          </p:cNvPr>
          <p:cNvSpPr txBox="1">
            <a:spLocks/>
          </p:cNvSpPr>
          <p:nvPr/>
        </p:nvSpPr>
        <p:spPr>
          <a:xfrm>
            <a:off x="-160093" y="3907593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㈜좋은 영화 연간 매출액 및 매출 증가율 추이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0837B88-B552-45BE-B71D-4A16BD044FB9}"/>
              </a:ext>
            </a:extLst>
          </p:cNvPr>
          <p:cNvSpPr txBox="1">
            <a:spLocks/>
          </p:cNvSpPr>
          <p:nvPr/>
        </p:nvSpPr>
        <p:spPr>
          <a:xfrm>
            <a:off x="5885224" y="3925704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미국 디지털 엔터테인먼트 소비자 지출액</a:t>
            </a:r>
          </a:p>
        </p:txBody>
      </p:sp>
    </p:spTree>
    <p:extLst>
      <p:ext uri="{BB962C8B-B14F-4D97-AF65-F5344CB8AC3E}">
        <p14:creationId xmlns:p14="http://schemas.microsoft.com/office/powerpoint/2010/main" val="10751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E95759-E285-4832-96D0-C025E80DCFFB}"/>
              </a:ext>
            </a:extLst>
          </p:cNvPr>
          <p:cNvSpPr/>
          <p:nvPr/>
        </p:nvSpPr>
        <p:spPr>
          <a:xfrm>
            <a:off x="3201576" y="5618871"/>
            <a:ext cx="2803409" cy="954630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368D21-C0DD-4AD4-B76A-756CA2CACA33}"/>
              </a:ext>
            </a:extLst>
          </p:cNvPr>
          <p:cNvSpPr/>
          <p:nvPr/>
        </p:nvSpPr>
        <p:spPr>
          <a:xfrm>
            <a:off x="314843" y="5619252"/>
            <a:ext cx="2780879" cy="954250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06A944-9CE4-430A-9D96-886E1B526B52}"/>
              </a:ext>
            </a:extLst>
          </p:cNvPr>
          <p:cNvSpPr/>
          <p:nvPr/>
        </p:nvSpPr>
        <p:spPr>
          <a:xfrm>
            <a:off x="6181824" y="5610043"/>
            <a:ext cx="5704123" cy="96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38A53413-D8E1-415C-9EC1-F33BBB8BA878}"/>
              </a:ext>
            </a:extLst>
          </p:cNvPr>
          <p:cNvSpPr txBox="1">
            <a:spLocks/>
          </p:cNvSpPr>
          <p:nvPr/>
        </p:nvSpPr>
        <p:spPr>
          <a:xfrm>
            <a:off x="6277263" y="2497417"/>
            <a:ext cx="5615936" cy="28745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8A51E57D-64FB-48EE-BADB-5A2805B0A8E5}"/>
              </a:ext>
            </a:extLst>
          </p:cNvPr>
          <p:cNvSpPr txBox="1">
            <a:spLocks/>
          </p:cNvSpPr>
          <p:nvPr/>
        </p:nvSpPr>
        <p:spPr>
          <a:xfrm>
            <a:off x="355655" y="2488844"/>
            <a:ext cx="5586188" cy="299920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BCB632-3638-4EEF-83B2-F11871ABF440}"/>
              </a:ext>
            </a:extLst>
          </p:cNvPr>
          <p:cNvSpPr/>
          <p:nvPr/>
        </p:nvSpPr>
        <p:spPr>
          <a:xfrm>
            <a:off x="227138" y="4727004"/>
            <a:ext cx="11763531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FE7FBE-53C5-4746-B697-419484ECA641}"/>
              </a:ext>
            </a:extLst>
          </p:cNvPr>
          <p:cNvSpPr/>
          <p:nvPr/>
        </p:nvSpPr>
        <p:spPr>
          <a:xfrm>
            <a:off x="220764" y="1051839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AA2DB0-2D54-42B3-86F8-7D1C10442235}"/>
              </a:ext>
            </a:extLst>
          </p:cNvPr>
          <p:cNvSpPr/>
          <p:nvPr/>
        </p:nvSpPr>
        <p:spPr>
          <a:xfrm>
            <a:off x="6263411" y="1638598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CC00D8-9A36-482E-A480-90D911EFDD94}"/>
              </a:ext>
            </a:extLst>
          </p:cNvPr>
          <p:cNvSpPr/>
          <p:nvPr/>
        </p:nvSpPr>
        <p:spPr>
          <a:xfrm>
            <a:off x="327260" y="1638598"/>
            <a:ext cx="5615936" cy="279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324425-054F-4D09-ACD1-20E7CF30A770}"/>
              </a:ext>
            </a:extLst>
          </p:cNvPr>
          <p:cNvSpPr/>
          <p:nvPr/>
        </p:nvSpPr>
        <p:spPr>
          <a:xfrm>
            <a:off x="6171337" y="1530417"/>
            <a:ext cx="5825705" cy="3109383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80B538-E398-400D-A1E7-510E16EC6CAB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4666AF-434A-4866-A00E-EF79D68DF60B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현황 및 개선 기회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E81F0481-C5CB-4B20-85DC-B9F6F873A791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추천 알고리즘 개선을 통해 매출 부진 해결 가능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F991BDA-36AB-45D0-82FC-0EA424278E26}"/>
              </a:ext>
            </a:extLst>
          </p:cNvPr>
          <p:cNvSpPr txBox="1">
            <a:spLocks/>
          </p:cNvSpPr>
          <p:nvPr/>
        </p:nvSpPr>
        <p:spPr>
          <a:xfrm>
            <a:off x="6466113" y="1864475"/>
            <a:ext cx="5296415" cy="417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ko-KR" altLang="en-US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6D039B-97E8-4679-AFDE-35E0D399A3AD}"/>
              </a:ext>
            </a:extLst>
          </p:cNvPr>
          <p:cNvSpPr txBox="1">
            <a:spLocks/>
          </p:cNvSpPr>
          <p:nvPr/>
        </p:nvSpPr>
        <p:spPr>
          <a:xfrm>
            <a:off x="4389952" y="1071941"/>
            <a:ext cx="3157063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㈜좋은 영화 매출 감소 원인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7A01A-A006-4B56-84F0-0C95EB2F2460}"/>
              </a:ext>
            </a:extLst>
          </p:cNvPr>
          <p:cNvSpPr txBox="1"/>
          <p:nvPr/>
        </p:nvSpPr>
        <p:spPr>
          <a:xfrm>
            <a:off x="346980" y="2497417"/>
            <a:ext cx="55861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최근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년간 월간활성사용자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(MAU*)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추이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43A3182-6D64-4269-ABFE-814766FD5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544497"/>
              </p:ext>
            </p:extLst>
          </p:nvPr>
        </p:nvGraphicFramePr>
        <p:xfrm>
          <a:off x="685942" y="2843920"/>
          <a:ext cx="4898572" cy="179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0BEAE82-DFED-4871-97D6-0201433C3F49}"/>
              </a:ext>
            </a:extLst>
          </p:cNvPr>
          <p:cNvSpPr/>
          <p:nvPr/>
        </p:nvSpPr>
        <p:spPr>
          <a:xfrm rot="746464">
            <a:off x="3467490" y="3019646"/>
            <a:ext cx="1857957" cy="5727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3C68D53-9E38-4838-B222-183A193F0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429783"/>
              </p:ext>
            </p:extLst>
          </p:nvPr>
        </p:nvGraphicFramePr>
        <p:xfrm>
          <a:off x="6699184" y="2854760"/>
          <a:ext cx="4719249" cy="1785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E351EB-806D-47C5-AC6E-8F244A509893}"/>
              </a:ext>
            </a:extLst>
          </p:cNvPr>
          <p:cNvSpPr txBox="1"/>
          <p:nvPr/>
        </p:nvSpPr>
        <p:spPr>
          <a:xfrm>
            <a:off x="346980" y="2055875"/>
            <a:ext cx="514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2017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1,382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2018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1,061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837C4-CA01-492B-A97F-5A5D3FD5A099}"/>
              </a:ext>
            </a:extLst>
          </p:cNvPr>
          <p:cNvSpPr txBox="1"/>
          <p:nvPr/>
        </p:nvSpPr>
        <p:spPr>
          <a:xfrm>
            <a:off x="6277264" y="1882750"/>
            <a:ext cx="514116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33.3%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2018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투자금 회수에 걸리는 시간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년으로 증가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973F6-A56B-4894-AAE4-0A232E52BA51}"/>
              </a:ext>
            </a:extLst>
          </p:cNvPr>
          <p:cNvSpPr txBox="1"/>
          <p:nvPr/>
        </p:nvSpPr>
        <p:spPr>
          <a:xfrm>
            <a:off x="8309011" y="6631521"/>
            <a:ext cx="4452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*MAU(Monthly Active User): 1</a:t>
            </a:r>
            <a:r>
              <a:rPr lang="ko-KR" altLang="en-US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 간 한 번이라도 서비스를 이용한 유저 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B9A71-76A9-4F6B-9AD1-921280C56E8A}"/>
              </a:ext>
            </a:extLst>
          </p:cNvPr>
          <p:cNvSpPr/>
          <p:nvPr/>
        </p:nvSpPr>
        <p:spPr>
          <a:xfrm>
            <a:off x="227138" y="1529594"/>
            <a:ext cx="5800082" cy="3110205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13715-B136-4863-BB71-892AF4C18644}"/>
              </a:ext>
            </a:extLst>
          </p:cNvPr>
          <p:cNvSpPr txBox="1"/>
          <p:nvPr/>
        </p:nvSpPr>
        <p:spPr>
          <a:xfrm>
            <a:off x="2046659" y="1624265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원인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 유저 수 감소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E1A460-1ED0-4B94-A7B0-7B8F3324E4F3}"/>
              </a:ext>
            </a:extLst>
          </p:cNvPr>
          <p:cNvSpPr txBox="1"/>
          <p:nvPr/>
        </p:nvSpPr>
        <p:spPr>
          <a:xfrm>
            <a:off x="7846741" y="1624265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원인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계약 영화 수익성 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B8D3C5-FC02-43CC-A7D5-6FFE5B0C61AB}"/>
              </a:ext>
            </a:extLst>
          </p:cNvPr>
          <p:cNvSpPr/>
          <p:nvPr/>
        </p:nvSpPr>
        <p:spPr>
          <a:xfrm>
            <a:off x="227138" y="5219403"/>
            <a:ext cx="11763531" cy="140326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9FF8BE-1079-42C1-AFB7-87757D180C6F}"/>
              </a:ext>
            </a:extLst>
          </p:cNvPr>
          <p:cNvSpPr/>
          <p:nvPr/>
        </p:nvSpPr>
        <p:spPr>
          <a:xfrm>
            <a:off x="314844" y="5285661"/>
            <a:ext cx="2780600" cy="266803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D493C7-652A-4109-A1E6-2B1EAED9EDBE}"/>
              </a:ext>
            </a:extLst>
          </p:cNvPr>
          <p:cNvSpPr txBox="1"/>
          <p:nvPr/>
        </p:nvSpPr>
        <p:spPr>
          <a:xfrm>
            <a:off x="517163" y="5285663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예상 효과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활성사용자 증가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DB0C83-D518-4BF8-9F3C-2637DA7BB449}"/>
              </a:ext>
            </a:extLst>
          </p:cNvPr>
          <p:cNvSpPr/>
          <p:nvPr/>
        </p:nvSpPr>
        <p:spPr>
          <a:xfrm>
            <a:off x="6181824" y="5285663"/>
            <a:ext cx="5702713" cy="266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86E2C4-F290-494A-B9F4-10A4CD078F71}"/>
              </a:ext>
            </a:extLst>
          </p:cNvPr>
          <p:cNvSpPr txBox="1"/>
          <p:nvPr/>
        </p:nvSpPr>
        <p:spPr>
          <a:xfrm>
            <a:off x="8809380" y="528566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BAABD7C8-2725-40DB-973A-1253A807F67F}"/>
              </a:ext>
            </a:extLst>
          </p:cNvPr>
          <p:cNvSpPr txBox="1">
            <a:spLocks/>
          </p:cNvSpPr>
          <p:nvPr/>
        </p:nvSpPr>
        <p:spPr>
          <a:xfrm>
            <a:off x="4592806" y="4749355"/>
            <a:ext cx="3157063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Solution : 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 추천 알고리즘 개선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AA6959-E5F0-4EE8-97A3-4B794431FCB6}"/>
              </a:ext>
            </a:extLst>
          </p:cNvPr>
          <p:cNvCxnSpPr>
            <a:cxnSpLocks/>
          </p:cNvCxnSpPr>
          <p:nvPr/>
        </p:nvCxnSpPr>
        <p:spPr>
          <a:xfrm>
            <a:off x="6096000" y="5285662"/>
            <a:ext cx="0" cy="124861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4D66DE-A0F6-40B6-AA39-96AF9C230E1E}"/>
              </a:ext>
            </a:extLst>
          </p:cNvPr>
          <p:cNvSpPr/>
          <p:nvPr/>
        </p:nvSpPr>
        <p:spPr>
          <a:xfrm>
            <a:off x="1112740" y="5650433"/>
            <a:ext cx="11192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 정확도 향상 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55C342-F92B-4C33-945B-22A8747ACAFB}"/>
              </a:ext>
            </a:extLst>
          </p:cNvPr>
          <p:cNvSpPr/>
          <p:nvPr/>
        </p:nvSpPr>
        <p:spPr>
          <a:xfrm>
            <a:off x="1209722" y="5970292"/>
            <a:ext cx="925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재방문율 증가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58064-57E4-433C-894A-7F479B802EF0}"/>
              </a:ext>
            </a:extLst>
          </p:cNvPr>
          <p:cNvSpPr/>
          <p:nvPr/>
        </p:nvSpPr>
        <p:spPr>
          <a:xfrm>
            <a:off x="667241" y="6280359"/>
            <a:ext cx="2010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및 사용시간 증가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40DE22-2071-4F06-B3D3-2A9F39E8169E}"/>
              </a:ext>
            </a:extLst>
          </p:cNvPr>
          <p:cNvSpPr/>
          <p:nvPr/>
        </p:nvSpPr>
        <p:spPr>
          <a:xfrm>
            <a:off x="3629562" y="5655374"/>
            <a:ext cx="19549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반응이 높은 영화 선정</a:t>
            </a:r>
            <a:endParaRPr lang="ko-KR" altLang="en-US" sz="10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421646-CB27-4458-BE56-DE1F55374A46}"/>
              </a:ext>
            </a:extLst>
          </p:cNvPr>
          <p:cNvSpPr/>
          <p:nvPr/>
        </p:nvSpPr>
        <p:spPr>
          <a:xfrm>
            <a:off x="4256062" y="5975233"/>
            <a:ext cx="7019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상승</a:t>
            </a:r>
            <a:endParaRPr lang="ko-KR" altLang="en-US" sz="10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B64CCB-6782-405E-8F10-DEE27469366F}"/>
              </a:ext>
            </a:extLst>
          </p:cNvPr>
          <p:cNvSpPr/>
          <p:nvPr/>
        </p:nvSpPr>
        <p:spPr>
          <a:xfrm>
            <a:off x="3385390" y="6285300"/>
            <a:ext cx="24432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투자금 회수 기한 단축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재투자 효율 증가</a:t>
            </a:r>
            <a:endParaRPr lang="ko-KR" altLang="en-US" sz="10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529AD2-E557-4D06-8183-1A1F6216112E}"/>
              </a:ext>
            </a:extLst>
          </p:cNvPr>
          <p:cNvSpPr/>
          <p:nvPr/>
        </p:nvSpPr>
        <p:spPr>
          <a:xfrm>
            <a:off x="3201576" y="5285663"/>
            <a:ext cx="2808601" cy="266802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82F5C-696B-4019-83E8-35EF1DDDC828}"/>
              </a:ext>
            </a:extLst>
          </p:cNvPr>
          <p:cNvSpPr txBox="1"/>
          <p:nvPr/>
        </p:nvSpPr>
        <p:spPr>
          <a:xfrm>
            <a:off x="3457436" y="5285663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예상효과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수익성 개선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F15C9-0631-41E3-80DC-EBBC34DE088C}"/>
              </a:ext>
            </a:extLst>
          </p:cNvPr>
          <p:cNvSpPr/>
          <p:nvPr/>
        </p:nvSpPr>
        <p:spPr>
          <a:xfrm>
            <a:off x="8309011" y="5637754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</a:t>
            </a: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매출의 증가세 전환</a:t>
            </a:r>
          </a:p>
          <a:p>
            <a:pPr fontAlgn="base"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</a:t>
            </a: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활성사용자 수 유지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A1E74-2B1A-43B6-8CBD-3D46A6BC0B20}"/>
              </a:ext>
            </a:extLst>
          </p:cNvPr>
          <p:cNvSpPr txBox="1"/>
          <p:nvPr/>
        </p:nvSpPr>
        <p:spPr>
          <a:xfrm>
            <a:off x="4470123" y="5828975"/>
            <a:ext cx="300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03F7D0-AFF5-449B-A182-BCC555D7C1B1}"/>
              </a:ext>
            </a:extLst>
          </p:cNvPr>
          <p:cNvSpPr txBox="1"/>
          <p:nvPr/>
        </p:nvSpPr>
        <p:spPr>
          <a:xfrm>
            <a:off x="4470122" y="6146151"/>
            <a:ext cx="300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9B4F6C-9786-49EC-8A93-AA36661672EF}"/>
              </a:ext>
            </a:extLst>
          </p:cNvPr>
          <p:cNvSpPr txBox="1"/>
          <p:nvPr/>
        </p:nvSpPr>
        <p:spPr>
          <a:xfrm>
            <a:off x="1526187" y="5806888"/>
            <a:ext cx="300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3A0A90-F0FD-4751-810E-6D5DDC67DA68}"/>
              </a:ext>
            </a:extLst>
          </p:cNvPr>
          <p:cNvSpPr txBox="1"/>
          <p:nvPr/>
        </p:nvSpPr>
        <p:spPr>
          <a:xfrm>
            <a:off x="1528175" y="6133696"/>
            <a:ext cx="300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9F9CEC-038F-4044-8E0D-328D9BCDBCE4}"/>
              </a:ext>
            </a:extLst>
          </p:cNvPr>
          <p:cNvSpPr txBox="1"/>
          <p:nvPr/>
        </p:nvSpPr>
        <p:spPr>
          <a:xfrm>
            <a:off x="6277263" y="2524603"/>
            <a:ext cx="55762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최근 </a:t>
            </a:r>
            <a:r>
              <a:rPr lang="en-US" altLang="ko-KR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년간 계약 영화 </a:t>
            </a:r>
            <a:r>
              <a:rPr lang="en-US" altLang="ko-KR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ROI </a:t>
            </a:r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추이</a:t>
            </a:r>
          </a:p>
        </p:txBody>
      </p:sp>
    </p:spTree>
    <p:extLst>
      <p:ext uri="{BB962C8B-B14F-4D97-AF65-F5344CB8AC3E}">
        <p14:creationId xmlns:p14="http://schemas.microsoft.com/office/powerpoint/2010/main" val="36238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7D1240-F5C9-4241-B9EB-DAF5D18924AE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BC580F-7BDE-49AD-AD05-697A2B12EEEE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30A065F5-734E-4CA7-BC20-87AFC21E5132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양적 질적 확장을 통한 분석 및 추천 알고리즘 구현</a:t>
            </a: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479ED371-488B-4FE0-B93B-E2B7E82C0C65}"/>
              </a:ext>
            </a:extLst>
          </p:cNvPr>
          <p:cNvSpPr txBox="1">
            <a:spLocks/>
          </p:cNvSpPr>
          <p:nvPr/>
        </p:nvSpPr>
        <p:spPr>
          <a:xfrm>
            <a:off x="542174" y="1957197"/>
            <a:ext cx="2071809" cy="44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</a:t>
            </a:r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16F1D6E1-C052-462A-8565-4162E6260752}"/>
              </a:ext>
            </a:extLst>
          </p:cNvPr>
          <p:cNvSpPr txBox="1">
            <a:spLocks/>
          </p:cNvSpPr>
          <p:nvPr/>
        </p:nvSpPr>
        <p:spPr>
          <a:xfrm>
            <a:off x="2883203" y="1957198"/>
            <a:ext cx="2070520" cy="44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EDA</a:t>
            </a: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704AECED-D82A-48C6-B7B2-8435E32E43D2}"/>
              </a:ext>
            </a:extLst>
          </p:cNvPr>
          <p:cNvSpPr txBox="1">
            <a:spLocks/>
          </p:cNvSpPr>
          <p:nvPr/>
        </p:nvSpPr>
        <p:spPr>
          <a:xfrm>
            <a:off x="5179181" y="1957197"/>
            <a:ext cx="6470645" cy="44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</a:t>
            </a:r>
            <a:endParaRPr lang="en-US" altLang="ko-KR" sz="14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07B887A1-016B-4F76-9912-177AF355D808}"/>
              </a:ext>
            </a:extLst>
          </p:cNvPr>
          <p:cNvSpPr/>
          <p:nvPr/>
        </p:nvSpPr>
        <p:spPr>
          <a:xfrm>
            <a:off x="542174" y="2637839"/>
            <a:ext cx="2199325" cy="1346463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 Scraping</a:t>
            </a: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0C1DE56A-057C-4760-AE3F-008C072C2537}"/>
              </a:ext>
            </a:extLst>
          </p:cNvPr>
          <p:cNvSpPr/>
          <p:nvPr/>
        </p:nvSpPr>
        <p:spPr>
          <a:xfrm>
            <a:off x="542174" y="4189912"/>
            <a:ext cx="2199325" cy="1353615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줄거리 감성분석</a:t>
            </a: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58FA87A1-1EC8-4C00-B8BB-3E483081FB32}"/>
              </a:ext>
            </a:extLst>
          </p:cNvPr>
          <p:cNvSpPr/>
          <p:nvPr/>
        </p:nvSpPr>
        <p:spPr>
          <a:xfrm>
            <a:off x="2897748" y="3402526"/>
            <a:ext cx="2070520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endParaRPr lang="ko-KR" altLang="en-US" sz="1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화살표: 오각형 58">
            <a:extLst>
              <a:ext uri="{FF2B5EF4-FFF2-40B4-BE49-F238E27FC236}">
                <a16:creationId xmlns:a16="http://schemas.microsoft.com/office/drawing/2014/main" id="{DD19A28A-5AED-4142-8EDD-8FA7E082399F}"/>
              </a:ext>
            </a:extLst>
          </p:cNvPr>
          <p:cNvSpPr/>
          <p:nvPr/>
        </p:nvSpPr>
        <p:spPr>
          <a:xfrm>
            <a:off x="2897748" y="2613682"/>
            <a:ext cx="2070520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화살표: 오각형 59">
            <a:extLst>
              <a:ext uri="{FF2B5EF4-FFF2-40B4-BE49-F238E27FC236}">
                <a16:creationId xmlns:a16="http://schemas.microsoft.com/office/drawing/2014/main" id="{97CB31A8-CF2B-4731-8AC3-BAC3E0FAEB97}"/>
              </a:ext>
            </a:extLst>
          </p:cNvPr>
          <p:cNvSpPr/>
          <p:nvPr/>
        </p:nvSpPr>
        <p:spPr>
          <a:xfrm>
            <a:off x="2899728" y="4191370"/>
            <a:ext cx="2070520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D6CAB0A6-E95B-4A56-8282-CDD1866643BC}"/>
              </a:ext>
            </a:extLst>
          </p:cNvPr>
          <p:cNvSpPr/>
          <p:nvPr/>
        </p:nvSpPr>
        <p:spPr>
          <a:xfrm>
            <a:off x="2894482" y="4980215"/>
            <a:ext cx="2070520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가격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endParaRPr lang="ko-KR" altLang="en-US" sz="1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2A3CD064-9566-40A3-9778-88FE31F76DB1}"/>
              </a:ext>
            </a:extLst>
          </p:cNvPr>
          <p:cNvSpPr/>
          <p:nvPr/>
        </p:nvSpPr>
        <p:spPr>
          <a:xfrm>
            <a:off x="5179181" y="2613682"/>
            <a:ext cx="1919076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군집분석</a:t>
            </a: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BBC94B3F-4F2F-46B2-8CCB-305619EB0B51}"/>
              </a:ext>
            </a:extLst>
          </p:cNvPr>
          <p:cNvSpPr/>
          <p:nvPr/>
        </p:nvSpPr>
        <p:spPr>
          <a:xfrm>
            <a:off x="7227065" y="2613682"/>
            <a:ext cx="4422761" cy="563312"/>
          </a:xfrm>
          <a:prstGeom prst="chevron">
            <a:avLst>
              <a:gd name="adj" fmla="val 202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</a:t>
            </a:r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영화별 군집 형성</a:t>
            </a: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AAA78DD4-3C93-44F8-9A5A-69AAB11930C4}"/>
              </a:ext>
            </a:extLst>
          </p:cNvPr>
          <p:cNvSpPr/>
          <p:nvPr/>
        </p:nvSpPr>
        <p:spPr>
          <a:xfrm>
            <a:off x="5179181" y="3401797"/>
            <a:ext cx="1919076" cy="563312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연관규칙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21D2450C-7C64-43FE-B5FA-5813B182C762}"/>
              </a:ext>
            </a:extLst>
          </p:cNvPr>
          <p:cNvSpPr/>
          <p:nvPr/>
        </p:nvSpPr>
        <p:spPr>
          <a:xfrm>
            <a:off x="7227065" y="3368746"/>
            <a:ext cx="4422761" cy="563312"/>
          </a:xfrm>
          <a:prstGeom prst="chevron">
            <a:avLst>
              <a:gd name="adj" fmla="val 202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영화의 다운로드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활용</a:t>
            </a: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3E1E5439-E68B-4F67-A2FE-622C2F38A65C}"/>
              </a:ext>
            </a:extLst>
          </p:cNvPr>
          <p:cNvSpPr/>
          <p:nvPr/>
        </p:nvSpPr>
        <p:spPr>
          <a:xfrm>
            <a:off x="5179181" y="4189912"/>
            <a:ext cx="1919076" cy="1353615"/>
          </a:xfrm>
          <a:prstGeom prst="homePlate">
            <a:avLst>
              <a:gd name="adj" fmla="val 1078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6785851D-7508-4602-B95C-844963E1CFD0}"/>
              </a:ext>
            </a:extLst>
          </p:cNvPr>
          <p:cNvSpPr/>
          <p:nvPr/>
        </p:nvSpPr>
        <p:spPr>
          <a:xfrm>
            <a:off x="7227065" y="4191370"/>
            <a:ext cx="4422761" cy="563312"/>
          </a:xfrm>
          <a:prstGeom prst="chevron">
            <a:avLst>
              <a:gd name="adj" fmla="val 202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특성을 이용한 고객별 매출 예측</a:t>
            </a:r>
          </a:p>
        </p:txBody>
      </p:sp>
      <p:sp>
        <p:nvSpPr>
          <p:cNvPr id="69" name="화살표: 갈매기형 수장 68">
            <a:extLst>
              <a:ext uri="{FF2B5EF4-FFF2-40B4-BE49-F238E27FC236}">
                <a16:creationId xmlns:a16="http://schemas.microsoft.com/office/drawing/2014/main" id="{603C22B5-6574-4871-9520-04B0BB4FDC7B}"/>
              </a:ext>
            </a:extLst>
          </p:cNvPr>
          <p:cNvSpPr/>
          <p:nvPr/>
        </p:nvSpPr>
        <p:spPr>
          <a:xfrm>
            <a:off x="7228627" y="4980215"/>
            <a:ext cx="4421199" cy="563312"/>
          </a:xfrm>
          <a:prstGeom prst="chevron">
            <a:avLst>
              <a:gd name="adj" fmla="val 202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특성을 이용한 영화별 매출 예측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43DDF928-0A45-449D-8059-65F90A7F3665}"/>
              </a:ext>
            </a:extLst>
          </p:cNvPr>
          <p:cNvSpPr txBox="1">
            <a:spLocks/>
          </p:cNvSpPr>
          <p:nvPr/>
        </p:nvSpPr>
        <p:spPr>
          <a:xfrm>
            <a:off x="542174" y="5854548"/>
            <a:ext cx="11107652" cy="44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 알고리즘</a:t>
            </a:r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D060D6-099D-4D11-9016-D3431DC5A533}"/>
              </a:ext>
            </a:extLst>
          </p:cNvPr>
          <p:cNvSpPr/>
          <p:nvPr/>
        </p:nvSpPr>
        <p:spPr>
          <a:xfrm>
            <a:off x="227137" y="1590345"/>
            <a:ext cx="11763531" cy="503905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6ED8C2-809C-42A7-9A8A-FC21C2B227DC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A4EFA4-146C-4F14-87B4-4556D5853FAB}"/>
              </a:ext>
            </a:extLst>
          </p:cNvPr>
          <p:cNvSpPr/>
          <p:nvPr/>
        </p:nvSpPr>
        <p:spPr>
          <a:xfrm>
            <a:off x="5223385" y="1159742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분석 계획</a:t>
            </a:r>
          </a:p>
        </p:txBody>
      </p:sp>
    </p:spTree>
    <p:extLst>
      <p:ext uri="{BB962C8B-B14F-4D97-AF65-F5344CB8AC3E}">
        <p14:creationId xmlns:p14="http://schemas.microsoft.com/office/powerpoint/2010/main" val="224238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십자형 2">
            <a:extLst>
              <a:ext uri="{FF2B5EF4-FFF2-40B4-BE49-F238E27FC236}">
                <a16:creationId xmlns:a16="http://schemas.microsoft.com/office/drawing/2014/main" id="{F0270FA3-8770-4641-B76B-5FFFE9073676}"/>
              </a:ext>
            </a:extLst>
          </p:cNvPr>
          <p:cNvSpPr/>
          <p:nvPr/>
        </p:nvSpPr>
        <p:spPr>
          <a:xfrm>
            <a:off x="2853540" y="3879365"/>
            <a:ext cx="364660" cy="364660"/>
          </a:xfrm>
          <a:prstGeom prst="plus">
            <a:avLst>
              <a:gd name="adj" fmla="val 36426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844DEE-FBEB-4952-8712-41BB5DD55B9C}"/>
              </a:ext>
            </a:extLst>
          </p:cNvPr>
          <p:cNvCxnSpPr/>
          <p:nvPr/>
        </p:nvCxnSpPr>
        <p:spPr>
          <a:xfrm>
            <a:off x="8242150" y="4033703"/>
            <a:ext cx="1012018" cy="0"/>
          </a:xfrm>
          <a:prstGeom prst="line">
            <a:avLst/>
          </a:prstGeom>
          <a:ln w="28575">
            <a:solidFill>
              <a:srgbClr val="F79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C2659D3-0B35-4067-B945-02D474E3A84F}"/>
              </a:ext>
            </a:extLst>
          </p:cNvPr>
          <p:cNvSpPr/>
          <p:nvPr/>
        </p:nvSpPr>
        <p:spPr>
          <a:xfrm>
            <a:off x="5279058" y="4751646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7D1240-F5C9-4241-B9EB-DAF5D18924AE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D060D6-099D-4D11-9016-D3431DC5A533}"/>
              </a:ext>
            </a:extLst>
          </p:cNvPr>
          <p:cNvSpPr/>
          <p:nvPr/>
        </p:nvSpPr>
        <p:spPr>
          <a:xfrm>
            <a:off x="227137" y="1590345"/>
            <a:ext cx="11763531" cy="503905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6ED8C2-809C-42A7-9A8A-FC21C2B227DC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A4EFA4-146C-4F14-87B4-4556D5853FAB}"/>
              </a:ext>
            </a:extLst>
          </p:cNvPr>
          <p:cNvSpPr/>
          <p:nvPr/>
        </p:nvSpPr>
        <p:spPr>
          <a:xfrm>
            <a:off x="5400938" y="1169364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분석 계획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ACB164-8A1E-4BB7-85D3-057EC67AC260}"/>
              </a:ext>
            </a:extLst>
          </p:cNvPr>
          <p:cNvSpPr/>
          <p:nvPr/>
        </p:nvSpPr>
        <p:spPr>
          <a:xfrm>
            <a:off x="5279058" y="3915047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5C9A03F-4922-41DC-A140-D44FC0DC2692}"/>
              </a:ext>
            </a:extLst>
          </p:cNvPr>
          <p:cNvSpPr/>
          <p:nvPr/>
        </p:nvSpPr>
        <p:spPr>
          <a:xfrm>
            <a:off x="617383" y="3801678"/>
            <a:ext cx="2173478" cy="530155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 특성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003320-CC87-4963-A10B-B6A9ED75D537}"/>
              </a:ext>
            </a:extLst>
          </p:cNvPr>
          <p:cNvSpPr/>
          <p:nvPr/>
        </p:nvSpPr>
        <p:spPr>
          <a:xfrm>
            <a:off x="3275510" y="3801678"/>
            <a:ext cx="2173478" cy="530155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 패턴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5A5F85-1790-45D6-9DEE-E6E97F384D94}"/>
              </a:ext>
            </a:extLst>
          </p:cNvPr>
          <p:cNvSpPr/>
          <p:nvPr/>
        </p:nvSpPr>
        <p:spPr>
          <a:xfrm>
            <a:off x="3275510" y="4660066"/>
            <a:ext cx="2173478" cy="530155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감상 영화 기록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93F4DE3-6807-443E-86BB-A5F69EF562A2}"/>
              </a:ext>
            </a:extLst>
          </p:cNvPr>
          <p:cNvSpPr/>
          <p:nvPr/>
        </p:nvSpPr>
        <p:spPr>
          <a:xfrm>
            <a:off x="5999335" y="3801678"/>
            <a:ext cx="2330951" cy="503738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</a:t>
            </a:r>
            <a:endParaRPr lang="ko-KR" altLang="en-US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4C9FCA-344D-45C7-BB43-301FECC3C01C}"/>
              </a:ext>
            </a:extLst>
          </p:cNvPr>
          <p:cNvSpPr/>
          <p:nvPr/>
        </p:nvSpPr>
        <p:spPr>
          <a:xfrm>
            <a:off x="5983903" y="4660066"/>
            <a:ext cx="2330951" cy="503738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 규칙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2957B5-3912-4085-87AD-B1841C1D4032}"/>
              </a:ext>
            </a:extLst>
          </p:cNvPr>
          <p:cNvSpPr/>
          <p:nvPr/>
        </p:nvSpPr>
        <p:spPr>
          <a:xfrm>
            <a:off x="5876234" y="3668547"/>
            <a:ext cx="2578844" cy="1671448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F9E133-3677-4537-A118-136901550D69}"/>
              </a:ext>
            </a:extLst>
          </p:cNvPr>
          <p:cNvSpPr/>
          <p:nvPr/>
        </p:nvSpPr>
        <p:spPr>
          <a:xfrm>
            <a:off x="5869884" y="3212613"/>
            <a:ext cx="2578844" cy="393727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 중 추천영화 선정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C6DD7F2-AEAB-42F2-9F3E-73CD6719C8CA}"/>
              </a:ext>
            </a:extLst>
          </p:cNvPr>
          <p:cNvSpPr/>
          <p:nvPr/>
        </p:nvSpPr>
        <p:spPr>
          <a:xfrm>
            <a:off x="9214128" y="3801678"/>
            <a:ext cx="2330951" cy="503738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미보유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Cluster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E3E112-317A-46EB-8BC5-5E4642D3418B}"/>
              </a:ext>
            </a:extLst>
          </p:cNvPr>
          <p:cNvSpPr/>
          <p:nvPr/>
        </p:nvSpPr>
        <p:spPr>
          <a:xfrm>
            <a:off x="9198696" y="4660066"/>
            <a:ext cx="2330951" cy="503738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매출 예측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DDF1BC-1357-43CA-839A-D50E66366EE7}"/>
              </a:ext>
            </a:extLst>
          </p:cNvPr>
          <p:cNvSpPr/>
          <p:nvPr/>
        </p:nvSpPr>
        <p:spPr>
          <a:xfrm>
            <a:off x="9091027" y="3643088"/>
            <a:ext cx="2578844" cy="1671448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311D2B-7DDA-4D13-884E-BFFDF0C7F2BC}"/>
              </a:ext>
            </a:extLst>
          </p:cNvPr>
          <p:cNvSpPr/>
          <p:nvPr/>
        </p:nvSpPr>
        <p:spPr>
          <a:xfrm>
            <a:off x="9084677" y="3212613"/>
            <a:ext cx="2578844" cy="393727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미보유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중 추천영화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2400C-3DF3-4E3E-9F6F-9F97A57AD679}"/>
              </a:ext>
            </a:extLst>
          </p:cNvPr>
          <p:cNvSpPr txBox="1"/>
          <p:nvPr/>
        </p:nvSpPr>
        <p:spPr>
          <a:xfrm>
            <a:off x="5462570" y="373075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F715A-BFD0-4A13-85ED-C3FA16E1244C}"/>
              </a:ext>
            </a:extLst>
          </p:cNvPr>
          <p:cNvSpPr txBox="1"/>
          <p:nvPr/>
        </p:nvSpPr>
        <p:spPr>
          <a:xfrm>
            <a:off x="8384418" y="375595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 군집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7CFDC-8890-4EB9-AC55-C31C531ACD0C}"/>
              </a:ext>
            </a:extLst>
          </p:cNvPr>
          <p:cNvSpPr txBox="1">
            <a:spLocks/>
          </p:cNvSpPr>
          <p:nvPr/>
        </p:nvSpPr>
        <p:spPr>
          <a:xfrm>
            <a:off x="542174" y="1955068"/>
            <a:ext cx="11107652" cy="44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 알고리즘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FE363-8D1A-42EB-8308-F9B4EE13A600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FE7A106-38AF-499C-B855-E8AF7FD1CB3B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군집분석과 연관규칙을 활용한 영화 추천 및 매출 예측</a:t>
            </a:r>
          </a:p>
        </p:txBody>
      </p:sp>
    </p:spTree>
    <p:extLst>
      <p:ext uri="{BB962C8B-B14F-4D97-AF65-F5344CB8AC3E}">
        <p14:creationId xmlns:p14="http://schemas.microsoft.com/office/powerpoint/2010/main" val="49706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>
            <a:extLst>
              <a:ext uri="{FF2B5EF4-FFF2-40B4-BE49-F238E27FC236}">
                <a16:creationId xmlns:a16="http://schemas.microsoft.com/office/drawing/2014/main" id="{B2FFFB90-B2F0-49DB-BE7D-114F48FB2025}"/>
              </a:ext>
            </a:extLst>
          </p:cNvPr>
          <p:cNvSpPr txBox="1">
            <a:spLocks/>
          </p:cNvSpPr>
          <p:nvPr/>
        </p:nvSpPr>
        <p:spPr>
          <a:xfrm>
            <a:off x="5905887" y="4161534"/>
            <a:ext cx="5975631" cy="271020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AB2E2EAD-5098-406F-AE16-068619ED2006}"/>
              </a:ext>
            </a:extLst>
          </p:cNvPr>
          <p:cNvSpPr txBox="1">
            <a:spLocks/>
          </p:cNvSpPr>
          <p:nvPr/>
        </p:nvSpPr>
        <p:spPr>
          <a:xfrm>
            <a:off x="340710" y="3617249"/>
            <a:ext cx="11540812" cy="366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905D954-38BD-46CA-A1C8-ADD0432211A8}"/>
              </a:ext>
            </a:extLst>
          </p:cNvPr>
          <p:cNvSpPr/>
          <p:nvPr/>
        </p:nvSpPr>
        <p:spPr>
          <a:xfrm>
            <a:off x="9450628" y="5914290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075897EA-4273-4E4C-9EB2-F10556AD687C}"/>
              </a:ext>
            </a:extLst>
          </p:cNvPr>
          <p:cNvSpPr/>
          <p:nvPr/>
        </p:nvSpPr>
        <p:spPr>
          <a:xfrm>
            <a:off x="7334491" y="5914290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B236C6-B657-437B-8347-702221B51296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298983" y="1924979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IMDb, The Numbers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영화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웹사이트를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스크래핑하여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(feature)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및 관측치 수정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보완</a:t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# of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2,184 → 4,560</a:t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# of Features : 31 → 57 (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metascore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개봉 첫 주 스크린 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시리즈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원작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제작방식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인플레이션 조정 매출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수상기록 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FB53246-8136-4D14-B462-E5F2DAF169FC}"/>
              </a:ext>
            </a:extLst>
          </p:cNvPr>
          <p:cNvSpPr txBox="1">
            <a:spLocks/>
          </p:cNvSpPr>
          <p:nvPr/>
        </p:nvSpPr>
        <p:spPr>
          <a:xfrm>
            <a:off x="304360" y="3856098"/>
            <a:ext cx="5302666" cy="21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영화의 줄거리를 긍정도에 따라 점수화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BERT vs. Word2Vec</a:t>
            </a:r>
            <a:b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 단위 분석에 사용되는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분류</a:t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기반의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Word2Vec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줄거리 분석에서 분류 성능이 떨어짐</a:t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106C4F51-EAF7-4540-9F13-8BA8512C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82958"/>
              </p:ext>
            </p:extLst>
          </p:nvPr>
        </p:nvGraphicFramePr>
        <p:xfrm>
          <a:off x="948108" y="5566041"/>
          <a:ext cx="3863921" cy="604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57">
                  <a:extLst>
                    <a:ext uri="{9D8B030D-6E8A-4147-A177-3AD203B41FA5}">
                      <a16:colId xmlns:a16="http://schemas.microsoft.com/office/drawing/2014/main" val="3599045182"/>
                    </a:ext>
                  </a:extLst>
                </a:gridCol>
                <a:gridCol w="1161561">
                  <a:extLst>
                    <a:ext uri="{9D8B030D-6E8A-4147-A177-3AD203B41FA5}">
                      <a16:colId xmlns:a16="http://schemas.microsoft.com/office/drawing/2014/main" val="2304159783"/>
                    </a:ext>
                  </a:extLst>
                </a:gridCol>
                <a:gridCol w="809403">
                  <a:extLst>
                    <a:ext uri="{9D8B030D-6E8A-4147-A177-3AD203B41FA5}">
                      <a16:colId xmlns:a16="http://schemas.microsoft.com/office/drawing/2014/main" val="2893722917"/>
                    </a:ext>
                  </a:extLst>
                </a:gridCol>
              </a:tblGrid>
              <a:tr h="224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Movie</a:t>
                      </a:r>
                      <a:endParaRPr lang="ko-KR" altLang="en-US" sz="12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Word2Vec</a:t>
                      </a:r>
                      <a:endParaRPr lang="ko-KR" altLang="en-US" sz="12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BERT</a:t>
                      </a:r>
                      <a:endParaRPr lang="ko-KR" altLang="en-US" sz="1200" b="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24200"/>
                  </a:ext>
                </a:extLst>
              </a:tr>
              <a:tr h="330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Avengers: Infinity War*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0.5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0.155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6492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90FA3C-C686-40D7-A36D-D81E76E4E179}"/>
              </a:ext>
            </a:extLst>
          </p:cNvPr>
          <p:cNvSpPr txBox="1"/>
          <p:nvPr/>
        </p:nvSpPr>
        <p:spPr>
          <a:xfrm>
            <a:off x="2755182" y="6130606"/>
            <a:ext cx="2315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</a:t>
            </a:r>
            <a:r>
              <a:rPr lang="ko-KR" altLang="en-US" sz="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영화는 인류 절반이 죽는 비극적 줄거리이다</a:t>
            </a:r>
            <a:r>
              <a:rPr lang="en-US" altLang="ko-KR" sz="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9086D-B679-49C0-AC5F-EA0FA0984671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E5BFD7-E95D-4CCE-B5E5-17273E3A7CC3}"/>
              </a:ext>
            </a:extLst>
          </p:cNvPr>
          <p:cNvSpPr/>
          <p:nvPr/>
        </p:nvSpPr>
        <p:spPr>
          <a:xfrm>
            <a:off x="5634129" y="1160230"/>
            <a:ext cx="918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 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29F0D1-E953-42A9-9348-3B487B34529F}"/>
              </a:ext>
            </a:extLst>
          </p:cNvPr>
          <p:cNvSpPr/>
          <p:nvPr/>
        </p:nvSpPr>
        <p:spPr>
          <a:xfrm>
            <a:off x="227137" y="1584256"/>
            <a:ext cx="11763531" cy="1857784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B64B4660-74D4-4B99-A358-9DB3EFAEBCEE}"/>
              </a:ext>
            </a:extLst>
          </p:cNvPr>
          <p:cNvSpPr txBox="1">
            <a:spLocks/>
          </p:cNvSpPr>
          <p:nvPr/>
        </p:nvSpPr>
        <p:spPr>
          <a:xfrm>
            <a:off x="352205" y="1689872"/>
            <a:ext cx="11540812" cy="366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0FB3E-39BE-403D-BB41-6AA80907CAA2}"/>
              </a:ext>
            </a:extLst>
          </p:cNvPr>
          <p:cNvSpPr txBox="1"/>
          <p:nvPr/>
        </p:nvSpPr>
        <p:spPr>
          <a:xfrm>
            <a:off x="5441352" y="1749671"/>
            <a:ext cx="130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 Scraping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D655DC-0406-4322-AA09-0D84F01EC6E9}"/>
              </a:ext>
            </a:extLst>
          </p:cNvPr>
          <p:cNvSpPr/>
          <p:nvPr/>
        </p:nvSpPr>
        <p:spPr>
          <a:xfrm>
            <a:off x="227137" y="3508142"/>
            <a:ext cx="11775566" cy="3146657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71DC2-50AB-456E-B7F6-AE2F199FE502}"/>
              </a:ext>
            </a:extLst>
          </p:cNvPr>
          <p:cNvSpPr txBox="1"/>
          <p:nvPr/>
        </p:nvSpPr>
        <p:spPr>
          <a:xfrm>
            <a:off x="4798968" y="367896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줄거리 분석을 통한 감성분석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4AE7DEA-0D14-4CD4-BA97-82F7C7F28D08}"/>
              </a:ext>
            </a:extLst>
          </p:cNvPr>
          <p:cNvSpPr/>
          <p:nvPr/>
        </p:nvSpPr>
        <p:spPr>
          <a:xfrm>
            <a:off x="6013593" y="5814918"/>
            <a:ext cx="1627523" cy="475743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줄거리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0F0E419-CE5E-4BE1-9E0F-377AF420FE5E}"/>
              </a:ext>
            </a:extLst>
          </p:cNvPr>
          <p:cNvSpPr/>
          <p:nvPr/>
        </p:nvSpPr>
        <p:spPr>
          <a:xfrm>
            <a:off x="10160260" y="5807571"/>
            <a:ext cx="1655470" cy="490437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긍정 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Score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E94509E-1232-4BBD-85E0-A9F20A1ECA5B}"/>
              </a:ext>
            </a:extLst>
          </p:cNvPr>
          <p:cNvSpPr/>
          <p:nvPr/>
        </p:nvSpPr>
        <p:spPr>
          <a:xfrm rot="16200000">
            <a:off x="8276025" y="5315767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7D1D63B1-F974-4773-A627-FD3553D75859}"/>
              </a:ext>
            </a:extLst>
          </p:cNvPr>
          <p:cNvSpPr/>
          <p:nvPr/>
        </p:nvSpPr>
        <p:spPr>
          <a:xfrm rot="5400000">
            <a:off x="8750143" y="5337365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AE8770B-274D-49F1-B3B4-9ECCFB5BE533}"/>
              </a:ext>
            </a:extLst>
          </p:cNvPr>
          <p:cNvSpPr/>
          <p:nvPr/>
        </p:nvSpPr>
        <p:spPr>
          <a:xfrm>
            <a:off x="8021481" y="4638125"/>
            <a:ext cx="1655470" cy="507821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IMDb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리뷰 데이터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14CF6A-070A-4A9C-8C51-B298A1775636}"/>
              </a:ext>
            </a:extLst>
          </p:cNvPr>
          <p:cNvSpPr/>
          <p:nvPr/>
        </p:nvSpPr>
        <p:spPr>
          <a:xfrm>
            <a:off x="8049158" y="5798879"/>
            <a:ext cx="1655470" cy="507821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CD0E2-2AB6-4D04-B322-B6FE59ABFCF9}"/>
              </a:ext>
            </a:extLst>
          </p:cNvPr>
          <p:cNvSpPr txBox="1"/>
          <p:nvPr/>
        </p:nvSpPr>
        <p:spPr>
          <a:xfrm>
            <a:off x="9193153" y="5300962"/>
            <a:ext cx="143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Fine-Tuning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F9123F6-4D84-4788-B0D8-1A0232346636}"/>
              </a:ext>
            </a:extLst>
          </p:cNvPr>
          <p:cNvCxnSpPr>
            <a:cxnSpLocks/>
          </p:cNvCxnSpPr>
          <p:nvPr/>
        </p:nvCxnSpPr>
        <p:spPr>
          <a:xfrm>
            <a:off x="5791200" y="4163903"/>
            <a:ext cx="0" cy="229231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BEC19E-6FD6-43A0-A905-3A1E4EA381E8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C03E869-CE30-4FE0-A2F7-F03A151BF0A3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스크래핑과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텍스트 분석을 통한 데이터의 양과 질 증가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BE84E-D2E7-4D5E-9ACA-B0C5DDCD0BAA}"/>
              </a:ext>
            </a:extLst>
          </p:cNvPr>
          <p:cNvSpPr txBox="1"/>
          <p:nvPr/>
        </p:nvSpPr>
        <p:spPr>
          <a:xfrm>
            <a:off x="5918447" y="4183611"/>
            <a:ext cx="5956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Sentiment Analysis(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5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EB167C-CEE5-46B2-85CE-92A2DDB8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75" y="2349359"/>
            <a:ext cx="5002678" cy="1939364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4ACC5F0E-8504-4FB8-B918-7E614734E1B9}"/>
              </a:ext>
            </a:extLst>
          </p:cNvPr>
          <p:cNvSpPr txBox="1">
            <a:spLocks/>
          </p:cNvSpPr>
          <p:nvPr/>
        </p:nvSpPr>
        <p:spPr>
          <a:xfrm>
            <a:off x="334964" y="1693267"/>
            <a:ext cx="5560844" cy="36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7F1947-356D-45A1-A776-AD59A2B59E68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A11739-5945-4D9D-B847-AEF4F91426FA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48774-8C87-425E-8222-E2394B2DAB02}"/>
              </a:ext>
            </a:extLst>
          </p:cNvPr>
          <p:cNvSpPr/>
          <p:nvPr/>
        </p:nvSpPr>
        <p:spPr>
          <a:xfrm>
            <a:off x="5767253" y="1161918"/>
            <a:ext cx="646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 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37B8D5-1AD3-4C8D-8FF3-40E197DA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2755"/>
              </p:ext>
            </p:extLst>
          </p:nvPr>
        </p:nvGraphicFramePr>
        <p:xfrm>
          <a:off x="774413" y="2929133"/>
          <a:ext cx="4689953" cy="288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192">
                  <a:extLst>
                    <a:ext uri="{9D8B030D-6E8A-4147-A177-3AD203B41FA5}">
                      <a16:colId xmlns:a16="http://schemas.microsoft.com/office/drawing/2014/main" val="1259143052"/>
                    </a:ext>
                  </a:extLst>
                </a:gridCol>
                <a:gridCol w="1508234">
                  <a:extLst>
                    <a:ext uri="{9D8B030D-6E8A-4147-A177-3AD203B41FA5}">
                      <a16:colId xmlns:a16="http://schemas.microsoft.com/office/drawing/2014/main" val="2637060438"/>
                    </a:ext>
                  </a:extLst>
                </a:gridCol>
                <a:gridCol w="1722527">
                  <a:extLst>
                    <a:ext uri="{9D8B030D-6E8A-4147-A177-3AD203B41FA5}">
                      <a16:colId xmlns:a16="http://schemas.microsoft.com/office/drawing/2014/main" val="1200070346"/>
                    </a:ext>
                  </a:extLst>
                </a:gridCol>
              </a:tblGrid>
              <a:tr h="45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보유 영화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전체 영화</a:t>
                      </a: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67867"/>
                  </a:ext>
                </a:extLst>
              </a:tr>
              <a:tr h="631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개봉연도 평균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2013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2003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69965"/>
                  </a:ext>
                </a:extLst>
              </a:tr>
              <a:tr h="9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주요 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액션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어드벤쳐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판타지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SF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드라마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코미디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792001"/>
                  </a:ext>
                </a:extLst>
              </a:tr>
              <a:tr h="9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MPA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등급 </a:t>
                      </a:r>
                      <a:r>
                        <a:rPr lang="ko-KR" altLang="en-US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최빈값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PG-13</a:t>
                      </a:r>
                      <a:b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전체관람가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</a:t>
                      </a:r>
                      <a:b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(17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세미만 단독관람불가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1739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2C58389-2C2C-4E49-8D1C-5E7EE5B50E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35"/>
          <a:stretch/>
        </p:blipFill>
        <p:spPr>
          <a:xfrm>
            <a:off x="6493131" y="4629618"/>
            <a:ext cx="5066517" cy="1835334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D43EE2E3-8A22-4068-89A0-F2FC01F15889}"/>
              </a:ext>
            </a:extLst>
          </p:cNvPr>
          <p:cNvSpPr txBox="1">
            <a:spLocks/>
          </p:cNvSpPr>
          <p:nvPr/>
        </p:nvSpPr>
        <p:spPr>
          <a:xfrm>
            <a:off x="440807" y="1979062"/>
            <a:ext cx="5649643" cy="664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영화와 전체영화의 성질이 다르므로 분석에 유의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760EDE-691A-4AA8-8C93-23748156B231}"/>
              </a:ext>
            </a:extLst>
          </p:cNvPr>
          <p:cNvSpPr/>
          <p:nvPr/>
        </p:nvSpPr>
        <p:spPr>
          <a:xfrm>
            <a:off x="8011697" y="2202466"/>
            <a:ext cx="239066" cy="92868"/>
          </a:xfrm>
          <a:prstGeom prst="rect">
            <a:avLst/>
          </a:prstGeom>
          <a:solidFill>
            <a:srgbClr val="478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C2FA1-C5DE-4184-95CD-9B0369DC5F89}"/>
              </a:ext>
            </a:extLst>
          </p:cNvPr>
          <p:cNvSpPr txBox="1"/>
          <p:nvPr/>
        </p:nvSpPr>
        <p:spPr>
          <a:xfrm>
            <a:off x="9513561" y="2141815"/>
            <a:ext cx="7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영화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6CA936-02DB-452F-9878-5EB30302BBC1}"/>
              </a:ext>
            </a:extLst>
          </p:cNvPr>
          <p:cNvSpPr txBox="1"/>
          <p:nvPr/>
        </p:nvSpPr>
        <p:spPr>
          <a:xfrm>
            <a:off x="8250122" y="2134123"/>
            <a:ext cx="7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088C6B-FCC3-457A-94F1-0021F0E83996}"/>
              </a:ext>
            </a:extLst>
          </p:cNvPr>
          <p:cNvSpPr/>
          <p:nvPr/>
        </p:nvSpPr>
        <p:spPr>
          <a:xfrm>
            <a:off x="9288172" y="2199153"/>
            <a:ext cx="239066" cy="92868"/>
          </a:xfrm>
          <a:prstGeom prst="rect">
            <a:avLst/>
          </a:prstGeom>
          <a:solidFill>
            <a:srgbClr val="F3B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A6C7746-66FE-4192-9405-D392CBADC720}"/>
              </a:ext>
            </a:extLst>
          </p:cNvPr>
          <p:cNvSpPr txBox="1">
            <a:spLocks/>
          </p:cNvSpPr>
          <p:nvPr/>
        </p:nvSpPr>
        <p:spPr>
          <a:xfrm>
            <a:off x="9765302" y="4405451"/>
            <a:ext cx="1366463" cy="323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유저 리뷰 수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6A69E46-781D-444E-8135-6C2BF8BC8F46}"/>
              </a:ext>
            </a:extLst>
          </p:cNvPr>
          <p:cNvSpPr txBox="1">
            <a:spLocks/>
          </p:cNvSpPr>
          <p:nvPr/>
        </p:nvSpPr>
        <p:spPr>
          <a:xfrm>
            <a:off x="9700939" y="2283427"/>
            <a:ext cx="1366463" cy="323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개봉 극장 수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874C7DAD-633E-455E-8B92-54085F12BB4E}"/>
              </a:ext>
            </a:extLst>
          </p:cNvPr>
          <p:cNvSpPr txBox="1">
            <a:spLocks/>
          </p:cNvSpPr>
          <p:nvPr/>
        </p:nvSpPr>
        <p:spPr>
          <a:xfrm>
            <a:off x="7214406" y="4398122"/>
            <a:ext cx="1366463" cy="323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IMDb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스코어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2586E150-1AC2-4453-9381-9112BEB1BF7C}"/>
              </a:ext>
            </a:extLst>
          </p:cNvPr>
          <p:cNvSpPr txBox="1">
            <a:spLocks/>
          </p:cNvSpPr>
          <p:nvPr/>
        </p:nvSpPr>
        <p:spPr>
          <a:xfrm>
            <a:off x="7214972" y="2283427"/>
            <a:ext cx="1366463" cy="323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미국 내 극장 매출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D863D45-461E-41DF-90C9-8934B698CFBF}"/>
              </a:ext>
            </a:extLst>
          </p:cNvPr>
          <p:cNvSpPr txBox="1">
            <a:spLocks/>
          </p:cNvSpPr>
          <p:nvPr/>
        </p:nvSpPr>
        <p:spPr>
          <a:xfrm>
            <a:off x="6296196" y="1693267"/>
            <a:ext cx="5545284" cy="36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90C3E-4FAF-4521-8326-7AC2FD99E9BA}"/>
              </a:ext>
            </a:extLst>
          </p:cNvPr>
          <p:cNvSpPr txBox="1"/>
          <p:nvPr/>
        </p:nvSpPr>
        <p:spPr>
          <a:xfrm>
            <a:off x="7754295" y="1728341"/>
            <a:ext cx="2977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보유 영화와 전체 영화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77CC3B-8FC4-44D9-9D8F-57F11B880C1D}"/>
              </a:ext>
            </a:extLst>
          </p:cNvPr>
          <p:cNvSpPr/>
          <p:nvPr/>
        </p:nvSpPr>
        <p:spPr>
          <a:xfrm>
            <a:off x="227137" y="1584256"/>
            <a:ext cx="11763531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ECF837-7DD6-4C4A-996E-018607907B3E}"/>
              </a:ext>
            </a:extLst>
          </p:cNvPr>
          <p:cNvSpPr txBox="1">
            <a:spLocks/>
          </p:cNvSpPr>
          <p:nvPr/>
        </p:nvSpPr>
        <p:spPr>
          <a:xfrm>
            <a:off x="-454456" y="1678079"/>
            <a:ext cx="6947587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㈜좋은 영화가 보유하고 있는 영화는 극장에서 흥행 성공한 영화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777FE1-199C-4C32-89AA-441D5A74C8BF}"/>
              </a:ext>
            </a:extLst>
          </p:cNvPr>
          <p:cNvCxnSpPr>
            <a:cxnSpLocks/>
          </p:cNvCxnSpPr>
          <p:nvPr/>
        </p:nvCxnSpPr>
        <p:spPr>
          <a:xfrm>
            <a:off x="6090450" y="1766335"/>
            <a:ext cx="0" cy="4689883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655880-5DD9-48A5-993C-CA3BE715C539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4FF64A52-6628-4C32-9B91-0CC230131642}"/>
              </a:ext>
            </a:extLst>
          </p:cNvPr>
          <p:cNvSpPr txBox="1">
            <a:spLocks/>
          </p:cNvSpPr>
          <p:nvPr/>
        </p:nvSpPr>
        <p:spPr>
          <a:xfrm>
            <a:off x="196112" y="458823"/>
            <a:ext cx="11137351" cy="45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</a:t>
            </a:r>
            <a:r>
              <a: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좋은 </a:t>
            </a:r>
            <a:r>
              <a:rPr lang="ko-KR" altLang="en-US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영화의 보유 영화는 전체 영화와 다른 특징을 가진 데이터로 분석 및 예측에 유의</a:t>
            </a:r>
          </a:p>
        </p:txBody>
      </p:sp>
    </p:spTree>
    <p:extLst>
      <p:ext uri="{BB962C8B-B14F-4D97-AF65-F5344CB8AC3E}">
        <p14:creationId xmlns:p14="http://schemas.microsoft.com/office/powerpoint/2010/main" val="104729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FEFE4-333D-4B44-985D-C960F09B5E6C}"/>
              </a:ext>
            </a:extLst>
          </p:cNvPr>
          <p:cNvSpPr txBox="1"/>
          <p:nvPr/>
        </p:nvSpPr>
        <p:spPr>
          <a:xfrm>
            <a:off x="6586372" y="5808988"/>
            <a:ext cx="213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106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데이터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→ 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군집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71491-3482-4BA4-A7B3-6A9590161933}"/>
              </a:ext>
            </a:extLst>
          </p:cNvPr>
          <p:cNvSpPr txBox="1"/>
          <p:nvPr/>
        </p:nvSpPr>
        <p:spPr>
          <a:xfrm>
            <a:off x="9366038" y="5801315"/>
            <a:ext cx="242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4,560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데이터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→ 23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군집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EA269-D2EC-423B-A767-80835CDBD195}"/>
              </a:ext>
            </a:extLst>
          </p:cNvPr>
          <p:cNvSpPr txBox="1"/>
          <p:nvPr/>
        </p:nvSpPr>
        <p:spPr>
          <a:xfrm>
            <a:off x="554415" y="2280499"/>
            <a:ext cx="458178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 개수가 너무 많아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(57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저주 발생 가능성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→ PCA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 축소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주성분의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Eigen value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이상인 주성분만 선택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(6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C9B50C-61AC-42D6-B627-4377AF16B6A5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AEDA60-C507-4B00-BCD9-064B417DEE86}"/>
              </a:ext>
            </a:extLst>
          </p:cNvPr>
          <p:cNvSpPr/>
          <p:nvPr/>
        </p:nvSpPr>
        <p:spPr>
          <a:xfrm>
            <a:off x="5767253" y="1161918"/>
            <a:ext cx="646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EDA 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3B7DC0-3076-4BAF-AF03-3C078A204667}"/>
              </a:ext>
            </a:extLst>
          </p:cNvPr>
          <p:cNvSpPr/>
          <p:nvPr/>
        </p:nvSpPr>
        <p:spPr>
          <a:xfrm>
            <a:off x="220764" y="1093641"/>
            <a:ext cx="11769905" cy="411812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4F2AE2-906E-48CF-B01E-D0CD54731B02}"/>
              </a:ext>
            </a:extLst>
          </p:cNvPr>
          <p:cNvSpPr/>
          <p:nvPr/>
        </p:nvSpPr>
        <p:spPr>
          <a:xfrm>
            <a:off x="5676284" y="1171211"/>
            <a:ext cx="915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군집분석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0C1764-EAEB-48C1-819E-E691D3DF2730}"/>
              </a:ext>
            </a:extLst>
          </p:cNvPr>
          <p:cNvSpPr/>
          <p:nvPr/>
        </p:nvSpPr>
        <p:spPr>
          <a:xfrm>
            <a:off x="227137" y="1584256"/>
            <a:ext cx="5767263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821FF2-3D1A-4A81-93AB-079C1213FA38}"/>
              </a:ext>
            </a:extLst>
          </p:cNvPr>
          <p:cNvSpPr/>
          <p:nvPr/>
        </p:nvSpPr>
        <p:spPr>
          <a:xfrm>
            <a:off x="6214674" y="1586317"/>
            <a:ext cx="5785239" cy="5011745"/>
          </a:xfrm>
          <a:prstGeom prst="rect">
            <a:avLst/>
          </a:prstGeom>
          <a:noFill/>
          <a:ln w="15875">
            <a:solidFill>
              <a:srgbClr val="1B4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87E5F462-6484-4AB3-9BF3-99C5808A3622}"/>
              </a:ext>
            </a:extLst>
          </p:cNvPr>
          <p:cNvSpPr txBox="1">
            <a:spLocks/>
          </p:cNvSpPr>
          <p:nvPr/>
        </p:nvSpPr>
        <p:spPr>
          <a:xfrm>
            <a:off x="369985" y="1694547"/>
            <a:ext cx="5491632" cy="369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ED239B-5A7D-4358-969D-029970DAB70B}"/>
              </a:ext>
            </a:extLst>
          </p:cNvPr>
          <p:cNvSpPr/>
          <p:nvPr/>
        </p:nvSpPr>
        <p:spPr>
          <a:xfrm>
            <a:off x="2845310" y="172540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PCA</a:t>
            </a:r>
            <a:endParaRPr lang="ko-KR" altLang="en-US" sz="14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6AAFAD68-0EAA-4671-BC2F-68EADF98C1C1}"/>
              </a:ext>
            </a:extLst>
          </p:cNvPr>
          <p:cNvSpPr txBox="1">
            <a:spLocks/>
          </p:cNvSpPr>
          <p:nvPr/>
        </p:nvSpPr>
        <p:spPr>
          <a:xfrm>
            <a:off x="369984" y="4088555"/>
            <a:ext cx="5473875" cy="369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309863-95E6-44A5-A167-C62AF24B9BAE}"/>
              </a:ext>
            </a:extLst>
          </p:cNvPr>
          <p:cNvSpPr/>
          <p:nvPr/>
        </p:nvSpPr>
        <p:spPr>
          <a:xfrm>
            <a:off x="2663253" y="4130121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K-means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7668AB-176C-46F8-BC91-800590662B0D}"/>
              </a:ext>
            </a:extLst>
          </p:cNvPr>
          <p:cNvGrpSpPr/>
          <p:nvPr/>
        </p:nvGrpSpPr>
        <p:grpSpPr>
          <a:xfrm>
            <a:off x="6525617" y="2575942"/>
            <a:ext cx="2229492" cy="3176459"/>
            <a:chOff x="6422338" y="2694814"/>
            <a:chExt cx="2229492" cy="3176459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275212C-96A8-4C12-B258-7C0A7D8310B1}"/>
                </a:ext>
              </a:extLst>
            </p:cNvPr>
            <p:cNvSpPr/>
            <p:nvPr/>
          </p:nvSpPr>
          <p:spPr>
            <a:xfrm>
              <a:off x="6422338" y="3113542"/>
              <a:ext cx="2229492" cy="2757731"/>
            </a:xfrm>
            <a:prstGeom prst="roundRect">
              <a:avLst>
                <a:gd name="adj" fmla="val 796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DBF31B6-4B1F-40D9-BB84-5700CBE6227A}"/>
                </a:ext>
              </a:extLst>
            </p:cNvPr>
            <p:cNvSpPr/>
            <p:nvPr/>
          </p:nvSpPr>
          <p:spPr>
            <a:xfrm>
              <a:off x="6422338" y="2694814"/>
              <a:ext cx="2229492" cy="393727"/>
            </a:xfrm>
            <a:prstGeom prst="roundRect">
              <a:avLst>
                <a:gd name="adj" fmla="val 3824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보유 영화 데이터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C96B28B-105A-45F3-A94E-022DCE984BBC}"/>
                </a:ext>
              </a:extLst>
            </p:cNvPr>
            <p:cNvSpPr/>
            <p:nvPr/>
          </p:nvSpPr>
          <p:spPr>
            <a:xfrm>
              <a:off x="6571967" y="3298352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8C259E7-669E-4026-8BED-2C696E3E0E91}"/>
                </a:ext>
              </a:extLst>
            </p:cNvPr>
            <p:cNvSpPr/>
            <p:nvPr/>
          </p:nvSpPr>
          <p:spPr>
            <a:xfrm>
              <a:off x="6571967" y="3626636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412D8B93-0A9D-46E3-AC93-93331DE75604}"/>
                </a:ext>
              </a:extLst>
            </p:cNvPr>
            <p:cNvSpPr/>
            <p:nvPr/>
          </p:nvSpPr>
          <p:spPr>
            <a:xfrm>
              <a:off x="6571967" y="3930752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8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D42E356A-4161-421A-B35C-B3D109FC9E4F}"/>
                </a:ext>
              </a:extLst>
            </p:cNvPr>
            <p:cNvSpPr/>
            <p:nvPr/>
          </p:nvSpPr>
          <p:spPr>
            <a:xfrm>
              <a:off x="6571967" y="4234868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9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3C7820-C6E4-4A0F-BF17-F660DC1ADEAF}"/>
                </a:ext>
              </a:extLst>
            </p:cNvPr>
            <p:cNvSpPr/>
            <p:nvPr/>
          </p:nvSpPr>
          <p:spPr>
            <a:xfrm>
              <a:off x="6571967" y="4538984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18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0AD3FE2-D7D0-4E7A-9ACF-0B3980FF4DC1}"/>
                </a:ext>
              </a:extLst>
            </p:cNvPr>
            <p:cNvSpPr/>
            <p:nvPr/>
          </p:nvSpPr>
          <p:spPr>
            <a:xfrm>
              <a:off x="6571967" y="4843100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19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6925392-2D19-4E47-8AAA-2DF811BB3F0E}"/>
                </a:ext>
              </a:extLst>
            </p:cNvPr>
            <p:cNvSpPr/>
            <p:nvPr/>
          </p:nvSpPr>
          <p:spPr>
            <a:xfrm>
              <a:off x="6571967" y="5147216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21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7823538-1B46-44E0-8290-D276EBC54CC8}"/>
                </a:ext>
              </a:extLst>
            </p:cNvPr>
            <p:cNvSpPr/>
            <p:nvPr/>
          </p:nvSpPr>
          <p:spPr>
            <a:xfrm>
              <a:off x="6571967" y="5451332"/>
              <a:ext cx="1930234" cy="244151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22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B73190-A841-44BF-94B2-5CA89EC4C79D}"/>
              </a:ext>
            </a:extLst>
          </p:cNvPr>
          <p:cNvGrpSpPr/>
          <p:nvPr/>
        </p:nvGrpSpPr>
        <p:grpSpPr>
          <a:xfrm>
            <a:off x="9463501" y="2568790"/>
            <a:ext cx="2229492" cy="3176459"/>
            <a:chOff x="9501209" y="2693915"/>
            <a:chExt cx="2229492" cy="3176459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C769062-52D5-4AE0-ACBB-63AA8EA3EFAE}"/>
                </a:ext>
              </a:extLst>
            </p:cNvPr>
            <p:cNvSpPr/>
            <p:nvPr/>
          </p:nvSpPr>
          <p:spPr>
            <a:xfrm>
              <a:off x="9501209" y="3112643"/>
              <a:ext cx="2229492" cy="2757731"/>
            </a:xfrm>
            <a:prstGeom prst="roundRect">
              <a:avLst>
                <a:gd name="adj" fmla="val 796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CAC1B8B-4241-4E01-BB2B-6F5D4062FB07}"/>
                </a:ext>
              </a:extLst>
            </p:cNvPr>
            <p:cNvSpPr/>
            <p:nvPr/>
          </p:nvSpPr>
          <p:spPr>
            <a:xfrm>
              <a:off x="9501209" y="2693915"/>
              <a:ext cx="2229492" cy="393727"/>
            </a:xfrm>
            <a:prstGeom prst="roundRect">
              <a:avLst>
                <a:gd name="adj" fmla="val 3824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전체 영화 데이터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5B00C2F1-E534-4D34-BE64-C60BCBDCD909}"/>
                </a:ext>
              </a:extLst>
            </p:cNvPr>
            <p:cNvSpPr/>
            <p:nvPr/>
          </p:nvSpPr>
          <p:spPr>
            <a:xfrm>
              <a:off x="9650838" y="3271249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0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D99A1FE-EBE0-415E-A8A8-FE102190718D}"/>
                </a:ext>
              </a:extLst>
            </p:cNvPr>
            <p:cNvSpPr/>
            <p:nvPr/>
          </p:nvSpPr>
          <p:spPr>
            <a:xfrm>
              <a:off x="9650838" y="3610238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DAF9973-C06B-4DE0-A0D5-32820A78893B}"/>
                </a:ext>
              </a:extLst>
            </p:cNvPr>
            <p:cNvSpPr/>
            <p:nvPr/>
          </p:nvSpPr>
          <p:spPr>
            <a:xfrm>
              <a:off x="9650838" y="3949732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7B63DD4-6B70-4FC7-B1BA-DA164B953033}"/>
                </a:ext>
              </a:extLst>
            </p:cNvPr>
            <p:cNvSpPr/>
            <p:nvPr/>
          </p:nvSpPr>
          <p:spPr>
            <a:xfrm>
              <a:off x="9650838" y="4766514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21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A560523-0118-485D-BA64-E8EE780B6373}"/>
                </a:ext>
              </a:extLst>
            </p:cNvPr>
            <p:cNvSpPr/>
            <p:nvPr/>
          </p:nvSpPr>
          <p:spPr>
            <a:xfrm>
              <a:off x="9650838" y="5089711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22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8679BE-5562-42E9-B511-B7C8D2CB7E52}"/>
                </a:ext>
              </a:extLst>
            </p:cNvPr>
            <p:cNvSpPr/>
            <p:nvPr/>
          </p:nvSpPr>
          <p:spPr>
            <a:xfrm>
              <a:off x="9650838" y="5423139"/>
              <a:ext cx="1930234" cy="271697"/>
            </a:xfrm>
            <a:prstGeom prst="roundRect">
              <a:avLst>
                <a:gd name="adj" fmla="val 28543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23</a:t>
              </a:r>
              <a:endPara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0FE15BB-60A3-4127-9995-B058CEB0B360}"/>
              </a:ext>
            </a:extLst>
          </p:cNvPr>
          <p:cNvSpPr txBox="1"/>
          <p:nvPr/>
        </p:nvSpPr>
        <p:spPr>
          <a:xfrm>
            <a:off x="581333" y="4970128"/>
            <a:ext cx="57672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PCA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산출된 주성분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 군집분석 진행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Silhouette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계수의 값이 가장 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 군집 결정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8C4EA0-203A-4654-9C66-F58D38D70D98}"/>
              </a:ext>
            </a:extLst>
          </p:cNvPr>
          <p:cNvGrpSpPr/>
          <p:nvPr/>
        </p:nvGrpSpPr>
        <p:grpSpPr>
          <a:xfrm>
            <a:off x="10557463" y="4177168"/>
            <a:ext cx="45719" cy="369535"/>
            <a:chOff x="10595171" y="4302293"/>
            <a:chExt cx="45719" cy="36953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C4ED10A-75D4-418A-B5CB-AF1B03A38C68}"/>
                </a:ext>
              </a:extLst>
            </p:cNvPr>
            <p:cNvSpPr/>
            <p:nvPr/>
          </p:nvSpPr>
          <p:spPr>
            <a:xfrm>
              <a:off x="10595171" y="4302293"/>
              <a:ext cx="45719" cy="45719"/>
            </a:xfrm>
            <a:prstGeom prst="ellipse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A878982-F079-4407-998C-882F5FC74FDE}"/>
                </a:ext>
              </a:extLst>
            </p:cNvPr>
            <p:cNvSpPr/>
            <p:nvPr/>
          </p:nvSpPr>
          <p:spPr>
            <a:xfrm>
              <a:off x="10595171" y="4458050"/>
              <a:ext cx="45719" cy="45719"/>
            </a:xfrm>
            <a:prstGeom prst="ellipse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CAF4B70-1F7B-435A-BA7F-CC68495DA0AB}"/>
                </a:ext>
              </a:extLst>
            </p:cNvPr>
            <p:cNvSpPr/>
            <p:nvPr/>
          </p:nvSpPr>
          <p:spPr>
            <a:xfrm>
              <a:off x="10595171" y="4626109"/>
              <a:ext cx="45719" cy="45719"/>
            </a:xfrm>
            <a:prstGeom prst="ellipse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제목 1">
            <a:extLst>
              <a:ext uri="{FF2B5EF4-FFF2-40B4-BE49-F238E27FC236}">
                <a16:creationId xmlns:a16="http://schemas.microsoft.com/office/drawing/2014/main" id="{CADFD4D6-A442-4585-AAA4-FA942D8AD5F1}"/>
              </a:ext>
            </a:extLst>
          </p:cNvPr>
          <p:cNvSpPr txBox="1">
            <a:spLocks/>
          </p:cNvSpPr>
          <p:nvPr/>
        </p:nvSpPr>
        <p:spPr>
          <a:xfrm>
            <a:off x="6332783" y="1694547"/>
            <a:ext cx="5585012" cy="369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EA23CD-B45C-4B24-9E71-CF9FA377CA90}"/>
              </a:ext>
            </a:extLst>
          </p:cNvPr>
          <p:cNvSpPr txBox="1"/>
          <p:nvPr/>
        </p:nvSpPr>
        <p:spPr>
          <a:xfrm>
            <a:off x="7831681" y="1725406"/>
            <a:ext cx="253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 개수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57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6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 축소</a:t>
            </a: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E4B33D9-4E3A-4703-8B2D-38106BCFE73E}"/>
              </a:ext>
            </a:extLst>
          </p:cNvPr>
          <p:cNvSpPr/>
          <p:nvPr/>
        </p:nvSpPr>
        <p:spPr>
          <a:xfrm flipH="1">
            <a:off x="8673106" y="4226711"/>
            <a:ext cx="872398" cy="274273"/>
          </a:xfrm>
          <a:prstGeom prst="rightArrow">
            <a:avLst>
              <a:gd name="adj1" fmla="val 43193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67C1B0-1864-4CCF-A979-42CD3B5B2210}"/>
              </a:ext>
            </a:extLst>
          </p:cNvPr>
          <p:cNvSpPr txBox="1"/>
          <p:nvPr/>
        </p:nvSpPr>
        <p:spPr>
          <a:xfrm>
            <a:off x="172591" y="133752"/>
            <a:ext cx="48577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분석계획 및 결과</a:t>
            </a:r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D700D99B-F488-4B9A-B62B-84335173E84D}"/>
              </a:ext>
            </a:extLst>
          </p:cNvPr>
          <p:cNvSpPr txBox="1">
            <a:spLocks/>
          </p:cNvSpPr>
          <p:nvPr/>
        </p:nvSpPr>
        <p:spPr>
          <a:xfrm>
            <a:off x="196113" y="458823"/>
            <a:ext cx="7870558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군집분석을 통해 다중 분류 모델의 목표변수 생성</a:t>
            </a:r>
          </a:p>
        </p:txBody>
      </p:sp>
    </p:spTree>
    <p:extLst>
      <p:ext uri="{BB962C8B-B14F-4D97-AF65-F5344CB8AC3E}">
        <p14:creationId xmlns:p14="http://schemas.microsoft.com/office/powerpoint/2010/main" val="400372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2219</Words>
  <Application>Microsoft Office PowerPoint</Application>
  <PresentationFormat>와이드스크린</PresentationFormat>
  <Paragraphs>497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KoPubWorld돋움체 Bold</vt:lpstr>
      <vt:lpstr>KoPubWorld돋움체 Medium</vt:lpstr>
      <vt:lpstr>나눔스퀘어OTF Bold</vt:lpstr>
      <vt:lpstr>맑은 고딕</vt:lpstr>
      <vt:lpstr>Arial</vt:lpstr>
      <vt:lpstr>Cambria Math</vt:lpstr>
      <vt:lpstr>Wingdings</vt:lpstr>
      <vt:lpstr>Office 테마</vt:lpstr>
      <vt:lpstr>영화 선별 알고리즘 향상을 통한  OTT 비즈니스 수익성 개선안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Ⅲ. 분석계획 및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253</cp:revision>
  <dcterms:created xsi:type="dcterms:W3CDTF">2020-05-06T16:18:29Z</dcterms:created>
  <dcterms:modified xsi:type="dcterms:W3CDTF">2020-05-11T00:54:32Z</dcterms:modified>
</cp:coreProperties>
</file>