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8" autoAdjust="0"/>
    <p:restoredTop sz="94660"/>
  </p:normalViewPr>
  <p:slideViewPr>
    <p:cSldViewPr>
      <p:cViewPr varScale="1">
        <p:scale>
          <a:sx n="71" d="100"/>
          <a:sy n="71" d="100"/>
        </p:scale>
        <p:origin x="48" y="6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6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7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6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6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7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5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9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2117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RFE</a:t>
            </a:r>
            <a:r>
              <a:rPr lang="ko-KR" altLang="en-US" dirty="0"/>
              <a:t>로 선택된 변수들 </a:t>
            </a:r>
            <a:r>
              <a:rPr lang="en-US" altLang="ko-KR" dirty="0"/>
              <a:t>: 15</a:t>
            </a:r>
            <a:r>
              <a:rPr lang="ko-KR" altLang="en-US" dirty="0"/>
              <a:t>개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1509"/>
              </p:ext>
            </p:extLst>
          </p:nvPr>
        </p:nvGraphicFramePr>
        <p:xfrm>
          <a:off x="107503" y="4697311"/>
          <a:ext cx="8245900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age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Customer_sales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AL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LA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ME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MS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NH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NJ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NV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OR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RI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SC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Weekend_down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Weekday_down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63905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변형</a:t>
            </a:r>
            <a:r>
              <a:rPr lang="en-US" altLang="ko-KR" dirty="0"/>
              <a:t>(</a:t>
            </a:r>
            <a:r>
              <a:rPr lang="ko-KR" altLang="en-US" dirty="0"/>
              <a:t>및 파생</a:t>
            </a:r>
            <a:r>
              <a:rPr lang="en-US" altLang="ko-KR" dirty="0"/>
              <a:t>)</a:t>
            </a:r>
            <a:r>
              <a:rPr lang="ko-KR" altLang="en-US" dirty="0"/>
              <a:t>한 변수들 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97837"/>
              </p:ext>
            </p:extLst>
          </p:nvPr>
        </p:nvGraphicFramePr>
        <p:xfrm>
          <a:off x="107504" y="980728"/>
          <a:ext cx="8271684" cy="2682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Activation_day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첫 다운로드시점부터 고객 멤버십 만료 시점까지의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gender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남자는 </a:t>
                      </a:r>
                      <a:r>
                        <a:rPr lang="en-US" altLang="ko-KR" sz="1600" b="0" dirty="0"/>
                        <a:t>1, </a:t>
                      </a:r>
                      <a:r>
                        <a:rPr lang="ko-KR" altLang="en-US" sz="1600" b="0" dirty="0"/>
                        <a:t>여자는 </a:t>
                      </a:r>
                      <a:r>
                        <a:rPr lang="en-US" altLang="ko-KR" sz="1600" b="0" dirty="0"/>
                        <a:t>0</a:t>
                      </a:r>
                      <a:r>
                        <a:rPr lang="ko-KR" altLang="en-US" sz="1600" b="0" dirty="0"/>
                        <a:t>으로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Kids_under12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12</a:t>
                      </a:r>
                      <a:r>
                        <a:rPr lang="ko-KR" altLang="en-US" sz="1600" b="0" dirty="0"/>
                        <a:t>세 이하의 자녀가 있으면 </a:t>
                      </a:r>
                      <a:r>
                        <a:rPr lang="en-US" altLang="ko-KR" sz="1600" b="0" dirty="0"/>
                        <a:t>1, </a:t>
                      </a:r>
                      <a:r>
                        <a:rPr lang="ko-KR" altLang="en-US" sz="1600" b="0" dirty="0"/>
                        <a:t>없으면 </a:t>
                      </a:r>
                      <a:r>
                        <a:rPr lang="en-US" altLang="ko-KR" sz="1600" b="0" dirty="0"/>
                        <a:t>0</a:t>
                      </a:r>
                      <a:r>
                        <a:rPr lang="ko-KR" altLang="en-US" sz="1600" b="0" dirty="0"/>
                        <a:t>으로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married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기혼일 경우 </a:t>
                      </a:r>
                      <a:r>
                        <a:rPr lang="en-US" altLang="ko-KR" sz="1600" b="0" dirty="0"/>
                        <a:t>1, </a:t>
                      </a:r>
                      <a:r>
                        <a:rPr lang="ko-KR" altLang="en-US" sz="1600" b="0" dirty="0"/>
                        <a:t>미혼일 경우 </a:t>
                      </a:r>
                      <a:r>
                        <a:rPr lang="en-US" altLang="ko-KR" sz="1600" b="0" dirty="0"/>
                        <a:t>0</a:t>
                      </a:r>
                      <a:r>
                        <a:rPr lang="ko-KR" altLang="en-US" sz="1600" b="0" dirty="0"/>
                        <a:t>으로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Drop_flag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/>
                        <a:t>드롭했을</a:t>
                      </a:r>
                      <a:r>
                        <a:rPr lang="ko-KR" altLang="en-US" sz="1600" b="0" dirty="0"/>
                        <a:t> 경우 </a:t>
                      </a:r>
                      <a:r>
                        <a:rPr lang="en-US" altLang="ko-KR" sz="1600" b="0" dirty="0"/>
                        <a:t>1, </a:t>
                      </a:r>
                      <a:r>
                        <a:rPr lang="ko-KR" altLang="en-US" sz="1600" b="0" dirty="0"/>
                        <a:t>안 했을 경우 </a:t>
                      </a:r>
                      <a:r>
                        <a:rPr lang="en-US" altLang="ko-KR" sz="1600" b="0" dirty="0"/>
                        <a:t>0 </a:t>
                      </a:r>
                      <a:r>
                        <a:rPr lang="ko-KR" altLang="en-US" sz="1600" b="0" dirty="0"/>
                        <a:t>으로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state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고객이 거주중인 </a:t>
                      </a:r>
                      <a:r>
                        <a:rPr lang="en-US" altLang="ko-KR" sz="1600" b="0" dirty="0"/>
                        <a:t>36</a:t>
                      </a:r>
                      <a:r>
                        <a:rPr lang="ko-KR" altLang="en-US" sz="1600" b="0" dirty="0"/>
                        <a:t>개의 미국의 주를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Weekend_down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고객이 주말에 다운로드 받은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Weekday_down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고객이 주중에 다운로드 받은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9869" y="0"/>
            <a:ext cx="510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Activation_day</a:t>
            </a:r>
            <a:r>
              <a:rPr lang="ko-KR" altLang="en-US" sz="2400" b="1" dirty="0"/>
              <a:t> 예측에 사용한 변수</a:t>
            </a:r>
          </a:p>
        </p:txBody>
      </p:sp>
    </p:spTree>
    <p:extLst>
      <p:ext uri="{BB962C8B-B14F-4D97-AF65-F5344CB8AC3E}">
        <p14:creationId xmlns:p14="http://schemas.microsoft.com/office/powerpoint/2010/main" val="204774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27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Price </a:t>
            </a:r>
            <a:r>
              <a:rPr lang="ko-KR" altLang="en-US" sz="2400" b="1" dirty="0"/>
              <a:t>데이터의 상관성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247" y="4437112"/>
            <a:ext cx="767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basic_price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dc_rate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subscribe_price</a:t>
            </a:r>
            <a:r>
              <a:rPr lang="ko-KR" altLang="en-US" dirty="0"/>
              <a:t>의 평균</a:t>
            </a:r>
            <a:r>
              <a:rPr lang="en-US" altLang="ko-KR" dirty="0"/>
              <a:t>, </a:t>
            </a:r>
            <a:r>
              <a:rPr lang="ko-KR" altLang="en-US" dirty="0"/>
              <a:t>사분위수</a:t>
            </a:r>
            <a:r>
              <a:rPr lang="en-US" altLang="ko-KR" dirty="0"/>
              <a:t>, </a:t>
            </a:r>
            <a:r>
              <a:rPr lang="ko-KR" altLang="en-US" dirty="0"/>
              <a:t>최대값</a:t>
            </a:r>
            <a:r>
              <a:rPr lang="en-US" altLang="ko-KR" dirty="0"/>
              <a:t>, </a:t>
            </a:r>
            <a:r>
              <a:rPr lang="ko-KR" altLang="en-US" dirty="0"/>
              <a:t>최소값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/>
              <a:t>가격 데이터인 것에 비해 굉장히 분포가 고른 것을 알 수 있음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EEBB33-FF51-4A2C-8796-E52FDC8B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28" y="620688"/>
            <a:ext cx="4552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66913"/>
              </p:ext>
            </p:extLst>
          </p:nvPr>
        </p:nvGraphicFramePr>
        <p:xfrm>
          <a:off x="899592" y="1124744"/>
          <a:ext cx="7416825" cy="29464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R-squared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Adj</a:t>
                      </a:r>
                      <a:r>
                        <a:rPr lang="en-US" altLang="ko-KR" baseline="0" dirty="0"/>
                        <a:t> R-squared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Rfe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15</a:t>
                      </a:r>
                      <a:r>
                        <a:rPr lang="ko-KR" altLang="en-US" b="1" dirty="0"/>
                        <a:t>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RI </a:t>
                      </a:r>
                      <a:r>
                        <a:rPr lang="ko-KR" altLang="en-US" b="1" dirty="0"/>
                        <a:t>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NH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0.557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MS </a:t>
                      </a:r>
                      <a:r>
                        <a:rPr lang="ko-KR" altLang="en-US" b="1" dirty="0"/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OR </a:t>
                      </a:r>
                      <a:r>
                        <a:rPr lang="ko-KR" altLang="en-US" b="1" dirty="0"/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6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LA </a:t>
                      </a:r>
                      <a:r>
                        <a:rPr lang="ko-KR" altLang="en-US" b="1" dirty="0"/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33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NJ </a:t>
                      </a:r>
                      <a:r>
                        <a:rPr lang="ko-KR" altLang="en-US" b="1" dirty="0"/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9869" y="0"/>
            <a:ext cx="428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회귀분석 결정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수정계수 비교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437112"/>
            <a:ext cx="832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변수선택 기준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후진제거법 활용</a:t>
            </a:r>
            <a:endParaRPr lang="en-US" altLang="ko-KR" dirty="0"/>
          </a:p>
          <a:p>
            <a:r>
              <a:rPr lang="en-US" altLang="ko-KR" dirty="0"/>
              <a:t>- P- value</a:t>
            </a:r>
            <a:r>
              <a:rPr lang="ko-KR" altLang="en-US" dirty="0"/>
              <a:t> </a:t>
            </a:r>
            <a:r>
              <a:rPr lang="en-US" altLang="ko-KR" dirty="0"/>
              <a:t>0.2 </a:t>
            </a:r>
            <a:r>
              <a:rPr lang="ko-KR" altLang="en-US" dirty="0"/>
              <a:t>이상인 변수는 제거</a:t>
            </a:r>
            <a:endParaRPr lang="en-US" altLang="ko-KR" dirty="0"/>
          </a:p>
          <a:p>
            <a:r>
              <a:rPr lang="en-US" altLang="ko-KR" dirty="0"/>
              <a:t>- p- value 0.2 </a:t>
            </a:r>
            <a:r>
              <a:rPr lang="ko-KR" altLang="en-US" dirty="0"/>
              <a:t>이상인 변수가 다수 일시</a:t>
            </a:r>
            <a:r>
              <a:rPr lang="en-US" altLang="ko-KR" dirty="0"/>
              <a:t>, p-value </a:t>
            </a:r>
            <a:r>
              <a:rPr lang="ko-KR" altLang="en-US" dirty="0"/>
              <a:t>값이 가장 높은 변수부터 제거</a:t>
            </a:r>
          </a:p>
        </p:txBody>
      </p:sp>
    </p:spTree>
    <p:extLst>
      <p:ext uri="{BB962C8B-B14F-4D97-AF65-F5344CB8AC3E}">
        <p14:creationId xmlns:p14="http://schemas.microsoft.com/office/powerpoint/2010/main" val="331554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070" y="3922080"/>
            <a:ext cx="8585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왼쪽은 </a:t>
            </a:r>
            <a:r>
              <a:rPr lang="ko-KR" altLang="en-US" dirty="0" err="1"/>
              <a:t>잔차</a:t>
            </a:r>
            <a:r>
              <a:rPr lang="ko-KR" altLang="en-US" dirty="0"/>
              <a:t> 그래프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dirty="0"/>
              <a:t>QQPLOT, </a:t>
            </a:r>
            <a:r>
              <a:rPr lang="ko-KR" altLang="en-US" dirty="0"/>
              <a:t>아래는 변수제거 최종 모델의 </a:t>
            </a:r>
            <a:r>
              <a:rPr lang="en-US" altLang="ko-KR" dirty="0"/>
              <a:t>describe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잔차</a:t>
            </a:r>
            <a:r>
              <a:rPr lang="ko-KR" altLang="en-US" dirty="0"/>
              <a:t> 그래프를 통해 등분산성 만족됨을 알 </a:t>
            </a:r>
            <a:r>
              <a:rPr lang="ko-KR" altLang="en-US" dirty="0" err="1"/>
              <a:t>수있음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Qqplot</a:t>
            </a:r>
            <a:r>
              <a:rPr lang="ko-KR" altLang="en-US" dirty="0"/>
              <a:t>을 통해 비교적 </a:t>
            </a:r>
            <a:r>
              <a:rPr lang="en-US" altLang="ko-KR" dirty="0"/>
              <a:t>activation day </a:t>
            </a:r>
            <a:r>
              <a:rPr lang="ko-KR" altLang="en-US" dirty="0"/>
              <a:t>변수는 정규성을 띈다고 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더빈왓슨</a:t>
            </a:r>
            <a:r>
              <a:rPr lang="ko-KR" altLang="en-US" dirty="0"/>
              <a:t> 계수가 </a:t>
            </a:r>
            <a:r>
              <a:rPr lang="en-US" altLang="ko-KR" dirty="0"/>
              <a:t>2.011</a:t>
            </a:r>
            <a:r>
              <a:rPr lang="ko-KR" altLang="en-US" dirty="0"/>
              <a:t>로 </a:t>
            </a:r>
            <a:r>
              <a:rPr lang="ko-KR" altLang="en-US" dirty="0" err="1"/>
              <a:t>잔차의</a:t>
            </a:r>
            <a:r>
              <a:rPr lang="ko-KR" altLang="en-US" dirty="0"/>
              <a:t> 독립성 또한 충족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9737E9-50BC-49D4-BCE8-3280FD3D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3" y="2626990"/>
            <a:ext cx="8401050" cy="1162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4B599F-A1F2-42BA-B6D0-0B292E1B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51" y="524381"/>
            <a:ext cx="3033378" cy="21125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B93BF3-3DA1-4C9B-9F0E-6913D267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672" y="524381"/>
            <a:ext cx="3571777" cy="18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543A1-45D8-4883-BAAD-13347BEEEB19}"/>
              </a:ext>
            </a:extLst>
          </p:cNvPr>
          <p:cNvSpPr txBox="1"/>
          <p:nvPr/>
        </p:nvSpPr>
        <p:spPr>
          <a:xfrm>
            <a:off x="198708" y="4942756"/>
            <a:ext cx="8139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Activation_day</a:t>
            </a:r>
            <a:r>
              <a:rPr lang="ko-KR" altLang="en-US" dirty="0"/>
              <a:t>에 가장 큰 영향을 미치는 변수는 </a:t>
            </a:r>
            <a:r>
              <a:rPr lang="en-US" altLang="ko-KR" dirty="0" err="1"/>
              <a:t>customer_sales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Customer_sales</a:t>
            </a:r>
            <a:r>
              <a:rPr lang="ko-KR" altLang="en-US" dirty="0"/>
              <a:t>가 증가하면 </a:t>
            </a:r>
            <a:r>
              <a:rPr lang="en-US" altLang="ko-KR" dirty="0" err="1"/>
              <a:t>activation_day</a:t>
            </a:r>
            <a:r>
              <a:rPr lang="ko-KR" altLang="en-US" dirty="0"/>
              <a:t>도 증가함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그에 반해 주중 다운로드보다 주말 다운로드가 많을 수록 </a:t>
            </a:r>
            <a:r>
              <a:rPr lang="en-US" altLang="ko-KR" dirty="0" err="1"/>
              <a:t>activation_day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더 감소함을 알 수 있음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나이가 적을 수록 </a:t>
            </a:r>
            <a:r>
              <a:rPr lang="en-US" altLang="ko-KR" dirty="0" err="1"/>
              <a:t>activation_day</a:t>
            </a:r>
            <a:r>
              <a:rPr lang="ko-KR" altLang="en-US" dirty="0"/>
              <a:t>는 더 증가하는 경향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A7CF83-3469-4673-B404-DD46D897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20688"/>
            <a:ext cx="5719911" cy="40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정규화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634670"/>
            <a:ext cx="350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LASSO</a:t>
            </a:r>
            <a:r>
              <a:rPr lang="ko-KR" altLang="en-US" sz="1600" b="1" dirty="0"/>
              <a:t>를 이용하여 예측모델 정규화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84784"/>
            <a:ext cx="7707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다중 공선성을 최소화 하기 위하여 정규화 방식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LASSO </a:t>
            </a:r>
            <a:r>
              <a:rPr lang="ko-KR" altLang="en-US" dirty="0"/>
              <a:t>와 </a:t>
            </a:r>
            <a:r>
              <a:rPr lang="en-US" altLang="ko-KR" dirty="0" err="1"/>
              <a:t>Elasticnet</a:t>
            </a:r>
            <a:r>
              <a:rPr lang="ko-KR" altLang="en-US" dirty="0"/>
              <a:t>을 활용하였으나 </a:t>
            </a:r>
            <a:r>
              <a:rPr lang="en-US" altLang="ko-KR" dirty="0"/>
              <a:t>Elastic net</a:t>
            </a:r>
            <a:r>
              <a:rPr lang="ko-KR" altLang="en-US" dirty="0"/>
              <a:t>에 비해</a:t>
            </a:r>
            <a:r>
              <a:rPr lang="en-US" altLang="ko-KR" dirty="0"/>
              <a:t> LASSO</a:t>
            </a:r>
            <a:r>
              <a:rPr lang="ko-KR" altLang="en-US" dirty="0"/>
              <a:t>가 설명</a:t>
            </a:r>
            <a:endParaRPr lang="en-US" altLang="ko-KR" dirty="0"/>
          </a:p>
          <a:p>
            <a:r>
              <a:rPr lang="ko-KR" altLang="en-US" dirty="0"/>
              <a:t>력이 더 높았음을 확인할 수 있었음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R square </a:t>
            </a:r>
            <a:r>
              <a:rPr lang="ko-KR" altLang="en-US" dirty="0"/>
              <a:t>값 또한 </a:t>
            </a:r>
            <a:r>
              <a:rPr lang="en-US" altLang="ko-KR" dirty="0"/>
              <a:t>LASSO </a:t>
            </a:r>
            <a:r>
              <a:rPr lang="ko-KR" altLang="en-US" dirty="0"/>
              <a:t>모델이 더 높았음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24F026-5314-4FB7-A017-DBCD0440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6673"/>
            <a:ext cx="9144000" cy="18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최종 </a:t>
            </a:r>
            <a:r>
              <a:rPr lang="ko-KR" altLang="en-US" sz="2400" b="1" dirty="0" err="1"/>
              <a:t>예측값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1C6CE7-C7D8-4AD3-B495-54E50782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620688"/>
            <a:ext cx="3581400" cy="467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DB776-642A-4D32-B8D7-B74C96CCF88C}"/>
              </a:ext>
            </a:extLst>
          </p:cNvPr>
          <p:cNvSpPr txBox="1"/>
          <p:nvPr/>
        </p:nvSpPr>
        <p:spPr>
          <a:xfrm>
            <a:off x="1835696" y="5373216"/>
            <a:ext cx="451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Test</a:t>
            </a:r>
            <a:r>
              <a:rPr lang="ko-KR" altLang="en-US" dirty="0"/>
              <a:t> 데이터의 최종 </a:t>
            </a:r>
            <a:r>
              <a:rPr lang="ko-KR" altLang="en-US" dirty="0" err="1"/>
              <a:t>예측값을</a:t>
            </a:r>
            <a:r>
              <a:rPr lang="ko-KR" altLang="en-US" dirty="0"/>
              <a:t> 가져온 것</a:t>
            </a:r>
          </a:p>
        </p:txBody>
      </p:sp>
    </p:spTree>
    <p:extLst>
      <p:ext uri="{BB962C8B-B14F-4D97-AF65-F5344CB8AC3E}">
        <p14:creationId xmlns:p14="http://schemas.microsoft.com/office/powerpoint/2010/main" val="68114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27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Price </a:t>
            </a:r>
            <a:r>
              <a:rPr lang="ko-KR" altLang="en-US" sz="2400" b="1" dirty="0"/>
              <a:t>데이터의 상관성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149080"/>
            <a:ext cx="8410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Price </a:t>
            </a:r>
            <a:r>
              <a:rPr lang="ko-KR" altLang="en-US" dirty="0"/>
              <a:t>데이터의 주요 변수인 </a:t>
            </a:r>
            <a:r>
              <a:rPr lang="en-US" altLang="ko-KR" dirty="0" err="1"/>
              <a:t>basic_price</a:t>
            </a:r>
            <a:r>
              <a:rPr lang="ko-KR" altLang="en-US" dirty="0"/>
              <a:t>와 </a:t>
            </a:r>
            <a:r>
              <a:rPr lang="en-US" altLang="ko-KR" dirty="0" err="1"/>
              <a:t>dc_rate</a:t>
            </a:r>
            <a:r>
              <a:rPr lang="en-US" altLang="ko-KR" dirty="0"/>
              <a:t>, </a:t>
            </a:r>
            <a:r>
              <a:rPr lang="en-US" altLang="ko-KR" dirty="0" err="1"/>
              <a:t>subsribe_price</a:t>
            </a:r>
            <a:r>
              <a:rPr lang="ko-KR" altLang="en-US" dirty="0"/>
              <a:t>는 대부분의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변수와</a:t>
            </a:r>
            <a:r>
              <a:rPr lang="en-US" altLang="ko-KR" dirty="0"/>
              <a:t> </a:t>
            </a:r>
            <a:r>
              <a:rPr lang="ko-KR" altLang="en-US" dirty="0"/>
              <a:t>큰 상관관계가 없었음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그나마 </a:t>
            </a:r>
            <a:r>
              <a:rPr lang="en-US" altLang="ko-KR" dirty="0" err="1"/>
              <a:t>release_year</a:t>
            </a:r>
            <a:r>
              <a:rPr lang="ko-KR" altLang="en-US" dirty="0"/>
              <a:t>가 최신일 수록 </a:t>
            </a:r>
            <a:r>
              <a:rPr lang="en-US" altLang="ko-KR" dirty="0" err="1"/>
              <a:t>dc_rate</a:t>
            </a:r>
            <a:r>
              <a:rPr lang="ko-KR" altLang="en-US" dirty="0"/>
              <a:t>는 감소하고 </a:t>
            </a:r>
            <a:r>
              <a:rPr lang="en-US" altLang="ko-KR" dirty="0" err="1"/>
              <a:t>subscrib_price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증가하는 경향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그 외에는 가격 데이터는 다른 변수와 상관관계가 매우 약한 경향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B0F220-1C34-4315-8F99-68AF90DD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866775"/>
            <a:ext cx="2743200" cy="2562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12C29C-7D71-435E-B0D6-E440BF6F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878190"/>
            <a:ext cx="30670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1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27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Price </a:t>
            </a:r>
            <a:r>
              <a:rPr lang="ko-KR" altLang="en-US" sz="2400" b="1" dirty="0"/>
              <a:t>데이터의 상관성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666" y="5887030"/>
            <a:ext cx="8225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Price </a:t>
            </a:r>
            <a:r>
              <a:rPr lang="ko-KR" altLang="en-US" dirty="0"/>
              <a:t>데이터와 가장 밀접한 관련이 있을 것 같았던 </a:t>
            </a:r>
            <a:r>
              <a:rPr lang="en-US" altLang="ko-KR" dirty="0" err="1"/>
              <a:t>imdb_score</a:t>
            </a:r>
            <a:r>
              <a:rPr lang="en-US" altLang="ko-KR" dirty="0"/>
              <a:t>, </a:t>
            </a:r>
            <a:r>
              <a:rPr lang="en-US" altLang="ko-KR" dirty="0" err="1"/>
              <a:t>price_year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변수들도 큰 상관관계를 띄지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22806A-D40B-4D60-B8F5-C642E8EE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01638"/>
            <a:ext cx="2990850" cy="2571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C78687-17CF-4365-9899-35638B08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01638"/>
            <a:ext cx="2933700" cy="2590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3E1F37-580E-436E-8FB2-3D3EDDD6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76" y="3249096"/>
            <a:ext cx="2762250" cy="2562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948A2E-937B-4FDB-ADFA-C2816A608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857" y="3249096"/>
            <a:ext cx="2686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27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Price </a:t>
            </a:r>
            <a:r>
              <a:rPr lang="ko-KR" altLang="en-US" sz="2400" b="1" dirty="0"/>
              <a:t>데이터의 상관성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38" y="5661248"/>
            <a:ext cx="897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위의 상관분석을 보듯</a:t>
            </a:r>
            <a:r>
              <a:rPr lang="en-US" altLang="ko-KR" dirty="0"/>
              <a:t>, </a:t>
            </a:r>
            <a:r>
              <a:rPr lang="en-US" altLang="ko-KR" dirty="0" err="1"/>
              <a:t>basic_price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dc_rate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subscribe_price</a:t>
            </a:r>
            <a:r>
              <a:rPr lang="ko-KR" altLang="en-US" dirty="0"/>
              <a:t>와 큰 상관관계가 없음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0B58FA-4644-4F0A-8C84-66D2EEE6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" y="620688"/>
            <a:ext cx="91440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9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483</Words>
  <Application>Microsoft Office PowerPoint</Application>
  <PresentationFormat>화면 슬라이드 쇼(4:3)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JinSoo</cp:lastModifiedBy>
  <cp:revision>29</cp:revision>
  <dcterms:created xsi:type="dcterms:W3CDTF">2020-05-06T19:41:59Z</dcterms:created>
  <dcterms:modified xsi:type="dcterms:W3CDTF">2020-05-07T18:50:16Z</dcterms:modified>
</cp:coreProperties>
</file>