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6" r:id="rId9"/>
    <p:sldId id="265" r:id="rId10"/>
    <p:sldId id="267" r:id="rId11"/>
    <p:sldId id="269" r:id="rId12"/>
    <p:sldId id="272" r:id="rId13"/>
    <p:sldId id="271" r:id="rId14"/>
    <p:sldId id="273" r:id="rId15"/>
    <p:sldId id="274" r:id="rId16"/>
    <p:sldId id="268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FD966"/>
    <a:srgbClr val="F3BB8D"/>
    <a:srgbClr val="478DC0"/>
    <a:srgbClr val="EA3A4B"/>
    <a:srgbClr val="ED5967"/>
    <a:srgbClr val="BC1424"/>
    <a:srgbClr val="FFFFFF"/>
    <a:srgbClr val="1B4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51422716939028E-2"/>
          <c:y val="4.0854224698235839E-2"/>
          <c:w val="0.87082809554333918"/>
          <c:h val="0.9182915506035282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A7-482F-ABCA-E207AE5527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A7-482F-ABCA-E207AE5527A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A7-482F-ABCA-E207AE5527A9}"/>
              </c:ext>
            </c:extLst>
          </c:dPt>
          <c:cat>
            <c:numRef>
              <c:f>Sheet1!$J$2:$L$2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Sheet1!$J$3:$L$3</c:f>
              <c:numCache>
                <c:formatCode>General</c:formatCode>
                <c:ptCount val="3"/>
                <c:pt idx="0">
                  <c:v>22.760799231975493</c:v>
                </c:pt>
                <c:pt idx="1">
                  <c:v>36.772642630204523</c:v>
                </c:pt>
                <c:pt idx="2">
                  <c:v>-9.1743575918625915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A7-482F-ABCA-E207AE552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60913320"/>
        <c:axId val="460913976"/>
      </c:barChart>
      <c:catAx>
        <c:axId val="460913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0913976"/>
        <c:crosses val="autoZero"/>
        <c:auto val="1"/>
        <c:lblAlgn val="ctr"/>
        <c:lblOffset val="100"/>
        <c:noMultiLvlLbl val="0"/>
      </c:catAx>
      <c:valAx>
        <c:axId val="4609139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09133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9B-4453-B09A-07CE67D97401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9B-4453-B09A-07CE67D97401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9B-4453-B09A-07CE67D97401}"/>
              </c:ext>
            </c:extLst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9B-4453-B09A-07CE67D97401}"/>
              </c:ext>
            </c:extLst>
          </c:dPt>
          <c:dPt>
            <c:idx val="4"/>
            <c:bubble3D val="0"/>
            <c:spPr>
              <a:solidFill>
                <a:srgbClr val="BC14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9B-4453-B09A-07CE67D97401}"/>
              </c:ext>
            </c:extLst>
          </c:dPt>
          <c:dPt>
            <c:idx val="5"/>
            <c:bubble3D val="0"/>
            <c:spPr>
              <a:solidFill>
                <a:srgbClr val="E537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99B-4453-B09A-07CE67D97401}"/>
              </c:ext>
            </c:extLst>
          </c:dPt>
          <c:dPt>
            <c:idx val="6"/>
            <c:bubble3D val="0"/>
            <c:spPr>
              <a:solidFill>
                <a:srgbClr val="EA3A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99B-4453-B09A-07CE67D974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Sheet4!$G$3:$M$3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Sheet4!$G$4:$M$4</c:f>
              <c:numCache>
                <c:formatCode>0%</c:formatCode>
                <c:ptCount val="7"/>
                <c:pt idx="0">
                  <c:v>8.5000000000000006E-2</c:v>
                </c:pt>
                <c:pt idx="1">
                  <c:v>9.2999999999999999E-2</c:v>
                </c:pt>
                <c:pt idx="2">
                  <c:v>0.1</c:v>
                </c:pt>
                <c:pt idx="3">
                  <c:v>0.14099999999999999</c:v>
                </c:pt>
                <c:pt idx="4">
                  <c:v>0.21199999999999999</c:v>
                </c:pt>
                <c:pt idx="5">
                  <c:v>0.192</c:v>
                </c:pt>
                <c:pt idx="6">
                  <c:v>0.17799999999999999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99B-4453-B09A-07CE67D974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80187858541634"/>
          <c:y val="2.3703703703703703E-2"/>
          <c:w val="0.79705033799646008"/>
          <c:h val="0.83089367162438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매출(좌)</c:v>
                </c:pt>
              </c:strCache>
            </c:strRef>
          </c:tx>
          <c:spPr>
            <a:solidFill>
              <a:srgbClr val="265DF8"/>
            </a:solidFill>
            <a:ln>
              <a:noFill/>
            </a:ln>
            <a:effectLst/>
          </c:spPr>
          <c:invertIfNegative val="0"/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Sheet1!$C$2:$F$2</c:f>
              <c:numCache>
                <c:formatCode>_("$"* #,##0_);_("$"* \(#,##0\);_("$"* "-"??_);_(@_)</c:formatCode>
                <c:ptCount val="4"/>
                <c:pt idx="0">
                  <c:v>12192.782695</c:v>
                </c:pt>
                <c:pt idx="1">
                  <c:v>14967.957485000001</c:v>
                </c:pt>
                <c:pt idx="2">
                  <c:v>20472.071</c:v>
                </c:pt>
                <c:pt idx="3">
                  <c:v>18593.89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0-4CAC-B0E6-CE373FB3F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308016"/>
        <c:axId val="626308344"/>
      </c:barChart>
      <c:lineChart>
        <c:grouping val="standard"/>
        <c:varyColors val="0"/>
        <c:ser>
          <c:idx val="1"/>
          <c:order val="1"/>
          <c:tx>
            <c:strRef>
              <c:f>Sheet1!$B$3</c:f>
              <c:strCache>
                <c:ptCount val="1"/>
                <c:pt idx="0">
                  <c:v>증가율(우)</c:v>
                </c:pt>
              </c:strCache>
            </c:strRef>
          </c:tx>
          <c:spPr>
            <a:ln w="28575" cap="rnd">
              <a:solidFill>
                <a:srgbClr val="37D172"/>
              </a:solidFill>
              <a:round/>
            </a:ln>
            <a:effectLst/>
          </c:spPr>
          <c:marker>
            <c:symbol val="none"/>
          </c:marker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Sheet1!$C$3:$F$3</c:f>
              <c:numCache>
                <c:formatCode>0%</c:formatCode>
                <c:ptCount val="4"/>
                <c:pt idx="0">
                  <c:v>1.4296572313113942</c:v>
                </c:pt>
                <c:pt idx="1">
                  <c:v>0.22760799231975493</c:v>
                </c:pt>
                <c:pt idx="2">
                  <c:v>0.36772642630204522</c:v>
                </c:pt>
                <c:pt idx="3">
                  <c:v>-9.1743575918625919E-2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0-4CAC-B0E6-CE373FB3F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998728"/>
        <c:axId val="581998400"/>
      </c:lineChart>
      <c:catAx>
        <c:axId val="6263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308344"/>
        <c:crosses val="autoZero"/>
        <c:auto val="1"/>
        <c:lblAlgn val="ctr"/>
        <c:lblOffset val="100"/>
        <c:noMultiLvlLbl val="0"/>
      </c:catAx>
      <c:valAx>
        <c:axId val="626308344"/>
        <c:scaling>
          <c:orientation val="minMax"/>
          <c:max val="40000"/>
          <c:min val="1.0000000000000002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308016"/>
        <c:crosses val="autoZero"/>
        <c:crossBetween val="between"/>
      </c:valAx>
      <c:valAx>
        <c:axId val="581998400"/>
        <c:scaling>
          <c:orientation val="minMax"/>
          <c:max val="2"/>
          <c:min val="-2.5"/>
        </c:scaling>
        <c:delete val="0"/>
        <c:axPos val="r"/>
        <c:numFmt formatCode="0%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98728"/>
        <c:crosses val="max"/>
        <c:crossBetween val="between"/>
      </c:valAx>
      <c:catAx>
        <c:axId val="581998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1998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3913762918762427"/>
          <c:y val="0.9056234830791775"/>
          <c:w val="0.52172446092701552"/>
          <c:h val="9.437651692082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Transactional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Sheet5!$B$2:$F$2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Sheet5!$B$3:$F$3</c:f>
              <c:numCache>
                <c:formatCode>_("$"* #,##0.00_);_("$"* \(#,##0.00\);_("$"* "-"??_);_(@_)</c:formatCode>
                <c:ptCount val="5"/>
                <c:pt idx="0">
                  <c:v>13</c:v>
                </c:pt>
                <c:pt idx="1">
                  <c:v>12.3</c:v>
                </c:pt>
                <c:pt idx="2">
                  <c:v>11.6</c:v>
                </c:pt>
                <c:pt idx="3">
                  <c:v>10.5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9-447C-AC68-E3572A78BDA7}"/>
            </c:ext>
          </c:extLst>
        </c:ser>
        <c:ser>
          <c:idx val="1"/>
          <c:order val="1"/>
          <c:tx>
            <c:strRef>
              <c:f>Sheet5!$A$4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Sheet5!$B$2:$F$2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Sheet5!$B$4:$F$4</c:f>
              <c:numCache>
                <c:formatCode>_("$"* #,##0.00_);_("$"* \(#,##0.00\);_("$"* "-"??_);_(@_)</c:formatCode>
                <c:ptCount val="5"/>
                <c:pt idx="0">
                  <c:v>4.9000000000000004</c:v>
                </c:pt>
                <c:pt idx="1">
                  <c:v>5.7</c:v>
                </c:pt>
                <c:pt idx="2">
                  <c:v>7.8</c:v>
                </c:pt>
                <c:pt idx="3">
                  <c:v>10.4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9-447C-AC68-E3572A78B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6710656"/>
        <c:axId val="635437112"/>
      </c:barChart>
      <c:catAx>
        <c:axId val="62671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437112"/>
        <c:crosses val="autoZero"/>
        <c:auto val="1"/>
        <c:lblAlgn val="ctr"/>
        <c:lblOffset val="100"/>
        <c:noMultiLvlLbl val="0"/>
      </c:catAx>
      <c:valAx>
        <c:axId val="635437112"/>
        <c:scaling>
          <c:orientation val="minMax"/>
          <c:min val="1.0000000000000002E-3"/>
        </c:scaling>
        <c:delete val="0"/>
        <c:axPos val="l"/>
        <c:numFmt formatCode="_(&quot;$&quot;* #,##0.00_);_(&quot;$&quot;* \(#,##0.0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671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A7799D"/>
              </a:solidFill>
              <a:round/>
            </a:ln>
            <a:effectLst/>
          </c:spPr>
          <c:marker>
            <c:symbol val="none"/>
          </c:marker>
          <c:cat>
            <c:strRef>
              <c:f>Sheet2!$O$1:$O$60</c:f>
              <c:strCache>
                <c:ptCount val="60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  <c:pt idx="12">
                  <c:v>2015-01</c:v>
                </c:pt>
                <c:pt idx="13">
                  <c:v>2015-02</c:v>
                </c:pt>
                <c:pt idx="14">
                  <c:v>2015-03</c:v>
                </c:pt>
                <c:pt idx="15">
                  <c:v>2015-04</c:v>
                </c:pt>
                <c:pt idx="16">
                  <c:v>2015-05</c:v>
                </c:pt>
                <c:pt idx="17">
                  <c:v>2015-06</c:v>
                </c:pt>
                <c:pt idx="18">
                  <c:v>2015-07</c:v>
                </c:pt>
                <c:pt idx="19">
                  <c:v>2015-08</c:v>
                </c:pt>
                <c:pt idx="20">
                  <c:v>2015-09</c:v>
                </c:pt>
                <c:pt idx="21">
                  <c:v>2015-10</c:v>
                </c:pt>
                <c:pt idx="22">
                  <c:v>2015-11</c:v>
                </c:pt>
                <c:pt idx="23">
                  <c:v>2015-12</c:v>
                </c:pt>
                <c:pt idx="24">
                  <c:v>2016-01</c:v>
                </c:pt>
                <c:pt idx="25">
                  <c:v>2016-02</c:v>
                </c:pt>
                <c:pt idx="26">
                  <c:v>2016-03</c:v>
                </c:pt>
                <c:pt idx="27">
                  <c:v>2016-04</c:v>
                </c:pt>
                <c:pt idx="28">
                  <c:v>2016-05</c:v>
                </c:pt>
                <c:pt idx="29">
                  <c:v>2016-06</c:v>
                </c:pt>
                <c:pt idx="30">
                  <c:v>2016-07</c:v>
                </c:pt>
                <c:pt idx="31">
                  <c:v>2016-08</c:v>
                </c:pt>
                <c:pt idx="32">
                  <c:v>2016-09</c:v>
                </c:pt>
                <c:pt idx="33">
                  <c:v>2016-10</c:v>
                </c:pt>
                <c:pt idx="34">
                  <c:v>2016-11</c:v>
                </c:pt>
                <c:pt idx="35">
                  <c:v>2016-12</c:v>
                </c:pt>
                <c:pt idx="36">
                  <c:v>2017-01</c:v>
                </c:pt>
                <c:pt idx="37">
                  <c:v>2017-02</c:v>
                </c:pt>
                <c:pt idx="38">
                  <c:v>2017-03</c:v>
                </c:pt>
                <c:pt idx="39">
                  <c:v>2017-04</c:v>
                </c:pt>
                <c:pt idx="40">
                  <c:v>2017-05</c:v>
                </c:pt>
                <c:pt idx="41">
                  <c:v>2017-06</c:v>
                </c:pt>
                <c:pt idx="42">
                  <c:v>2017-07</c:v>
                </c:pt>
                <c:pt idx="43">
                  <c:v>2017-08</c:v>
                </c:pt>
                <c:pt idx="44">
                  <c:v>2017-09</c:v>
                </c:pt>
                <c:pt idx="45">
                  <c:v>2017-10</c:v>
                </c:pt>
                <c:pt idx="46">
                  <c:v>2017-11</c:v>
                </c:pt>
                <c:pt idx="47">
                  <c:v>2017-12</c:v>
                </c:pt>
                <c:pt idx="48">
                  <c:v>2018-01</c:v>
                </c:pt>
                <c:pt idx="49">
                  <c:v>2018-02</c:v>
                </c:pt>
                <c:pt idx="50">
                  <c:v>2018-03</c:v>
                </c:pt>
                <c:pt idx="51">
                  <c:v>2018-04</c:v>
                </c:pt>
                <c:pt idx="52">
                  <c:v>2018-05</c:v>
                </c:pt>
                <c:pt idx="53">
                  <c:v>2018-06</c:v>
                </c:pt>
                <c:pt idx="54">
                  <c:v>2018-07</c:v>
                </c:pt>
                <c:pt idx="55">
                  <c:v>2018-08</c:v>
                </c:pt>
                <c:pt idx="56">
                  <c:v>2018-09</c:v>
                </c:pt>
                <c:pt idx="57">
                  <c:v>2018-10</c:v>
                </c:pt>
                <c:pt idx="58">
                  <c:v>2018-11</c:v>
                </c:pt>
                <c:pt idx="59">
                  <c:v>2018-12</c:v>
                </c:pt>
              </c:strCache>
            </c:strRef>
          </c:cat>
          <c:val>
            <c:numRef>
              <c:f>Sheet2!$P$1:$P$60</c:f>
              <c:numCache>
                <c:formatCode>General</c:formatCode>
                <c:ptCount val="60"/>
                <c:pt idx="0">
                  <c:v>352</c:v>
                </c:pt>
                <c:pt idx="1">
                  <c:v>334</c:v>
                </c:pt>
                <c:pt idx="2">
                  <c:v>346</c:v>
                </c:pt>
                <c:pt idx="3">
                  <c:v>322</c:v>
                </c:pt>
                <c:pt idx="4">
                  <c:v>369</c:v>
                </c:pt>
                <c:pt idx="5">
                  <c:v>334</c:v>
                </c:pt>
                <c:pt idx="6">
                  <c:v>340</c:v>
                </c:pt>
                <c:pt idx="7">
                  <c:v>332</c:v>
                </c:pt>
                <c:pt idx="8">
                  <c:v>291</c:v>
                </c:pt>
                <c:pt idx="9">
                  <c:v>325</c:v>
                </c:pt>
                <c:pt idx="10">
                  <c:v>326</c:v>
                </c:pt>
                <c:pt idx="11">
                  <c:v>298</c:v>
                </c:pt>
                <c:pt idx="12">
                  <c:v>826</c:v>
                </c:pt>
                <c:pt idx="13">
                  <c:v>754</c:v>
                </c:pt>
                <c:pt idx="14">
                  <c:v>763</c:v>
                </c:pt>
                <c:pt idx="15">
                  <c:v>745</c:v>
                </c:pt>
                <c:pt idx="16">
                  <c:v>743</c:v>
                </c:pt>
                <c:pt idx="17">
                  <c:v>727</c:v>
                </c:pt>
                <c:pt idx="18">
                  <c:v>706</c:v>
                </c:pt>
                <c:pt idx="19">
                  <c:v>695</c:v>
                </c:pt>
                <c:pt idx="20">
                  <c:v>629</c:v>
                </c:pt>
                <c:pt idx="21">
                  <c:v>670</c:v>
                </c:pt>
                <c:pt idx="22">
                  <c:v>667</c:v>
                </c:pt>
                <c:pt idx="23">
                  <c:v>644</c:v>
                </c:pt>
                <c:pt idx="24">
                  <c:v>1057</c:v>
                </c:pt>
                <c:pt idx="25">
                  <c:v>917</c:v>
                </c:pt>
                <c:pt idx="26">
                  <c:v>947</c:v>
                </c:pt>
                <c:pt idx="27">
                  <c:v>980</c:v>
                </c:pt>
                <c:pt idx="28">
                  <c:v>940</c:v>
                </c:pt>
                <c:pt idx="29">
                  <c:v>889</c:v>
                </c:pt>
                <c:pt idx="30">
                  <c:v>960</c:v>
                </c:pt>
                <c:pt idx="31">
                  <c:v>881</c:v>
                </c:pt>
                <c:pt idx="32">
                  <c:v>863</c:v>
                </c:pt>
                <c:pt idx="33">
                  <c:v>900</c:v>
                </c:pt>
                <c:pt idx="34">
                  <c:v>823</c:v>
                </c:pt>
                <c:pt idx="35">
                  <c:v>900</c:v>
                </c:pt>
                <c:pt idx="36">
                  <c:v>1382</c:v>
                </c:pt>
                <c:pt idx="37">
                  <c:v>1331</c:v>
                </c:pt>
                <c:pt idx="38">
                  <c:v>1418</c:v>
                </c:pt>
                <c:pt idx="39">
                  <c:v>1348</c:v>
                </c:pt>
                <c:pt idx="40">
                  <c:v>1310</c:v>
                </c:pt>
                <c:pt idx="41">
                  <c:v>1302</c:v>
                </c:pt>
                <c:pt idx="42">
                  <c:v>1340</c:v>
                </c:pt>
                <c:pt idx="43">
                  <c:v>1246</c:v>
                </c:pt>
                <c:pt idx="44">
                  <c:v>1252</c:v>
                </c:pt>
                <c:pt idx="45">
                  <c:v>1143</c:v>
                </c:pt>
                <c:pt idx="46">
                  <c:v>1139</c:v>
                </c:pt>
                <c:pt idx="47">
                  <c:v>1208</c:v>
                </c:pt>
                <c:pt idx="48">
                  <c:v>1355</c:v>
                </c:pt>
                <c:pt idx="49">
                  <c:v>1240</c:v>
                </c:pt>
                <c:pt idx="50">
                  <c:v>1326</c:v>
                </c:pt>
                <c:pt idx="51">
                  <c:v>1225</c:v>
                </c:pt>
                <c:pt idx="52">
                  <c:v>1225</c:v>
                </c:pt>
                <c:pt idx="53">
                  <c:v>1303</c:v>
                </c:pt>
                <c:pt idx="54">
                  <c:v>1237</c:v>
                </c:pt>
                <c:pt idx="55">
                  <c:v>1174</c:v>
                </c:pt>
                <c:pt idx="56">
                  <c:v>1205</c:v>
                </c:pt>
                <c:pt idx="57">
                  <c:v>1132</c:v>
                </c:pt>
                <c:pt idx="58">
                  <c:v>1080</c:v>
                </c:pt>
                <c:pt idx="59">
                  <c:v>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FC-4299-9781-CD36C7CF8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501752"/>
        <c:axId val="489507656"/>
      </c:lineChart>
      <c:dateAx>
        <c:axId val="489501752"/>
        <c:scaling>
          <c:orientation val="minMax"/>
        </c:scaling>
        <c:delete val="0"/>
        <c:axPos val="b"/>
        <c:numFmt formatCode="yyyy\/m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507656"/>
        <c:crosses val="autoZero"/>
        <c:auto val="0"/>
        <c:lblOffset val="100"/>
        <c:baseTimeUnit val="days"/>
        <c:majorUnit val="12"/>
        <c:minorUnit val="2"/>
      </c:dateAx>
      <c:valAx>
        <c:axId val="489507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501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D95A3"/>
              </a:solidFill>
              <a:round/>
            </a:ln>
            <a:effectLst/>
          </c:spPr>
          <c:marker>
            <c:symbol val="none"/>
          </c:marker>
          <c:cat>
            <c:numRef>
              <c:f>Sheet3!$A$2:$A$6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Sheet3!$B$2:$B$6</c:f>
              <c:numCache>
                <c:formatCode>General</c:formatCode>
                <c:ptCount val="5"/>
                <c:pt idx="0">
                  <c:v>0.19603000000000001</c:v>
                </c:pt>
                <c:pt idx="1">
                  <c:v>0.33341999999999999</c:v>
                </c:pt>
                <c:pt idx="2">
                  <c:v>0.26404499999999997</c:v>
                </c:pt>
                <c:pt idx="3">
                  <c:v>0.27546999999999999</c:v>
                </c:pt>
                <c:pt idx="4">
                  <c:v>0.20787700000000001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A9-47EC-9343-FA6003C6D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614344"/>
        <c:axId val="602611720"/>
      </c:lineChart>
      <c:catAx>
        <c:axId val="602614344"/>
        <c:scaling>
          <c:orientation val="minMax"/>
        </c:scaling>
        <c:delete val="0"/>
        <c:axPos val="b"/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11720"/>
        <c:crosses val="autoZero"/>
        <c:auto val="1"/>
        <c:lblAlgn val="ctr"/>
        <c:lblOffset val="100"/>
        <c:noMultiLvlLbl val="0"/>
      </c:catAx>
      <c:valAx>
        <c:axId val="602611720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14344"/>
        <c:crosses val="autoZero"/>
        <c:crossBetween val="between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11819739164078"/>
          <c:y val="7.3110671999332216E-2"/>
          <c:w val="0.80696227257571895"/>
          <c:h val="0.83550098800150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투자 유지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Sheet1!$B$31:$E$31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Sheet1!$B$32:$E$32</c:f>
              <c:numCache>
                <c:formatCode>_("$"* #,##0.00_);_("$"* \(#,##0.00\);_("$"* "-"??_);_(@_)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24583.985395200001</c:v>
                </c:pt>
                <c:pt idx="2">
                  <c:v>29719.214626699999</c:v>
                </c:pt>
                <c:pt idx="3">
                  <c:v>34371.466364699998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0-4F72-9D60-D59D5361B00A}"/>
            </c:ext>
          </c:extLst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투자 확장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Sheet1!$B$31:$E$31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Sheet1!$B$33:$E$33</c:f>
              <c:numCache>
                <c:formatCode>_("$"* #,##0.00_);_("$"* \(#,##0.00\);_("$"* "-"??_);_(@_)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38541.3464687999</c:v>
                </c:pt>
                <c:pt idx="2">
                  <c:v>42810.610638899998</c:v>
                </c:pt>
                <c:pt idx="3">
                  <c:v>46953.364680699997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0-4F72-9D60-D59D5361B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53224"/>
        <c:axId val="477548304"/>
      </c:barChart>
      <c:catAx>
        <c:axId val="47755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48304"/>
        <c:crosses val="autoZero"/>
        <c:auto val="1"/>
        <c:lblAlgn val="ctr"/>
        <c:lblOffset val="100"/>
        <c:noMultiLvlLbl val="0"/>
      </c:catAx>
      <c:valAx>
        <c:axId val="477548304"/>
        <c:scaling>
          <c:orientation val="minMax"/>
          <c:min val="1.0000000000000002E-3"/>
        </c:scaling>
        <c:delete val="0"/>
        <c:axPos val="l"/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5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F50"/>
            </a:solidFill>
            <a:ln>
              <a:noFill/>
            </a:ln>
            <a:effectLst/>
          </c:spPr>
          <c:invertIfNegative val="0"/>
          <c:cat>
            <c:numRef>
              <c:f>Sheet1!$B$36:$E$36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Sheet1!$B$37:$E$37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22910.525395199998</c:v>
                </c:pt>
                <c:pt idx="2">
                  <c:v>25983.807341132</c:v>
                </c:pt>
                <c:pt idx="3">
                  <c:v>28297.516418430099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0-4150-947D-CA5BC580B43A}"/>
            </c:ext>
          </c:extLst>
        </c:ser>
        <c:ser>
          <c:idx val="1"/>
          <c:order val="1"/>
          <c:spPr>
            <a:solidFill>
              <a:srgbClr val="FFD966"/>
            </a:solidFill>
            <a:ln>
              <a:noFill/>
            </a:ln>
            <a:effectLst/>
          </c:spPr>
          <c:invertIfNegative val="0"/>
          <c:cat>
            <c:numRef>
              <c:f>Sheet1!$B$36:$E$36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Sheet1!$B$38:$E$38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36867.886468800003</c:v>
                </c:pt>
                <c:pt idx="2">
                  <c:v>37819.040856708001</c:v>
                </c:pt>
                <c:pt idx="3">
                  <c:v>38558.081221404202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0-4150-947D-CA5BC580B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46992"/>
        <c:axId val="477547320"/>
      </c:barChart>
      <c:catAx>
        <c:axId val="4775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47320"/>
        <c:crosses val="autoZero"/>
        <c:auto val="1"/>
        <c:lblAlgn val="ctr"/>
        <c:lblOffset val="100"/>
        <c:noMultiLvlLbl val="0"/>
      </c:catAx>
      <c:valAx>
        <c:axId val="477547320"/>
        <c:scaling>
          <c:orientation val="minMax"/>
          <c:max val="50000"/>
          <c:min val="1.0000000000000002E-3"/>
        </c:scaling>
        <c:delete val="0"/>
        <c:axPos val="l"/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4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F50"/>
            </a:solidFill>
            <a:ln>
              <a:noFill/>
            </a:ln>
            <a:effectLst/>
          </c:spPr>
          <c:invertIfNegative val="0"/>
          <c:cat>
            <c:numRef>
              <c:f>Sheet1!$B$39:$E$39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Sheet1!$B$40:$E$40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20402.529900000001</c:v>
                </c:pt>
                <c:pt idx="2">
                  <c:v>22277.580440000002</c:v>
                </c:pt>
                <c:pt idx="3">
                  <c:v>24111.05558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3-4B23-8E95-EB7FAFDCC39F}"/>
            </c:ext>
          </c:extLst>
        </c:ser>
        <c:ser>
          <c:idx val="1"/>
          <c:order val="1"/>
          <c:spPr>
            <a:solidFill>
              <a:srgbClr val="FFD966"/>
            </a:solidFill>
            <a:ln>
              <a:noFill/>
            </a:ln>
            <a:effectLst/>
          </c:spPr>
          <c:invertIfNegative val="0"/>
          <c:cat>
            <c:numRef>
              <c:f>Sheet1!$B$39:$E$39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Sheet1!$B$41:$E$41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25850.986069999999</c:v>
                </c:pt>
                <c:pt idx="2">
                  <c:v>27742.66677</c:v>
                </c:pt>
                <c:pt idx="3">
                  <c:v>29638.505010000001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3-4B23-8E95-EB7FAFDCC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577496"/>
        <c:axId val="606581432"/>
      </c:barChart>
      <c:catAx>
        <c:axId val="60657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581432"/>
        <c:crosses val="autoZero"/>
        <c:auto val="1"/>
        <c:lblAlgn val="ctr"/>
        <c:lblOffset val="100"/>
        <c:noMultiLvlLbl val="0"/>
      </c:catAx>
      <c:valAx>
        <c:axId val="606581432"/>
        <c:scaling>
          <c:orientation val="minMax"/>
          <c:max val="50000"/>
          <c:min val="1.0000000000000002E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577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F50"/>
            </a:solidFill>
            <a:ln>
              <a:noFill/>
            </a:ln>
            <a:effectLst/>
          </c:spPr>
          <c:invertIfNegative val="0"/>
          <c:cat>
            <c:numRef>
              <c:f>Sheet1!$B$42:$E$42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Sheet1!$B$43:$E$43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18729.069899999999</c:v>
                </c:pt>
                <c:pt idx="2">
                  <c:v>18918.504149</c:v>
                </c:pt>
                <c:pt idx="3">
                  <c:v>19049.313915589999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7-4A1C-BFBC-87C5FDC24B8A}"/>
            </c:ext>
          </c:extLst>
        </c:ser>
        <c:ser>
          <c:idx val="1"/>
          <c:order val="1"/>
          <c:spPr>
            <a:solidFill>
              <a:srgbClr val="FFD966"/>
            </a:solidFill>
            <a:ln>
              <a:noFill/>
            </a:ln>
            <a:effectLst/>
          </c:spPr>
          <c:invertIfNegative val="0"/>
          <c:cat>
            <c:numRef>
              <c:f>Sheet1!$B$42:$E$42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Sheet1!$B$44:$E$44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18593.89</c:v>
                </c:pt>
                <c:pt idx="1">
                  <c:v>24177.52607</c:v>
                </c:pt>
                <c:pt idx="2">
                  <c:v>23893.229423699999</c:v>
                </c:pt>
                <c:pt idx="3">
                  <c:v>23638.677015566998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7-4A1C-BFBC-87C5FDC24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916600"/>
        <c:axId val="460914632"/>
      </c:barChart>
      <c:catAx>
        <c:axId val="46091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0914632"/>
        <c:crosses val="autoZero"/>
        <c:auto val="1"/>
        <c:lblAlgn val="ctr"/>
        <c:lblOffset val="100"/>
        <c:noMultiLvlLbl val="0"/>
      </c:catAx>
      <c:valAx>
        <c:axId val="460914632"/>
        <c:scaling>
          <c:orientation val="minMax"/>
          <c:max val="50000"/>
          <c:min val="1.0000000000000002E-3"/>
        </c:scaling>
        <c:delete val="0"/>
        <c:axPos val="l"/>
        <c:numFmt formatCode="_(&quot;$&quot;* #,##0_);_(&quot;$&quot;* \(#,##0\);_(&quot;$&quot;* &quot;-&quot;??_);_(@_)" sourceLinked="1"/>
        <c:majorTickMark val="in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09166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501C0-89F2-4950-938B-97701B5A316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DB654-8C84-4A9E-ADE8-28BC7AF31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DB654-8C84-4A9E-ADE8-28BC7AF31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34C3-593C-441A-96C1-82873B0E1617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0D2B-5A14-4FE4-8D5B-2CE50078C0D2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7B1A-6DD7-4F20-A31D-73289EC09601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173F-629E-4C94-9FD2-06DC10710DA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8A29-3DB2-431A-A53F-74285CBB74BE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92D5-B589-468B-B257-FE6C859AAF48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70F-B5D6-4A2F-AFDC-1E2D0F8EC705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40F2-0C73-498A-8A15-064C1A02DC11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003-383F-4E90-88FB-23FD1AC3B806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C400-2CA4-4711-88AE-4E2572B1A59D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FA0F-777A-43D0-BA21-3A2FF5A39DA8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B758-7E91-4885-9F04-D40FF20E70CF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58D87-7D2F-4F27-B37E-9FB4E9F4165C}"/>
              </a:ext>
            </a:extLst>
          </p:cNvPr>
          <p:cNvSpPr/>
          <p:nvPr/>
        </p:nvSpPr>
        <p:spPr>
          <a:xfrm>
            <a:off x="0" y="1497858"/>
            <a:ext cx="12192000" cy="3638112"/>
          </a:xfrm>
          <a:prstGeom prst="rect">
            <a:avLst/>
          </a:prstGeom>
          <a:solidFill>
            <a:srgbClr val="1B4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3FC38-494C-40CF-B709-8B22D5F96FC2}"/>
              </a:ext>
            </a:extLst>
          </p:cNvPr>
          <p:cNvSpPr txBox="1"/>
          <p:nvPr/>
        </p:nvSpPr>
        <p:spPr>
          <a:xfrm>
            <a:off x="94891" y="1609944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7C0BD0B-D440-4DE5-BFCE-B8168F0A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181"/>
            <a:ext cx="9144000" cy="948678"/>
          </a:xfrm>
        </p:spPr>
        <p:txBody>
          <a:bodyPr>
            <a:noAutofit/>
          </a:bodyPr>
          <a:lstStyle/>
          <a:p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영화 추천 알고리즘 개선을 통한 </a:t>
            </a:r>
            <a:r>
              <a:rPr lang="en-US" altLang="ko-KR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OTT </a:t>
            </a:r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비즈니스 수익성 향상</a:t>
            </a:r>
            <a:endParaRPr lang="ko-KR" altLang="en-US" sz="43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87A25ACF-EE88-4864-871C-923AFD11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680" y="4084637"/>
            <a:ext cx="5882640" cy="1077154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분반 </a:t>
            </a:r>
            <a:r>
              <a:rPr lang="en-US" altLang="ko-KR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2400" b="1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김진명 김채은 김한빈 이경원 이다연 이상엽</a:t>
            </a:r>
            <a:endParaRPr lang="ko-KR" altLang="en-US" sz="2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774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1078678"/>
            <a:ext cx="131108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군집분석</a:t>
            </a:r>
            <a:r>
              <a:rPr lang="en-US" altLang="ko-KR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483B-9939-4E10-BA60-F69643531DAA}"/>
              </a:ext>
            </a:extLst>
          </p:cNvPr>
          <p:cNvSpPr/>
          <p:nvPr/>
        </p:nvSpPr>
        <p:spPr>
          <a:xfrm>
            <a:off x="3784099" y="3753320"/>
            <a:ext cx="2352139" cy="2877464"/>
          </a:xfrm>
          <a:prstGeom prst="roundRect">
            <a:avLst>
              <a:gd name="adj" fmla="val 8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4BBCBD-945F-4FEF-B721-DF7C1DF2FD14}"/>
              </a:ext>
            </a:extLst>
          </p:cNvPr>
          <p:cNvSpPr/>
          <p:nvPr/>
        </p:nvSpPr>
        <p:spPr>
          <a:xfrm>
            <a:off x="8133335" y="3310657"/>
            <a:ext cx="2229492" cy="3321183"/>
          </a:xfrm>
          <a:prstGeom prst="roundRect">
            <a:avLst>
              <a:gd name="adj" fmla="val 82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FEFE4-333D-4B44-985D-C960F09B5E6C}"/>
              </a:ext>
            </a:extLst>
          </p:cNvPr>
          <p:cNvSpPr txBox="1"/>
          <p:nvPr/>
        </p:nvSpPr>
        <p:spPr>
          <a:xfrm>
            <a:off x="2267289" y="3870000"/>
            <a:ext cx="18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106 → 8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71491-3482-4BA4-A7B3-6A9590161933}"/>
              </a:ext>
            </a:extLst>
          </p:cNvPr>
          <p:cNvSpPr txBox="1"/>
          <p:nvPr/>
        </p:nvSpPr>
        <p:spPr>
          <a:xfrm>
            <a:off x="6558107" y="3730999"/>
            <a:ext cx="174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4,560 → 23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E8D5A-ECD2-4283-BC11-2906A88AF54C}"/>
              </a:ext>
            </a:extLst>
          </p:cNvPr>
          <p:cNvSpPr/>
          <p:nvPr/>
        </p:nvSpPr>
        <p:spPr>
          <a:xfrm>
            <a:off x="8370940" y="3690423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0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493B4-7A30-40B0-B3E1-D837E568DC5F}"/>
              </a:ext>
            </a:extLst>
          </p:cNvPr>
          <p:cNvSpPr/>
          <p:nvPr/>
        </p:nvSpPr>
        <p:spPr>
          <a:xfrm>
            <a:off x="8370940" y="4037335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DED65-63FA-4F41-9841-A558C0CBD370}"/>
              </a:ext>
            </a:extLst>
          </p:cNvPr>
          <p:cNvSpPr/>
          <p:nvPr/>
        </p:nvSpPr>
        <p:spPr>
          <a:xfrm>
            <a:off x="8370939" y="4384247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6ADF64-DCBA-42C6-9850-653F6723F87B}"/>
              </a:ext>
            </a:extLst>
          </p:cNvPr>
          <p:cNvSpPr/>
          <p:nvPr/>
        </p:nvSpPr>
        <p:spPr>
          <a:xfrm>
            <a:off x="8370939" y="5753653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463C8C-DA45-4DCB-8CE7-9ABF78450AD6}"/>
              </a:ext>
            </a:extLst>
          </p:cNvPr>
          <p:cNvSpPr/>
          <p:nvPr/>
        </p:nvSpPr>
        <p:spPr>
          <a:xfrm>
            <a:off x="8370939" y="6114543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9F4265-72B5-41ED-8979-0F5DC6147EA3}"/>
              </a:ext>
            </a:extLst>
          </p:cNvPr>
          <p:cNvSpPr/>
          <p:nvPr/>
        </p:nvSpPr>
        <p:spPr>
          <a:xfrm>
            <a:off x="8370939" y="5378301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B55AEC-3C8C-4A3D-B32D-C0D7314310C6}"/>
              </a:ext>
            </a:extLst>
          </p:cNvPr>
          <p:cNvCxnSpPr/>
          <p:nvPr/>
        </p:nvCxnSpPr>
        <p:spPr>
          <a:xfrm>
            <a:off x="9263492" y="4773195"/>
            <a:ext cx="0" cy="41885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68087B-5F4A-46DC-8343-9AC572EDA4AB}"/>
              </a:ext>
            </a:extLst>
          </p:cNvPr>
          <p:cNvSpPr/>
          <p:nvPr/>
        </p:nvSpPr>
        <p:spPr>
          <a:xfrm>
            <a:off x="4072362" y="4258502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5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D3ECCB-88A6-490C-A35C-EC66EC589530}"/>
              </a:ext>
            </a:extLst>
          </p:cNvPr>
          <p:cNvSpPr/>
          <p:nvPr/>
        </p:nvSpPr>
        <p:spPr>
          <a:xfrm>
            <a:off x="4062089" y="3918638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D65AA4-2F66-4B5E-9148-DB821CF1CEBA}"/>
              </a:ext>
            </a:extLst>
          </p:cNvPr>
          <p:cNvSpPr/>
          <p:nvPr/>
        </p:nvSpPr>
        <p:spPr>
          <a:xfrm>
            <a:off x="4072362" y="4589345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8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575F8F-F31D-4157-9037-9C8BA4659870}"/>
              </a:ext>
            </a:extLst>
          </p:cNvPr>
          <p:cNvSpPr/>
          <p:nvPr/>
        </p:nvSpPr>
        <p:spPr>
          <a:xfrm>
            <a:off x="4071062" y="5282773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18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28A12-895D-4915-9509-2DAE00FAFCBE}"/>
              </a:ext>
            </a:extLst>
          </p:cNvPr>
          <p:cNvSpPr/>
          <p:nvPr/>
        </p:nvSpPr>
        <p:spPr>
          <a:xfrm>
            <a:off x="4071061" y="4945040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9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4F932A-EE16-4904-ACD7-3C286DAACF56}"/>
              </a:ext>
            </a:extLst>
          </p:cNvPr>
          <p:cNvSpPr/>
          <p:nvPr/>
        </p:nvSpPr>
        <p:spPr>
          <a:xfrm>
            <a:off x="4071062" y="5624610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19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946F78-984B-447C-BA56-4CCA94DD66D6}"/>
              </a:ext>
            </a:extLst>
          </p:cNvPr>
          <p:cNvSpPr/>
          <p:nvPr/>
        </p:nvSpPr>
        <p:spPr>
          <a:xfrm>
            <a:off x="4060786" y="5947526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8FFD6C-90A9-4238-99E4-BEB257E9328A}"/>
              </a:ext>
            </a:extLst>
          </p:cNvPr>
          <p:cNvSpPr/>
          <p:nvPr/>
        </p:nvSpPr>
        <p:spPr>
          <a:xfrm>
            <a:off x="4060785" y="6287962"/>
            <a:ext cx="1775603" cy="2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BBA8A9-93C9-490F-91BB-4B64A42578F7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5837692" y="4044708"/>
            <a:ext cx="2533247" cy="46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C6BB71-1446-4F37-892C-8502A73C49C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47965" y="4384572"/>
            <a:ext cx="2522974" cy="31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F096809-02F5-4EFC-9D3E-857C2E7B004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47965" y="4715415"/>
            <a:ext cx="2522974" cy="13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8169B47-9FC3-41C6-8889-57BEEF66804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846664" y="4907926"/>
            <a:ext cx="2484479" cy="1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5BDBAD-38D1-4189-B609-01080E631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846665" y="5053148"/>
            <a:ext cx="2524274" cy="35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733037B-F930-4A84-B80F-B291CC3512C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846665" y="5244368"/>
            <a:ext cx="2524274" cy="5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5AD5ED-EEBB-474B-A677-D627A8A61840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5836389" y="5504371"/>
            <a:ext cx="2534550" cy="56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B4800DB-633A-4896-90A3-0192FD6E6063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5836388" y="5879723"/>
            <a:ext cx="2534551" cy="53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54EF8C-EE1B-4011-A31C-4CCBABA7B774}"/>
              </a:ext>
            </a:extLst>
          </p:cNvPr>
          <p:cNvSpPr txBox="1"/>
          <p:nvPr/>
        </p:nvSpPr>
        <p:spPr>
          <a:xfrm>
            <a:off x="4021952" y="3312529"/>
            <a:ext cx="20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보유 영화 데이터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2B959-4E0D-4453-9EEC-A3C7C9407623}"/>
              </a:ext>
            </a:extLst>
          </p:cNvPr>
          <p:cNvSpPr txBox="1"/>
          <p:nvPr/>
        </p:nvSpPr>
        <p:spPr>
          <a:xfrm>
            <a:off x="8288779" y="2905585"/>
            <a:ext cx="20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영화 데이터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EA269-D2EC-423B-A767-80835CDBD195}"/>
              </a:ext>
            </a:extLst>
          </p:cNvPr>
          <p:cNvSpPr txBox="1"/>
          <p:nvPr/>
        </p:nvSpPr>
        <p:spPr>
          <a:xfrm>
            <a:off x="1834581" y="652279"/>
            <a:ext cx="4581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PCA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변수 개수가 너무 많아</a:t>
            </a:r>
            <a:r>
              <a:rPr lang="en-US" altLang="ko-KR"/>
              <a:t>(57</a:t>
            </a:r>
            <a:r>
              <a:rPr lang="ko-KR" altLang="en-US"/>
              <a:t>개</a:t>
            </a:r>
            <a:r>
              <a:rPr lang="en-US" altLang="ko-KR"/>
              <a:t>) </a:t>
            </a:r>
            <a:r>
              <a:rPr lang="ko-KR" altLang="en-US"/>
              <a:t>차원의 저주 발생 가능성 </a:t>
            </a:r>
            <a:r>
              <a:rPr lang="en-US" altLang="ko-KR"/>
              <a:t>→ PCA</a:t>
            </a:r>
            <a:r>
              <a:rPr lang="ko-KR" altLang="en-US"/>
              <a:t>를 통해 </a:t>
            </a:r>
            <a:r>
              <a:rPr lang="en-US" altLang="ko-KR"/>
              <a:t>Feature </a:t>
            </a:r>
            <a:r>
              <a:rPr lang="ko-KR" altLang="en-US"/>
              <a:t>축소</a:t>
            </a:r>
            <a:r>
              <a:rPr lang="en-US" altLang="ko-KR"/>
              <a:t>(</a:t>
            </a:r>
            <a:r>
              <a:rPr lang="ko-KR" altLang="en-US"/>
              <a:t>차원 축소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주성분의 </a:t>
            </a:r>
            <a:r>
              <a:rPr lang="en-US" altLang="ko-KR"/>
              <a:t>Eigen value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이상인 주성분만 선택</a:t>
            </a:r>
            <a:r>
              <a:rPr lang="en-US" altLang="ko-KR"/>
              <a:t>(6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68A9AB-8BBA-4DFB-BE77-1727FDD0D99B}"/>
              </a:ext>
            </a:extLst>
          </p:cNvPr>
          <p:cNvSpPr txBox="1"/>
          <p:nvPr/>
        </p:nvSpPr>
        <p:spPr>
          <a:xfrm>
            <a:off x="6587664" y="359836"/>
            <a:ext cx="4581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K-means</a:t>
            </a:r>
            <a:br>
              <a:rPr lang="en-US" altLang="ko-KR"/>
            </a:br>
            <a:r>
              <a:rPr lang="en-US" altLang="ko-KR"/>
              <a:t>- PCA</a:t>
            </a:r>
            <a:r>
              <a:rPr lang="ko-KR" altLang="en-US"/>
              <a:t>를 통해 산출된 주성분 </a:t>
            </a:r>
            <a:r>
              <a:rPr lang="en-US" altLang="ko-KR"/>
              <a:t>6</a:t>
            </a:r>
            <a:r>
              <a:rPr lang="ko-KR" altLang="en-US"/>
              <a:t>개로 군집분석 진행</a:t>
            </a:r>
            <a:br>
              <a:rPr lang="en-US" altLang="ko-KR"/>
            </a:br>
            <a:r>
              <a:rPr lang="en-US" altLang="ko-KR"/>
              <a:t>- Sillouette </a:t>
            </a:r>
            <a:r>
              <a:rPr lang="ko-KR" altLang="en-US"/>
              <a:t>계수의 값이 가장 큰 </a:t>
            </a:r>
            <a:r>
              <a:rPr lang="en-US" altLang="ko-KR"/>
              <a:t>23</a:t>
            </a:r>
            <a:r>
              <a:rPr lang="ko-KR" altLang="en-US"/>
              <a:t>개로 군집 결정</a:t>
            </a:r>
            <a:endParaRPr lang="en-US" altLang="ko-K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EA23CD-B45C-4B24-9E71-CF9FA377CA90}"/>
              </a:ext>
            </a:extLst>
          </p:cNvPr>
          <p:cNvSpPr txBox="1"/>
          <p:nvPr/>
        </p:nvSpPr>
        <p:spPr>
          <a:xfrm>
            <a:off x="5600088" y="2795631"/>
            <a:ext cx="25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# of</a:t>
            </a:r>
            <a:r>
              <a:rPr lang="ko-KR" altLang="en-US"/>
              <a:t> </a:t>
            </a:r>
            <a:r>
              <a:rPr lang="en-US" altLang="ko-KR"/>
              <a:t>Features:57 → 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2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865197"/>
            <a:ext cx="131108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연관규칙</a:t>
            </a:r>
            <a:r>
              <a:rPr lang="en-US" altLang="ko-KR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305192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8DE89-E9C0-4F08-9191-58CB029BE58A}"/>
              </a:ext>
            </a:extLst>
          </p:cNvPr>
          <p:cNvSpPr txBox="1"/>
          <p:nvPr/>
        </p:nvSpPr>
        <p:spPr>
          <a:xfrm>
            <a:off x="1985836" y="822857"/>
            <a:ext cx="693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연관규칙 산출 조건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지지도 </a:t>
            </a:r>
            <a:r>
              <a:rPr lang="en-US" altLang="ko-KR"/>
              <a:t>: 0.1, </a:t>
            </a:r>
            <a:r>
              <a:rPr lang="ko-KR" altLang="en-US"/>
              <a:t>신뢰도 </a:t>
            </a:r>
            <a:r>
              <a:rPr lang="en-US" altLang="ko-KR"/>
              <a:t>0.5 </a:t>
            </a:r>
            <a:r>
              <a:rPr lang="ko-KR" altLang="en-US"/>
              <a:t>임계치 설정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분석 대상 고객 수 </a:t>
            </a:r>
            <a:r>
              <a:rPr lang="en-US" altLang="ko-KR"/>
              <a:t>: 3,277, </a:t>
            </a:r>
            <a:r>
              <a:rPr lang="ko-KR" altLang="en-US"/>
              <a:t>분석 대상 </a:t>
            </a:r>
            <a:r>
              <a:rPr lang="en-US" altLang="ko-KR"/>
              <a:t>Item </a:t>
            </a:r>
            <a:r>
              <a:rPr lang="ko-KR" altLang="en-US"/>
              <a:t>수 </a:t>
            </a:r>
            <a:r>
              <a:rPr lang="en-US" altLang="ko-KR"/>
              <a:t>: 106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02C8C-4CD0-44CA-871F-CE3562228038}"/>
              </a:ext>
            </a:extLst>
          </p:cNvPr>
          <p:cNvSpPr txBox="1"/>
          <p:nvPr/>
        </p:nvSpPr>
        <p:spPr>
          <a:xfrm>
            <a:off x="4119026" y="1908490"/>
            <a:ext cx="362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지지도 기준 상위 규칙 </a:t>
            </a:r>
            <a:r>
              <a:rPr lang="en-US" altLang="ko-KR"/>
              <a:t>5</a:t>
            </a:r>
            <a:r>
              <a:rPr lang="ko-KR" altLang="en-US"/>
              <a:t>개</a:t>
            </a:r>
            <a:endParaRPr lang="en-US" altLang="ko-KR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AE284A91-62E4-4D08-A629-B335BD6D4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33176"/>
              </p:ext>
            </p:extLst>
          </p:nvPr>
        </p:nvGraphicFramePr>
        <p:xfrm>
          <a:off x="352207" y="2293022"/>
          <a:ext cx="11350059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37">
                  <a:extLst>
                    <a:ext uri="{9D8B030D-6E8A-4147-A177-3AD203B41FA5}">
                      <a16:colId xmlns:a16="http://schemas.microsoft.com/office/drawing/2014/main" val="1576776614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890166709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3388924529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3173460364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2199211461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2059584673"/>
                    </a:ext>
                  </a:extLst>
                </a:gridCol>
                <a:gridCol w="1621437">
                  <a:extLst>
                    <a:ext uri="{9D8B030D-6E8A-4147-A177-3AD203B41FA5}">
                      <a16:colId xmlns:a16="http://schemas.microsoft.com/office/drawing/2014/main" val="4160240096"/>
                    </a:ext>
                  </a:extLst>
                </a:gridCol>
              </a:tblGrid>
              <a:tr h="552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antecedents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consequents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antecedent support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consequent support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지지도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(support)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신뢰도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(confidence)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향상도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(lift)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88022"/>
                  </a:ext>
                </a:extLst>
              </a:tr>
              <a:tr h="315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American Sniper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Hobbit: The Battle of the Five Armies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0.276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0.6198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1.3946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93166"/>
                  </a:ext>
                </a:extLst>
              </a:tr>
              <a:tr h="315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Hobbit: The Battle of the Five Armies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American Sniper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0.276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0.6203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1.3946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4911"/>
                  </a:ext>
                </a:extLst>
              </a:tr>
              <a:tr h="315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American Sniper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Guardians of the Galaxy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0.5960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1.3311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43155"/>
                  </a:ext>
                </a:extLst>
              </a:tr>
              <a:tr h="3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Guardians of the 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American Sniper</a:t>
                      </a:r>
                    </a:p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0.5922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1.3311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81535"/>
                  </a:ext>
                </a:extLst>
              </a:tr>
              <a:tr h="513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The Hunger Games: Mockingjay - Part 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The Hobbit: The Battle of the Five Armies</a:t>
                      </a:r>
                    </a:p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0.264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0.5959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1.3406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3909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479013-B829-41A1-BD08-775547FC4C8C}"/>
              </a:ext>
            </a:extLst>
          </p:cNvPr>
          <p:cNvSpPr/>
          <p:nvPr/>
        </p:nvSpPr>
        <p:spPr>
          <a:xfrm>
            <a:off x="352207" y="2894872"/>
            <a:ext cx="11350059" cy="410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D7617B-D16C-4E0F-90CF-B8AAB51769B5}"/>
              </a:ext>
            </a:extLst>
          </p:cNvPr>
          <p:cNvSpPr/>
          <p:nvPr/>
        </p:nvSpPr>
        <p:spPr>
          <a:xfrm>
            <a:off x="352206" y="3641994"/>
            <a:ext cx="11350059" cy="37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58A6-3FEE-4313-BDC1-16A876E52140}"/>
              </a:ext>
            </a:extLst>
          </p:cNvPr>
          <p:cNvSpPr txBox="1"/>
          <p:nvPr/>
        </p:nvSpPr>
        <p:spPr>
          <a:xfrm>
            <a:off x="66953" y="5702029"/>
            <a:ext cx="986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American Sniper</a:t>
            </a:r>
            <a:r>
              <a:rPr lang="ko-KR" altLang="en-US"/>
              <a:t>를 다운로드한 고객 중</a:t>
            </a:r>
            <a:r>
              <a:rPr lang="en-US" altLang="ko-KR"/>
              <a:t>, 62%</a:t>
            </a:r>
            <a:r>
              <a:rPr lang="ko-KR" altLang="en-US"/>
              <a:t>의 고객이 </a:t>
            </a:r>
            <a:r>
              <a:rPr lang="en-US" altLang="ko-KR"/>
              <a:t>The Hobbit</a:t>
            </a:r>
            <a:r>
              <a:rPr lang="ko-KR" altLang="en-US"/>
              <a:t>을 다운로드</a:t>
            </a:r>
            <a:endParaRPr lang="en-US" alt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D1FDE-EBA1-485A-83D9-3C1113BB297B}"/>
              </a:ext>
            </a:extLst>
          </p:cNvPr>
          <p:cNvSpPr txBox="1"/>
          <p:nvPr/>
        </p:nvSpPr>
        <p:spPr>
          <a:xfrm>
            <a:off x="66953" y="6144862"/>
            <a:ext cx="986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American Sniper</a:t>
            </a:r>
            <a:r>
              <a:rPr lang="ko-KR" altLang="en-US"/>
              <a:t>를 다운로드한 고객 중</a:t>
            </a:r>
            <a:r>
              <a:rPr lang="en-US" altLang="ko-KR"/>
              <a:t>, 59%</a:t>
            </a:r>
            <a:r>
              <a:rPr lang="ko-KR" altLang="en-US"/>
              <a:t>의 고객이 </a:t>
            </a:r>
            <a:r>
              <a:rPr lang="en-US" altLang="ko-KR"/>
              <a:t>Guradians of the Galaxy</a:t>
            </a:r>
            <a:r>
              <a:rPr lang="ko-KR" altLang="en-US"/>
              <a:t>를 다운로드</a:t>
            </a:r>
            <a:endParaRPr lang="en-US" altLang="ko-KR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91630DE7-6989-47DE-8789-0B54F35528E7}"/>
              </a:ext>
            </a:extLst>
          </p:cNvPr>
          <p:cNvSpPr txBox="1">
            <a:spLocks/>
          </p:cNvSpPr>
          <p:nvPr/>
        </p:nvSpPr>
        <p:spPr>
          <a:xfrm>
            <a:off x="475701" y="388285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연관규칙의 전반적인 지지도가 낮으므로</a:t>
            </a:r>
            <a:r>
              <a:rPr lang="en-US" altLang="ko-KR" sz="2000" b="1"/>
              <a:t> </a:t>
            </a:r>
            <a:r>
              <a:rPr lang="ko-KR" altLang="en-US" sz="2000" b="1"/>
              <a:t>추천알고리즘의 보조적 수단으로 사용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1AEF2-6D06-408A-BD7C-C04528778E66}"/>
              </a:ext>
            </a:extLst>
          </p:cNvPr>
          <p:cNvSpPr txBox="1"/>
          <p:nvPr/>
        </p:nvSpPr>
        <p:spPr>
          <a:xfrm>
            <a:off x="3437694" y="5227591"/>
            <a:ext cx="4983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신뢰도 기반 추천</a:t>
            </a:r>
            <a:endParaRPr lang="en-US" alt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F6561-A0EB-43F3-81A6-66B28B2621E0}"/>
              </a:ext>
            </a:extLst>
          </p:cNvPr>
          <p:cNvSpPr txBox="1"/>
          <p:nvPr/>
        </p:nvSpPr>
        <p:spPr>
          <a:xfrm>
            <a:off x="10091922" y="5702029"/>
            <a:ext cx="1610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/>
              <a:t>순위 추천</a:t>
            </a:r>
            <a:endParaRPr lang="en-US" altLang="ko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72B635-9456-446D-835B-0054A249009F}"/>
              </a:ext>
            </a:extLst>
          </p:cNvPr>
          <p:cNvSpPr txBox="1"/>
          <p:nvPr/>
        </p:nvSpPr>
        <p:spPr>
          <a:xfrm>
            <a:off x="10091922" y="6142384"/>
            <a:ext cx="1610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순위 추천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19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20310" y="776929"/>
            <a:ext cx="207221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영화별 매출 예측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04919" y="373072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208936"/>
                  </p:ext>
                </p:extLst>
              </p:nvPr>
            </p:nvGraphicFramePr>
            <p:xfrm>
              <a:off x="2584255" y="5960883"/>
              <a:ext cx="1864470" cy="73768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477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6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𝒂𝒅𝒋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4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rgbClr val="002060"/>
                              </a:solidFill>
                            </a:rPr>
                            <a:t>0.594</a:t>
                          </a:r>
                          <a:endParaRPr lang="ko-KR" alt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rgbClr val="002060"/>
                              </a:solidFill>
                            </a:rPr>
                            <a:t>0.440</a:t>
                          </a:r>
                          <a:endParaRPr lang="ko-KR" alt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208936"/>
                  </p:ext>
                </p:extLst>
              </p:nvPr>
            </p:nvGraphicFramePr>
            <p:xfrm>
              <a:off x="2584255" y="5960883"/>
              <a:ext cx="1864470" cy="73768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477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6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613" r="-9743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11" t="-1613" r="-66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rgbClr val="002060"/>
                              </a:solidFill>
                            </a:rPr>
                            <a:t>0.594</a:t>
                          </a:r>
                          <a:endParaRPr lang="ko-KR" alt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rgbClr val="002060"/>
                              </a:solidFill>
                            </a:rPr>
                            <a:t>0.440</a:t>
                          </a:r>
                          <a:endParaRPr lang="ko-KR" alt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2639023" y="6769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낮은 적합도로 예측의 정확도는 낮으나</a:t>
            </a:r>
            <a:r>
              <a:rPr lang="en-US" altLang="ko-KR"/>
              <a:t>, Vital</a:t>
            </a:r>
            <a:r>
              <a:rPr lang="ko-KR" altLang="en-US"/>
              <a:t> </a:t>
            </a:r>
            <a:r>
              <a:rPr lang="en-US" altLang="ko-KR"/>
              <a:t>Few</a:t>
            </a:r>
            <a:r>
              <a:rPr lang="ko-KR" altLang="en-US"/>
              <a:t>를 찾아낼 수 있음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1218553" y="1396701"/>
            <a:ext cx="4595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/>
              <a:t>다중회귀모형</a:t>
            </a:r>
            <a:br>
              <a:rPr lang="en-US" altLang="ko-KR" b="1"/>
            </a:br>
            <a:r>
              <a:rPr lang="en-US" altLang="ko-KR" b="1"/>
              <a:t>- </a:t>
            </a:r>
            <a:r>
              <a:rPr lang="ko-KR" altLang="en-US" sz="1400" b="1"/>
              <a:t>모든 평가지표에서 다중회귀 분석이 </a:t>
            </a:r>
            <a:r>
              <a:rPr lang="en-US" altLang="ko-KR" sz="1400" b="1"/>
              <a:t>ML </a:t>
            </a:r>
            <a:r>
              <a:rPr lang="ko-KR" altLang="en-US" sz="1400" b="1"/>
              <a:t>분석 결과에 앞서므로 다중회귀모형 채택 </a:t>
            </a:r>
            <a:endParaRPr lang="ko-KR" altLang="en-US" sz="1400" b="1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20" y="2371092"/>
            <a:ext cx="2748535" cy="17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5"/>
          <a:stretch/>
        </p:blipFill>
        <p:spPr bwMode="auto">
          <a:xfrm>
            <a:off x="6450156" y="4839690"/>
            <a:ext cx="4116301" cy="214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CEF6CEB-D86E-4361-A78F-DD6A2A67ADB9}"/>
              </a:ext>
            </a:extLst>
          </p:cNvPr>
          <p:cNvSpPr txBox="1"/>
          <p:nvPr/>
        </p:nvSpPr>
        <p:spPr>
          <a:xfrm>
            <a:off x="1291136" y="4474268"/>
            <a:ext cx="44507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/>
              <a:t>낮은 예측력</a:t>
            </a:r>
            <a:br>
              <a:rPr lang="en-US" altLang="ko-KR" b="1"/>
            </a:br>
            <a:r>
              <a:rPr lang="en-US" altLang="ko-KR" b="1"/>
              <a:t>- </a:t>
            </a:r>
            <a:r>
              <a:rPr lang="ko-KR" altLang="en-US" sz="1400" b="1"/>
              <a:t>가장 높은 적합도에도 불구하고 수정된 적합도는 </a:t>
            </a:r>
            <a:r>
              <a:rPr lang="en-US" altLang="ko-KR" sz="1400" b="1"/>
              <a:t>0.440</a:t>
            </a:r>
            <a:r>
              <a:rPr lang="ko-KR" altLang="en-US" sz="1400" b="1"/>
              <a:t>으로 낮은 편</a:t>
            </a:r>
            <a:br>
              <a:rPr lang="en-US" altLang="ko-KR" sz="1400" b="1"/>
            </a:br>
            <a:r>
              <a:rPr lang="en-US" altLang="ko-KR" sz="1400" b="1"/>
              <a:t>- </a:t>
            </a:r>
            <a:r>
              <a:rPr lang="ko-KR" altLang="en-US" sz="1400" b="1"/>
              <a:t>이는 </a:t>
            </a:r>
            <a:r>
              <a:rPr lang="en-US" altLang="ko-KR" sz="1400" b="1"/>
              <a:t>106</a:t>
            </a:r>
            <a:r>
              <a:rPr lang="ko-KR" altLang="en-US" sz="1400" b="1"/>
              <a:t>개라는 절대적으로 적은 관측치 개수에 기인한 것으로 보임</a:t>
            </a:r>
            <a:endParaRPr lang="en-US" altLang="ko-KR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FE7C10-074D-4CDE-A109-D5D52962ABF3}"/>
              </a:ext>
            </a:extLst>
          </p:cNvPr>
          <p:cNvSpPr txBox="1"/>
          <p:nvPr/>
        </p:nvSpPr>
        <p:spPr>
          <a:xfrm>
            <a:off x="6450156" y="4193359"/>
            <a:ext cx="445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/>
              <a:t>잔차는 정규분포를 따르고</a:t>
            </a:r>
            <a:r>
              <a:rPr lang="en-US" altLang="ko-KR" b="1"/>
              <a:t> </a:t>
            </a:r>
            <a:r>
              <a:rPr lang="ko-KR" altLang="en-US" b="1"/>
              <a:t>독립적</a:t>
            </a:r>
            <a:br>
              <a:rPr lang="en-US" altLang="ko-KR" b="1"/>
            </a:br>
            <a:r>
              <a:rPr lang="en-US" altLang="ko-KR" b="1"/>
              <a:t>- </a:t>
            </a:r>
            <a:r>
              <a:rPr lang="ko-KR" altLang="en-US" sz="1400" b="1"/>
              <a:t>낮은 예측력과 무관하게 모형은 올바름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8EFAA-FAFC-4D82-87E8-0431B3A160A0}"/>
              </a:ext>
            </a:extLst>
          </p:cNvPr>
          <p:cNvSpPr txBox="1"/>
          <p:nvPr/>
        </p:nvSpPr>
        <p:spPr>
          <a:xfrm>
            <a:off x="6333615" y="993771"/>
            <a:ext cx="445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/>
              <a:t>Vital Few</a:t>
            </a:r>
            <a:br>
              <a:rPr lang="en-US" altLang="ko-KR" b="1"/>
            </a:br>
            <a:r>
              <a:rPr lang="en-US" altLang="ko-KR" b="1"/>
              <a:t>- </a:t>
            </a:r>
            <a:r>
              <a:rPr lang="ko-KR" altLang="en-US" sz="1400" b="1"/>
              <a:t>통념과 다른 결과</a:t>
            </a:r>
            <a:r>
              <a:rPr lang="en-US" altLang="ko-KR" sz="1400" b="1"/>
              <a:t>, </a:t>
            </a:r>
            <a:r>
              <a:rPr lang="ko-KR" altLang="en-US" sz="1400" b="1"/>
              <a:t>적절한 해석 필요</a:t>
            </a:r>
            <a:endParaRPr lang="ko-KR" altLang="en-US" sz="1400" b="1" dirty="0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686F10-2034-44F4-828C-FEDA17BC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78" y="1589976"/>
            <a:ext cx="3911597" cy="248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3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560DD90-146A-4CB0-B157-D2CAB60C6FED}"/>
              </a:ext>
            </a:extLst>
          </p:cNvPr>
          <p:cNvSpPr/>
          <p:nvPr/>
        </p:nvSpPr>
        <p:spPr>
          <a:xfrm>
            <a:off x="348293" y="1035023"/>
            <a:ext cx="207221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고객별 매출 예측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5E9C9-83E3-4FF0-980F-7440F3C048B9}"/>
              </a:ext>
            </a:extLst>
          </p:cNvPr>
          <p:cNvSpPr txBox="1"/>
          <p:nvPr/>
        </p:nvSpPr>
        <p:spPr>
          <a:xfrm>
            <a:off x="1143307" y="1420262"/>
            <a:ext cx="445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/>
              <a:t>Vital Few</a:t>
            </a:r>
            <a:br>
              <a:rPr lang="en-US" altLang="ko-KR" b="1"/>
            </a:b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83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Ⅳ. </a:t>
            </a:r>
            <a:r>
              <a:rPr lang="ko-KR" altLang="en-US" sz="2000"/>
              <a:t>개선안 적용방안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404460" y="1296392"/>
            <a:ext cx="303934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 영화 정보 필터링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303934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(2) </a:t>
            </a:r>
            <a:r>
              <a:rPr lang="ko-KR" altLang="en-US" sz="2000" b="1"/>
              <a:t>영화 선별을 통한 </a:t>
            </a:r>
            <a:r>
              <a:rPr lang="en-US" altLang="ko-KR" sz="2000" b="1"/>
              <a:t>ROI </a:t>
            </a:r>
            <a:r>
              <a:rPr lang="ko-KR" altLang="en-US" sz="2000" b="1"/>
              <a:t>증가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560DD90-146A-4CB0-B157-D2CAB60C6FED}"/>
              </a:ext>
            </a:extLst>
          </p:cNvPr>
          <p:cNvSpPr/>
          <p:nvPr/>
        </p:nvSpPr>
        <p:spPr>
          <a:xfrm>
            <a:off x="3814305" y="1296392"/>
            <a:ext cx="2586496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영화별 연간 매출 예측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52FAF95-12D8-4C9E-B912-72B747ACD54D}"/>
              </a:ext>
            </a:extLst>
          </p:cNvPr>
          <p:cNvSpPr/>
          <p:nvPr/>
        </p:nvSpPr>
        <p:spPr>
          <a:xfrm>
            <a:off x="6771305" y="1296392"/>
            <a:ext cx="2355279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ROI </a:t>
            </a:r>
            <a:r>
              <a:rPr lang="ko-KR" altLang="en-US">
                <a:solidFill>
                  <a:schemeClr val="tx1"/>
                </a:solidFill>
              </a:rPr>
              <a:t>추산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C3B10DD-6C07-49E3-9809-D0E338913237}"/>
              </a:ext>
            </a:extLst>
          </p:cNvPr>
          <p:cNvSpPr txBox="1">
            <a:spLocks/>
          </p:cNvSpPr>
          <p:nvPr/>
        </p:nvSpPr>
        <p:spPr>
          <a:xfrm>
            <a:off x="288851" y="1608116"/>
            <a:ext cx="3270558" cy="83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ko-KR" altLang="en-US" sz="1200" b="1"/>
              <a:t>보유 영화와 같은 특징</a:t>
            </a:r>
            <a:r>
              <a:rPr lang="en-US" altLang="ko-KR" sz="1200" b="1"/>
              <a:t>(</a:t>
            </a:r>
            <a:r>
              <a:rPr lang="ko-KR" altLang="en-US" sz="1200" b="1"/>
              <a:t>흥행 영화</a:t>
            </a:r>
            <a:r>
              <a:rPr lang="en-US" altLang="ko-KR" sz="1200" b="1"/>
              <a:t>)</a:t>
            </a:r>
            <a:r>
              <a:rPr lang="ko-KR" altLang="en-US" sz="1200" b="1"/>
              <a:t>을 가진 영화만 예측</a:t>
            </a:r>
            <a:endParaRPr lang="en-US" altLang="ko-KR" sz="1200" b="1"/>
          </a:p>
          <a:p>
            <a:pPr marL="171450" indent="-171450">
              <a:buFontTx/>
              <a:buChar char="-"/>
            </a:pPr>
            <a:r>
              <a:rPr lang="ko-KR" altLang="en-US" sz="1200" b="1"/>
              <a:t>기준</a:t>
            </a:r>
            <a:r>
              <a:rPr lang="en-US" altLang="ko-KR" sz="1200" b="1"/>
              <a:t>: </a:t>
            </a:r>
            <a:r>
              <a:rPr lang="ko-KR" altLang="en-US" sz="1200" b="1"/>
              <a:t>미국 매출</a:t>
            </a:r>
            <a:r>
              <a:rPr lang="en-US" altLang="ko-KR" sz="1200" b="1"/>
              <a:t>, </a:t>
            </a:r>
            <a:r>
              <a:rPr lang="ko-KR" altLang="en-US" sz="1200" b="1"/>
              <a:t>제작 예산</a:t>
            </a:r>
            <a:endParaRPr lang="en-US" altLang="ko-KR" sz="1200" b="1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707605-F07E-4347-B7B4-FFDF44A0233D}"/>
              </a:ext>
            </a:extLst>
          </p:cNvPr>
          <p:cNvSpPr txBox="1">
            <a:spLocks/>
          </p:cNvSpPr>
          <p:nvPr/>
        </p:nvSpPr>
        <p:spPr>
          <a:xfrm>
            <a:off x="3669415" y="1718156"/>
            <a:ext cx="3270558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ko-KR" altLang="en-US" sz="1200" b="1"/>
              <a:t>다중회귀모델로 추산한 회귀식 이용</a:t>
            </a:r>
            <a:endParaRPr lang="en-US" altLang="ko-KR" sz="1200" b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68EAD87-CC68-47CB-AD65-E3F77204EA43}"/>
              </a:ext>
            </a:extLst>
          </p:cNvPr>
          <p:cNvSpPr txBox="1">
            <a:spLocks/>
          </p:cNvSpPr>
          <p:nvPr/>
        </p:nvSpPr>
        <p:spPr>
          <a:xfrm>
            <a:off x="6787155" y="1829834"/>
            <a:ext cx="877218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200" b="1"/>
              <a:t>ROI =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13A1472-7E41-40C1-9784-A187CA4776C3}"/>
              </a:ext>
            </a:extLst>
          </p:cNvPr>
          <p:cNvSpPr txBox="1">
            <a:spLocks/>
          </p:cNvSpPr>
          <p:nvPr/>
        </p:nvSpPr>
        <p:spPr>
          <a:xfrm>
            <a:off x="7577837" y="1722452"/>
            <a:ext cx="1290875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연간 예상 매출</a:t>
            </a:r>
            <a:endParaRPr lang="en-US" altLang="ko-KR" sz="1200" b="1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602CAC1-E155-46F4-9450-33B3650FFD2E}"/>
              </a:ext>
            </a:extLst>
          </p:cNvPr>
          <p:cNvSpPr txBox="1">
            <a:spLocks/>
          </p:cNvSpPr>
          <p:nvPr/>
        </p:nvSpPr>
        <p:spPr>
          <a:xfrm>
            <a:off x="7577836" y="1986085"/>
            <a:ext cx="1290875" cy="37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추정 판권 가격</a:t>
            </a:r>
            <a:endParaRPr lang="en-US" altLang="ko-KR" sz="1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5D0459-1227-4291-A995-8EED51907A41}"/>
              </a:ext>
            </a:extLst>
          </p:cNvPr>
          <p:cNvCxnSpPr/>
          <p:nvPr/>
        </p:nvCxnSpPr>
        <p:spPr>
          <a:xfrm>
            <a:off x="7577836" y="2019638"/>
            <a:ext cx="1290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D050DD-9C12-4DFD-9238-FB1B80CBB32E}"/>
              </a:ext>
            </a:extLst>
          </p:cNvPr>
          <p:cNvSpPr/>
          <p:nvPr/>
        </p:nvSpPr>
        <p:spPr>
          <a:xfrm>
            <a:off x="9432261" y="1296392"/>
            <a:ext cx="2355279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투자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491C024-5B57-4E9C-9CB5-2315255C8861}"/>
              </a:ext>
            </a:extLst>
          </p:cNvPr>
          <p:cNvSpPr txBox="1">
            <a:spLocks/>
          </p:cNvSpPr>
          <p:nvPr/>
        </p:nvSpPr>
        <p:spPr>
          <a:xfrm>
            <a:off x="9334341" y="1760485"/>
            <a:ext cx="3270558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200" b="1"/>
              <a:t>ROI </a:t>
            </a:r>
            <a:r>
              <a:rPr lang="ko-KR" altLang="en-US" sz="1200" b="1"/>
              <a:t>순으로 정렬하여 높은 것부터 </a:t>
            </a:r>
            <a:br>
              <a:rPr lang="en-US" altLang="ko-KR" sz="1200" b="1"/>
            </a:br>
            <a:r>
              <a:rPr lang="ko-KR" altLang="en-US" sz="1200" b="1"/>
              <a:t>순서대로 판권 구입</a:t>
            </a:r>
            <a:endParaRPr lang="en-US" altLang="ko-KR" sz="1200" b="1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2527742-6F20-44AF-B0CD-867F85E63F4D}"/>
              </a:ext>
            </a:extLst>
          </p:cNvPr>
          <p:cNvSpPr txBox="1">
            <a:spLocks/>
          </p:cNvSpPr>
          <p:nvPr/>
        </p:nvSpPr>
        <p:spPr>
          <a:xfrm>
            <a:off x="288851" y="2641134"/>
            <a:ext cx="36387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(3) </a:t>
            </a:r>
            <a:r>
              <a:rPr lang="ko-KR" altLang="en-US" sz="2000" b="1"/>
              <a:t>향후 </a:t>
            </a:r>
            <a:r>
              <a:rPr lang="en-US" altLang="ko-KR" sz="2000" b="1"/>
              <a:t>3</a:t>
            </a:r>
            <a:r>
              <a:rPr lang="ko-KR" altLang="en-US" sz="2000" b="1"/>
              <a:t>년간 매출 추이 시뮬레이션</a:t>
            </a:r>
          </a:p>
        </p:txBody>
      </p:sp>
      <p:graphicFrame>
        <p:nvGraphicFramePr>
          <p:cNvPr id="19" name="표 24">
            <a:extLst>
              <a:ext uri="{FF2B5EF4-FFF2-40B4-BE49-F238E27FC236}">
                <a16:creationId xmlns:a16="http://schemas.microsoft.com/office/drawing/2014/main" id="{5A7507EC-6929-4388-A4F8-DC52B741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59540"/>
              </p:ext>
            </p:extLst>
          </p:nvPr>
        </p:nvGraphicFramePr>
        <p:xfrm>
          <a:off x="1924130" y="4452006"/>
          <a:ext cx="8086692" cy="210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64">
                  <a:extLst>
                    <a:ext uri="{9D8B030D-6E8A-4147-A177-3AD203B41FA5}">
                      <a16:colId xmlns:a16="http://schemas.microsoft.com/office/drawing/2014/main" val="3434348338"/>
                    </a:ext>
                  </a:extLst>
                </a:gridCol>
                <a:gridCol w="2695564">
                  <a:extLst>
                    <a:ext uri="{9D8B030D-6E8A-4147-A177-3AD203B41FA5}">
                      <a16:colId xmlns:a16="http://schemas.microsoft.com/office/drawing/2014/main" val="3109339170"/>
                    </a:ext>
                  </a:extLst>
                </a:gridCol>
                <a:gridCol w="2695564">
                  <a:extLst>
                    <a:ext uri="{9D8B030D-6E8A-4147-A177-3AD203B41FA5}">
                      <a16:colId xmlns:a16="http://schemas.microsoft.com/office/drawing/2014/main" val="4277219438"/>
                    </a:ext>
                  </a:extLst>
                </a:gridCol>
              </a:tblGrid>
              <a:tr h="701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고객 수 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고객 수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45651"/>
                  </a:ext>
                </a:extLst>
              </a:tr>
              <a:tr h="701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매출 예측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시나리오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시나리오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16851"/>
                  </a:ext>
                </a:extLst>
              </a:tr>
              <a:tr h="701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매출 예측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시나리오</a:t>
                      </a:r>
                      <a:r>
                        <a:rPr lang="en-US" altLang="ko-KR"/>
                        <a:t>3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시나리오</a:t>
                      </a:r>
                      <a:r>
                        <a:rPr lang="en-US" altLang="ko-KR"/>
                        <a:t>4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93105"/>
                  </a:ext>
                </a:extLst>
              </a:tr>
            </a:tbl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855F46F8-E90F-4A66-BFFC-CBB49829E544}"/>
              </a:ext>
            </a:extLst>
          </p:cNvPr>
          <p:cNvSpPr txBox="1">
            <a:spLocks/>
          </p:cNvSpPr>
          <p:nvPr/>
        </p:nvSpPr>
        <p:spPr>
          <a:xfrm>
            <a:off x="645915" y="2527775"/>
            <a:ext cx="6047000" cy="19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고객 수 가정</a:t>
            </a:r>
            <a:br>
              <a:rPr lang="en-US" altLang="ko-KR" sz="1400" b="1"/>
            </a:br>
            <a:r>
              <a:rPr lang="en-US" altLang="ko-KR" sz="1400" b="1"/>
              <a:t>- </a:t>
            </a:r>
            <a:r>
              <a:rPr lang="ko-KR" altLang="en-US" sz="1400" b="1"/>
              <a:t>추천 알고리즘 개선으로 고객 수 유지</a:t>
            </a:r>
            <a:br>
              <a:rPr lang="en-US" altLang="ko-KR" sz="1400" b="1"/>
            </a:br>
            <a:r>
              <a:rPr lang="en-US" altLang="ko-KR" sz="1400" b="1"/>
              <a:t>- </a:t>
            </a:r>
            <a:r>
              <a:rPr lang="ko-KR" altLang="en-US" sz="1400" b="1"/>
              <a:t>추천 알고리즘 실패로 고객 수 감소</a:t>
            </a:r>
            <a:r>
              <a:rPr lang="en-US" altLang="ko-KR" sz="1400" b="1"/>
              <a:t>(18</a:t>
            </a:r>
            <a:r>
              <a:rPr lang="ko-KR" altLang="en-US" sz="1400" b="1"/>
              <a:t>년도 이탈율</a:t>
            </a:r>
            <a:r>
              <a:rPr lang="en-US" altLang="ko-KR" sz="1400" b="1"/>
              <a:t>(9%)</a:t>
            </a:r>
            <a:r>
              <a:rPr lang="ko-KR" altLang="en-US" sz="1400" b="1"/>
              <a:t>로 감소</a:t>
            </a:r>
            <a:r>
              <a:rPr lang="en-US" altLang="ko-KR" sz="1200" b="1"/>
              <a:t>)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A9AE5BFF-A045-4956-BD67-D754B998632D}"/>
              </a:ext>
            </a:extLst>
          </p:cNvPr>
          <p:cNvSpPr txBox="1">
            <a:spLocks/>
          </p:cNvSpPr>
          <p:nvPr/>
        </p:nvSpPr>
        <p:spPr>
          <a:xfrm>
            <a:off x="6040767" y="2530930"/>
            <a:ext cx="6047000" cy="19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매출 예측 가정</a:t>
            </a:r>
            <a:br>
              <a:rPr lang="en-US" altLang="ko-KR" sz="1400" b="1"/>
            </a:br>
            <a:r>
              <a:rPr lang="en-US" altLang="ko-KR" sz="1400" b="1"/>
              <a:t>- </a:t>
            </a:r>
            <a:r>
              <a:rPr lang="ko-KR" altLang="en-US" sz="1400" b="1"/>
              <a:t>예측 성공 </a:t>
            </a:r>
            <a:r>
              <a:rPr lang="en-US" altLang="ko-KR" sz="1400" b="1"/>
              <a:t>: </a:t>
            </a:r>
            <a:r>
              <a:rPr lang="ko-KR" altLang="en-US" sz="1400" b="1"/>
              <a:t>예상된 </a:t>
            </a:r>
            <a:r>
              <a:rPr lang="en-US" altLang="ko-KR" sz="1400" b="1"/>
              <a:t>ROI </a:t>
            </a:r>
            <a:r>
              <a:rPr lang="ko-KR" altLang="en-US" sz="1400" b="1"/>
              <a:t>대로 매출 증가</a:t>
            </a:r>
            <a:br>
              <a:rPr lang="en-US" altLang="ko-KR" sz="1400" b="1"/>
            </a:br>
            <a:r>
              <a:rPr lang="en-US" altLang="ko-KR" sz="1400" b="1"/>
              <a:t>- </a:t>
            </a:r>
            <a:r>
              <a:rPr lang="ko-KR" altLang="en-US" sz="1400" b="1"/>
              <a:t>예측 실패 </a:t>
            </a:r>
            <a:r>
              <a:rPr lang="en-US" altLang="ko-KR" sz="1400" b="1"/>
              <a:t>: 18</a:t>
            </a:r>
            <a:r>
              <a:rPr lang="ko-KR" altLang="en-US" sz="1400" b="1"/>
              <a:t>년도 계약 영화 </a:t>
            </a:r>
            <a:r>
              <a:rPr lang="en-US" altLang="ko-KR" sz="1400" b="1"/>
              <a:t>ROI</a:t>
            </a:r>
            <a:r>
              <a:rPr lang="ko-KR" altLang="en-US" sz="1400" b="1"/>
              <a:t>로 매출 증가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21008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Ⅳ. </a:t>
            </a:r>
            <a:r>
              <a:rPr lang="ko-KR" altLang="en-US" sz="2000"/>
              <a:t>개선안 적용방안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6B3CF-6D48-4E69-8E76-4660E6813C0B}"/>
              </a:ext>
            </a:extLst>
          </p:cNvPr>
          <p:cNvSpPr txBox="1"/>
          <p:nvPr/>
        </p:nvSpPr>
        <p:spPr>
          <a:xfrm>
            <a:off x="2753152" y="276482"/>
            <a:ext cx="35356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현재 투자 규모 유지</a:t>
            </a:r>
            <a:r>
              <a:rPr lang="en-US" altLang="ko-KR" sz="1600" b="1"/>
              <a:t>($9,000)</a:t>
            </a:r>
            <a:endParaRPr lang="ko-KR" altLang="en-US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A383B-6FD5-42A9-A254-AAC6DDBC50C9}"/>
              </a:ext>
            </a:extLst>
          </p:cNvPr>
          <p:cNvSpPr txBox="1"/>
          <p:nvPr/>
        </p:nvSpPr>
        <p:spPr>
          <a:xfrm>
            <a:off x="6363226" y="282069"/>
            <a:ext cx="49222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최대 규모 투자</a:t>
            </a:r>
            <a:r>
              <a:rPr lang="en-US" altLang="ko-KR" sz="1600" b="1"/>
              <a:t>($35,000) </a:t>
            </a:r>
            <a:r>
              <a:rPr lang="ko-KR" altLang="en-US" sz="1600" b="1"/>
              <a:t>후 현재 투자 규모 유지</a:t>
            </a: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9E51B1B7-D7B9-4944-8CEB-95FEE5AE3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849872"/>
              </p:ext>
            </p:extLst>
          </p:nvPr>
        </p:nvGraphicFramePr>
        <p:xfrm>
          <a:off x="1131179" y="1088931"/>
          <a:ext cx="4261913" cy="2489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6E1A00B-C200-42F9-9D05-7802E6B71E2D}"/>
              </a:ext>
            </a:extLst>
          </p:cNvPr>
          <p:cNvSpPr/>
          <p:nvPr/>
        </p:nvSpPr>
        <p:spPr>
          <a:xfrm>
            <a:off x="2753152" y="342275"/>
            <a:ext cx="303558" cy="170173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731679-F0FE-46BD-B2C0-82F000D740A3}"/>
              </a:ext>
            </a:extLst>
          </p:cNvPr>
          <p:cNvSpPr/>
          <p:nvPr/>
        </p:nvSpPr>
        <p:spPr>
          <a:xfrm>
            <a:off x="6134253" y="360938"/>
            <a:ext cx="309157" cy="167357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44A84AC-2C19-4582-96AE-BEE9A1449265}"/>
              </a:ext>
            </a:extLst>
          </p:cNvPr>
          <p:cNvSpPr txBox="1">
            <a:spLocks/>
          </p:cNvSpPr>
          <p:nvPr/>
        </p:nvSpPr>
        <p:spPr>
          <a:xfrm>
            <a:off x="1460061" y="660975"/>
            <a:ext cx="3793073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시나리오</a:t>
            </a:r>
            <a:r>
              <a:rPr lang="en-US" altLang="ko-KR" sz="1200" b="1"/>
              <a:t>1 : </a:t>
            </a:r>
            <a:r>
              <a:rPr lang="ko-KR" altLang="en-US" sz="1200" b="1"/>
              <a:t>고객 수 유지 성공 </a:t>
            </a:r>
            <a:r>
              <a:rPr lang="en-US" altLang="ko-KR" sz="1200" b="1"/>
              <a:t>&amp; </a:t>
            </a:r>
            <a:r>
              <a:rPr lang="ko-KR" altLang="en-US" sz="1200" b="1"/>
              <a:t>매출 예측 성공</a:t>
            </a:r>
            <a:endParaRPr lang="en-US" altLang="ko-KR" sz="1200" b="1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AACE150-4A37-4503-A5E8-4F353DEA456D}"/>
              </a:ext>
            </a:extLst>
          </p:cNvPr>
          <p:cNvSpPr txBox="1">
            <a:spLocks/>
          </p:cNvSpPr>
          <p:nvPr/>
        </p:nvSpPr>
        <p:spPr>
          <a:xfrm>
            <a:off x="6866177" y="708700"/>
            <a:ext cx="3793073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시나리오</a:t>
            </a:r>
            <a:r>
              <a:rPr lang="en-US" altLang="ko-KR" sz="1200" b="1"/>
              <a:t>2 : </a:t>
            </a:r>
            <a:r>
              <a:rPr lang="ko-KR" altLang="en-US" sz="1200" b="1"/>
              <a:t>고객 수 유지 실패 </a:t>
            </a:r>
            <a:r>
              <a:rPr lang="en-US" altLang="ko-KR" sz="1200" b="1"/>
              <a:t>&amp; </a:t>
            </a:r>
            <a:r>
              <a:rPr lang="ko-KR" altLang="en-US" sz="1200" b="1"/>
              <a:t>매출 예측 성공</a:t>
            </a:r>
            <a:endParaRPr lang="en-US" altLang="ko-KR" sz="1200" b="1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F581985-8C21-4286-8B37-A84782D8661C}"/>
              </a:ext>
            </a:extLst>
          </p:cNvPr>
          <p:cNvSpPr txBox="1">
            <a:spLocks/>
          </p:cNvSpPr>
          <p:nvPr/>
        </p:nvSpPr>
        <p:spPr>
          <a:xfrm>
            <a:off x="1460060" y="3646565"/>
            <a:ext cx="3793073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시나리오</a:t>
            </a:r>
            <a:r>
              <a:rPr lang="en-US" altLang="ko-KR" sz="1200" b="1"/>
              <a:t>3 : </a:t>
            </a:r>
            <a:r>
              <a:rPr lang="ko-KR" altLang="en-US" sz="1200" b="1"/>
              <a:t>고객 수 유지 성공 </a:t>
            </a:r>
            <a:r>
              <a:rPr lang="en-US" altLang="ko-KR" sz="1200" b="1"/>
              <a:t>&amp; </a:t>
            </a:r>
            <a:r>
              <a:rPr lang="ko-KR" altLang="en-US" sz="1200" b="1"/>
              <a:t>매출 예측 실패</a:t>
            </a:r>
            <a:endParaRPr lang="en-US" altLang="ko-KR" sz="1200" b="1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B796FD5-206B-470A-AD4B-5A49A0B04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938883"/>
              </p:ext>
            </p:extLst>
          </p:nvPr>
        </p:nvGraphicFramePr>
        <p:xfrm>
          <a:off x="6191795" y="1058200"/>
          <a:ext cx="4634605" cy="258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4620076F-ECA7-43C6-B749-07C04F05D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86764"/>
              </p:ext>
            </p:extLst>
          </p:nvPr>
        </p:nvGraphicFramePr>
        <p:xfrm>
          <a:off x="1131179" y="4052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78A532AD-778B-4CC9-8869-2FDCE4137F85}"/>
              </a:ext>
            </a:extLst>
          </p:cNvPr>
          <p:cNvSpPr txBox="1">
            <a:spLocks/>
          </p:cNvSpPr>
          <p:nvPr/>
        </p:nvSpPr>
        <p:spPr>
          <a:xfrm>
            <a:off x="6866176" y="3646565"/>
            <a:ext cx="3793073" cy="50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시나리오</a:t>
            </a:r>
            <a:r>
              <a:rPr lang="en-US" altLang="ko-KR" sz="1200" b="1"/>
              <a:t>4 : </a:t>
            </a:r>
            <a:r>
              <a:rPr lang="ko-KR" altLang="en-US" sz="1200" b="1"/>
              <a:t>고객 수 유지 실패 </a:t>
            </a:r>
            <a:r>
              <a:rPr lang="en-US" altLang="ko-KR" sz="1200" b="1"/>
              <a:t>&amp; </a:t>
            </a:r>
            <a:r>
              <a:rPr lang="ko-KR" altLang="en-US" sz="1200" b="1"/>
              <a:t>매출 예측 실패</a:t>
            </a:r>
            <a:endParaRPr lang="en-US" altLang="ko-KR" sz="1200" b="1"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66406B15-D608-4677-B6CA-133887E4B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98439"/>
              </p:ext>
            </p:extLst>
          </p:nvPr>
        </p:nvGraphicFramePr>
        <p:xfrm>
          <a:off x="6191795" y="39928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8B2C20E-58C7-4E40-881D-8BF9744A410B}"/>
              </a:ext>
            </a:extLst>
          </p:cNvPr>
          <p:cNvSpPr txBox="1"/>
          <p:nvPr/>
        </p:nvSpPr>
        <p:spPr>
          <a:xfrm>
            <a:off x="4410483" y="1110116"/>
            <a:ext cx="124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$46,953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2D7C6-DF60-4A1F-B489-7CED88A87324}"/>
              </a:ext>
            </a:extLst>
          </p:cNvPr>
          <p:cNvSpPr txBox="1"/>
          <p:nvPr/>
        </p:nvSpPr>
        <p:spPr>
          <a:xfrm>
            <a:off x="4197258" y="1636013"/>
            <a:ext cx="119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$34,371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7294E-26A1-4CC6-B7AA-89A62A3A423A}"/>
              </a:ext>
            </a:extLst>
          </p:cNvPr>
          <p:cNvSpPr txBox="1"/>
          <p:nvPr/>
        </p:nvSpPr>
        <p:spPr>
          <a:xfrm>
            <a:off x="9458215" y="1818948"/>
            <a:ext cx="119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$28,297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2B90D-7A93-46F6-A89B-58E714748741}"/>
              </a:ext>
            </a:extLst>
          </p:cNvPr>
          <p:cNvSpPr txBox="1"/>
          <p:nvPr/>
        </p:nvSpPr>
        <p:spPr>
          <a:xfrm>
            <a:off x="9749267" y="1431022"/>
            <a:ext cx="124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$38,558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BA924D-C8EA-49A6-81DB-4B5A47E15615}"/>
              </a:ext>
            </a:extLst>
          </p:cNvPr>
          <p:cNvSpPr txBox="1"/>
          <p:nvPr/>
        </p:nvSpPr>
        <p:spPr>
          <a:xfrm>
            <a:off x="4574096" y="4789297"/>
            <a:ext cx="124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$29,638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E54B3-86CC-409F-A322-5CE8B7586B7D}"/>
              </a:ext>
            </a:extLst>
          </p:cNvPr>
          <p:cNvSpPr txBox="1"/>
          <p:nvPr/>
        </p:nvSpPr>
        <p:spPr>
          <a:xfrm>
            <a:off x="4314000" y="5097074"/>
            <a:ext cx="119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$24,111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489A2-CC66-48B5-8878-6388D4EB3627}"/>
              </a:ext>
            </a:extLst>
          </p:cNvPr>
          <p:cNvSpPr txBox="1"/>
          <p:nvPr/>
        </p:nvSpPr>
        <p:spPr>
          <a:xfrm>
            <a:off x="9369800" y="5269870"/>
            <a:ext cx="119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$19,049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7FFD0-96B1-45EC-A28A-8E63EB49D51E}"/>
              </a:ext>
            </a:extLst>
          </p:cNvPr>
          <p:cNvSpPr txBox="1"/>
          <p:nvPr/>
        </p:nvSpPr>
        <p:spPr>
          <a:xfrm>
            <a:off x="9635013" y="5012516"/>
            <a:ext cx="124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$23,638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0212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1078678"/>
            <a:ext cx="1075377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EDA 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413727" y="1268482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다운로드 </a:t>
            </a:r>
            <a:r>
              <a:rPr lang="en-US" altLang="ko-KR" sz="1800"/>
              <a:t>DATA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A93CDAF-BCB4-4C53-B07B-A821A27C0AD0}"/>
              </a:ext>
            </a:extLst>
          </p:cNvPr>
          <p:cNvSpPr txBox="1">
            <a:spLocks/>
          </p:cNvSpPr>
          <p:nvPr/>
        </p:nvSpPr>
        <p:spPr>
          <a:xfrm>
            <a:off x="413726" y="2623700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가격 </a:t>
            </a:r>
            <a:r>
              <a:rPr lang="en-US" altLang="ko-KR" sz="1800"/>
              <a:t>DATA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매우 좁은 가격 </a:t>
            </a:r>
            <a:r>
              <a:rPr lang="en-US" altLang="ko-KR" sz="1800"/>
              <a:t>variation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56FEC79-1871-4FA3-BA8A-702BF819F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987022"/>
              </p:ext>
            </p:extLst>
          </p:nvPr>
        </p:nvGraphicFramePr>
        <p:xfrm>
          <a:off x="3289926" y="495173"/>
          <a:ext cx="3656160" cy="320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A846E4-155B-469D-BA39-692DF9B2F04A}"/>
              </a:ext>
            </a:extLst>
          </p:cNvPr>
          <p:cNvSpPr txBox="1"/>
          <p:nvPr/>
        </p:nvSpPr>
        <p:spPr>
          <a:xfrm>
            <a:off x="4061354" y="290728"/>
            <a:ext cx="21133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요일별 다운로드 횟수</a:t>
            </a:r>
          </a:p>
        </p:txBody>
      </p:sp>
    </p:spTree>
    <p:extLst>
      <p:ext uri="{BB962C8B-B14F-4D97-AF65-F5344CB8AC3E}">
        <p14:creationId xmlns:p14="http://schemas.microsoft.com/office/powerpoint/2010/main" val="168497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61442D-A7A3-4251-AD1A-576CC32A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5" y="1952904"/>
            <a:ext cx="4172712" cy="2952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F11A7-F9DA-4025-B01F-BEAB2B06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77" y="3429000"/>
            <a:ext cx="4074319" cy="2909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FDF83B-9E18-48E3-9A9F-FF520E98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667" y="3443831"/>
            <a:ext cx="4316129" cy="25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42A8F3-D188-46D3-BC6B-CBB6E3A573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B4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AE5433-7477-40BB-9A58-AD977140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863"/>
            <a:ext cx="10515600" cy="98537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341CF7-41C0-4168-A44F-6700A58BBB34}"/>
              </a:ext>
            </a:extLst>
          </p:cNvPr>
          <p:cNvCxnSpPr/>
          <p:nvPr/>
        </p:nvCxnSpPr>
        <p:spPr>
          <a:xfrm>
            <a:off x="810207" y="578856"/>
            <a:ext cx="0" cy="812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1CB51B-4589-4854-A083-1F8394D0D6A6}"/>
              </a:ext>
            </a:extLst>
          </p:cNvPr>
          <p:cNvGrpSpPr/>
          <p:nvPr/>
        </p:nvGrpSpPr>
        <p:grpSpPr>
          <a:xfrm>
            <a:off x="1532096" y="2188608"/>
            <a:ext cx="4253330" cy="615553"/>
            <a:chOff x="1498541" y="2037606"/>
            <a:chExt cx="4253330" cy="6155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FC3932-17D0-436C-AEF6-FA192B5CBBFB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추진 배경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E5E58049-517F-42DB-A64A-147F4388F2E4}"/>
                </a:ext>
              </a:extLst>
            </p:cNvPr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3B5E98-5DB0-494C-B413-99545562F909}"/>
              </a:ext>
            </a:extLst>
          </p:cNvPr>
          <p:cNvSpPr txBox="1"/>
          <p:nvPr/>
        </p:nvSpPr>
        <p:spPr>
          <a:xfrm>
            <a:off x="1532096" y="3144759"/>
            <a:ext cx="4253330" cy="49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  </a:t>
            </a:r>
            <a:r>
              <a:rPr lang="ko-KR" altLang="en-US" sz="340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및 개선기회</a:t>
            </a:r>
            <a:endParaRPr lang="ko-KR" altLang="en-US" sz="34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8E029C-4347-4481-948D-5D3185DCDABE}"/>
              </a:ext>
            </a:extLst>
          </p:cNvPr>
          <p:cNvGrpSpPr/>
          <p:nvPr/>
        </p:nvGrpSpPr>
        <p:grpSpPr>
          <a:xfrm>
            <a:off x="1532096" y="4071856"/>
            <a:ext cx="4474420" cy="1138773"/>
            <a:chOff x="1498541" y="2037606"/>
            <a:chExt cx="4253330" cy="11387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A0766-5C02-407C-8455-2D4AA4E6C66B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 계획 및 결과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25D1F919-69E6-4548-9341-A7418FB704B7}"/>
                </a:ext>
              </a:extLst>
            </p:cNvPr>
            <p:cNvSpPr/>
            <p:nvPr/>
          </p:nvSpPr>
          <p:spPr>
            <a:xfrm>
              <a:off x="1694576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61135F-FADB-4544-953A-BEE002C970B4}"/>
              </a:ext>
            </a:extLst>
          </p:cNvPr>
          <p:cNvGrpSpPr/>
          <p:nvPr/>
        </p:nvGrpSpPr>
        <p:grpSpPr>
          <a:xfrm>
            <a:off x="6607912" y="2607542"/>
            <a:ext cx="4253330" cy="615553"/>
            <a:chOff x="1498541" y="2037606"/>
            <a:chExt cx="4253330" cy="6155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AEAEE-8F43-4101-BB3F-A8B92CCA8AF7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4   </a:t>
              </a:r>
              <a:r>
                <a:rPr lang="ko-KR" altLang="en-US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개선안 적용 방안</a:t>
              </a:r>
              <a:endParaRPr lang="ko-KR" altLang="en-US" sz="3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834630BE-3285-4FC4-A893-21351D7B38D0}"/>
                </a:ext>
              </a:extLst>
            </p:cNvPr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647B8DE-402A-458B-B5DC-A57F8EC97178}"/>
              </a:ext>
            </a:extLst>
          </p:cNvPr>
          <p:cNvSpPr txBox="1"/>
          <p:nvPr/>
        </p:nvSpPr>
        <p:spPr>
          <a:xfrm>
            <a:off x="6607911" y="3585983"/>
            <a:ext cx="4821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>
                <a:latin typeface="HY견고딕" panose="02030600000101010101" pitchFamily="18" charset="-127"/>
                <a:ea typeface="HY견고딕" panose="02030600000101010101" pitchFamily="18" charset="-127"/>
              </a:rPr>
              <a:t>5   Lessons leanred</a:t>
            </a:r>
            <a:endParaRPr lang="ko-KR" altLang="en-US" sz="3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6F735CD-BCDC-46D9-8207-A56598D27F73}"/>
              </a:ext>
            </a:extLst>
          </p:cNvPr>
          <p:cNvSpPr/>
          <p:nvPr/>
        </p:nvSpPr>
        <p:spPr>
          <a:xfrm>
            <a:off x="6833756" y="3947668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93BF8D8-C595-495A-BAD2-78A51D20F545}"/>
              </a:ext>
            </a:extLst>
          </p:cNvPr>
          <p:cNvSpPr/>
          <p:nvPr/>
        </p:nvSpPr>
        <p:spPr>
          <a:xfrm>
            <a:off x="1736520" y="3545660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Ⅰ. </a:t>
            </a:r>
            <a:r>
              <a:rPr lang="ko-KR" altLang="en-US" sz="2000"/>
              <a:t>추진배경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A2C131-0A13-42B0-834E-3088C20FB49C}"/>
              </a:ext>
            </a:extLst>
          </p:cNvPr>
          <p:cNvSpPr txBox="1">
            <a:spLocks/>
          </p:cNvSpPr>
          <p:nvPr/>
        </p:nvSpPr>
        <p:spPr>
          <a:xfrm>
            <a:off x="190045" y="429766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실적 부진과 어두운 전망으로 경영 위기에 처한 ㈜좋은영화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EBDDB2-A8D2-481C-A326-BF007C2818C5}"/>
              </a:ext>
            </a:extLst>
          </p:cNvPr>
          <p:cNvGrpSpPr/>
          <p:nvPr/>
        </p:nvGrpSpPr>
        <p:grpSpPr>
          <a:xfrm>
            <a:off x="299740" y="7199957"/>
            <a:ext cx="3386192" cy="2874184"/>
            <a:chOff x="2367595" y="975948"/>
            <a:chExt cx="3249434" cy="28501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DC4BF45-474F-4F35-9767-E3AFEA3D23A5}"/>
                </a:ext>
              </a:extLst>
            </p:cNvPr>
            <p:cNvGrpSpPr/>
            <p:nvPr/>
          </p:nvGrpSpPr>
          <p:grpSpPr>
            <a:xfrm>
              <a:off x="2367595" y="1286236"/>
              <a:ext cx="3249434" cy="2539819"/>
              <a:chOff x="2712827" y="1612303"/>
              <a:chExt cx="3249434" cy="2539819"/>
            </a:xfrm>
          </p:grpSpPr>
          <p:graphicFrame>
            <p:nvGraphicFramePr>
              <p:cNvPr id="5" name="차트 4">
                <a:extLst>
                  <a:ext uri="{FF2B5EF4-FFF2-40B4-BE49-F238E27FC236}">
                    <a16:creationId xmlns:a16="http://schemas.microsoft.com/office/drawing/2014/main" id="{AE5A6557-1567-4850-A3AE-8B3B5B8AF2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7439452"/>
                  </p:ext>
                </p:extLst>
              </p:nvPr>
            </p:nvGraphicFramePr>
            <p:xfrm>
              <a:off x="2712827" y="1612303"/>
              <a:ext cx="3249434" cy="25398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87E7F5D-20F8-48EE-803B-EB7450CAA74C}"/>
                  </a:ext>
                </a:extLst>
              </p:cNvPr>
              <p:cNvCxnSpPr/>
              <p:nvPr/>
            </p:nvCxnSpPr>
            <p:spPr>
              <a:xfrm>
                <a:off x="2995128" y="3266055"/>
                <a:ext cx="2774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0CD0E-6CCD-4AAE-B564-0C1E3D79606F}"/>
                  </a:ext>
                </a:extLst>
              </p:cNvPr>
              <p:cNvSpPr txBox="1"/>
              <p:nvPr/>
            </p:nvSpPr>
            <p:spPr>
              <a:xfrm>
                <a:off x="3209730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2016</a:t>
                </a:r>
                <a:endParaRPr lang="ko-KR" altLang="en-US" sz="10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8DCE9-EBBC-4480-9D51-4AC3C7AC67D4}"/>
                  </a:ext>
                </a:extLst>
              </p:cNvPr>
              <p:cNvSpPr txBox="1"/>
              <p:nvPr/>
            </p:nvSpPr>
            <p:spPr>
              <a:xfrm>
                <a:off x="4153849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2017</a:t>
                </a:r>
                <a:endParaRPr lang="ko-KR" altLang="en-US" sz="1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BB3B4-A452-4EE1-8E5D-6A6321E43859}"/>
                  </a:ext>
                </a:extLst>
              </p:cNvPr>
              <p:cNvSpPr txBox="1"/>
              <p:nvPr/>
            </p:nvSpPr>
            <p:spPr>
              <a:xfrm>
                <a:off x="5097968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2018</a:t>
                </a:r>
                <a:endParaRPr lang="ko-KR" alt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5E0C05-1DFC-4A23-AF10-468D6B64033B}"/>
                  </a:ext>
                </a:extLst>
              </p:cNvPr>
              <p:cNvSpPr txBox="1"/>
              <p:nvPr/>
            </p:nvSpPr>
            <p:spPr>
              <a:xfrm>
                <a:off x="3209730" y="2098369"/>
                <a:ext cx="643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22.7%</a:t>
                </a:r>
                <a:endParaRPr lang="ko-KR" altLang="en-US" sz="1100" b="1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563FAE-DC25-44B1-9332-20396561AAA0}"/>
                  </a:ext>
                </a:extLst>
              </p:cNvPr>
              <p:cNvSpPr txBox="1"/>
              <p:nvPr/>
            </p:nvSpPr>
            <p:spPr>
              <a:xfrm>
                <a:off x="4125857" y="1612303"/>
                <a:ext cx="643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36.7%</a:t>
                </a:r>
                <a:endParaRPr lang="ko-KR" altLang="en-US" sz="1100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E7F25D-7F32-46FC-B490-C8DCE168C4E3}"/>
                  </a:ext>
                </a:extLst>
              </p:cNvPr>
              <p:cNvSpPr txBox="1"/>
              <p:nvPr/>
            </p:nvSpPr>
            <p:spPr>
              <a:xfrm>
                <a:off x="5038530" y="2989056"/>
                <a:ext cx="721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-9.17%</a:t>
                </a:r>
                <a:endParaRPr lang="ko-KR" altLang="en-US" sz="1100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3032B0-9EF1-414A-BD07-037F1C57C54E}"/>
                </a:ext>
              </a:extLst>
            </p:cNvPr>
            <p:cNvSpPr txBox="1"/>
            <p:nvPr/>
          </p:nvSpPr>
          <p:spPr>
            <a:xfrm>
              <a:off x="2992188" y="975948"/>
              <a:ext cx="25315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최근 </a:t>
              </a:r>
              <a:r>
                <a:rPr lang="en-US" altLang="ko-KR" sz="1500"/>
                <a:t>3</a:t>
              </a:r>
              <a:r>
                <a:rPr lang="ko-KR" altLang="en-US" sz="1500"/>
                <a:t>년간 매출 증가율</a:t>
              </a: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BE1BD18D-3745-4A6E-A35E-58C1690B666E}"/>
              </a:ext>
            </a:extLst>
          </p:cNvPr>
          <p:cNvSpPr txBox="1">
            <a:spLocks/>
          </p:cNvSpPr>
          <p:nvPr/>
        </p:nvSpPr>
        <p:spPr>
          <a:xfrm>
            <a:off x="-61994" y="2878340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/>
              <a:t>㈜좋은영화 연간 매출액 및 매출 증가율 추이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AD7C4A1-2131-45B5-AE05-2B79387D5B72}"/>
              </a:ext>
            </a:extLst>
          </p:cNvPr>
          <p:cNvSpPr txBox="1">
            <a:spLocks/>
          </p:cNvSpPr>
          <p:nvPr/>
        </p:nvSpPr>
        <p:spPr>
          <a:xfrm>
            <a:off x="5019756" y="2944188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/>
              <a:t>미국 디지털 엔터테인먼트 소비자 지출액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69CBB00-98AB-4262-8322-A0C2FA635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372693"/>
              </p:ext>
            </p:extLst>
          </p:nvPr>
        </p:nvGraphicFramePr>
        <p:xfrm>
          <a:off x="1256146" y="3230845"/>
          <a:ext cx="3913967" cy="297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5D5F67EB-7FFA-43AE-B39E-B5D279F88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639827"/>
              </p:ext>
            </p:extLst>
          </p:nvPr>
        </p:nvGraphicFramePr>
        <p:xfrm>
          <a:off x="5950373" y="3248531"/>
          <a:ext cx="4500563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9C72500-87E4-45D0-9077-1B81CC5ADCF7}"/>
              </a:ext>
            </a:extLst>
          </p:cNvPr>
          <p:cNvSpPr txBox="1"/>
          <p:nvPr/>
        </p:nvSpPr>
        <p:spPr>
          <a:xfrm>
            <a:off x="1114117" y="1962672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㈜좋은영화 실적 부진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매출액 </a:t>
            </a:r>
            <a:r>
              <a:rPr lang="en-US" altLang="ko-KR" sz="1400"/>
              <a:t>2017</a:t>
            </a:r>
            <a:r>
              <a:rPr lang="ko-KR" altLang="en-US" sz="1400"/>
              <a:t>년 </a:t>
            </a:r>
            <a:r>
              <a:rPr lang="en-US" altLang="ko-KR" sz="1400"/>
              <a:t>$20,472 </a:t>
            </a:r>
            <a:r>
              <a:rPr lang="ko-KR" altLang="en-US" sz="1400"/>
              <a:t>→ </a:t>
            </a:r>
            <a:r>
              <a:rPr lang="en-US" altLang="ko-KR" sz="1400"/>
              <a:t>2018</a:t>
            </a:r>
            <a:r>
              <a:rPr lang="ko-KR" altLang="en-US" sz="1400"/>
              <a:t>년 </a:t>
            </a:r>
            <a:r>
              <a:rPr lang="en-US" altLang="ko-KR" sz="1400"/>
              <a:t>$18,594</a:t>
            </a:r>
            <a:br>
              <a:rPr lang="en-US" altLang="ko-KR" sz="1400"/>
            </a:br>
            <a:r>
              <a:rPr lang="en-US" altLang="ko-KR" sz="1400"/>
              <a:t>-</a:t>
            </a:r>
            <a:r>
              <a:rPr lang="ko-KR" altLang="en-US" sz="1400"/>
              <a:t> 창사이래 첫 매출액 감소</a:t>
            </a:r>
            <a:endParaRPr lang="en-US" altLang="ko-KR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9D717E-29BB-4678-BCCC-A40F9B8A10DD}"/>
              </a:ext>
            </a:extLst>
          </p:cNvPr>
          <p:cNvSpPr txBox="1"/>
          <p:nvPr/>
        </p:nvSpPr>
        <p:spPr>
          <a:xfrm>
            <a:off x="5935484" y="2108899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미국 </a:t>
            </a:r>
            <a:r>
              <a:rPr lang="en-US" altLang="ko-KR" sz="1600"/>
              <a:t>OTT </a:t>
            </a:r>
            <a:r>
              <a:rPr lang="ko-KR" altLang="en-US" sz="1600"/>
              <a:t>시장 내 다운로드 서비스 매출 감소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소비자의 거래형 모델</a:t>
            </a:r>
            <a:r>
              <a:rPr lang="en-US" altLang="ko-KR" sz="1400"/>
              <a:t>(VOD,</a:t>
            </a:r>
            <a:r>
              <a:rPr lang="ko-KR" altLang="en-US" sz="1400"/>
              <a:t> </a:t>
            </a:r>
            <a:r>
              <a:rPr lang="en-US" altLang="ko-KR" sz="1400"/>
              <a:t>EST </a:t>
            </a:r>
            <a:r>
              <a:rPr lang="ko-KR" altLang="en-US" sz="1400"/>
              <a:t>등</a:t>
            </a:r>
            <a:r>
              <a:rPr lang="en-US" altLang="ko-KR" sz="1400"/>
              <a:t>) </a:t>
            </a:r>
            <a:r>
              <a:rPr lang="ko-KR" altLang="en-US" sz="1400"/>
              <a:t>지출 규모 감소</a:t>
            </a:r>
            <a:br>
              <a:rPr lang="en-US" altLang="ko-KR" sz="1400"/>
            </a:br>
            <a:r>
              <a:rPr lang="en-US" altLang="ko-KR" sz="1400"/>
              <a:t>-</a:t>
            </a:r>
            <a:r>
              <a:rPr lang="ko-KR" altLang="en-US" sz="1400"/>
              <a:t> 반면 구독형 모델은 지속적으로 증가</a:t>
            </a:r>
            <a:endParaRPr lang="en-US" altLang="ko-KR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752EC6-4A85-42CE-BF35-08157368EAB8}"/>
              </a:ext>
            </a:extLst>
          </p:cNvPr>
          <p:cNvSpPr txBox="1"/>
          <p:nvPr/>
        </p:nvSpPr>
        <p:spPr>
          <a:xfrm>
            <a:off x="1164724" y="1272944"/>
            <a:ext cx="477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/>
              <a:t>OTT</a:t>
            </a:r>
            <a:r>
              <a:rPr lang="ko-KR" altLang="en-US" sz="1600"/>
              <a:t>시장 경쟁 심화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미국 내 </a:t>
            </a:r>
            <a:r>
              <a:rPr lang="en-US" altLang="ko-KR" sz="1400"/>
              <a:t>OTT</a:t>
            </a:r>
            <a:r>
              <a:rPr lang="ko-KR" altLang="en-US" sz="1400"/>
              <a:t>서비스 </a:t>
            </a:r>
            <a:r>
              <a:rPr lang="en-US" altLang="ko-KR" sz="1400"/>
              <a:t>2014</a:t>
            </a:r>
            <a:r>
              <a:rPr lang="ko-KR" altLang="en-US" sz="1400"/>
              <a:t>년 </a:t>
            </a:r>
            <a:r>
              <a:rPr lang="en-US" altLang="ko-KR" sz="1400"/>
              <a:t>120</a:t>
            </a:r>
            <a:r>
              <a:rPr lang="ko-KR" altLang="en-US" sz="1400"/>
              <a:t>개 → </a:t>
            </a:r>
            <a:r>
              <a:rPr lang="en-US" altLang="ko-KR" sz="1400"/>
              <a:t>2018</a:t>
            </a:r>
            <a:r>
              <a:rPr lang="ko-KR" altLang="en-US" sz="1400"/>
              <a:t>년 </a:t>
            </a:r>
            <a:r>
              <a:rPr lang="en-US" altLang="ko-KR" sz="1400"/>
              <a:t>230</a:t>
            </a:r>
            <a:r>
              <a:rPr lang="ko-KR" altLang="en-US" sz="1400"/>
              <a:t>개</a:t>
            </a:r>
            <a:endParaRPr lang="en-US" altLang="ko-KR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C95ADE-3E08-436F-A236-088275F0DEBA}"/>
              </a:ext>
            </a:extLst>
          </p:cNvPr>
          <p:cNvSpPr txBox="1"/>
          <p:nvPr/>
        </p:nvSpPr>
        <p:spPr>
          <a:xfrm>
            <a:off x="5935484" y="1273370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다운로드형 모델 전망 악화</a:t>
            </a:r>
            <a:br>
              <a:rPr lang="en-US" altLang="ko-KR" sz="1600"/>
            </a:br>
            <a:r>
              <a:rPr lang="en-US" altLang="ko-KR" sz="1400"/>
              <a:t>- </a:t>
            </a:r>
            <a:r>
              <a:rPr lang="ko-KR" altLang="en-US" sz="1400"/>
              <a:t>다운로드형 모델을 한 번도 이용하지 않은 인구 </a:t>
            </a:r>
            <a:r>
              <a:rPr lang="en-US" altLang="ko-KR" sz="1400"/>
              <a:t>56%(</a:t>
            </a:r>
            <a:r>
              <a:rPr lang="ko-KR" altLang="en-US" sz="1400"/>
              <a:t>구독형 모델의 경우 </a:t>
            </a:r>
            <a:r>
              <a:rPr lang="en-US" altLang="ko-KR" sz="1400"/>
              <a:t>26%</a:t>
            </a:r>
            <a:r>
              <a:rPr lang="ko-KR" altLang="en-US" sz="1400"/>
              <a:t>에 불과</a:t>
            </a:r>
            <a:r>
              <a:rPr lang="en-US" altLang="ko-KR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9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Ⅱ. </a:t>
            </a:r>
            <a:r>
              <a:rPr lang="ko-KR" altLang="en-US" sz="2000"/>
              <a:t>현황 및 개선기회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F991BDA-36AB-45D0-82FC-0EA424278E26}"/>
              </a:ext>
            </a:extLst>
          </p:cNvPr>
          <p:cNvSpPr txBox="1">
            <a:spLocks/>
          </p:cNvSpPr>
          <p:nvPr/>
        </p:nvSpPr>
        <p:spPr>
          <a:xfrm>
            <a:off x="6466113" y="1960072"/>
            <a:ext cx="5296415" cy="417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ko-KR" altLang="en-US" sz="180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6D039B-97E8-4679-AFDE-35E0D399A3AD}"/>
              </a:ext>
            </a:extLst>
          </p:cNvPr>
          <p:cNvSpPr txBox="1">
            <a:spLocks/>
          </p:cNvSpPr>
          <p:nvPr/>
        </p:nvSpPr>
        <p:spPr>
          <a:xfrm>
            <a:off x="529554" y="972736"/>
            <a:ext cx="3157063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㈜좋은영화 매출 감소 원인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7A01A-A006-4B56-84F0-0C95EB2F2460}"/>
              </a:ext>
            </a:extLst>
          </p:cNvPr>
          <p:cNvSpPr txBox="1"/>
          <p:nvPr/>
        </p:nvSpPr>
        <p:spPr>
          <a:xfrm>
            <a:off x="1581824" y="2285546"/>
            <a:ext cx="3030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최근 </a:t>
            </a:r>
            <a:r>
              <a:rPr lang="en-US" altLang="ko-KR" sz="1200"/>
              <a:t>5</a:t>
            </a:r>
            <a:r>
              <a:rPr lang="ko-KR" altLang="en-US" sz="1200"/>
              <a:t>년간 월간활성사용자</a:t>
            </a:r>
            <a:r>
              <a:rPr lang="en-US" altLang="ko-KR" sz="1200"/>
              <a:t>(MAU*)</a:t>
            </a:r>
            <a:r>
              <a:rPr lang="ko-KR" altLang="en-US" sz="1200"/>
              <a:t> 추이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43A3182-6D64-4269-ABFE-814766FD5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262483"/>
              </p:ext>
            </p:extLst>
          </p:nvPr>
        </p:nvGraphicFramePr>
        <p:xfrm>
          <a:off x="918006" y="2388902"/>
          <a:ext cx="4358105" cy="256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0BEAE82-DFED-4871-97D6-0201433C3F49}"/>
              </a:ext>
            </a:extLst>
          </p:cNvPr>
          <p:cNvSpPr/>
          <p:nvPr/>
        </p:nvSpPr>
        <p:spPr>
          <a:xfrm rot="746464">
            <a:off x="3326735" y="2732441"/>
            <a:ext cx="1639657" cy="5727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3C68D53-9E38-4838-B222-183A193F0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693310"/>
              </p:ext>
            </p:extLst>
          </p:nvPr>
        </p:nvGraphicFramePr>
        <p:xfrm>
          <a:off x="6925874" y="2406604"/>
          <a:ext cx="4106414" cy="256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7984CE-16C3-4EE2-AEB9-E1FB2E516A03}"/>
              </a:ext>
            </a:extLst>
          </p:cNvPr>
          <p:cNvSpPr txBox="1"/>
          <p:nvPr/>
        </p:nvSpPr>
        <p:spPr>
          <a:xfrm>
            <a:off x="7752425" y="2244231"/>
            <a:ext cx="28259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최근 </a:t>
            </a:r>
            <a:r>
              <a:rPr lang="en-US" altLang="ko-KR" sz="1200"/>
              <a:t>5</a:t>
            </a:r>
            <a:r>
              <a:rPr lang="ko-KR" altLang="en-US" sz="1200"/>
              <a:t>년간 계약 영화 </a:t>
            </a:r>
            <a:r>
              <a:rPr lang="en-US" altLang="ko-KR" sz="1200"/>
              <a:t>ROI </a:t>
            </a:r>
            <a:r>
              <a:rPr lang="ko-KR" altLang="en-US" sz="1200"/>
              <a:t>추이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351EB-806D-47C5-AC6E-8F244A509893}"/>
              </a:ext>
            </a:extLst>
          </p:cNvPr>
          <p:cNvSpPr txBox="1"/>
          <p:nvPr/>
        </p:nvSpPr>
        <p:spPr>
          <a:xfrm>
            <a:off x="1175654" y="1486801"/>
            <a:ext cx="5141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원인</a:t>
            </a:r>
            <a:r>
              <a:rPr lang="en-US" altLang="ko-KR" sz="1600"/>
              <a:t>1 : </a:t>
            </a:r>
            <a:r>
              <a:rPr lang="ko-KR" altLang="en-US" sz="1600"/>
              <a:t>활동 유저 수 감소</a:t>
            </a:r>
            <a:br>
              <a:rPr lang="en-US" altLang="ko-KR"/>
            </a:b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2017</a:t>
            </a:r>
            <a:r>
              <a:rPr lang="ko-KR" altLang="en-US" sz="1400"/>
              <a:t>년 </a:t>
            </a:r>
            <a:r>
              <a:rPr lang="en-US" altLang="ko-KR" sz="1400"/>
              <a:t>1</a:t>
            </a:r>
            <a:r>
              <a:rPr lang="ko-KR" altLang="en-US" sz="1400"/>
              <a:t>월 </a:t>
            </a:r>
            <a:r>
              <a:rPr lang="en-US" altLang="ko-KR" sz="1400"/>
              <a:t>1,382</a:t>
            </a:r>
            <a:r>
              <a:rPr lang="ko-KR" altLang="en-US" sz="1400"/>
              <a:t>명 </a:t>
            </a:r>
            <a:r>
              <a:rPr lang="en-US" altLang="ko-KR" sz="1400"/>
              <a:t>→ 2018</a:t>
            </a:r>
            <a:r>
              <a:rPr lang="ko-KR" altLang="en-US" sz="1400"/>
              <a:t>년 </a:t>
            </a:r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1,061</a:t>
            </a:r>
            <a:r>
              <a:rPr lang="ko-KR" altLang="en-US" sz="1400"/>
              <a:t>명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A3686-7809-4E32-BE67-B1D485C0C44D}"/>
              </a:ext>
            </a:extLst>
          </p:cNvPr>
          <p:cNvSpPr txBox="1"/>
          <p:nvPr/>
        </p:nvSpPr>
        <p:spPr>
          <a:xfrm>
            <a:off x="827315" y="5852762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예상 효과 </a:t>
            </a:r>
            <a:r>
              <a:rPr lang="en-US" altLang="ko-KR" sz="1600"/>
              <a:t>1 : </a:t>
            </a:r>
            <a:r>
              <a:rPr lang="ko-KR" altLang="en-US" sz="1600"/>
              <a:t>활성사용자 증가</a:t>
            </a:r>
            <a:br>
              <a:rPr lang="en-US" altLang="ko-KR" sz="1600"/>
            </a:br>
            <a:r>
              <a:rPr lang="en-US" altLang="ko-KR" sz="1400"/>
              <a:t>-</a:t>
            </a:r>
            <a:r>
              <a:rPr lang="ko-KR" altLang="en-US" sz="1400"/>
              <a:t> 추천 정확도 향상 </a:t>
            </a:r>
            <a:r>
              <a:rPr lang="en-US" altLang="ko-KR" sz="1400"/>
              <a:t>→ </a:t>
            </a:r>
            <a:r>
              <a:rPr lang="ko-KR" altLang="en-US" sz="1400"/>
              <a:t>재방문율 증가 </a:t>
            </a:r>
            <a:r>
              <a:rPr lang="en-US" altLang="ko-KR" sz="1400"/>
              <a:t>→ </a:t>
            </a:r>
            <a:r>
              <a:rPr lang="ko-KR" altLang="en-US" sz="1400"/>
              <a:t>사용자 및 사용시간 증가</a:t>
            </a:r>
            <a:endParaRPr lang="en-US" altLang="ko-KR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3876F-6198-4CE1-9094-9D828511728F}"/>
              </a:ext>
            </a:extLst>
          </p:cNvPr>
          <p:cNvSpPr txBox="1"/>
          <p:nvPr/>
        </p:nvSpPr>
        <p:spPr>
          <a:xfrm>
            <a:off x="6543734" y="5842537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예상효과 </a:t>
            </a:r>
            <a:r>
              <a:rPr lang="en-US" altLang="ko-KR" sz="1600"/>
              <a:t>2 : </a:t>
            </a:r>
            <a:r>
              <a:rPr lang="ko-KR" altLang="en-US" sz="1600"/>
              <a:t>영화 수익성 개선</a:t>
            </a:r>
            <a:br>
              <a:rPr lang="en-US" altLang="ko-KR" sz="1600"/>
            </a:br>
            <a:r>
              <a:rPr lang="en-US" altLang="ko-KR" sz="1400"/>
              <a:t>- </a:t>
            </a:r>
            <a:r>
              <a:rPr lang="ko-KR" altLang="en-US" sz="1400"/>
              <a:t>고객 반응이 높은 영화 선정 </a:t>
            </a:r>
            <a:r>
              <a:rPr lang="en-US" altLang="ko-KR" sz="1400"/>
              <a:t>→ ROI </a:t>
            </a:r>
            <a:r>
              <a:rPr lang="ko-KR" altLang="en-US" sz="1400"/>
              <a:t>상승 </a:t>
            </a:r>
            <a:r>
              <a:rPr lang="en-US" altLang="ko-KR" sz="1400"/>
              <a:t>→ </a:t>
            </a:r>
            <a:r>
              <a:rPr lang="ko-KR" altLang="en-US" sz="1400"/>
              <a:t>투자금 회수 기한 단축</a:t>
            </a:r>
            <a:r>
              <a:rPr lang="en-US" altLang="ko-KR" sz="1400"/>
              <a:t>, </a:t>
            </a:r>
            <a:r>
              <a:rPr lang="ko-KR" altLang="en-US" sz="1400"/>
              <a:t>재투자 효율 증가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837C4-CA01-492B-A97F-5A5D3FD5A099}"/>
              </a:ext>
            </a:extLst>
          </p:cNvPr>
          <p:cNvSpPr txBox="1"/>
          <p:nvPr/>
        </p:nvSpPr>
        <p:spPr>
          <a:xfrm>
            <a:off x="6543734" y="1333772"/>
            <a:ext cx="51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원인</a:t>
            </a:r>
            <a:r>
              <a:rPr lang="en-US" altLang="ko-KR" sz="1600"/>
              <a:t>2 : </a:t>
            </a:r>
            <a:r>
              <a:rPr lang="ko-KR" altLang="en-US" sz="1600"/>
              <a:t>계약 영화 수익성 감소</a:t>
            </a:r>
            <a:br>
              <a:rPr lang="en-US" altLang="ko-KR" sz="1600"/>
            </a:b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2015</a:t>
            </a:r>
            <a:r>
              <a:rPr lang="ko-KR" altLang="en-US" sz="1400"/>
              <a:t>년 </a:t>
            </a:r>
            <a:r>
              <a:rPr lang="en-US" altLang="ko-KR" sz="1400"/>
              <a:t>33.3%</a:t>
            </a:r>
            <a:r>
              <a:rPr lang="ko-KR" altLang="en-US" sz="1400"/>
              <a:t> </a:t>
            </a:r>
            <a:r>
              <a:rPr lang="en-US" altLang="ko-KR" sz="1400"/>
              <a:t>→ 2018</a:t>
            </a:r>
            <a:r>
              <a:rPr lang="ko-KR" altLang="en-US" sz="1400"/>
              <a:t>년 </a:t>
            </a:r>
            <a:r>
              <a:rPr lang="en-US" altLang="ko-KR" sz="1400"/>
              <a:t>20.7%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투자금 회수에 걸리는 시간 </a:t>
            </a:r>
            <a:r>
              <a:rPr lang="en-US" altLang="ko-KR" sz="1400"/>
              <a:t>3</a:t>
            </a:r>
            <a:r>
              <a:rPr lang="ko-KR" altLang="en-US" sz="1400"/>
              <a:t>년에서 </a:t>
            </a:r>
            <a:r>
              <a:rPr lang="en-US" altLang="ko-KR" sz="1400"/>
              <a:t>5</a:t>
            </a:r>
            <a:r>
              <a:rPr lang="ko-KR" altLang="en-US" sz="1400"/>
              <a:t>년으로 증가</a:t>
            </a:r>
            <a:endParaRPr lang="en-US" altLang="ko-KR" sz="14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EB81301-8FAC-4ACD-88D5-5C022E0C9DC5}"/>
              </a:ext>
            </a:extLst>
          </p:cNvPr>
          <p:cNvSpPr txBox="1">
            <a:spLocks/>
          </p:cNvSpPr>
          <p:nvPr/>
        </p:nvSpPr>
        <p:spPr>
          <a:xfrm>
            <a:off x="529555" y="5389484"/>
            <a:ext cx="445265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Solution : </a:t>
            </a:r>
            <a:r>
              <a:rPr lang="ko-KR" altLang="en-US" sz="2000" b="1"/>
              <a:t>영화 추천 알고리즘 개선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973F6-A56B-4894-AAE4-0A232E52BA51}"/>
              </a:ext>
            </a:extLst>
          </p:cNvPr>
          <p:cNvSpPr txBox="1"/>
          <p:nvPr/>
        </p:nvSpPr>
        <p:spPr>
          <a:xfrm>
            <a:off x="1057963" y="4948791"/>
            <a:ext cx="445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*MAU(Montly Active User): 1</a:t>
            </a:r>
            <a:r>
              <a:rPr lang="ko-KR" altLang="en-US" sz="800"/>
              <a:t>개월 간 한 번이라도 서비스를 이용한 유저 수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82FAF5D-EC57-4E9E-86AE-6186B69E7E28}"/>
              </a:ext>
            </a:extLst>
          </p:cNvPr>
          <p:cNvSpPr txBox="1">
            <a:spLocks/>
          </p:cNvSpPr>
          <p:nvPr/>
        </p:nvSpPr>
        <p:spPr>
          <a:xfrm>
            <a:off x="2755880" y="418096"/>
            <a:ext cx="6754442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영화 추천 알고리즘 개선을 통해 매출 부진 해결 가능</a:t>
            </a:r>
          </a:p>
        </p:txBody>
      </p:sp>
    </p:spTree>
    <p:extLst>
      <p:ext uri="{BB962C8B-B14F-4D97-AF65-F5344CB8AC3E}">
        <p14:creationId xmlns:p14="http://schemas.microsoft.com/office/powerpoint/2010/main" val="29462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Ⅱ. </a:t>
            </a:r>
            <a:r>
              <a:rPr lang="ko-KR" altLang="en-US" sz="2000"/>
              <a:t>현황 및 개선기회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E1BD18D-3745-4A6E-A35E-58C1690B666E}"/>
              </a:ext>
            </a:extLst>
          </p:cNvPr>
          <p:cNvSpPr txBox="1">
            <a:spLocks/>
          </p:cNvSpPr>
          <p:nvPr/>
        </p:nvSpPr>
        <p:spPr>
          <a:xfrm>
            <a:off x="960266" y="1395368"/>
            <a:ext cx="10441742" cy="2881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보유 영화 부족</a:t>
            </a:r>
            <a:r>
              <a:rPr lang="en-US" altLang="ko-KR" sz="1800"/>
              <a:t> : [</a:t>
            </a:r>
            <a:r>
              <a:rPr lang="ko-KR" altLang="en-US" sz="1800"/>
              <a:t>다운로드 서비스 제공 영화</a:t>
            </a:r>
            <a:r>
              <a:rPr lang="en-US" altLang="ko-KR" sz="1800"/>
              <a:t>]</a:t>
            </a:r>
            <a:r>
              <a:rPr lang="ko-KR" altLang="en-US" sz="1800"/>
              <a:t> </a:t>
            </a:r>
            <a:r>
              <a:rPr lang="en-US" altLang="ko-KR" sz="1800"/>
              <a:t>106</a:t>
            </a:r>
            <a:r>
              <a:rPr lang="ko-KR" altLang="en-US" sz="1800"/>
              <a:t>개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고객 다운로드 패턴 분석 시</a:t>
            </a:r>
            <a:r>
              <a:rPr lang="en-US" altLang="ko-KR" sz="1800"/>
              <a:t>,</a:t>
            </a:r>
            <a:r>
              <a:rPr lang="ko-KR" altLang="en-US" sz="1800"/>
              <a:t> 대상 영화가 </a:t>
            </a:r>
            <a:r>
              <a:rPr lang="en-US" altLang="ko-KR" sz="1800"/>
              <a:t>106</a:t>
            </a:r>
            <a:r>
              <a:rPr lang="ko-KR" altLang="en-US" sz="1800"/>
              <a:t>개로 한정되는 문제 발생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보유 데이터 부족</a:t>
            </a:r>
            <a:r>
              <a:rPr lang="en-US" altLang="ko-KR" sz="1800"/>
              <a:t> : [DB</a:t>
            </a:r>
            <a:r>
              <a:rPr lang="ko-KR" altLang="en-US" sz="1800"/>
              <a:t>에 저장된 영화</a:t>
            </a:r>
            <a:r>
              <a:rPr lang="en-US" altLang="ko-KR" sz="1800"/>
              <a:t>]</a:t>
            </a:r>
            <a:r>
              <a:rPr lang="ko-KR" altLang="en-US" sz="1800"/>
              <a:t> </a:t>
            </a:r>
            <a:r>
              <a:rPr lang="en-US" altLang="ko-KR" sz="1800"/>
              <a:t>2,184</a:t>
            </a:r>
            <a:r>
              <a:rPr lang="ko-KR" altLang="en-US" sz="1800"/>
              <a:t>개 </a:t>
            </a:r>
            <a:r>
              <a:rPr lang="en-US" altLang="ko-KR" sz="1800"/>
              <a:t>vs. 6,753</a:t>
            </a:r>
            <a:r>
              <a:rPr lang="ko-KR" altLang="en-US" sz="1800"/>
              <a:t>개 </a:t>
            </a:r>
            <a:r>
              <a:rPr lang="en-US" altLang="ko-KR" sz="1800"/>
              <a:t>(</a:t>
            </a:r>
            <a:r>
              <a:rPr lang="ko-KR" altLang="en-US" sz="1800"/>
              <a:t>지난 </a:t>
            </a:r>
            <a:r>
              <a:rPr lang="en-US" altLang="ko-KR" sz="1800"/>
              <a:t>10</a:t>
            </a:r>
            <a:r>
              <a:rPr lang="ko-KR" altLang="en-US" sz="1800"/>
              <a:t>년간 미국 내 개봉 영화</a:t>
            </a:r>
            <a:r>
              <a:rPr lang="en-US" altLang="ko-KR" sz="1800"/>
              <a:t>)</a:t>
            </a:r>
            <a:br>
              <a:rPr lang="en-US" altLang="ko-KR" sz="1800"/>
            </a:br>
            <a:r>
              <a:rPr lang="en-US" altLang="ko-KR" sz="1800"/>
              <a:t>- DB</a:t>
            </a:r>
            <a:r>
              <a:rPr lang="ko-KR" altLang="en-US" sz="1800"/>
              <a:t> 외의 영화 추천 불가능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영화 특징 분석 시</a:t>
            </a:r>
            <a:r>
              <a:rPr lang="en-US" altLang="ko-KR" sz="1800"/>
              <a:t>, </a:t>
            </a:r>
            <a:r>
              <a:rPr lang="ko-KR" altLang="en-US" sz="1800"/>
              <a:t> 편향의 가능성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F991BDA-36AB-45D0-82FC-0EA424278E26}"/>
              </a:ext>
            </a:extLst>
          </p:cNvPr>
          <p:cNvSpPr txBox="1">
            <a:spLocks/>
          </p:cNvSpPr>
          <p:nvPr/>
        </p:nvSpPr>
        <p:spPr>
          <a:xfrm>
            <a:off x="6344815" y="1689484"/>
            <a:ext cx="5296415" cy="417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ko-KR" altLang="en-US" sz="180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6D039B-97E8-4679-AFDE-35E0D399A3AD}"/>
              </a:ext>
            </a:extLst>
          </p:cNvPr>
          <p:cNvSpPr txBox="1">
            <a:spLocks/>
          </p:cNvSpPr>
          <p:nvPr/>
        </p:nvSpPr>
        <p:spPr>
          <a:xfrm>
            <a:off x="380266" y="1196112"/>
            <a:ext cx="254954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㈜좋은영화 </a:t>
            </a:r>
            <a:r>
              <a:rPr lang="en-US" altLang="ko-KR" sz="2000" b="1"/>
              <a:t>weakness</a:t>
            </a:r>
            <a:endParaRPr lang="ko-KR" altLang="en-US" sz="2000" b="1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EA0CC1F-5FBA-4A7F-802A-D110808C941C}"/>
              </a:ext>
            </a:extLst>
          </p:cNvPr>
          <p:cNvSpPr txBox="1">
            <a:spLocks/>
          </p:cNvSpPr>
          <p:nvPr/>
        </p:nvSpPr>
        <p:spPr>
          <a:xfrm>
            <a:off x="1056682" y="4301412"/>
            <a:ext cx="7966020" cy="166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가격 정책 미비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발매년도 제외 가격과 상관성 있는 변수 없음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899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3C4D85-03A0-4CA0-B646-5D2DC8F33485}"/>
              </a:ext>
            </a:extLst>
          </p:cNvPr>
          <p:cNvSpPr/>
          <p:nvPr/>
        </p:nvSpPr>
        <p:spPr>
          <a:xfrm>
            <a:off x="6234462" y="4800788"/>
            <a:ext cx="1859265" cy="17466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5609E7-818C-4B9F-853D-948F34F2E393}"/>
              </a:ext>
            </a:extLst>
          </p:cNvPr>
          <p:cNvSpPr txBox="1">
            <a:spLocks/>
          </p:cNvSpPr>
          <p:nvPr/>
        </p:nvSpPr>
        <p:spPr>
          <a:xfrm>
            <a:off x="1664923" y="511073"/>
            <a:ext cx="1436915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DB</a:t>
            </a:r>
            <a:r>
              <a:rPr lang="ko-KR" altLang="en-US" sz="2000" b="1"/>
              <a:t>확장</a:t>
            </a:r>
            <a:endParaRPr lang="en-US" altLang="ko-KR" sz="2000" b="1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1664923" y="1152825"/>
            <a:ext cx="1564432" cy="1287376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529EA0B-8D5C-4A43-A21B-2EA8AA179BE6}"/>
              </a:ext>
            </a:extLst>
          </p:cNvPr>
          <p:cNvSpPr/>
          <p:nvPr/>
        </p:nvSpPr>
        <p:spPr>
          <a:xfrm>
            <a:off x="1664923" y="2596988"/>
            <a:ext cx="1564432" cy="1287376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LSTM</a:t>
            </a:r>
            <a:r>
              <a:rPr lang="ko-KR" altLang="en-US" sz="1600">
                <a:solidFill>
                  <a:schemeClr val="tx1"/>
                </a:solidFill>
              </a:rPr>
              <a:t>을 활용한 텍스트 마이닝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B473B5E-8BD6-4E17-B80F-322BFE66B04B}"/>
              </a:ext>
            </a:extLst>
          </p:cNvPr>
          <p:cNvSpPr txBox="1">
            <a:spLocks/>
          </p:cNvSpPr>
          <p:nvPr/>
        </p:nvSpPr>
        <p:spPr>
          <a:xfrm>
            <a:off x="3531421" y="511074"/>
            <a:ext cx="1564432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EDA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A33E7D49-4865-49D2-81B4-7E8E8A5E41C4}"/>
              </a:ext>
            </a:extLst>
          </p:cNvPr>
          <p:cNvSpPr/>
          <p:nvPr/>
        </p:nvSpPr>
        <p:spPr>
          <a:xfrm>
            <a:off x="3545966" y="1883413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고객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C3B8FDD-6A49-4794-A56C-403F2DFCDC92}"/>
              </a:ext>
            </a:extLst>
          </p:cNvPr>
          <p:cNvSpPr/>
          <p:nvPr/>
        </p:nvSpPr>
        <p:spPr>
          <a:xfrm>
            <a:off x="3545966" y="1203566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영화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DDE702A9-E818-4FBC-A078-3A83F73BCE31}"/>
              </a:ext>
            </a:extLst>
          </p:cNvPr>
          <p:cNvSpPr/>
          <p:nvPr/>
        </p:nvSpPr>
        <p:spPr>
          <a:xfrm>
            <a:off x="3547946" y="2596988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다운로드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F1EF07C-CA7B-4D9E-BD50-847FF8EB837C}"/>
              </a:ext>
            </a:extLst>
          </p:cNvPr>
          <p:cNvSpPr/>
          <p:nvPr/>
        </p:nvSpPr>
        <p:spPr>
          <a:xfrm>
            <a:off x="3542700" y="3318952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가격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E182BC7-B670-45F7-B03A-CBEB768DF91D}"/>
              </a:ext>
            </a:extLst>
          </p:cNvPr>
          <p:cNvSpPr txBox="1">
            <a:spLocks/>
          </p:cNvSpPr>
          <p:nvPr/>
        </p:nvSpPr>
        <p:spPr>
          <a:xfrm>
            <a:off x="5420476" y="511073"/>
            <a:ext cx="6222537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</a:t>
            </a:r>
            <a:endParaRPr lang="en-US" altLang="ko-KR" sz="2000" b="1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DDA41462-C190-49C3-9746-232AAF1BCEB6}"/>
              </a:ext>
            </a:extLst>
          </p:cNvPr>
          <p:cNvSpPr/>
          <p:nvPr/>
        </p:nvSpPr>
        <p:spPr>
          <a:xfrm>
            <a:off x="5421297" y="1155078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군집분석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F6DC7119-174B-4E09-BD86-880BDF2A2375}"/>
              </a:ext>
            </a:extLst>
          </p:cNvPr>
          <p:cNvSpPr/>
          <p:nvPr/>
        </p:nvSpPr>
        <p:spPr>
          <a:xfrm>
            <a:off x="7143986" y="1155078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 </a:t>
            </a:r>
            <a:r>
              <a:rPr lang="en-US" altLang="ko-KR">
                <a:solidFill>
                  <a:schemeClr val="tx1"/>
                </a:solidFill>
              </a:rPr>
              <a:t>DB </a:t>
            </a:r>
            <a:r>
              <a:rPr lang="ko-KR" altLang="en-US">
                <a:solidFill>
                  <a:schemeClr val="tx1"/>
                </a:solidFill>
              </a:rPr>
              <a:t>영화별 군집 형성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9328E70A-0B23-4881-98E2-665B03CE3751}"/>
              </a:ext>
            </a:extLst>
          </p:cNvPr>
          <p:cNvSpPr/>
          <p:nvPr/>
        </p:nvSpPr>
        <p:spPr>
          <a:xfrm>
            <a:off x="5420477" y="1879143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연관분석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03AEB073-20F3-4B6A-9C99-8E4DECAAF887}"/>
              </a:ext>
            </a:extLst>
          </p:cNvPr>
          <p:cNvSpPr/>
          <p:nvPr/>
        </p:nvSpPr>
        <p:spPr>
          <a:xfrm>
            <a:off x="7143986" y="1879143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 영화의 다운로드 </a:t>
            </a:r>
            <a:r>
              <a:rPr lang="en-US" altLang="ko-KR">
                <a:solidFill>
                  <a:schemeClr val="tx1"/>
                </a:solidFill>
              </a:rPr>
              <a:t>DATA </a:t>
            </a:r>
            <a:r>
              <a:rPr lang="ko-KR" altLang="en-US">
                <a:solidFill>
                  <a:schemeClr val="tx1"/>
                </a:solidFill>
              </a:rPr>
              <a:t>활용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4F3BB60E-8DEE-46ED-9596-B5ED75ED130D}"/>
              </a:ext>
            </a:extLst>
          </p:cNvPr>
          <p:cNvSpPr/>
          <p:nvPr/>
        </p:nvSpPr>
        <p:spPr>
          <a:xfrm>
            <a:off x="5420477" y="2619193"/>
            <a:ext cx="1564432" cy="1259350"/>
          </a:xfrm>
          <a:prstGeom prst="homePlate">
            <a:avLst>
              <a:gd name="adj" fmla="val 10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예측</a:t>
            </a: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2E95D7D-4ED3-41FE-8373-553A117969E5}"/>
              </a:ext>
            </a:extLst>
          </p:cNvPr>
          <p:cNvSpPr/>
          <p:nvPr/>
        </p:nvSpPr>
        <p:spPr>
          <a:xfrm>
            <a:off x="7143986" y="2638204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고객 특성을 이용한 고객별 매출 예측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CB10F50-BD23-4982-BCA0-5AE3B083E6C7}"/>
              </a:ext>
            </a:extLst>
          </p:cNvPr>
          <p:cNvSpPr/>
          <p:nvPr/>
        </p:nvSpPr>
        <p:spPr>
          <a:xfrm>
            <a:off x="7143986" y="3286375"/>
            <a:ext cx="4484916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영화 특성을 이용한 영화별 매출 예측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36399" y="416351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계획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537D1F-D0AD-4180-A825-CF4EF7AA9218}"/>
              </a:ext>
            </a:extLst>
          </p:cNvPr>
          <p:cNvSpPr/>
          <p:nvPr/>
        </p:nvSpPr>
        <p:spPr>
          <a:xfrm>
            <a:off x="1638330" y="4952308"/>
            <a:ext cx="1291904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 특성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4ABEAA-50B1-4E7A-B0B8-4A9A6267C41B}"/>
              </a:ext>
            </a:extLst>
          </p:cNvPr>
          <p:cNvSpPr/>
          <p:nvPr/>
        </p:nvSpPr>
        <p:spPr>
          <a:xfrm>
            <a:off x="3568943" y="4952308"/>
            <a:ext cx="1688168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다운로드 패턴</a:t>
            </a: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CE59E94C-8666-4AA5-AA9C-8F3A876CFBA2}"/>
              </a:ext>
            </a:extLst>
          </p:cNvPr>
          <p:cNvSpPr/>
          <p:nvPr/>
        </p:nvSpPr>
        <p:spPr>
          <a:xfrm>
            <a:off x="3066854" y="4993626"/>
            <a:ext cx="402672" cy="4056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01A361-5A3A-4500-851B-41A76F958DC8}"/>
              </a:ext>
            </a:extLst>
          </p:cNvPr>
          <p:cNvSpPr/>
          <p:nvPr/>
        </p:nvSpPr>
        <p:spPr>
          <a:xfrm>
            <a:off x="6378014" y="4952308"/>
            <a:ext cx="1564432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 </a:t>
            </a:r>
            <a:r>
              <a:rPr lang="en-US" altLang="ko-KR"/>
              <a:t>Cluster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6C32D-DB6B-4CA5-8C5D-92F672C06E86}"/>
              </a:ext>
            </a:extLst>
          </p:cNvPr>
          <p:cNvSpPr txBox="1"/>
          <p:nvPr/>
        </p:nvSpPr>
        <p:spPr>
          <a:xfrm>
            <a:off x="5623724" y="6541794"/>
            <a:ext cx="307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보유 영화 중 추천영화 선정</a:t>
            </a:r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3EF66748-9930-4C00-8389-07A28078AFE2}"/>
              </a:ext>
            </a:extLst>
          </p:cNvPr>
          <p:cNvSpPr/>
          <p:nvPr/>
        </p:nvSpPr>
        <p:spPr>
          <a:xfrm>
            <a:off x="6958894" y="5473535"/>
            <a:ext cx="402672" cy="4056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097CB3-A76C-46A0-AC8E-6ABE2E331AD4}"/>
              </a:ext>
            </a:extLst>
          </p:cNvPr>
          <p:cNvSpPr/>
          <p:nvPr/>
        </p:nvSpPr>
        <p:spPr>
          <a:xfrm>
            <a:off x="6378014" y="5950238"/>
            <a:ext cx="1564432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연관규칙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E406-57B0-4ACB-863A-12BC0CD4260E}"/>
              </a:ext>
            </a:extLst>
          </p:cNvPr>
          <p:cNvSpPr txBox="1"/>
          <p:nvPr/>
        </p:nvSpPr>
        <p:spPr>
          <a:xfrm>
            <a:off x="5420476" y="4588660"/>
            <a:ext cx="6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563A11-7404-451D-8F52-6745CE5E33D6}"/>
              </a:ext>
            </a:extLst>
          </p:cNvPr>
          <p:cNvSpPr/>
          <p:nvPr/>
        </p:nvSpPr>
        <p:spPr>
          <a:xfrm>
            <a:off x="9218495" y="4687318"/>
            <a:ext cx="1564432" cy="77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미보유 영화 </a:t>
            </a:r>
            <a:r>
              <a:rPr lang="en-US" altLang="ko-KR"/>
              <a:t>Cluster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A8C6119-CCD6-4530-8C4A-FF0DFD0DDC59}"/>
              </a:ext>
            </a:extLst>
          </p:cNvPr>
          <p:cNvSpPr/>
          <p:nvPr/>
        </p:nvSpPr>
        <p:spPr>
          <a:xfrm>
            <a:off x="9071078" y="4534052"/>
            <a:ext cx="1859265" cy="2013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더하기 기호 42">
            <a:extLst>
              <a:ext uri="{FF2B5EF4-FFF2-40B4-BE49-F238E27FC236}">
                <a16:creationId xmlns:a16="http://schemas.microsoft.com/office/drawing/2014/main" id="{DE4E52E6-4C1D-481C-9246-78312A8B8F3A}"/>
              </a:ext>
            </a:extLst>
          </p:cNvPr>
          <p:cNvSpPr/>
          <p:nvPr/>
        </p:nvSpPr>
        <p:spPr>
          <a:xfrm>
            <a:off x="9790524" y="5501752"/>
            <a:ext cx="402672" cy="4056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F94B0D-93D4-4C3A-8651-6C6DF7E94452}"/>
              </a:ext>
            </a:extLst>
          </p:cNvPr>
          <p:cNvSpPr/>
          <p:nvPr/>
        </p:nvSpPr>
        <p:spPr>
          <a:xfrm>
            <a:off x="9200573" y="5948745"/>
            <a:ext cx="1564432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매출 예측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D9F-A51B-467F-8FCD-52B4802C37DE}"/>
              </a:ext>
            </a:extLst>
          </p:cNvPr>
          <p:cNvSpPr txBox="1"/>
          <p:nvPr/>
        </p:nvSpPr>
        <p:spPr>
          <a:xfrm>
            <a:off x="8752334" y="6564373"/>
            <a:ext cx="33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미보유 영화 중 추천영화 선정</a:t>
            </a: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B6C9E3D9-3A6B-400F-A032-C4C2C2FBAFB7}"/>
              </a:ext>
            </a:extLst>
          </p:cNvPr>
          <p:cNvSpPr/>
          <p:nvPr/>
        </p:nvSpPr>
        <p:spPr>
          <a:xfrm rot="16200000">
            <a:off x="5556800" y="5021261"/>
            <a:ext cx="377974" cy="4446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652584-B191-4B6C-80A9-AC01DE4C45F3}"/>
              </a:ext>
            </a:extLst>
          </p:cNvPr>
          <p:cNvSpPr/>
          <p:nvPr/>
        </p:nvSpPr>
        <p:spPr>
          <a:xfrm>
            <a:off x="3268190" y="5955030"/>
            <a:ext cx="1983029" cy="4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감상 영화 기록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264A69EB-1BB1-4FE4-81C5-0C3D0AC971BA}"/>
              </a:ext>
            </a:extLst>
          </p:cNvPr>
          <p:cNvSpPr/>
          <p:nvPr/>
        </p:nvSpPr>
        <p:spPr>
          <a:xfrm rot="16200000">
            <a:off x="5556800" y="5974480"/>
            <a:ext cx="377974" cy="4446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0D6079-AD57-4744-A27B-9D6FC1C3ED6B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7942446" y="5073876"/>
            <a:ext cx="1276049" cy="12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BCC8B5-8D6B-4B43-A54E-D6233BD38C4E}"/>
              </a:ext>
            </a:extLst>
          </p:cNvPr>
          <p:cNvSpPr txBox="1"/>
          <p:nvPr/>
        </p:nvSpPr>
        <p:spPr>
          <a:xfrm>
            <a:off x="8276078" y="4525468"/>
            <a:ext cx="65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동일 군집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39A5F83-8EB3-426C-B392-80D0FC59170C}"/>
              </a:ext>
            </a:extLst>
          </p:cNvPr>
          <p:cNvSpPr txBox="1">
            <a:spLocks/>
          </p:cNvSpPr>
          <p:nvPr/>
        </p:nvSpPr>
        <p:spPr>
          <a:xfrm>
            <a:off x="1638329" y="3969561"/>
            <a:ext cx="10004683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추천 알고리즘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21879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1078678"/>
            <a:ext cx="1921210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352206" y="1553008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IMDb, The Numbers </a:t>
            </a:r>
            <a:r>
              <a:rPr lang="ko-KR" altLang="en-US" sz="1800"/>
              <a:t>등 영화 </a:t>
            </a:r>
            <a:r>
              <a:rPr lang="en-US" altLang="ko-KR" sz="1800"/>
              <a:t>DB </a:t>
            </a:r>
            <a:r>
              <a:rPr lang="ko-KR" altLang="en-US" sz="1800"/>
              <a:t>웹사이트를 스크래핑하여 변수</a:t>
            </a:r>
            <a:r>
              <a:rPr lang="en-US" altLang="ko-KR" sz="1800"/>
              <a:t>(feature)</a:t>
            </a:r>
            <a:r>
              <a:rPr lang="ko-KR" altLang="en-US" sz="1800"/>
              <a:t> 및 관측치 수정</a:t>
            </a:r>
            <a:r>
              <a:rPr lang="en-US" altLang="ko-KR" sz="1800"/>
              <a:t>·</a:t>
            </a:r>
            <a:r>
              <a:rPr lang="ko-KR" altLang="en-US" sz="1800"/>
              <a:t>보완</a:t>
            </a:r>
            <a:br>
              <a:rPr lang="en-US" altLang="ko-KR" sz="1800"/>
            </a:br>
            <a:r>
              <a:rPr lang="en-US" altLang="ko-KR" sz="1800"/>
              <a:t>- # of Obs : 2,184 → 4,560</a:t>
            </a:r>
            <a:br>
              <a:rPr lang="en-US" altLang="ko-KR" sz="1800"/>
            </a:br>
            <a:r>
              <a:rPr lang="en-US" altLang="ko-KR" sz="1800"/>
              <a:t>- # of Features : 31 → 57 (metascore,</a:t>
            </a:r>
            <a:r>
              <a:rPr lang="ko-KR" altLang="en-US" sz="1800"/>
              <a:t> 언어</a:t>
            </a:r>
            <a:r>
              <a:rPr lang="en-US" altLang="ko-KR" sz="1800"/>
              <a:t>, </a:t>
            </a:r>
            <a:r>
              <a:rPr lang="ko-KR" altLang="en-US" sz="1800"/>
              <a:t>개봉 첫주 스크린 수</a:t>
            </a:r>
            <a:r>
              <a:rPr lang="en-US" altLang="ko-KR" sz="1800"/>
              <a:t>, </a:t>
            </a:r>
            <a:r>
              <a:rPr lang="ko-KR" altLang="en-US" sz="1800"/>
              <a:t>시리즈</a:t>
            </a:r>
            <a:r>
              <a:rPr lang="en-US" altLang="ko-KR" sz="1800"/>
              <a:t>, </a:t>
            </a:r>
            <a:r>
              <a:rPr lang="ko-KR" altLang="en-US" sz="1800"/>
              <a:t>원작</a:t>
            </a:r>
            <a:r>
              <a:rPr lang="en-US" altLang="ko-KR" sz="1800"/>
              <a:t>, </a:t>
            </a:r>
            <a:r>
              <a:rPr lang="ko-KR" altLang="en-US" sz="1800"/>
              <a:t>제작방식</a:t>
            </a:r>
            <a:r>
              <a:rPr lang="en-US" altLang="ko-KR" sz="1800"/>
              <a:t>, </a:t>
            </a:r>
            <a:r>
              <a:rPr lang="ko-KR" altLang="en-US" sz="1800"/>
              <a:t>인플레이션 조정 매출</a:t>
            </a:r>
            <a:r>
              <a:rPr lang="en-US" altLang="ko-KR" sz="1800"/>
              <a:t>, </a:t>
            </a:r>
            <a:r>
              <a:rPr lang="ko-KR" altLang="en-US" sz="1800"/>
              <a:t>수상기록 등</a:t>
            </a:r>
            <a:r>
              <a:rPr lang="en-US" altLang="ko-KR" sz="1800"/>
              <a:t>)</a:t>
            </a: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8949DC55-4C60-4998-92EA-3A6AB497FB3B}"/>
              </a:ext>
            </a:extLst>
          </p:cNvPr>
          <p:cNvSpPr/>
          <p:nvPr/>
        </p:nvSpPr>
        <p:spPr>
          <a:xfrm>
            <a:off x="352205" y="3542854"/>
            <a:ext cx="3417690" cy="452747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LSTM</a:t>
            </a:r>
            <a:r>
              <a:rPr lang="ko-KR" altLang="en-US">
                <a:solidFill>
                  <a:schemeClr val="tx1"/>
                </a:solidFill>
              </a:rPr>
              <a:t>을 활용한 텍스트 마이닝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FB53246-8136-4D14-B462-E5F2DAF169FC}"/>
              </a:ext>
            </a:extLst>
          </p:cNvPr>
          <p:cNvSpPr txBox="1">
            <a:spLocks/>
          </p:cNvSpPr>
          <p:nvPr/>
        </p:nvSpPr>
        <p:spPr>
          <a:xfrm>
            <a:off x="304360" y="3881498"/>
            <a:ext cx="5302666" cy="21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영화의 줄거리를 긍정도에 따라 점수화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임베딩 모델</a:t>
            </a:r>
            <a:r>
              <a:rPr lang="en-US" altLang="ko-KR" sz="1800"/>
              <a:t>: BERT vs. Word2Vec</a:t>
            </a:r>
            <a:br>
              <a:rPr lang="en-US" altLang="ko-KR" sz="1800"/>
            </a:br>
            <a:r>
              <a:rPr lang="en-US" altLang="ko-KR" sz="1300"/>
              <a:t>- </a:t>
            </a:r>
            <a:r>
              <a:rPr lang="ko-KR" altLang="en-US" sz="1300"/>
              <a:t>문장 단위 분석에 사용되는 </a:t>
            </a:r>
            <a:r>
              <a:rPr lang="en-US" altLang="ko-KR" sz="1300"/>
              <a:t>BERT</a:t>
            </a:r>
            <a:r>
              <a:rPr lang="ko-KR" altLang="en-US" sz="1300"/>
              <a:t>를 활용하여 분류</a:t>
            </a:r>
            <a:br>
              <a:rPr lang="en-US" altLang="ko-KR" sz="1300"/>
            </a:br>
            <a:r>
              <a:rPr lang="en-US" altLang="ko-KR" sz="1300"/>
              <a:t>- </a:t>
            </a:r>
            <a:r>
              <a:rPr lang="ko-KR" altLang="en-US" sz="1300"/>
              <a:t>단어 기반의 </a:t>
            </a:r>
            <a:r>
              <a:rPr lang="en-US" altLang="ko-KR" sz="1300"/>
              <a:t>Word2Vec</a:t>
            </a:r>
            <a:r>
              <a:rPr lang="ko-KR" altLang="en-US" sz="1300"/>
              <a:t>은 줄거리 분석에서 분류 성능이 떨어짐</a:t>
            </a:r>
            <a:br>
              <a:rPr lang="en-US" altLang="ko-KR" sz="1300"/>
            </a:br>
            <a:r>
              <a:rPr lang="en-US" altLang="ko-KR" sz="1300"/>
              <a:t>ex)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9AE375F-66AB-4EFF-89EC-1F0D9D48CC37}"/>
              </a:ext>
            </a:extLst>
          </p:cNvPr>
          <p:cNvSpPr txBox="1">
            <a:spLocks/>
          </p:cNvSpPr>
          <p:nvPr/>
        </p:nvSpPr>
        <p:spPr>
          <a:xfrm>
            <a:off x="-2" y="583549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스크래핑과 텍스트 분석을 통한 데이터의 양과 질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9FCCC-C55C-4150-A23A-8E22F16F2056}"/>
              </a:ext>
            </a:extLst>
          </p:cNvPr>
          <p:cNvSpPr/>
          <p:nvPr/>
        </p:nvSpPr>
        <p:spPr>
          <a:xfrm>
            <a:off x="8032390" y="5319769"/>
            <a:ext cx="1301261" cy="5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BERT-Base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AB9DB-875F-4687-A2FD-04B933F5D7BF}"/>
              </a:ext>
            </a:extLst>
          </p:cNvPr>
          <p:cNvSpPr/>
          <p:nvPr/>
        </p:nvSpPr>
        <p:spPr>
          <a:xfrm>
            <a:off x="7454430" y="4041870"/>
            <a:ext cx="2457181" cy="5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IMDb </a:t>
            </a:r>
            <a:r>
              <a:rPr lang="ko-KR" altLang="en-US"/>
              <a:t>리뷰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CD0E2-2AB6-4D04-B322-B6FE59ABFCF9}"/>
              </a:ext>
            </a:extLst>
          </p:cNvPr>
          <p:cNvSpPr txBox="1"/>
          <p:nvPr/>
        </p:nvSpPr>
        <p:spPr>
          <a:xfrm>
            <a:off x="8683020" y="4786713"/>
            <a:ext cx="14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Fine-Tuning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B61D72-1525-40BC-B0D1-41220FECDC47}"/>
              </a:ext>
            </a:extLst>
          </p:cNvPr>
          <p:cNvSpPr/>
          <p:nvPr/>
        </p:nvSpPr>
        <p:spPr>
          <a:xfrm>
            <a:off x="5889459" y="5057505"/>
            <a:ext cx="1434514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 줄거리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DE03F4-E8C9-4CB5-B57F-3E47643AF7A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323973" y="5606984"/>
            <a:ext cx="70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A2AA25-ECA4-4B95-A759-30FC32F2508E}"/>
              </a:ext>
            </a:extLst>
          </p:cNvPr>
          <p:cNvSpPr/>
          <p:nvPr/>
        </p:nvSpPr>
        <p:spPr>
          <a:xfrm>
            <a:off x="10042068" y="5057505"/>
            <a:ext cx="1593904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긍정</a:t>
            </a:r>
            <a:r>
              <a:rPr lang="en-US" altLang="ko-KR"/>
              <a:t> Score</a:t>
            </a:r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41F589-55FB-49EC-B466-20DE81D9706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9333651" y="5606984"/>
            <a:ext cx="70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A1D9AE-F2BA-44E9-99B4-EB3F3C05405C}"/>
              </a:ext>
            </a:extLst>
          </p:cNvPr>
          <p:cNvCxnSpPr/>
          <p:nvPr/>
        </p:nvCxnSpPr>
        <p:spPr>
          <a:xfrm>
            <a:off x="8557629" y="4616301"/>
            <a:ext cx="0" cy="70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D8528C-F364-4117-AF38-45D83C73300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683020" y="4616301"/>
            <a:ext cx="1" cy="6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3CFA9F-777C-4CF5-BD1A-F57700C2DD63}"/>
              </a:ext>
            </a:extLst>
          </p:cNvPr>
          <p:cNvSpPr txBox="1"/>
          <p:nvPr/>
        </p:nvSpPr>
        <p:spPr>
          <a:xfrm>
            <a:off x="7057026" y="3575098"/>
            <a:ext cx="327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Sentiment Analysis(</a:t>
            </a:r>
            <a:r>
              <a:rPr lang="ko-KR" altLang="en-US"/>
              <a:t>감정 분석</a:t>
            </a:r>
            <a:r>
              <a:rPr lang="en-US" altLang="ko-KR"/>
              <a:t>)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106C4F51-EAF7-4540-9F13-8BA8512C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88914"/>
              </p:ext>
            </p:extLst>
          </p:nvPr>
        </p:nvGraphicFramePr>
        <p:xfrm>
          <a:off x="1069721" y="5732674"/>
          <a:ext cx="3637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08">
                  <a:extLst>
                    <a:ext uri="{9D8B030D-6E8A-4147-A177-3AD203B41FA5}">
                      <a16:colId xmlns:a16="http://schemas.microsoft.com/office/drawing/2014/main" val="3599045182"/>
                    </a:ext>
                  </a:extLst>
                </a:gridCol>
                <a:gridCol w="1093419">
                  <a:extLst>
                    <a:ext uri="{9D8B030D-6E8A-4147-A177-3AD203B41FA5}">
                      <a16:colId xmlns:a16="http://schemas.microsoft.com/office/drawing/2014/main" val="2304159783"/>
                    </a:ext>
                  </a:extLst>
                </a:gridCol>
                <a:gridCol w="761920">
                  <a:extLst>
                    <a:ext uri="{9D8B030D-6E8A-4147-A177-3AD203B41FA5}">
                      <a16:colId xmlns:a16="http://schemas.microsoft.com/office/drawing/2014/main" val="2893722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Movie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Word2Vec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BERT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Avengers: Infinity War*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0.155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492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90FA3C-C686-40D7-A36D-D81E76E4E179}"/>
              </a:ext>
            </a:extLst>
          </p:cNvPr>
          <p:cNvSpPr txBox="1"/>
          <p:nvPr/>
        </p:nvSpPr>
        <p:spPr>
          <a:xfrm>
            <a:off x="1069721" y="6510289"/>
            <a:ext cx="445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*</a:t>
            </a:r>
            <a:r>
              <a:rPr lang="ko-KR" altLang="en-US" sz="800"/>
              <a:t>해당 영화는 인류 절반이 죽는 비극적 줄거리이다</a:t>
            </a:r>
            <a:r>
              <a:rPr lang="en-US" altLang="ko-KR" sz="800"/>
              <a:t>.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4986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FC52D06-0CCE-4C27-878E-6C3BEC5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98" y="1015814"/>
            <a:ext cx="2517545" cy="30051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1838401" y="547295"/>
            <a:ext cx="1075377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EDA 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ECF837-7DD6-4C4A-996E-018607907B3E}"/>
              </a:ext>
            </a:extLst>
          </p:cNvPr>
          <p:cNvSpPr txBox="1">
            <a:spLocks/>
          </p:cNvSpPr>
          <p:nvPr/>
        </p:nvSpPr>
        <p:spPr>
          <a:xfrm>
            <a:off x="-115272" y="1131921"/>
            <a:ext cx="6947587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㈜좋은영화가 보유하고 있는 영화는 극장에서 흥행 성공한 영화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37B8D5-1AD3-4C8D-8FF3-40E197DA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21688"/>
              </p:ext>
            </p:extLst>
          </p:nvPr>
        </p:nvGraphicFramePr>
        <p:xfrm>
          <a:off x="736997" y="2567346"/>
          <a:ext cx="5480103" cy="3765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01">
                  <a:extLst>
                    <a:ext uri="{9D8B030D-6E8A-4147-A177-3AD203B41FA5}">
                      <a16:colId xmlns:a16="http://schemas.microsoft.com/office/drawing/2014/main" val="1259143052"/>
                    </a:ext>
                  </a:extLst>
                </a:gridCol>
                <a:gridCol w="1826701">
                  <a:extLst>
                    <a:ext uri="{9D8B030D-6E8A-4147-A177-3AD203B41FA5}">
                      <a16:colId xmlns:a16="http://schemas.microsoft.com/office/drawing/2014/main" val="2637060438"/>
                    </a:ext>
                  </a:extLst>
                </a:gridCol>
                <a:gridCol w="1826701">
                  <a:extLst>
                    <a:ext uri="{9D8B030D-6E8A-4147-A177-3AD203B41FA5}">
                      <a16:colId xmlns:a16="http://schemas.microsoft.com/office/drawing/2014/main" val="1200070346"/>
                    </a:ext>
                  </a:extLst>
                </a:gridCol>
              </a:tblGrid>
              <a:tr h="7510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보유 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전체 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67867"/>
                  </a:ext>
                </a:extLst>
              </a:tr>
              <a:tr h="7814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개봉연도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9965"/>
                  </a:ext>
                </a:extLst>
              </a:tr>
              <a:tr h="1116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장르 최빈값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액션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어드벤쳐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판타지</a:t>
                      </a:r>
                      <a:r>
                        <a:rPr lang="en-US" altLang="ko-KR"/>
                        <a:t>, SF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드라마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코미디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92001"/>
                  </a:ext>
                </a:extLst>
              </a:tr>
              <a:tr h="111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MPAA </a:t>
                      </a:r>
                      <a:r>
                        <a:rPr lang="ko-KR" altLang="en-US"/>
                        <a:t>등급 최빈값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PG-13</a:t>
                      </a:r>
                      <a:br>
                        <a:rPr lang="en-US" altLang="ko-KR"/>
                      </a:b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전체관람가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</a:t>
                      </a:r>
                      <a:br>
                        <a:rPr lang="en-US" altLang="ko-KR"/>
                      </a:br>
                      <a:r>
                        <a:rPr lang="en-US" altLang="ko-KR"/>
                        <a:t>(17</a:t>
                      </a:r>
                      <a:r>
                        <a:rPr lang="ko-KR" altLang="en-US"/>
                        <a:t>세미만 단독관람불가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1739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2C58389-2C2C-4E49-8D1C-5E7EE5B5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163" y="3954038"/>
            <a:ext cx="5038725" cy="2790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36D7B9-272B-4363-9C89-4DBA00FE8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213" y="1197717"/>
            <a:ext cx="2609259" cy="273925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EBA557B-5691-4AAB-8E17-47C65BED4BA5}"/>
              </a:ext>
            </a:extLst>
          </p:cNvPr>
          <p:cNvSpPr txBox="1">
            <a:spLocks/>
          </p:cNvSpPr>
          <p:nvPr/>
        </p:nvSpPr>
        <p:spPr>
          <a:xfrm>
            <a:off x="9799220" y="3681891"/>
            <a:ext cx="1366463" cy="323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400"/>
              <a:t>개봉극장수 </a:t>
            </a:r>
            <a:endParaRPr lang="en-US" altLang="ko-KR" sz="140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E098F8D-CD53-4781-8919-0662701CD5FC}"/>
              </a:ext>
            </a:extLst>
          </p:cNvPr>
          <p:cNvSpPr txBox="1">
            <a:spLocks/>
          </p:cNvSpPr>
          <p:nvPr/>
        </p:nvSpPr>
        <p:spPr>
          <a:xfrm>
            <a:off x="7413903" y="6494322"/>
            <a:ext cx="1366463" cy="323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400"/>
              <a:t>IMDb </a:t>
            </a:r>
            <a:r>
              <a:rPr lang="ko-KR" altLang="en-US" sz="1400"/>
              <a:t>스코어</a:t>
            </a:r>
            <a:endParaRPr lang="en-US" altLang="ko-KR" sz="140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BADEF5C-1DFA-451F-BC10-E8AAFB847891}"/>
              </a:ext>
            </a:extLst>
          </p:cNvPr>
          <p:cNvSpPr txBox="1">
            <a:spLocks/>
          </p:cNvSpPr>
          <p:nvPr/>
        </p:nvSpPr>
        <p:spPr>
          <a:xfrm>
            <a:off x="9788946" y="6519591"/>
            <a:ext cx="1366463" cy="323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400"/>
              <a:t>유저 리뷰 수</a:t>
            </a:r>
            <a:endParaRPr lang="en-US" altLang="ko-KR" sz="140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A8A44FB-4D55-4ADE-9727-2E68DEE240E6}"/>
              </a:ext>
            </a:extLst>
          </p:cNvPr>
          <p:cNvSpPr txBox="1">
            <a:spLocks/>
          </p:cNvSpPr>
          <p:nvPr/>
        </p:nvSpPr>
        <p:spPr>
          <a:xfrm>
            <a:off x="7388804" y="3681890"/>
            <a:ext cx="1366463" cy="323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400"/>
              <a:t>미국 내 매출</a:t>
            </a:r>
            <a:endParaRPr lang="en-US" altLang="ko-KR" sz="140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43EE2E3-8A22-4068-89A0-F2FC01F15889}"/>
              </a:ext>
            </a:extLst>
          </p:cNvPr>
          <p:cNvSpPr txBox="1">
            <a:spLocks/>
          </p:cNvSpPr>
          <p:nvPr/>
        </p:nvSpPr>
        <p:spPr>
          <a:xfrm>
            <a:off x="278546" y="1400661"/>
            <a:ext cx="5649643" cy="664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ko-KR" sz="1400"/>
              <a:t>→ </a:t>
            </a:r>
            <a:r>
              <a:rPr lang="ko-KR" altLang="en-US" sz="1400"/>
              <a:t>보유 영화와 전체영화의 성질이 다르므로 분석에 유의</a:t>
            </a:r>
            <a:endParaRPr lang="en-US" altLang="ko-KR" sz="140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7359175" y="380394"/>
            <a:ext cx="3658699" cy="3338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400"/>
              <a:t>보유 영화와 전체 영화 </a:t>
            </a:r>
            <a:r>
              <a:rPr lang="en-US" altLang="ko-KR" sz="1400"/>
              <a:t>DATA </a:t>
            </a:r>
            <a:r>
              <a:rPr lang="ko-KR" altLang="en-US" sz="1400"/>
              <a:t>분포 비교</a:t>
            </a:r>
            <a:endParaRPr lang="en-US" altLang="ko-KR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760EDE-691A-4AA8-8C93-23748156B231}"/>
              </a:ext>
            </a:extLst>
          </p:cNvPr>
          <p:cNvSpPr/>
          <p:nvPr/>
        </p:nvSpPr>
        <p:spPr>
          <a:xfrm>
            <a:off x="8259134" y="953768"/>
            <a:ext cx="239066" cy="92868"/>
          </a:xfrm>
          <a:prstGeom prst="rect">
            <a:avLst/>
          </a:prstGeom>
          <a:solidFill>
            <a:srgbClr val="478D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C2FA1-C5DE-4184-95CD-9B0369DC5F89}"/>
              </a:ext>
            </a:extLst>
          </p:cNvPr>
          <p:cNvSpPr txBox="1"/>
          <p:nvPr/>
        </p:nvSpPr>
        <p:spPr>
          <a:xfrm>
            <a:off x="9604813" y="892704"/>
            <a:ext cx="7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전체 영화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6CA936-02DB-452F-9878-5EB30302BBC1}"/>
              </a:ext>
            </a:extLst>
          </p:cNvPr>
          <p:cNvSpPr txBox="1"/>
          <p:nvPr/>
        </p:nvSpPr>
        <p:spPr>
          <a:xfrm>
            <a:off x="8498200" y="885700"/>
            <a:ext cx="7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보유 영화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088C6B-FCC3-457A-94F1-0021F0E83996}"/>
              </a:ext>
            </a:extLst>
          </p:cNvPr>
          <p:cNvSpPr/>
          <p:nvPr/>
        </p:nvSpPr>
        <p:spPr>
          <a:xfrm>
            <a:off x="9367029" y="962331"/>
            <a:ext cx="239066" cy="92868"/>
          </a:xfrm>
          <a:prstGeom prst="rect">
            <a:avLst/>
          </a:prstGeom>
          <a:solidFill>
            <a:srgbClr val="F3B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9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1078678"/>
            <a:ext cx="1075377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EDA 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413726" y="1553008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고객 </a:t>
            </a:r>
            <a:r>
              <a:rPr lang="en-US" altLang="ko-KR" sz="1800"/>
              <a:t>DATA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정확한 등록일과 탈퇴일을 알 수 없어 최초 및 마지막 다운로드 일자를 기반으로 </a:t>
            </a:r>
            <a:r>
              <a:rPr lang="en-US" altLang="ko-KR" sz="1800"/>
              <a:t>activation date </a:t>
            </a:r>
            <a:r>
              <a:rPr lang="ko-KR" altLang="en-US" sz="1800"/>
              <a:t>계산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연령</a:t>
            </a:r>
            <a:r>
              <a:rPr lang="en-US" altLang="ko-KR" sz="1800"/>
              <a:t>, </a:t>
            </a:r>
            <a:r>
              <a:rPr lang="ko-KR" altLang="en-US" sz="1800"/>
              <a:t>기혼 별 다운로드 수 차이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탈퇴 비교</a:t>
            </a:r>
            <a:endParaRPr lang="en-US" altLang="ko-KR" sz="180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1117D3-BA31-425B-95A3-6D3FC414E4C6}"/>
              </a:ext>
            </a:extLst>
          </p:cNvPr>
          <p:cNvSpPr/>
          <p:nvPr/>
        </p:nvSpPr>
        <p:spPr>
          <a:xfrm>
            <a:off x="413726" y="3443831"/>
            <a:ext cx="2072211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고객 이탈율 추이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0123D51-05D3-46FF-B902-B17E44FE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33" y="3928393"/>
            <a:ext cx="3613235" cy="2529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8B537B-1851-4BE3-8C7D-07161CF3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4047670"/>
            <a:ext cx="3009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905</Words>
  <Application>Microsoft Office PowerPoint</Application>
  <PresentationFormat>와이드스크린</PresentationFormat>
  <Paragraphs>262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맑은 고딕</vt:lpstr>
      <vt:lpstr>Arial</vt:lpstr>
      <vt:lpstr>Cambria Math</vt:lpstr>
      <vt:lpstr>Wingdings</vt:lpstr>
      <vt:lpstr>Office 테마</vt:lpstr>
      <vt:lpstr>영화 추천 알고리즘 개선을 통한 OTT 비즈니스 수익성 향상</vt:lpstr>
      <vt:lpstr>목차</vt:lpstr>
      <vt:lpstr>Ⅰ. 추진배경</vt:lpstr>
      <vt:lpstr>Ⅱ. 현황 및 개선기회</vt:lpstr>
      <vt:lpstr>Ⅱ. 현황 및 개선기회</vt:lpstr>
      <vt:lpstr>Ⅲ. 분석계획 및 결과</vt:lpstr>
      <vt:lpstr>Ⅲ. 분석계획 및 결과</vt:lpstr>
      <vt:lpstr>Ⅲ. 분석계획 및 결과</vt:lpstr>
      <vt:lpstr>Ⅲ. 분석계획 및 결과</vt:lpstr>
      <vt:lpstr>Ⅲ. 분석계획 및 결과</vt:lpstr>
      <vt:lpstr>Ⅲ. 분석계획 및 결과</vt:lpstr>
      <vt:lpstr>Ⅲ. 분석계획 및 결과</vt:lpstr>
      <vt:lpstr>Ⅲ. 분석계획 및 결과</vt:lpstr>
      <vt:lpstr>Ⅳ. 개선안 적용방안</vt:lpstr>
      <vt:lpstr>Ⅳ. 개선안 적용방안</vt:lpstr>
      <vt:lpstr>Ⅲ. 분석계획 및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추천 알고리즘 개선을 통한 OTT 비즈니스 수익성 향상</dc:title>
  <dc:creator>Kim Hanbin</dc:creator>
  <cp:lastModifiedBy>Kim Hanbin</cp:lastModifiedBy>
  <cp:revision>58</cp:revision>
  <dcterms:created xsi:type="dcterms:W3CDTF">2020-05-07T15:52:32Z</dcterms:created>
  <dcterms:modified xsi:type="dcterms:W3CDTF">2020-05-08T03:36:32Z</dcterms:modified>
</cp:coreProperties>
</file>