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comments/comment1.xml" ContentType="application/vnd.openxmlformats-officedocument.presentationml.comment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61"/>
  </p:notes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5" r:id="rId46"/>
    <p:sldId id="304" r:id="rId47"/>
    <p:sldId id="306" r:id="rId48"/>
    <p:sldId id="307" r:id="rId49"/>
    <p:sldId id="308" r:id="rId50"/>
    <p:sldId id="309" r:id="rId51"/>
    <p:sldId id="311" r:id="rId52"/>
    <p:sldId id="312" r:id="rId53"/>
    <p:sldId id="313" r:id="rId54"/>
    <p:sldId id="314" r:id="rId55"/>
    <p:sldId id="316" r:id="rId56"/>
    <p:sldId id="315" r:id="rId57"/>
    <p:sldId id="317" r:id="rId58"/>
    <p:sldId id="318" r:id="rId59"/>
    <p:sldId id="319" r:id="rId60"/>
  </p:sldIdLst>
  <p:sldSz cx="9144000" cy="6858000" type="screen4x3"/>
  <p:notesSz cx="6718300" cy="9855200"/>
  <p:embeddedFontLst>
    <p:embeddedFont>
      <p:font typeface="Calibri" pitchFamily="34" charset="0"/>
      <p:regular r:id="rId62"/>
      <p:bold r:id="rId63"/>
      <p:italic r:id="rId64"/>
      <p:boldItalic r:id="rId65"/>
    </p:embeddedFont>
    <p:embeddedFont>
      <p:font typeface="cmmi10" pitchFamily="34" charset="0"/>
      <p:regular r:id="rId66"/>
    </p:embeddedFont>
    <p:embeddedFont>
      <p:font typeface="cmti10" pitchFamily="34" charset="0"/>
      <p:regular r:id="rId67"/>
    </p:embeddedFont>
    <p:embeddedFont>
      <p:font typeface="cmr10" pitchFamily="34" charset="0"/>
      <p:regular r:id="rId68"/>
    </p:embeddedFont>
    <p:embeddedFont>
      <p:font typeface="cmbx10" pitchFamily="34" charset="0"/>
      <p:regular r:id="rId69"/>
    </p:embeddedFont>
    <p:embeddedFont>
      <p:font typeface="AngsanaUPC" pitchFamily="18" charset="-34"/>
      <p:regular r:id="rId70"/>
      <p:bold r:id="rId71"/>
      <p:italic r:id="rId72"/>
      <p:boldItalic r:id="rId73"/>
    </p:embeddedFont>
    <p:embeddedFont>
      <p:font typeface="cmsy10" pitchFamily="34" charset="0"/>
      <p:regular r:id="rId74"/>
    </p:embeddedFont>
  </p:embeddedFontLst>
  <p:custDataLst>
    <p:tags r:id="rId7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Svensén" initials="JFM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238D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168" autoAdjust="0"/>
  </p:normalViewPr>
  <p:slideViewPr>
    <p:cSldViewPr>
      <p:cViewPr>
        <p:scale>
          <a:sx n="90" d="100"/>
          <a:sy n="90" d="100"/>
        </p:scale>
        <p:origin x="-42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3104"/>
        <p:guide pos="211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1-14T16:16:10.392" idx="5">
    <p:pos x="630" y="2986"/>
    <p:text>This figure was taken from Solution 1.4 in the web-edition of the solutions manual for PRML, available at http://research.microsoft.com/~cmbishop/PRML. A more thorough explanation of what the figure shows is provided in the text of the solution.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7E9D-307C-4F43-B508-A2CDC8AE20DA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FC852-F124-48A4-8C7E-96992E409D3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76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2D75-176A-4731-8E9E-D5878C72AE7C}" type="datetimeFigureOut">
              <a:rPr lang="en-US" smtClean="0"/>
              <a:pPr/>
              <a:t>11/14/2007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1D74-A88E-44E7-9F6E-F7237237E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6.xml"/><Relationship Id="rId7" Type="http://schemas.openxmlformats.org/officeDocument/2006/relationships/image" Target="../media/image3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5.xml"/><Relationship Id="rId7" Type="http://schemas.openxmlformats.org/officeDocument/2006/relationships/image" Target="../media/image3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comments" Target="../comments/commen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30.xml"/><Relationship Id="rId7" Type="http://schemas.openxmlformats.org/officeDocument/2006/relationships/image" Target="../media/image4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7.xml"/><Relationship Id="rId7" Type="http://schemas.openxmlformats.org/officeDocument/2006/relationships/image" Target="../media/image5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6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8.xml"/><Relationship Id="rId7" Type="http://schemas.openxmlformats.org/officeDocument/2006/relationships/image" Target="../media/image66.png"/><Relationship Id="rId12" Type="http://schemas.openxmlformats.org/officeDocument/2006/relationships/image" Target="../media/image71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50.xml"/><Relationship Id="rId10" Type="http://schemas.openxmlformats.org/officeDocument/2006/relationships/image" Target="../media/image69.png"/><Relationship Id="rId4" Type="http://schemas.openxmlformats.org/officeDocument/2006/relationships/tags" Target="../tags/tag49.xml"/><Relationship Id="rId9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54.xml"/><Relationship Id="rId7" Type="http://schemas.openxmlformats.org/officeDocument/2006/relationships/image" Target="../media/image7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8.png"/><Relationship Id="rId5" Type="http://schemas.openxmlformats.org/officeDocument/2006/relationships/tags" Target="../tags/tag56.xml"/><Relationship Id="rId10" Type="http://schemas.openxmlformats.org/officeDocument/2006/relationships/image" Target="../media/image77.png"/><Relationship Id="rId4" Type="http://schemas.openxmlformats.org/officeDocument/2006/relationships/tags" Target="../tags/tag55.xml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8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60.xml"/><Relationship Id="rId7" Type="http://schemas.openxmlformats.org/officeDocument/2006/relationships/image" Target="../media/image8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62.xml"/><Relationship Id="rId10" Type="http://schemas.openxmlformats.org/officeDocument/2006/relationships/image" Target="../media/image84.png"/><Relationship Id="rId4" Type="http://schemas.openxmlformats.org/officeDocument/2006/relationships/tags" Target="../tags/tag61.xml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65.xml"/><Relationship Id="rId7" Type="http://schemas.openxmlformats.org/officeDocument/2006/relationships/image" Target="../media/image86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tags" Target="../tags/tag67.xml"/><Relationship Id="rId10" Type="http://schemas.openxmlformats.org/officeDocument/2006/relationships/image" Target="../media/image89.png"/><Relationship Id="rId4" Type="http://schemas.openxmlformats.org/officeDocument/2006/relationships/tags" Target="../tags/tag66.xml"/><Relationship Id="rId9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0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108.png"/><Relationship Id="rId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81.xml"/><Relationship Id="rId7" Type="http://schemas.openxmlformats.org/officeDocument/2006/relationships/image" Target="../media/image11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0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9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100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1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2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96.xml"/><Relationship Id="rId7" Type="http://schemas.openxmlformats.org/officeDocument/2006/relationships/image" Target="../media/image126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9" Type="http://schemas.openxmlformats.org/officeDocument/2006/relationships/image" Target="../media/image1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102.xml"/><Relationship Id="rId7" Type="http://schemas.openxmlformats.org/officeDocument/2006/relationships/image" Target="../media/image132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9" Type="http://schemas.openxmlformats.org/officeDocument/2006/relationships/image" Target="../media/image1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2313" y="4483100"/>
            <a:ext cx="7772400" cy="1079500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GB" dirty="0" smtClean="0"/>
              <a:t>Pattern Recognition </a:t>
            </a:r>
            <a:br>
              <a:rPr lang="en-GB" dirty="0" smtClean="0"/>
            </a:br>
            <a:r>
              <a:rPr lang="en-GB" sz="2200" dirty="0" smtClean="0"/>
              <a:t>and</a:t>
            </a:r>
            <a:r>
              <a:rPr lang="en-GB" dirty="0" smtClean="0"/>
              <a:t> Machine Learning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4375" y="5562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cap="all" dirty="0" smtClean="0">
                <a:latin typeface="+mj-lt"/>
                <a:ea typeface="+mj-ea"/>
                <a:cs typeface="+mj-cs"/>
              </a:rPr>
              <a:t>Chapter 1: Introduction</a:t>
            </a:r>
            <a:endParaRPr kumimoji="0" lang="en-GB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Coefficients   </a:t>
            </a:r>
            <a:endParaRPr lang="en-GB" dirty="0">
              <a:latin typeface="cmmi1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46259" y="1600200"/>
            <a:ext cx="6715267" cy="42323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Set Size: </a:t>
            </a:r>
            <a:endParaRPr lang="en-GB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63997" y="716400"/>
            <a:ext cx="1261024" cy="343915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6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0" y="2209800"/>
            <a:ext cx="533400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52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Order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Set Size: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81743" y="716400"/>
            <a:ext cx="1455146" cy="344277"/>
          </a:xfrm>
          <a:prstGeom prst="rect">
            <a:avLst/>
          </a:prstGeom>
          <a:noFill/>
          <a:ln/>
          <a:effectLst/>
        </p:spPr>
      </p:pic>
      <p:pic>
        <p:nvPicPr>
          <p:cNvPr id="9" name="Content Placeholder 8" descr="Figure1.6b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00000" y="2209800"/>
            <a:ext cx="5334000" cy="3962400"/>
          </a:xfrm>
        </p:spPr>
      </p:pic>
      <p:sp>
        <p:nvSpPr>
          <p:cNvPr id="11" name="TextBox 10"/>
          <p:cNvSpPr txBox="1"/>
          <p:nvPr/>
        </p:nvSpPr>
        <p:spPr>
          <a:xfrm>
            <a:off x="457200" y="152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Order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Penalize large coefficient values</a:t>
            </a:r>
            <a:endParaRPr lang="en-GB" sz="2400" dirty="0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53513" y="2667000"/>
            <a:ext cx="4547626" cy="7620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42838" y="716400"/>
            <a:ext cx="1799059" cy="344207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7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0" y="1800000"/>
            <a:ext cx="5334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42575" y="716400"/>
            <a:ext cx="1340508" cy="344308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7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0" y="1800000"/>
            <a:ext cx="5330769" cy="39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          vs.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24787" y="719998"/>
            <a:ext cx="608347" cy="30646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71839" y="755999"/>
            <a:ext cx="952268" cy="34336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Figure1.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00" y="1800000"/>
            <a:ext cx="5254752" cy="3834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Coefficients   </a:t>
            </a:r>
            <a:endParaRPr lang="en-GB" dirty="0">
              <a:latin typeface="cmmi1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9196" y="1600200"/>
            <a:ext cx="6149390" cy="42372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Theory</a:t>
            </a:r>
            <a:endParaRPr lang="en-GB" dirty="0"/>
          </a:p>
        </p:txBody>
      </p:sp>
      <p:pic>
        <p:nvPicPr>
          <p:cNvPr id="4" name="Content Placeholder 3" descr="Figure1.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389632"/>
            <a:ext cx="5181600" cy="3401568"/>
          </a:xfrm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Apples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Oranges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0" dirty="0" smtClean="0"/>
              <a:t>Probability Theory</a:t>
            </a:r>
            <a:endParaRPr lang="en-GB" sz="4000" b="0" dirty="0"/>
          </a:p>
        </p:txBody>
      </p:sp>
      <p:pic>
        <p:nvPicPr>
          <p:cNvPr id="9" name="Content Placeholder 8" descr="Figure1.10.jpg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5216" y="1447800"/>
            <a:ext cx="3834384" cy="251155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038600" cy="4068763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400" b="0" dirty="0" smtClean="0"/>
              <a:t>Marginal Probability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2400" b="0" dirty="0" smtClean="0"/>
          </a:p>
          <a:p>
            <a:pPr>
              <a:buNone/>
            </a:pPr>
            <a:r>
              <a:rPr lang="en-GB" sz="2400" b="0" dirty="0" smtClean="0"/>
              <a:t>Conditional Probability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2300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Joint Probability</a:t>
            </a:r>
          </a:p>
          <a:p>
            <a:endParaRPr lang="en-GB" dirty="0"/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2482" y="4876800"/>
            <a:ext cx="2751318" cy="48300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76615" y="2743200"/>
            <a:ext cx="1834216" cy="48300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76781" y="4876800"/>
            <a:ext cx="2698331" cy="5347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Example</a:t>
            </a:r>
            <a:endParaRPr lang="en-GB" b="0" dirty="0"/>
          </a:p>
        </p:txBody>
      </p:sp>
      <p:pic>
        <p:nvPicPr>
          <p:cNvPr id="4" name="Content Placeholder 3" descr="Figure1.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305800" cy="3532150"/>
          </a:xfrm>
        </p:spPr>
      </p:pic>
      <p:sp>
        <p:nvSpPr>
          <p:cNvPr id="6" name="TextBox 5"/>
          <p:cNvSpPr txBox="1"/>
          <p:nvPr/>
        </p:nvSpPr>
        <p:spPr>
          <a:xfrm>
            <a:off x="457200" y="1752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Handwritten Digit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0" dirty="0" smtClean="0"/>
              <a:t>Probability Theory</a:t>
            </a:r>
            <a:endParaRPr lang="en-GB" sz="4000" b="0" dirty="0"/>
          </a:p>
        </p:txBody>
      </p:sp>
      <p:pic>
        <p:nvPicPr>
          <p:cNvPr id="9" name="Content Placeholder 8" descr="Figure1.10.jp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5216" y="1447800"/>
            <a:ext cx="3834384" cy="251155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2057401"/>
            <a:ext cx="3505200" cy="2057400"/>
          </a:xfrm>
        </p:spPr>
        <p:txBody>
          <a:bodyPr/>
          <a:lstStyle/>
          <a:p>
            <a:pPr>
              <a:buNone/>
            </a:pPr>
            <a:r>
              <a:rPr lang="en-GB" sz="2400" b="0" dirty="0" smtClean="0"/>
              <a:t>Sum Rule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Product Rule</a:t>
            </a:r>
          </a:p>
          <a:p>
            <a:endParaRPr lang="en-GB" dirty="0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01417" y="4767331"/>
            <a:ext cx="5808339" cy="89265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4922" y="2532113"/>
            <a:ext cx="3161101" cy="17350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 of Probability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47800" y="1752601"/>
            <a:ext cx="6629400" cy="3200400"/>
          </a:xfrm>
          <a:ln w="25400">
            <a:noFill/>
          </a:ln>
          <a:effectLst/>
        </p:spPr>
        <p:txBody>
          <a:bodyPr lIns="216000" tIns="144000"/>
          <a:lstStyle/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Sum Rule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400" dirty="0" smtClean="0"/>
              <a:t>Product Rule</a:t>
            </a:r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65095" y="2362200"/>
            <a:ext cx="2192905" cy="55969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47852" y="3438525"/>
            <a:ext cx="2598468" cy="281245"/>
          </a:xfrm>
          <a:prstGeom prst="rect">
            <a:avLst/>
          </a:prstGeom>
          <a:noFill/>
          <a:ln/>
          <a:effectLst/>
        </p:spPr>
      </p:pic>
      <p:sp>
        <p:nvSpPr>
          <p:cNvPr id="6" name="Rectangle 5"/>
          <p:cNvSpPr/>
          <p:nvPr/>
        </p:nvSpPr>
        <p:spPr>
          <a:xfrm>
            <a:off x="1371600" y="1828800"/>
            <a:ext cx="6172200" cy="2438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Bayes</a:t>
            </a:r>
            <a:r>
              <a:rPr lang="en-GB" dirty="0" smtClean="0"/>
              <a:t>’ Theorem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048000" y="2133600"/>
            <a:ext cx="2590806" cy="633986"/>
          </a:xfrm>
          <a:gradFill flip="none" rotWithShape="1">
            <a:gsLst>
              <a:gs pos="0">
                <a:srgbClr val="0064C8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33750" y="3175798"/>
            <a:ext cx="2643644" cy="558002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2714625" y="42627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posterior </a:t>
            </a:r>
            <a:r>
              <a:rPr lang="en-GB" sz="2400" dirty="0" smtClean="0">
                <a:sym typeface="Symbol"/>
              </a:rPr>
              <a:t> likelihood × prior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1.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12" y="1524000"/>
            <a:ext cx="5097475" cy="362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Densities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62600" y="2386582"/>
            <a:ext cx="2871222" cy="66141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48396" y="3404614"/>
            <a:ext cx="2209804" cy="633986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36493" y="5616472"/>
            <a:ext cx="844907" cy="252374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6822" y="5449213"/>
            <a:ext cx="1623978" cy="570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Transformed Densities</a:t>
            </a:r>
            <a:endParaRPr lang="en-GB" dirty="0"/>
          </a:p>
        </p:txBody>
      </p:sp>
      <p:pic>
        <p:nvPicPr>
          <p:cNvPr id="4" name="Picture 3" descr="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2150"/>
            <a:ext cx="4895850" cy="367665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971800"/>
            <a:ext cx="2895606" cy="1014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133600"/>
            <a:ext cx="2157988" cy="55778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2019298"/>
            <a:ext cx="2414020" cy="609602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2550" y="4495798"/>
            <a:ext cx="2185420" cy="762002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736" y="3505200"/>
            <a:ext cx="2691389" cy="55778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029200" y="33160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Conditional Expectation</a:t>
            </a:r>
          </a:p>
          <a:p>
            <a:r>
              <a:rPr lang="en-GB" dirty="0" smtClean="0"/>
              <a:t>(discrete)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44590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Approximate Expectation</a:t>
            </a:r>
          </a:p>
          <a:p>
            <a:r>
              <a:rPr lang="en-GB" dirty="0" smtClean="0"/>
              <a:t>(discrete and continuous)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89628" y="3852288"/>
            <a:ext cx="990600" cy="153988"/>
            <a:chOff x="1905000" y="4114800"/>
            <a:chExt cx="990600" cy="15398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905000" y="4267200"/>
              <a:ext cx="990600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1829594" y="4190206"/>
              <a:ext cx="152400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Variances and </a:t>
            </a:r>
            <a:r>
              <a:rPr lang="en-GB" dirty="0" err="1" smtClean="0"/>
              <a:t>Covariances</a:t>
            </a:r>
            <a:endParaRPr lang="en-GB" dirty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14425" y="1981200"/>
            <a:ext cx="5813827" cy="481438"/>
          </a:xfrm>
          <a:prstGeom prst="rect">
            <a:avLst/>
          </a:prstGeom>
          <a:noFill/>
          <a:ln/>
          <a:effectLst/>
        </p:spPr>
      </p:pic>
      <p:grpSp>
        <p:nvGrpSpPr>
          <p:cNvPr id="16" name="Group 15"/>
          <p:cNvGrpSpPr/>
          <p:nvPr/>
        </p:nvGrpSpPr>
        <p:grpSpPr>
          <a:xfrm>
            <a:off x="1076325" y="3352800"/>
            <a:ext cx="5029210" cy="1676400"/>
            <a:chOff x="1076325" y="3733800"/>
            <a:chExt cx="5029210" cy="1676400"/>
          </a:xfrm>
        </p:grpSpPr>
        <p:pic>
          <p:nvPicPr>
            <p:cNvPr id="9" name="Picture 8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80507" y="3733800"/>
              <a:ext cx="4596393" cy="661418"/>
            </a:xfrm>
            <a:prstGeom prst="rect">
              <a:avLst/>
            </a:prstGeom>
            <a:noFill/>
          </p:spPr>
        </p:pic>
        <p:pic>
          <p:nvPicPr>
            <p:cNvPr id="11" name="Picture 1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6325" y="4672582"/>
              <a:ext cx="5029210" cy="73761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Gaussian Distribution</a:t>
            </a:r>
            <a:endParaRPr lang="en-GB" dirty="0"/>
          </a:p>
        </p:txBody>
      </p:sp>
      <p:pic>
        <p:nvPicPr>
          <p:cNvPr id="4" name="Content Placeholder 3" descr="Figure1.13.jp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62000" y="2754327"/>
            <a:ext cx="4724400" cy="3417873"/>
          </a:xfr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728214"/>
            <a:ext cx="5129793" cy="63398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196" y="3124200"/>
            <a:ext cx="1676404" cy="304800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590" y="3633214"/>
            <a:ext cx="2667006" cy="633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Mean and Variance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875" y="2133600"/>
            <a:ext cx="3633223" cy="63398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575" y="3181350"/>
            <a:ext cx="4547625" cy="633986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2228" y="4339211"/>
            <a:ext cx="3023622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Multivariate Gaussian</a:t>
            </a:r>
            <a:endParaRPr lang="en-GB" dirty="0"/>
          </a:p>
        </p:txBody>
      </p:sp>
      <p:pic>
        <p:nvPicPr>
          <p:cNvPr id="4" name="Content Placeholder 3" descr="Figure2.8a.jpg"/>
          <p:cNvPicPr>
            <a:picLocks noGrp="1" noChangeAspect="1"/>
          </p:cNvPicPr>
          <p:nvPr>
            <p:ph idx="1"/>
          </p:nvPr>
        </p:nvPicPr>
        <p:blipFill>
          <a:blip r:embed="rId3"/>
          <a:srcRect b="13871"/>
          <a:stretch>
            <a:fillRect/>
          </a:stretch>
        </p:blipFill>
        <p:spPr>
          <a:xfrm>
            <a:off x="3018695" y="3505200"/>
            <a:ext cx="3077305" cy="2384098"/>
          </a:xfr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2286000"/>
            <a:ext cx="6705613" cy="633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Curve Fitting	</a:t>
            </a:r>
            <a:endParaRPr lang="en-GB" dirty="0"/>
          </a:p>
        </p:txBody>
      </p:sp>
      <p:pic>
        <p:nvPicPr>
          <p:cNvPr id="8" name="Content Placeholder 7" descr="Figure1.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524000"/>
            <a:ext cx="4800600" cy="3566160"/>
          </a:xfrm>
        </p:spPr>
      </p:pic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644889" y="5105400"/>
            <a:ext cx="6026036" cy="8179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Parameter Estimation</a:t>
            </a:r>
            <a:endParaRPr lang="en-GB" dirty="0"/>
          </a:p>
        </p:txBody>
      </p:sp>
      <p:pic>
        <p:nvPicPr>
          <p:cNvPr id="4" name="Content Placeholder 3" descr="Figure1.1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676400"/>
            <a:ext cx="4925568" cy="3151632"/>
          </a:xfr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796" y="5105398"/>
            <a:ext cx="3200406" cy="7620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43400" y="20529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Likelihood function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(Log) Likelihood</a:t>
            </a:r>
            <a:endParaRPr lang="en-GB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276475"/>
            <a:ext cx="6324612" cy="762002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609975"/>
            <a:ext cx="1853188" cy="762002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3581398"/>
            <a:ext cx="2871222" cy="762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Properties of          and </a:t>
            </a:r>
            <a:endParaRPr lang="en-GB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05045" y="762000"/>
            <a:ext cx="961140" cy="35282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13084" y="561975"/>
            <a:ext cx="959116" cy="60703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204" y="2133600"/>
            <a:ext cx="1295402" cy="28041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200" y="2871216"/>
            <a:ext cx="2514606" cy="633986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2000" y="3895720"/>
            <a:ext cx="3480831" cy="14234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Figure1.1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5400" y="2037588"/>
            <a:ext cx="3296412" cy="329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Curve Fitting Re-visited</a:t>
            </a:r>
            <a:endParaRPr lang="en-GB" dirty="0"/>
          </a:p>
        </p:txBody>
      </p:sp>
      <p:pic>
        <p:nvPicPr>
          <p:cNvPr id="4" name="Content Placeholder 3" descr="Figure1.1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831848"/>
            <a:ext cx="6096000" cy="3883152"/>
          </a:xfr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38162" y="4267200"/>
            <a:ext cx="2005638" cy="2766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Likelihood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395" y="1676400"/>
            <a:ext cx="4267208" cy="762002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30287" y="2895600"/>
            <a:ext cx="6883424" cy="1194996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2904" y="5105398"/>
            <a:ext cx="3758191" cy="762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6002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Determine            by minimizing sum-of-squares error,             .</a:t>
            </a:r>
            <a:endParaRPr lang="en-GB" dirty="0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3674" y="4547616"/>
            <a:ext cx="533401" cy="176784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599" y="4495800"/>
            <a:ext cx="609601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Predictive Distribution</a:t>
            </a:r>
            <a:endParaRPr lang="en-GB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994" y="1676400"/>
            <a:ext cx="4572010" cy="356616"/>
          </a:xfrm>
          <a:prstGeom prst="rect">
            <a:avLst/>
          </a:prstGeom>
          <a:noFill/>
        </p:spPr>
      </p:pic>
      <p:pic>
        <p:nvPicPr>
          <p:cNvPr id="9" name="Content Placeholder 8" descr="poly_fit_pred_ml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2600" y="2277767"/>
            <a:ext cx="5273162" cy="396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MAP: A Step towards </a:t>
            </a:r>
            <a:r>
              <a:rPr lang="en-GB" dirty="0" err="1" smtClean="0"/>
              <a:t>Bayes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886" y="2033014"/>
            <a:ext cx="6300227" cy="55778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6995" y="3224784"/>
            <a:ext cx="3810008" cy="280416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10303" y="3962398"/>
            <a:ext cx="4723392" cy="761838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990600" y="52197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Determine               by minimizing regularized sum-of-squares error,             .</a:t>
            </a:r>
            <a:endParaRPr lang="en-GB" dirty="0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3597" y="5347716"/>
            <a:ext cx="685803" cy="17678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4250" y="5227082"/>
            <a:ext cx="609603" cy="3291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5601" y="1905000"/>
            <a:ext cx="6272796" cy="6096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819398"/>
            <a:ext cx="3252222" cy="762002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3028948"/>
            <a:ext cx="2996189" cy="329184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809998"/>
            <a:ext cx="3429005" cy="762002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38725" y="3962400"/>
            <a:ext cx="2590812" cy="4053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Predictive Distribution</a:t>
            </a:r>
            <a:endParaRPr lang="en-GB" dirty="0"/>
          </a:p>
        </p:txBody>
      </p:sp>
      <p:pic>
        <p:nvPicPr>
          <p:cNvPr id="4" name="Content Placeholder 3" descr="Figure1.17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2275367"/>
            <a:ext cx="5334000" cy="3962400"/>
          </a:xfr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95864" y="1600200"/>
            <a:ext cx="3352269" cy="3291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3581400" cy="685800"/>
          </a:xfrm>
        </p:spPr>
        <p:txBody>
          <a:bodyPr/>
          <a:lstStyle/>
          <a:p>
            <a:r>
              <a:rPr lang="en-GB" dirty="0" smtClean="0"/>
              <a:t>Cross-Validation</a:t>
            </a:r>
            <a:endParaRPr lang="en-GB" dirty="0"/>
          </a:p>
        </p:txBody>
      </p:sp>
      <p:pic>
        <p:nvPicPr>
          <p:cNvPr id="4" name="Picture 3" descr="Figure1.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642616"/>
            <a:ext cx="3785616" cy="2157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Sum-of-Squares Error Function</a:t>
            </a:r>
            <a:endParaRPr lang="en-GB" dirty="0"/>
          </a:p>
        </p:txBody>
      </p:sp>
      <p:pic>
        <p:nvPicPr>
          <p:cNvPr id="4" name="Content Placeholder 3" descr="Figure1.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072" y="1524001"/>
            <a:ext cx="4446328" cy="3352799"/>
          </a:xfrm>
        </p:spPr>
      </p:pic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783819" y="5105400"/>
            <a:ext cx="3445928" cy="7657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Curse of Dimensionality</a:t>
            </a:r>
            <a:endParaRPr lang="en-GB" dirty="0"/>
          </a:p>
        </p:txBody>
      </p:sp>
      <p:pic>
        <p:nvPicPr>
          <p:cNvPr id="4" name="Content Placeholder 3" descr="Figure1.21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4381500"/>
            <a:ext cx="1877568" cy="609600"/>
          </a:xfrm>
        </p:spPr>
      </p:pic>
      <p:pic>
        <p:nvPicPr>
          <p:cNvPr id="5" name="Picture 4" descr="Figure1.21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743" y="2676525"/>
            <a:ext cx="2182368" cy="2310384"/>
          </a:xfrm>
          <a:prstGeom prst="rect">
            <a:avLst/>
          </a:prstGeom>
        </p:spPr>
      </p:pic>
      <p:pic>
        <p:nvPicPr>
          <p:cNvPr id="6" name="Picture 5" descr="Figure1.21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43" y="1828800"/>
            <a:ext cx="2743200" cy="317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1.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3910771" cy="2870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Curse of Dimensionality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195" y="2081782"/>
            <a:ext cx="7367030" cy="8138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1566208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Polynomial curve fitting, </a:t>
            </a:r>
            <a:r>
              <a:rPr lang="en-GB" sz="2400" dirty="0" smtClean="0">
                <a:latin typeface="cmti10" pitchFamily="34" charset="0"/>
              </a:rPr>
              <a:t>M </a:t>
            </a:r>
            <a:r>
              <a:rPr lang="en-GB" sz="2400" dirty="0" smtClean="0">
                <a:latin typeface="cmr10" pitchFamily="34" charset="0"/>
              </a:rPr>
              <a:t>= 3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Gaussian Densities in </a:t>
            </a:r>
            <a:br>
              <a:rPr lang="en-GB" sz="2400" dirty="0" smtClean="0"/>
            </a:br>
            <a:r>
              <a:rPr lang="en-GB" sz="2400" dirty="0" smtClean="0"/>
              <a:t>higher dimensions</a:t>
            </a:r>
            <a:endParaRPr lang="en-GB" sz="2400" dirty="0" smtClean="0">
              <a:latin typeface="cmti1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Inference step</a:t>
            </a:r>
          </a:p>
          <a:p>
            <a:r>
              <a:rPr lang="en-GB" sz="2400" dirty="0" smtClean="0"/>
              <a:t>	Determine either            or           .</a:t>
            </a:r>
          </a:p>
          <a:p>
            <a:endParaRPr lang="en-GB" sz="2400" dirty="0" smtClean="0"/>
          </a:p>
          <a:p>
            <a:r>
              <a:rPr lang="en-GB" sz="2400" dirty="0" smtClean="0"/>
              <a:t>Decision step</a:t>
            </a:r>
          </a:p>
          <a:p>
            <a:r>
              <a:rPr lang="en-GB" sz="2400" dirty="0" smtClean="0"/>
              <a:t>	For given </a:t>
            </a:r>
            <a:r>
              <a:rPr lang="en-GB" sz="2400" dirty="0" smtClean="0">
                <a:latin typeface="cmbx10" pitchFamily="34" charset="0"/>
                <a:cs typeface="AngsanaUPC" pitchFamily="18" charset="-34"/>
              </a:rPr>
              <a:t>x</a:t>
            </a:r>
            <a:r>
              <a:rPr lang="en-GB" sz="2400" dirty="0" smtClean="0">
                <a:latin typeface="+mj-lt"/>
              </a:rPr>
              <a:t>, determine optimal </a:t>
            </a:r>
            <a:r>
              <a:rPr lang="en-GB" sz="2400" dirty="0" smtClean="0">
                <a:latin typeface="cmti10" pitchFamily="34" charset="0"/>
              </a:rPr>
              <a:t>t</a:t>
            </a:r>
            <a:r>
              <a:rPr lang="en-GB" sz="2400" dirty="0" smtClean="0">
                <a:latin typeface="+mj-lt"/>
              </a:rPr>
              <a:t>.</a:t>
            </a:r>
            <a:endParaRPr lang="en-GB" sz="2400" dirty="0">
              <a:latin typeface="+mj-lt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19014" y="2167509"/>
            <a:ext cx="710186" cy="28041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57550" y="2167909"/>
            <a:ext cx="660474" cy="2800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Minimum Misclassification Rate</a:t>
            </a:r>
            <a:endParaRPr lang="en-GB" dirty="0"/>
          </a:p>
        </p:txBody>
      </p:sp>
      <p:pic>
        <p:nvPicPr>
          <p:cNvPr id="4" name="Content Placeholder 3" descr="Figure1.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447801"/>
            <a:ext cx="5301082" cy="3272333"/>
          </a:xfr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2886" y="5105400"/>
            <a:ext cx="5538227" cy="966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Minimum Expected Loss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Example: classify medical images as ‘cancer’ or ‘normal’</a:t>
            </a:r>
          </a:p>
          <a:p>
            <a:endParaRPr lang="en-GB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302996" y="2509801"/>
            <a:ext cx="3412004" cy="1376399"/>
            <a:chOff x="2221468" y="2286000"/>
            <a:chExt cx="3412004" cy="1376399"/>
          </a:xfrm>
        </p:grpSpPr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09850" y="2667000"/>
              <a:ext cx="3023622" cy="93878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4038600" y="2286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Decision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063234" y="31348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Truth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Minimum Expected Loss</a:t>
            </a:r>
            <a:endParaRPr lang="en-GB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8809" y="2057400"/>
            <a:ext cx="3681991" cy="710186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64989" y="4419600"/>
            <a:ext cx="2414024" cy="557787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/>
          <p:nvPr/>
        </p:nvGrpSpPr>
        <p:grpSpPr>
          <a:xfrm>
            <a:off x="2286000" y="3348335"/>
            <a:ext cx="4572000" cy="461665"/>
            <a:chOff x="1066800" y="3348335"/>
            <a:chExt cx="4572000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334833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Regions       are chosen to minimize</a:t>
              </a:r>
              <a:endParaRPr lang="en-GB" sz="2400" dirty="0"/>
            </a:p>
          </p:txBody>
        </p:sp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9800" y="3473695"/>
              <a:ext cx="304800" cy="28041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Reject Option</a:t>
            </a:r>
            <a:endParaRPr lang="en-GB" dirty="0"/>
          </a:p>
        </p:txBody>
      </p:sp>
      <p:pic>
        <p:nvPicPr>
          <p:cNvPr id="4" name="Content Placeholder 3" descr="Figure1.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368" y="2057400"/>
            <a:ext cx="4828032" cy="3706368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Separate Inference and Decision?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Minimizing risk (loss matrix may change over time)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Reject option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Unbalanced class priors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Combining models</a:t>
            </a:r>
            <a:endParaRPr lang="en-GB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Theory for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Inference step</a:t>
            </a:r>
          </a:p>
          <a:p>
            <a:r>
              <a:rPr lang="en-GB" sz="2400" dirty="0" smtClean="0"/>
              <a:t>	Determine            .</a:t>
            </a:r>
          </a:p>
          <a:p>
            <a:endParaRPr lang="en-GB" sz="2400" dirty="0" smtClean="0"/>
          </a:p>
          <a:p>
            <a:r>
              <a:rPr lang="en-GB" sz="2400" dirty="0" smtClean="0"/>
              <a:t>Decision step</a:t>
            </a:r>
          </a:p>
          <a:p>
            <a:r>
              <a:rPr lang="en-GB" sz="2400" dirty="0" smtClean="0"/>
              <a:t>	For given </a:t>
            </a:r>
            <a:r>
              <a:rPr lang="en-GB" sz="2400" dirty="0" smtClean="0">
                <a:latin typeface="cmbx10" pitchFamily="34" charset="0"/>
                <a:cs typeface="AngsanaUPC" pitchFamily="18" charset="-34"/>
              </a:rPr>
              <a:t>x</a:t>
            </a:r>
            <a:r>
              <a:rPr lang="en-GB" sz="2400" dirty="0" smtClean="0">
                <a:latin typeface="+mj-lt"/>
              </a:rPr>
              <a:t>, make optimal </a:t>
            </a:r>
            <a:br>
              <a:rPr lang="en-GB" sz="2400" dirty="0" smtClean="0">
                <a:latin typeface="+mj-lt"/>
              </a:rPr>
            </a:br>
            <a:r>
              <a:rPr lang="en-GB" sz="2400" dirty="0" smtClean="0">
                <a:latin typeface="+mj-lt"/>
              </a:rPr>
              <a:t>prediction, </a:t>
            </a:r>
            <a:r>
              <a:rPr lang="en-GB" sz="2400" dirty="0" smtClean="0">
                <a:latin typeface="cmti10" pitchFamily="34" charset="0"/>
              </a:rPr>
              <a:t>y</a:t>
            </a:r>
            <a:r>
              <a:rPr lang="en-GB" sz="2400" dirty="0" smtClean="0">
                <a:latin typeface="cmr10" pitchFamily="34" charset="0"/>
              </a:rPr>
              <a:t>(</a:t>
            </a:r>
            <a:r>
              <a:rPr lang="en-GB" sz="2400" dirty="0" smtClean="0">
                <a:latin typeface="cmbx10" pitchFamily="34" charset="0"/>
                <a:cs typeface="AngsanaUPC" pitchFamily="18" charset="-34"/>
              </a:rPr>
              <a:t>x</a:t>
            </a:r>
            <a:r>
              <a:rPr lang="en-GB" sz="2400" dirty="0" smtClean="0">
                <a:latin typeface="cmr10" pitchFamily="34" charset="0"/>
              </a:rPr>
              <a:t>)</a:t>
            </a:r>
            <a:r>
              <a:rPr lang="en-GB" sz="2400" dirty="0" smtClean="0"/>
              <a:t>,</a:t>
            </a:r>
            <a:r>
              <a:rPr lang="en-GB" sz="2400" dirty="0" smtClean="0">
                <a:latin typeface="+mj-lt"/>
              </a:rPr>
              <a:t> for </a:t>
            </a:r>
            <a:r>
              <a:rPr lang="en-GB" sz="2400" dirty="0" smtClean="0">
                <a:latin typeface="cmti10" pitchFamily="34" charset="0"/>
              </a:rPr>
              <a:t>t</a:t>
            </a:r>
            <a:r>
              <a:rPr lang="en-GB" sz="2400" dirty="0" smtClean="0">
                <a:latin typeface="+mj-lt"/>
              </a:rPr>
              <a:t>.</a:t>
            </a:r>
          </a:p>
          <a:p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Loss function:</a:t>
            </a:r>
            <a:endParaRPr lang="en-GB" sz="2400" dirty="0">
              <a:latin typeface="+mj-lt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86025" y="2151945"/>
            <a:ext cx="710186" cy="28041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4591050"/>
            <a:ext cx="3633223" cy="609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Squared Loss Function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188" y="1905000"/>
            <a:ext cx="3785623" cy="6096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091" y="2971798"/>
            <a:ext cx="7543816" cy="685802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6186" y="4038600"/>
            <a:ext cx="6071627" cy="609602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0291" y="4977384"/>
            <a:ext cx="1423417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</a:t>
            </a:r>
            <a:r>
              <a:rPr lang="en-GB" baseline="30000" dirty="0" smtClean="0"/>
              <a:t>th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</a:t>
            </a:r>
            <a:r>
              <a:rPr lang="en-GB" dirty="0" err="1" smtClean="0"/>
              <a:t>vs</a:t>
            </a:r>
            <a:r>
              <a:rPr lang="en-GB" dirty="0" smtClean="0"/>
              <a:t> Discriminative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Generative approach: </a:t>
            </a:r>
          </a:p>
          <a:p>
            <a:r>
              <a:rPr lang="en-GB" sz="2400" dirty="0" smtClean="0"/>
              <a:t>	Model</a:t>
            </a:r>
          </a:p>
          <a:p>
            <a:r>
              <a:rPr lang="en-GB" sz="2400" dirty="0" smtClean="0"/>
              <a:t>	Use </a:t>
            </a:r>
            <a:r>
              <a:rPr lang="en-GB" sz="2400" dirty="0" err="1" smtClean="0"/>
              <a:t>Bayes</a:t>
            </a:r>
            <a:r>
              <a:rPr lang="en-GB" sz="2400" dirty="0" smtClean="0"/>
              <a:t>’ theorem</a:t>
            </a:r>
          </a:p>
          <a:p>
            <a:endParaRPr lang="en-GB" sz="2400" dirty="0" smtClean="0"/>
          </a:p>
          <a:p>
            <a:r>
              <a:rPr lang="en-GB" sz="2400" dirty="0" smtClean="0"/>
              <a:t>Discriminative approach: </a:t>
            </a:r>
          </a:p>
          <a:p>
            <a:r>
              <a:rPr lang="en-GB" sz="2400" dirty="0" smtClean="0"/>
              <a:t>	Model           directly</a:t>
            </a:r>
            <a:endParaRPr lang="en-GB" sz="24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2162175"/>
            <a:ext cx="2081788" cy="28041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2419350"/>
            <a:ext cx="2081788" cy="633986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5475" y="3914775"/>
            <a:ext cx="661418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03677" y="2109407"/>
            <a:ext cx="2918985" cy="557594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685800" y="330714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Important quantity in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 coding theory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 statistical physics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 machine learning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Coding theory: </a:t>
            </a:r>
            <a:r>
              <a:rPr lang="en-GB" sz="2400" dirty="0" smtClean="0">
                <a:latin typeface="cmti10" pitchFamily="34" charset="0"/>
              </a:rPr>
              <a:t>x</a:t>
            </a:r>
            <a:r>
              <a:rPr lang="en-GB" sz="2400" dirty="0" smtClean="0"/>
              <a:t> discrete with 8 possible states; how many bits to transmit the state of </a:t>
            </a:r>
            <a:r>
              <a:rPr lang="en-GB" sz="2400" dirty="0" smtClean="0">
                <a:latin typeface="cmti10" pitchFamily="34" charset="0"/>
              </a:rPr>
              <a:t>x</a:t>
            </a:r>
            <a:r>
              <a:rPr lang="en-GB" sz="2400" dirty="0" smtClean="0"/>
              <a:t>?</a:t>
            </a:r>
          </a:p>
          <a:p>
            <a:endParaRPr lang="en-GB" sz="2400" dirty="0" smtClean="0"/>
          </a:p>
          <a:p>
            <a:r>
              <a:rPr lang="en-GB" sz="2400" dirty="0" smtClean="0"/>
              <a:t>All states equally likely</a:t>
            </a:r>
            <a:endParaRPr lang="en-GB" sz="24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3405" y="3581400"/>
            <a:ext cx="3377189" cy="557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32" y="1600200"/>
            <a:ext cx="7694727" cy="111840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2000" y="3429000"/>
            <a:ext cx="7596585" cy="81392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600" y="4748683"/>
            <a:ext cx="7925779" cy="81391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 how many ways can </a:t>
            </a:r>
            <a:r>
              <a:rPr lang="en-GB" sz="2400" dirty="0" smtClean="0">
                <a:latin typeface="cmti10" pitchFamily="34" charset="0"/>
              </a:rPr>
              <a:t>N</a:t>
            </a:r>
            <a:r>
              <a:rPr lang="en-GB" sz="2400" dirty="0" smtClean="0"/>
              <a:t> identical objects be allocated </a:t>
            </a:r>
            <a:r>
              <a:rPr lang="en-GB" sz="2400" dirty="0" smtClean="0">
                <a:latin typeface="cmti10" pitchFamily="34" charset="0"/>
              </a:rPr>
              <a:t>M</a:t>
            </a:r>
            <a:r>
              <a:rPr lang="en-GB" sz="2400" dirty="0" smtClean="0"/>
              <a:t> bins?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Entropy maximized when</a:t>
            </a:r>
            <a:endParaRPr lang="en-GB" sz="24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5725" y="2286000"/>
            <a:ext cx="1347217" cy="633986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79976" y="3225169"/>
            <a:ext cx="6168599" cy="66103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1814" y="4143375"/>
            <a:ext cx="1319786" cy="533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4" name="Content Placeholder 3" descr="Figure1.30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3678326" cy="3166262"/>
          </a:xfrm>
        </p:spPr>
      </p:pic>
      <p:pic>
        <p:nvPicPr>
          <p:cNvPr id="5" name="Picture 4" descr="Figure1.30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133600"/>
            <a:ext cx="3678326" cy="316626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Put bins of width </a:t>
            </a:r>
            <a:r>
              <a:rPr lang="en-GB" sz="2400" dirty="0" smtClean="0">
                <a:latin typeface="cmr10"/>
              </a:rPr>
              <a:t>¢</a:t>
            </a:r>
            <a:r>
              <a:rPr lang="en-GB" sz="2400" dirty="0" smtClean="0">
                <a:latin typeface="cmsy10"/>
              </a:rPr>
              <a:t> </a:t>
            </a:r>
            <a:r>
              <a:rPr lang="en-GB" sz="2400" dirty="0" smtClean="0"/>
              <a:t>along the real line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Differential entropy maximized (for fixed     ) when</a:t>
            </a:r>
          </a:p>
          <a:p>
            <a:endParaRPr lang="en-GB" sz="2400" dirty="0" smtClean="0"/>
          </a:p>
          <a:p>
            <a:r>
              <a:rPr lang="en-GB" sz="2400" dirty="0" smtClean="0"/>
              <a:t>in which case</a:t>
            </a:r>
            <a:endParaRPr lang="en-GB" sz="24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4786" y="2209800"/>
            <a:ext cx="5614427" cy="786386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69903" y="3933825"/>
            <a:ext cx="2004194" cy="30458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61765" y="4800600"/>
            <a:ext cx="2820466" cy="533603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301" y="3460899"/>
            <a:ext cx="280415" cy="22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Entropy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6495" y="2286000"/>
            <a:ext cx="4191008" cy="6096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596" y="3377184"/>
            <a:ext cx="2590806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Kullback-Leibler</a:t>
            </a:r>
            <a:r>
              <a:rPr lang="en-GB" dirty="0" smtClean="0"/>
              <a:t> Divergence</a:t>
            </a:r>
            <a:endParaRPr lang="en-GB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1300" y="1905000"/>
            <a:ext cx="6501398" cy="1347218"/>
          </a:xfr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887" y="3810000"/>
            <a:ext cx="4776225" cy="762002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5205984"/>
            <a:ext cx="1395986" cy="280416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83676" y="5205984"/>
            <a:ext cx="2186444" cy="2805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Mutual Information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5287" y="2133600"/>
            <a:ext cx="5233425" cy="9906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3733800"/>
            <a:ext cx="4319023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000" y="1800000"/>
            <a:ext cx="5330769" cy="396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Over-fitting</a:t>
            </a:r>
            <a:endParaRPr lang="en-GB" dirty="0"/>
          </a:p>
        </p:txBody>
      </p:sp>
      <p:pic>
        <p:nvPicPr>
          <p:cNvPr id="4" name="Content Placeholder 3" descr="Figure1.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447800"/>
            <a:ext cx="5254752" cy="3834384"/>
          </a:xfrm>
        </p:spPr>
      </p:pic>
      <p:sp>
        <p:nvSpPr>
          <p:cNvPr id="5" name="TextBox 4"/>
          <p:cNvSpPr txBox="1"/>
          <p:nvPr/>
        </p:nvSpPr>
        <p:spPr>
          <a:xfrm>
            <a:off x="1219200" y="5486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Root-Mean-Square (RMS) Error:</a:t>
            </a:r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32795" y="5572800"/>
            <a:ext cx="2445613" cy="33015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book}&#10;\pagestyle{empty}&#10;\input{C:/Users/markussv/depots/CMBBOOK/latex/prml-utils}&#10;\begin{document}&#10;\[&#10;&#10;\]&#10;\end{document}&#10;"/>
  <p:tag name="EMBEDFONTS" val="1"/>
  <p:tag name="FIRSTMARKUSSV@9CFEVIMFUVWXY5M7" val="28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5"/>
  <p:tag name="PICTUREFILESIZE" val="145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{\rm KL}(p \| q) &amp;=&amp; - \int p(\bfx) \ln q(\bfx) \diff{\bfx} -&#10;    \left( - \int p(\bfx) \ln p(\bfx) \diff{\bfx} \right) \\&#10;    &amp;=&amp; - \int p(\bfx) \ln \left\{ \frac{q(\bfx)}{p(\bfx)}&#10;    \right\} \diff{\bfx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56"/>
  <p:tag name="PICTUREFILESIZE" val="129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{\rm KL}(p \| q) \simeq \frac{1}{N} \sum_{n=1}^N  &#10;      \left\{- \ln q(\bfx_n | \boldtheta) + \ln&#10;    p(\bfx_n)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8"/>
  <p:tag name="PICTUREFILESIZE" val="738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{\rm KL}(p \| q)  \geqslant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5"/>
  <p:tag name="PICTUREFILESIZE" val="246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{\rm KL}(p \| q)  \not\equiv  {\rm KL}(q \| p) &#10;\]&#10;\end{document}&#10;r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6"/>
  <p:tag name="PICTUREFILESIZE" val="323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\mutual[\bfx, \bfy] &amp;\equiv&amp; {\rm KL}(p(\bfx, \bfy) \| p(\bfx) p(\bfy)) \\&#10;    &amp;=&amp; - \iint p(\bfx, \bfy) \ln \left(&#10;    \frac{p(\bfx) p(\bfy)}{p(\bfx, \bfy)} \right) \diff{\bfx}&#10;    \diff{\bfy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6"/>
  <p:tag name="PICTUREFILESIZE" val="1103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mutual[\bfx, \bfy] = \entrop[\bfx] - \entrop[\bfx| \bfy] =&#10;    \entrop[\bfy] - \entrop[\bfy|\bfx]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0"/>
  <p:tag name="PICTUREFILESIZE" val="34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"/>
  <p:tag name="PICTUREFILESIZE" val="12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5"/>
  <p:tag name="PICTUREFILESIZE" val="16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}&#10;&amp; $\ln \lambda = - \infty$ &amp; $\ln \lambda = -18$ &amp; $\ln \lambda = 0$ \\ \hline &#10;$w_{ 0}^{\star}$ &amp;        0.35  &amp;       0.35  &amp;       0.13 \\&#10;$w_{ 1}^{\star}$ &amp;      232.37  &amp;       4.74  &amp;      -0.05 \\&#10;$w_{ 2}^{\star}$ &amp;    -5321.83  &amp;      -0.77  &amp;      -0.06 \\&#10;$w_{ 3}^{\star}$ &amp;    48568.31  &amp;     -31.97  &amp;      -0.05 \\&#10;$w_{ 4}^{\star}$ &amp;  -231639.30  &amp;      -3.89  &amp;      -0.03 \\&#10;$w_{ 5}^{\star}$ &amp;   640042.26  &amp;      55.28  &amp;      -0.02 \\&#10;$w_{ 6}^{\star}$ &amp;  -1061800.52  &amp;      41.32  &amp;      -0.01 \\&#10;$w_{ 7}^{\star}$ &amp;  1042400.18  &amp;     -45.95  &amp;      -0.00 \\&#10;$w_{ 8}^{\star}$ &amp;  -557682.99  &amp;     -91.53  &amp;       0.00 \\&#10;$w_{ 9}^{\star}$ &amp;   125201.43  &amp;      72.68  &amp;       0.01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3"/>
  <p:tag name="PICTUREFILESIZE" val="330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p(X=x_i, Y=y_j) = \frac{n_{ij}}{N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8"/>
  <p:tag name="PICTUREFILESIZE" val="38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p(X=x_i) = \frac{c_i}{N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2"/>
  <p:tag name="PICTUREFILESIZE" val="30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p(Y=y_j|X=x_i) = \frac{n_{ij}}{c_i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6"/>
  <p:tag name="PICTUREFILESIZE" val="39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p(X=x_i,Y=y_j) &amp;=&amp; \frac{n_{ij}}{N} = \frac{n_{ij}}{c_i} \cdot&#10;    \frac{c_i}{N} \\&#10;    &amp;=&amp; p(Y=y_j|X=x_i) p(X=x_i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28"/>
  <p:tag name="PICTUREFILESIZE" val="84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\lefteqn{p(X=x_i) = \frac{c_{i}}{N} = \frac{1}{N} \sum_{j=1}^{L} n_{ij}} \\ &#10; &amp; = &amp; \sum_{j=1}^L p(X=x_i, Y=y_j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4"/>
  <p:tag name="PICTUREFILESIZE" val="84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) = \sum_Y p(X,Y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6"/>
  <p:tag name="PICTUREFILESIZE" val="34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,Y) = p(Y|X) p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2"/>
  <p:tag name="PICTUREFILESIZE" val="33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p(Y|X) = \frac{p(X|Y)p(Y)}{p(X)}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02"/>
  <p:tag name="PICTUREFILESIZE" val="49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) = \sum_Y p(X|Y) p(Y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4"/>
  <p:tag name="PICTUREFILESIZE" val="40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 \in (a,b)) = \int_a^b p(x) \diff{x}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13"/>
  <p:tag name="PICTUREFILESIZE" val="457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z) =  \int_{-\infty}^{z} p(x) \diff{x}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87"/>
  <p:tag name="PICTUREFILESIZE" val="38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p(x) \geqslant 0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37"/>
  <p:tag name="PICTUREFILESIZE" val="20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int_{-\infty}^{\infty} p(x) \diff{x} = 1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1"/>
  <p:tag name="PICTUREFILESIZE" val="32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_y(y) &amp;=&amp; p_x(x) \left| \frac{\diff{x}}{\diff{y}} \right| \\&#10;  &amp;=&amp; p_x(g(y)) \left| g^\prime(y) \right|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4"/>
  <p:tag name="PICTUREFILESIZE" val="66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f] = \sum_x p(x) f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5"/>
  <p:tag name="PICTUREFILESIZE" val="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expect[f] = \int p(x) f(x) \diff{x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5"/>
  <p:tag name="PICTUREFILESIZE" val="38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E(\bfw) = \frac{1}{2} \sum_{n=1}^N \left\{ y(x_n, \bfw) - t_n&#10;    \right\}^2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35"/>
  <p:tag name="PICTUREFILESIZE" val="54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f] \simeq \frac{1}{N} \sum_{n=1}^N f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6"/>
  <p:tag name="PICTUREFILESIZE" val="41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_x[f|y] = \sum_x p(x|y) f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6"/>
  <p:tag name="PICTUREFILESIZE" val="43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{\rm var}[f] = \expect \left[ \left( f(x) - \expect[ f(x) ]&#10;    \right)^2 \right] = \expect [f(x)^2] - \expect[ f(x) ]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29"/>
  <p:tag name="PICTUREFILESIZE" val="62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{\rm cov}[x,y] &amp;=&amp; \expect_{x,y} \left[ \left\{ x - \expect[ x ]&#10;    \right\} \left\{ y - \expect[ y ]&#10;    \right\} \right] \\&#10;    &amp;=&amp; \expect_{x,y}[x y] - \expect[x] \expect[y]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1"/>
  <p:tag name="PICTUREFILESIZE" val="73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{\rm cov}[\bfx,\bfy] &amp;=&amp; \expect_{\bfx,\bfy} \left[ \{ \bfx - \expect[ \bfx ]&#10;  \} \{ \bfy^\T - \expect[ \bfy^\T ]&#10;    \} \right] \\&#10;    &amp;=&amp; \expect_{\bfx,\bfy}[\bfx \bfy^\T] - \expect[\bfx] \expect[\bfy^\T]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8"/>
  <p:tag name="PICTUREFILESIZE" val="82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{\cal N} \left(x|\mu, \sigma^2 \right) =&#10;    \frac{1}{(2 \pi \sigma^2)^{1/2} }&#10;    \exp \left\{ - \frac{1}{2 \sigma^2} (x - \mu)^2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2"/>
  <p:tag name="PICTUREFILESIZE" val="719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{\cal N}(x|\mu, \sigma^2) &gt;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66"/>
  <p:tag name="PICTUREFILESIZE" val="272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int_{-\infty}^\infty {\cal N} \left(x|\mu, \sigma^2 \right)&#10;    \diff{x} = 1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5"/>
  <p:tag name="PICTUREFILESIZE" val="41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x] = \int_{-\infty}^\infty {\cal N} \left(x|\mu, \sigma^2&#10;    \right) x \diff{x} = \mu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3"/>
  <p:tag name="PICTUREFILESIZE" val="519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\expect[x^2] = \int_{-\infty}^\infty {\cal N}&#10;    \left(x|\mu, \sigma^2 \right)&#10;    x^2 \diff{x} = \mu^2 + \sigma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9"/>
  <p:tag name="PICTUREFILESIZE" val="61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 = \sqrt{2E(\bfw^\star)/N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6"/>
  <p:tag name="PICTUREFILESIZE" val="357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{\rm var}[x] =  \expect[x^2] - \expect[ x ]^2&#10;    = \sigma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9"/>
  <p:tag name="PICTUREFILESIZE" val="33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{\cal N} (\bfx|\boldmu, \boldSigma) = \frac{1}{(2\pi)^{D/2}}&#10;    \frac{1}{|\boldSigma|^{1/2}} \exp \left\{ -&#10;    \frac{1}{2} (\bfx - \boldmu)^\T \boldSigma^{-1} (\bfx -&#10;    \boldmu)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4"/>
  <p:tag name="PICTUREFILESIZE" val="8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vectx|\mu, \sigma^2) = \prod_{n=1}^N {\cal N}&#10;    \left(x_n | \mu, \sigma^2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6"/>
  <p:tag name="PICTUREFILESIZE" val="536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p \left(\vectx|\mu, \sigma^2 \right) =&#10;    - \frac{1}{2\sigma^2} \sum_{n=1}^N (x_n -&#10;    \mu)^2 - \frac{N}{2} \ln \sigma^2 - \frac{N}{2} \ln (2 \pi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9"/>
  <p:tag name="PICTUREFILESIZE" val="85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uml = \frac{1}{N} \sum_{n=1}^N x_n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3"/>
  <p:tag name="PICTUREFILESIZE" val="35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l^2 = \frac{1}{N}&#10;    \sum_{n=1}^N (x_n - \muml)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3"/>
  <p:tag name="PICTUREFILESIZE" val="48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u_{\rm ML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"/>
  <p:tag name="PICTUREFILESIZE" val="133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a^{2}_{\rm ML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"/>
  <p:tag name="PICTUREFILESIZE" val="15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 \muml ] = \mu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1"/>
  <p:tag name="PICTUREFILESIZE" val="20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 \sigml^2 ] = \left( \frac{N-1}{N} \right)&#10;  \sigma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9"/>
  <p:tag name="PICTUREFILESIZE" val="43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\widetilde{\sigma}^2 &amp; = &amp; \frac{N}{N-1} \sigml^2 \\&#10;    &amp; = &amp; \frac{1}{N-1} \sum_{n=1}^N (x_n - \muml)^2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7"/>
  <p:tag name="PICTUREFILESIZE" val="737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= {\cal N}\left(t|y(x_{0}, \bfw), \beta^{-1}&#10;   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4"/>
  <p:tag name="PICTUREFILESIZE" val="345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 ( \vectt |\vectx, \bfw, \beta ) =&#10;    \prod_{n=1}^N {\cal N} \left(t_n|y(x_n, \bfw), \beta^{-1}&#10;   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8"/>
  <p:tag name="PICTUREFILESIZE" val="69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p(\vectt |\vectx, \bfw, \beta) = - \underbrace{\frac{\beta}{2}&#10;    \sum_{n=1}^N \left\{ y(x_n,&#10;    \bfw) - t_n \right\}^2}_{\beta E(\bfw)} + \frac{N}{2} \ln \beta - \frac{N}{2}&#10;    \ln (2 \pi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71"/>
  <p:tag name="PICTUREFILESIZE" val="116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frac{1}{\beta_{\rm ML}} = \frac{1}{N} \sum_{n=1}^N&#10;    \left\{ y(x_n,  \bfw_{\rm ML}) - t_n \right\}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8"/>
  <p:tag name="PICTUREFILESIZE" val="59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{\rm ML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"/>
  <p:tag name="PICTUREFILESIZE" val="137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(\bfw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"/>
  <p:tag name="PICTUREFILESIZE" val="162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p(t|x,  \bfw_{\rm ML}, \beta_{\rm ML}) =&#10;    {\cal N} \left(t|y(x, \bfw_{\rm ML}), \beta_{\rm ML}^{-1}&#10;   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0"/>
  <p:tag name="PICTUREFILESIZE" val="570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w|\alpha) = {\cal N}(\bfw|{\bf0}, \alpha^{-1} \bfI)&#10;    = \left( \frac{\alpha}{2 \pi} \right)^{(M+1)/2} \exp&#10;    \left\{ - \frac{\alpha}{2} \bfw^\T \bfw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8"/>
  <p:tag name="PICTUREFILESIZE" val="837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w|\vectx, \vectt, \alpha, \beta) \propto p(\vectt|\vectx, \bfw, \beta)&#10;    p(\bfw | \alpha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0"/>
  <p:tag name="PICTUREFILESIZE" val="48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N = 15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3"/>
  <p:tag name="PICTUREFILESIZE" val="156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\beta \widetilde{E}(\bfw) = \frac{\beta}{2} \sum_{n=1}^N \{ y(x_n,&#10;    \bfw) - t_n \}^2 + \frac{\alpha}{2} \bfw^\T \bfw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6"/>
  <p:tag name="PICTUREFILESIZE" val="717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{\rm MAP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7"/>
  <p:tag name="PICTUREFILESIZE" val="15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widetilde{E}(\bfw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"/>
  <p:tag name="PICTUREFILESIZE" val="17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x, \vectx, \vectt) = \int p(t|x, \bfw) p(\bfw| \vectx, \vectt)&#10;  \diff{\bfw} = {\cal N} \left( t|m(x), s^2(x)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7"/>
  <p:tag name="PICTUREFILESIZE" val="834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m(x) = \beta \boldphi(x)^\T \bfS \sum_{n=1}^N \boldphi(x_n) t_n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8"/>
  <p:tag name="PICTUREFILESIZE" val="544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s^2(x) = \beta^{-1} + \boldphi(x)^\T \bfS&#10;  \boldphi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380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S^{-1} = \alpha \bfI + \beta \sum_{n=1}^N \boldphi(x_n)&#10;  \boldphi(x_n)^\T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5"/>
  <p:tag name="PICTUREFILESIZE" val="49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oldphi( x_{n} ) = \left( x_{n}^{0}, \ldots, x_{n}^{M} \right)^{\T}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2"/>
  <p:tag name="PICTUREFILESIZE" val="347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x, \vectx, \vectt) =  {\cal N} \left( t|m(x), s^2(x)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2"/>
  <p:tag name="PICTUREFILESIZE" val="46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y(\bfx, \bfw) = w_0 + \sum_{i=1}^D w_i x_i + \sum_{i=1}^D&#10;    \sum_{j=1}^D w_{ij} x_i x_j + \sum_{i=1}^D&#10;    \sum_{j=1}^D \sum_{k=1}^D w_{ijk} x_i x_j x_k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0"/>
  <p:tag name="PICTUREFILESIZE" val="95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N = 10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8"/>
  <p:tag name="PICTUREFILESIZE" val="157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,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8"/>
  <p:tag name="PICTUREFILESIZE" val="17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"/>
  <p:tag name="PICTUREFILESIZE" val="176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{\rm mistake}) &amp;=&amp; p(\bfx \in {\cal R}_1, {\cal C}_2)&#10;  + p(\bfx \in {\cal R}_2, {\cal C}_1) \\&#10;  &amp;=&amp; \int_{{\cal R}_1} p(\bfx, {\cal C}_2) \diff{\bfx} +&#10;  \int_{{\cal R}_2} p(\bfx, {\cal C}_1) \diff{\bfx}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8"/>
  <p:tag name="PICTUREFILESIZE" val="1007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ordermatrix{%&#10;&amp;\mbox{cancer}&amp;\mbox{normal}\cr%&#10;\mbox{cancer}&amp;0&amp;1000\cr \mbox{normal}&amp;1&amp;0\cr%&#10;}%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9"/>
  <p:tag name="PICTUREFILESIZE" val="55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L] = \sum_k \sum_j \int_{{\cal R}_j} L_{kj}&#10;    p(\bfx, {\cal C}_k) \diff{\bfx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5"/>
  <p:tag name="PICTUREFILESIZE" val="59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\expect[L] = \sum_k L_{kj}&#10;    p({\cal C}_k| 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5"/>
  <p:tag name="PICTUREFILESIZE" val="390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{\cal R}_{j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"/>
  <p:tag name="PICTUREFILESIZE" val="130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,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8"/>
  <p:tag name="PICTUREFILESIZE" val="17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 L ] = \iint L(t, y(\bfx))&#10;   p(\bfx, t) \diff{\bfx} \diff{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3"/>
  <p:tag name="PICTUREFILESIZE" val="53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expect[ L ] = \iint \{ y(\bfx) - t \}^2&#10;   p(\bfx, t) \diff{\bfx} \diff{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9"/>
  <p:tag name="PICTUREFILESIZE" val="54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usepackage{color}&#10;\begin{document}&#10;\[&#10;    \widetilde{E}(\bfw) = \frac{1}{2} \sum_{n=1}^N&#10;    \left\{ y(x_n, \bfw) - t_n \right\}^2&#10;    \color{red} + \frac{\lambda}{2} \| \bfw \|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9"/>
  <p:tag name="PICTUREFILESIZE" val="660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lefteqn{ \{y(\bfx) - t\}^2 = \{y(\bfx) - \expect[t|\bfx] +&#10;  \expect[t|\bfx] - t\}^2 }  \\&#10;  &amp;=&amp; \{y(\bfx) - \expect[t|\bfx]\}^2&#10;  + 2 \{y(\bfx) - \expect[t|\bfx] \} \{ \expect[t|\bfx] - t\}&#10;  + \{ \expect[t|\bfx] - t\}^2 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7"/>
  <p:tag name="PICTUREFILESIZE" val="994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xpect[L] = \int \left\{y(\bfx) - \expect[t|\bfx]&#10;  \right\}^2 p(\bfx) \diff{\bfx} + \int \var\left[t|\bfx\right]&#10;  p(\bfx) \diff{\bfx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39"/>
  <p:tag name="PICTUREFILESIZE" val="746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y(\bfx) = \expect[t|\bfx]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6"/>
  <p:tag name="PICTUREFILESIZE" val="23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,\bfx) = p(\bfx|t) p(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2"/>
  <p:tag name="PICTUREFILESIZE" val="298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\bfx) = \frac{p(\bfx|t) p(t)}{p(\bfx)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2"/>
  <p:tag name="PICTUREFILESIZE" val="430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"/>
  <p:tag name="PICTUREFILESIZE" val="176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x] = - \sum_x p(x) \log_2 p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5"/>
  <p:tag name="PICTUREFILESIZE" val="38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x] = - 8 \times \frac{1}{8} \log_2 \frac{1}{8} = 3~{\rm bits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3"/>
  <p:tag name="PICTUREFILESIZE" val="438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r|cccccccc}&#10;$x$  &amp; a &amp; b &amp; c &amp; d &amp; e &amp; f &amp; g &amp; h \\ \hline&#10;$p(x)$ &amp; \rule{0mm}{4mm} $\frac{1}{2}$ &amp; $\frac{1}{4}$ &amp; $\frac{1}{8}$ &amp; $\frac{1}{16}$ &amp; $\frac{1}{64}$ &amp; $\frac{1}{64}$ &amp; $\frac{1}{64}$ &amp; $\frac{1}{64}$  \\&#10;code &amp; \rule{0mm}{4mm} 0 &amp; 10 &amp; 110 &amp; 1110 &amp; 111100 &amp; 111101 &amp; 111110 &amp; 111111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3"/>
  <p:tag name="PICTUREFILESIZE" val="1112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\entrop[x] &amp; = &amp; - \frac{1}{2} \log_2 \frac{1}{2}&#10;    - \frac{1}{4} \log_2 \frac{1}{4}&#10;    - \frac{1}{8} \log_2 \frac{1}{8}&#10;    - \frac{1}{16} \log_2 \frac{1}{16}&#10;    - \frac{4}{64} \log_2 \frac{1}{64} \\&#10;   &amp;  = &amp; 2~{\rm bits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9"/>
  <p:tag name="PICTUREFILESIZE" val="88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-18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7"/>
  <p:tag name="PICTUREFILESIZE" val="16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{\rm average~code~length} &amp; = &amp; \frac{1}{2} \times 1 +&#10;    \frac{1}{4} \times 2 + \frac{1}{8} \times 3 +&#10;    \frac{1}{16}  \times4 + 4 \times&#10;    \frac{1}{64}  \times 6 \\&#10; &amp; = &amp; 2~{\rm bits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12"/>
  <p:tag name="PICTUREFILESIZE" val="96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W = \frac{N!}{\prod_i n_i!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3"/>
  <p:tag name="PICTUREFILESIZE" val="27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 = \frac{1}{N} \ln W  \simeq  &#10;- \lim_{N \rightarrow \infty} \sum_i&#10;    \left( \frac{n_i}{N} \right) \ln&#10;    \left( \frac{n_i}{N} \right) = - \sum_i p_i \ln p_i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3"/>
  <p:tag name="PICTUREFILESIZE" val="780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forall i: p_{i} = \frac{1}{M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2"/>
  <p:tag name="PICTUREFILESIZE" val="238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im_{\Delta \rightarrow 0} \left\{ - \sum_i p(x_i) \Delta&#10;    \ln p(x_i) \right\} =  - \int p(x) \ln p(x) \diff{x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21"/>
  <p:tag name="PICTUREFILESIZE" val="756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) = {\cal N}(x|\mu,\sigma^{2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9"/>
  <p:tag name="PICTUREFILESIZE" val="30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x] = \frac{1}{2} \left\{1 +  \ln (2 \pi \sigma^2) \right\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1"/>
  <p:tag name="PICTUREFILESIZE" val="36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a^{2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"/>
  <p:tag name="PICTUREFILESIZE" val="120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\bfy | \bfx] = - \iint p(\bfy, \bfx) \ln p(\bfy|\bfx) \diff{\bfy}&#10;    \diff{\bfx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5"/>
  <p:tag name="PICTUREFILESIZE" val="54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\bfx,\bfy] = \entrop[\bfy|\bfx] + \entrop[\bfx]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2"/>
  <p:tag name="PICTUREFILESIZE" val="26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358</Words>
  <Application>Microsoft Office PowerPoint</Application>
  <PresentationFormat>On-screen Show (4:3)</PresentationFormat>
  <Paragraphs>143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cmmi10</vt:lpstr>
      <vt:lpstr>Symbol</vt:lpstr>
      <vt:lpstr>cmti10</vt:lpstr>
      <vt:lpstr>cmr10</vt:lpstr>
      <vt:lpstr>cmbx10</vt:lpstr>
      <vt:lpstr>AngsanaUPC</vt:lpstr>
      <vt:lpstr>cmsy10</vt:lpstr>
      <vt:lpstr>Office Theme</vt:lpstr>
      <vt:lpstr>Pattern Recognition  and Machine Learning</vt:lpstr>
      <vt:lpstr>Example</vt:lpstr>
      <vt:lpstr>Polynomial Curve Fitting </vt:lpstr>
      <vt:lpstr>Sum-of-Squares Error Function</vt:lpstr>
      <vt:lpstr>0th Order Polynomial</vt:lpstr>
      <vt:lpstr>1st Order Polynomial</vt:lpstr>
      <vt:lpstr>3rd Order Polynomial</vt:lpstr>
      <vt:lpstr>9th Order Polynomial</vt:lpstr>
      <vt:lpstr>Over-fitting</vt:lpstr>
      <vt:lpstr>Polynomial Coefficients   </vt:lpstr>
      <vt:lpstr>Data Set Size: </vt:lpstr>
      <vt:lpstr>Data Set Size: </vt:lpstr>
      <vt:lpstr>Regularization</vt:lpstr>
      <vt:lpstr>Regularization: </vt:lpstr>
      <vt:lpstr>Regularization: </vt:lpstr>
      <vt:lpstr>Regularization:           vs. </vt:lpstr>
      <vt:lpstr>Polynomial Coefficients   </vt:lpstr>
      <vt:lpstr>Probability Theory</vt:lpstr>
      <vt:lpstr>Probability Theory</vt:lpstr>
      <vt:lpstr>Probability Theory</vt:lpstr>
      <vt:lpstr>The Rules of Probability</vt:lpstr>
      <vt:lpstr>Bayes’ Theorem</vt:lpstr>
      <vt:lpstr>Probability Densities</vt:lpstr>
      <vt:lpstr>Transformed Densities</vt:lpstr>
      <vt:lpstr>Expectations</vt:lpstr>
      <vt:lpstr>Variances and Covariances</vt:lpstr>
      <vt:lpstr>The Gaussian Distribution</vt:lpstr>
      <vt:lpstr>Gaussian Mean and Variance</vt:lpstr>
      <vt:lpstr>The Multivariate Gaussian</vt:lpstr>
      <vt:lpstr>Gaussian Parameter Estimation</vt:lpstr>
      <vt:lpstr>Maximum (Log) Likelihood</vt:lpstr>
      <vt:lpstr>Properties of          and </vt:lpstr>
      <vt:lpstr>Curve Fitting Re-visited</vt:lpstr>
      <vt:lpstr>Maximum Likelihood</vt:lpstr>
      <vt:lpstr>Predictive Distribution</vt:lpstr>
      <vt:lpstr>MAP: A Step towards Bayes</vt:lpstr>
      <vt:lpstr>Bayesian Curve Fitting</vt:lpstr>
      <vt:lpstr>Bayesian Predictive Distribution</vt:lpstr>
      <vt:lpstr>Model Selection</vt:lpstr>
      <vt:lpstr>Curse of Dimensionality</vt:lpstr>
      <vt:lpstr>Curse of Dimensionality</vt:lpstr>
      <vt:lpstr>Decision Theory</vt:lpstr>
      <vt:lpstr>Minimum Misclassification Rate</vt:lpstr>
      <vt:lpstr>Minimum Expected Loss</vt:lpstr>
      <vt:lpstr>Minimum Expected Loss</vt:lpstr>
      <vt:lpstr>Reject Option</vt:lpstr>
      <vt:lpstr>Why Separate Inference and Decision?</vt:lpstr>
      <vt:lpstr>Decision Theory for Regression</vt:lpstr>
      <vt:lpstr>The Squared Loss Function</vt:lpstr>
      <vt:lpstr>Generative vs Discriminative</vt:lpstr>
      <vt:lpstr>Entropy</vt:lpstr>
      <vt:lpstr>Entropy</vt:lpstr>
      <vt:lpstr>Entropy</vt:lpstr>
      <vt:lpstr>Entropy</vt:lpstr>
      <vt:lpstr>Entropy</vt:lpstr>
      <vt:lpstr>Differential Entropy</vt:lpstr>
      <vt:lpstr>Conditional Entropy</vt:lpstr>
      <vt:lpstr>The Kullback-Leibler Divergence</vt:lpstr>
      <vt:lpstr>Mutual Information</vt:lpstr>
    </vt:vector>
  </TitlesOfParts>
  <Company>Microsoft Research Ltd, Cambridge 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Svensén</dc:creator>
  <cp:lastModifiedBy>Markus Svensén</cp:lastModifiedBy>
  <cp:revision>325</cp:revision>
  <dcterms:created xsi:type="dcterms:W3CDTF">2007-06-28T16:14:27Z</dcterms:created>
  <dcterms:modified xsi:type="dcterms:W3CDTF">2007-11-14T17:12:50Z</dcterms:modified>
</cp:coreProperties>
</file>