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8.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5" r:id="rId2"/>
    <p:sldMasterId id="2147483777" r:id="rId3"/>
    <p:sldMasterId id="2147483789" r:id="rId4"/>
    <p:sldMasterId id="2147483801" r:id="rId5"/>
    <p:sldMasterId id="2147483813" r:id="rId6"/>
    <p:sldMasterId id="2147483825" r:id="rId7"/>
    <p:sldMasterId id="2147483837" r:id="rId8"/>
    <p:sldMasterId id="2147483849" r:id="rId9"/>
  </p:sldMasterIdLst>
  <p:notesMasterIdLst>
    <p:notesMasterId r:id="rId29"/>
  </p:notesMasterIdLst>
  <p:handoutMasterIdLst>
    <p:handoutMasterId r:id="rId30"/>
  </p:handoutMasterIdLst>
  <p:sldIdLst>
    <p:sldId id="268" r:id="rId10"/>
    <p:sldId id="276" r:id="rId11"/>
    <p:sldId id="286" r:id="rId12"/>
    <p:sldId id="288" r:id="rId13"/>
    <p:sldId id="296" r:id="rId14"/>
    <p:sldId id="291" r:id="rId15"/>
    <p:sldId id="295" r:id="rId16"/>
    <p:sldId id="292" r:id="rId17"/>
    <p:sldId id="293" r:id="rId18"/>
    <p:sldId id="294" r:id="rId19"/>
    <p:sldId id="297" r:id="rId20"/>
    <p:sldId id="298" r:id="rId21"/>
    <p:sldId id="300" r:id="rId22"/>
    <p:sldId id="301" r:id="rId23"/>
    <p:sldId id="302" r:id="rId24"/>
    <p:sldId id="299" r:id="rId25"/>
    <p:sldId id="290" r:id="rId26"/>
    <p:sldId id="284" r:id="rId27"/>
    <p:sldId id="285" r:id="rId28"/>
  </p:sldIdLst>
  <p:sldSz cx="12187238"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orient="horz" pos="1275">
          <p15:clr>
            <a:srgbClr val="A4A3A4"/>
          </p15:clr>
        </p15:guide>
        <p15:guide id="3" orient="horz" pos="3929">
          <p15:clr>
            <a:srgbClr val="A4A3A4"/>
          </p15:clr>
        </p15:guide>
        <p15:guide id="4" orient="horz" pos="2160">
          <p15:clr>
            <a:srgbClr val="A4A3A4"/>
          </p15:clr>
        </p15:guide>
        <p15:guide id="5" orient="horz" pos="3045">
          <p15:clr>
            <a:srgbClr val="A4A3A4"/>
          </p15:clr>
        </p15:guide>
        <p15:guide id="6" orient="horz" pos="4269">
          <p15:clr>
            <a:srgbClr val="A4A3A4"/>
          </p15:clr>
        </p15:guide>
        <p15:guide id="7" orient="horz" pos="3997" userDrawn="1">
          <p15:clr>
            <a:srgbClr val="A4A3A4"/>
          </p15:clr>
        </p15:guide>
        <p15:guide id="8" pos="91">
          <p15:clr>
            <a:srgbClr val="A4A3A4"/>
          </p15:clr>
        </p15:guide>
        <p15:guide id="9" pos="7585">
          <p15:clr>
            <a:srgbClr val="A4A3A4"/>
          </p15:clr>
        </p15:guide>
        <p15:guide id="10" pos="3839">
          <p15:clr>
            <a:srgbClr val="A4A3A4"/>
          </p15:clr>
        </p15:guide>
        <p15:guide id="11" pos="204">
          <p15:clr>
            <a:srgbClr val="A4A3A4"/>
          </p15:clr>
        </p15:guide>
        <p15:guide id="12" pos="7472">
          <p15:clr>
            <a:srgbClr val="A4A3A4"/>
          </p15:clr>
        </p15:guide>
        <p15:guide id="13" orient="horz" pos="4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75125" autoAdjust="0"/>
  </p:normalViewPr>
  <p:slideViewPr>
    <p:cSldViewPr snapToObjects="1">
      <p:cViewPr varScale="1">
        <p:scale>
          <a:sx n="50" d="100"/>
          <a:sy n="50" d="100"/>
        </p:scale>
        <p:origin x="1092" y="64"/>
      </p:cViewPr>
      <p:guideLst>
        <p:guide orient="horz" pos="391"/>
        <p:guide orient="horz" pos="1275"/>
        <p:guide orient="horz" pos="3929"/>
        <p:guide orient="horz" pos="2160"/>
        <p:guide orient="horz" pos="3045"/>
        <p:guide orient="horz" pos="4269"/>
        <p:guide orient="horz" pos="3997"/>
        <p:guide pos="91"/>
        <p:guide pos="7585"/>
        <p:guide pos="3839"/>
        <p:guide pos="204"/>
        <p:guide pos="7472"/>
        <p:guide orient="horz" pos="4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43" d="100"/>
          <a:sy n="43" d="100"/>
        </p:scale>
        <p:origin x="2835"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endParaRPr>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86A4B46-F6A6-DA4E-8415-64807F0B23D2}" type="datetimeFigureOut">
              <a:rPr lang="de-DE" smtClean="0">
                <a:latin typeface="Arial" panose="020B0604020202020204" pitchFamily="34" charset="0"/>
              </a:rPr>
              <a:t>18.12.2018</a:t>
            </a:fld>
            <a:endParaRPr lang="de-DE" dirty="0">
              <a:latin typeface="Arial" panose="020B0604020202020204" pitchFamily="34" charset="0"/>
            </a:endParaRPr>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endParaRPr>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2B048993-9816-0246-B1D2-4028350D98C2}" type="slidenum">
              <a:rPr lang="de-DE" smtClean="0">
                <a:latin typeface="Arial" panose="020B0604020202020204" pitchFamily="34" charset="0"/>
              </a:rPr>
              <a:t>‹#›</a:t>
            </a:fld>
            <a:endParaRPr lang="de-DE" dirty="0">
              <a:latin typeface="Arial" panose="020B0604020202020204" pitchFamily="34" charset="0"/>
            </a:endParaRPr>
          </a:p>
        </p:txBody>
      </p:sp>
    </p:spTree>
    <p:extLst>
      <p:ext uri="{BB962C8B-B14F-4D97-AF65-F5344CB8AC3E}">
        <p14:creationId xmlns:p14="http://schemas.microsoft.com/office/powerpoint/2010/main" val="2195302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atin typeface="Arial" panose="020B0604020202020204" pitchFamily="34" charset="0"/>
              </a:defRPr>
            </a:lvl1pPr>
          </a:lstStyle>
          <a:p>
            <a:endParaRPr lang="de-CH" dirty="0"/>
          </a:p>
        </p:txBody>
      </p:sp>
      <p:sp>
        <p:nvSpPr>
          <p:cNvPr id="3" name="Datumsplatzhalt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atin typeface="Arial" panose="020B0604020202020204" pitchFamily="34" charset="0"/>
              </a:defRPr>
            </a:lvl1pPr>
          </a:lstStyle>
          <a:p>
            <a:fld id="{BCDB334D-D17F-49C4-91DD-37BB7E818209}" type="datetimeFigureOut">
              <a:rPr lang="de-CH" smtClean="0"/>
              <a:pPr/>
              <a:t>18.12.2018</a:t>
            </a:fld>
            <a:endParaRPr lang="de-CH" dirty="0"/>
          </a:p>
        </p:txBody>
      </p:sp>
      <p:sp>
        <p:nvSpPr>
          <p:cNvPr id="4" name="Folienbildplatzhalter 3"/>
          <p:cNvSpPr>
            <a:spLocks noGrp="1" noRot="1" noChangeAspect="1"/>
          </p:cNvSpPr>
          <p:nvPr>
            <p:ph type="sldImg" idx="2"/>
          </p:nvPr>
        </p:nvSpPr>
        <p:spPr>
          <a:xfrm>
            <a:off x="141288" y="768350"/>
            <a:ext cx="6816725" cy="3836988"/>
          </a:xfrm>
          <a:prstGeom prst="rect">
            <a:avLst/>
          </a:prstGeom>
          <a:noFill/>
          <a:ln w="12700">
            <a:solidFill>
              <a:prstClr val="black"/>
            </a:solidFill>
          </a:ln>
        </p:spPr>
        <p:txBody>
          <a:bodyPr vert="horz" lIns="99040" tIns="49520" rIns="99040" bIns="49520" rtlCol="0" anchor="ctr"/>
          <a:lstStyle/>
          <a:p>
            <a:endParaRPr lang="de-CH"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9040" tIns="49520" rIns="99040"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atin typeface="Arial" panose="020B0604020202020204" pitchFamily="34" charset="0"/>
              </a:defRPr>
            </a:lvl1pPr>
          </a:lstStyle>
          <a:p>
            <a:endParaRPr lang="de-CH" dirty="0"/>
          </a:p>
        </p:txBody>
      </p:sp>
      <p:sp>
        <p:nvSpPr>
          <p:cNvPr id="7" name="Foliennummernplatzhalt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atin typeface="Arial" panose="020B0604020202020204" pitchFamily="34" charset="0"/>
              </a:defRPr>
            </a:lvl1pPr>
          </a:lstStyle>
          <a:p>
            <a:fld id="{A51C0C35-A9A2-4EFD-9BAF-1E52E29E03D1}" type="slidenum">
              <a:rPr lang="de-CH" smtClean="0"/>
              <a:pPr/>
              <a:t>‹#›</a:t>
            </a:fld>
            <a:endParaRPr lang="de-CH" dirty="0"/>
          </a:p>
        </p:txBody>
      </p:sp>
    </p:spTree>
    <p:extLst>
      <p:ext uri="{BB962C8B-B14F-4D97-AF65-F5344CB8AC3E}">
        <p14:creationId xmlns:p14="http://schemas.microsoft.com/office/powerpoint/2010/main" val="2773599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sz="1200" kern="1200" dirty="0">
                <a:solidFill>
                  <a:schemeClr val="tx1"/>
                </a:solidFill>
                <a:effectLst/>
                <a:latin typeface="Arial" panose="020B0604020202020204" pitchFamily="34" charset="0"/>
                <a:ea typeface="+mn-ea"/>
                <a:cs typeface="+mn-cs"/>
              </a:rPr>
              <a:t>In today’s hyper-competitive financial market environment, sustainable financial situations such as turnovers and cash flows are essential for company to survive. Financial failures, however, have potential to destroy not only the company but also the whole industrial ecosystem. Moreover, Recent industry examples highlight the challenges that companies face in recovering from a disruption. For instance, Toyota had a supply network disruption in the aftermath of the 2011 tsunami in Japan. This poses challenges to the companies’ reaction towards the crisis. Resilience, an indicator of the capacity to undergo deep change without or prior to a crisis, has been widely used as a parameter to examine the ability to stabilize within a system.  </a:t>
            </a:r>
          </a:p>
          <a:p>
            <a:r>
              <a:rPr lang="en-GB" sz="1200" kern="1200" dirty="0">
                <a:solidFill>
                  <a:schemeClr val="tx1"/>
                </a:solidFill>
                <a:effectLst/>
                <a:latin typeface="Arial" panose="020B0604020202020204" pitchFamily="34" charset="0"/>
                <a:ea typeface="+mn-ea"/>
                <a:cs typeface="+mn-cs"/>
              </a:rPr>
              <a:t>Then we implicate the model into an ecosystem of one of the Fortune Global 500, Wanda Group, using scale free network, to analysis the recovery response to cascading crisis disruption. </a:t>
            </a:r>
            <a:endParaRPr lang="en-GB" altLang="zh-CN" sz="1200" kern="1200" dirty="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2</a:t>
            </a:fld>
            <a:endParaRPr lang="de-CH" dirty="0"/>
          </a:p>
        </p:txBody>
      </p:sp>
    </p:spTree>
    <p:extLst>
      <p:ext uri="{BB962C8B-B14F-4D97-AF65-F5344CB8AC3E}">
        <p14:creationId xmlns:p14="http://schemas.microsoft.com/office/powerpoint/2010/main" val="191404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11</a:t>
            </a:fld>
            <a:endParaRPr lang="de-CH" dirty="0"/>
          </a:p>
        </p:txBody>
      </p:sp>
    </p:spTree>
    <p:extLst>
      <p:ext uri="{BB962C8B-B14F-4D97-AF65-F5344CB8AC3E}">
        <p14:creationId xmlns:p14="http://schemas.microsoft.com/office/powerpoint/2010/main" val="213646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12</a:t>
            </a:fld>
            <a:endParaRPr lang="de-CH" dirty="0"/>
          </a:p>
        </p:txBody>
      </p:sp>
    </p:spTree>
    <p:extLst>
      <p:ext uri="{BB962C8B-B14F-4D97-AF65-F5344CB8AC3E}">
        <p14:creationId xmlns:p14="http://schemas.microsoft.com/office/powerpoint/2010/main" val="250591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13</a:t>
            </a:fld>
            <a:endParaRPr lang="de-CH" dirty="0"/>
          </a:p>
        </p:txBody>
      </p:sp>
    </p:spTree>
    <p:extLst>
      <p:ext uri="{BB962C8B-B14F-4D97-AF65-F5344CB8AC3E}">
        <p14:creationId xmlns:p14="http://schemas.microsoft.com/office/powerpoint/2010/main" val="3134094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14</a:t>
            </a:fld>
            <a:endParaRPr lang="de-CH" dirty="0"/>
          </a:p>
        </p:txBody>
      </p:sp>
    </p:spTree>
    <p:extLst>
      <p:ext uri="{BB962C8B-B14F-4D97-AF65-F5344CB8AC3E}">
        <p14:creationId xmlns:p14="http://schemas.microsoft.com/office/powerpoint/2010/main" val="1885399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15</a:t>
            </a:fld>
            <a:endParaRPr lang="de-CH" dirty="0"/>
          </a:p>
        </p:txBody>
      </p:sp>
    </p:spTree>
    <p:extLst>
      <p:ext uri="{BB962C8B-B14F-4D97-AF65-F5344CB8AC3E}">
        <p14:creationId xmlns:p14="http://schemas.microsoft.com/office/powerpoint/2010/main" val="216000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16</a:t>
            </a:fld>
            <a:endParaRPr lang="de-CH" dirty="0"/>
          </a:p>
        </p:txBody>
      </p:sp>
    </p:spTree>
    <p:extLst>
      <p:ext uri="{BB962C8B-B14F-4D97-AF65-F5344CB8AC3E}">
        <p14:creationId xmlns:p14="http://schemas.microsoft.com/office/powerpoint/2010/main" val="1846774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sz="1200" kern="1200" dirty="0">
                <a:solidFill>
                  <a:schemeClr val="tx1"/>
                </a:solidFill>
                <a:effectLst/>
                <a:latin typeface="Arial" panose="020B0604020202020204" pitchFamily="34" charset="0"/>
                <a:ea typeface="+mn-ea"/>
                <a:cs typeface="+mn-cs"/>
              </a:rPr>
              <a:t>External financial disruption and the operation of inter-connected infrastructures involve an intricate decision making where each action can invoke a variety of unpredictable reactions. </a:t>
            </a:r>
          </a:p>
          <a:p>
            <a:endParaRPr lang="en-GB" altLang="zh-CN" sz="1200" kern="1200" dirty="0">
              <a:solidFill>
                <a:schemeClr val="tx1"/>
              </a:solidFill>
              <a:effectLst/>
              <a:latin typeface="Arial" panose="020B0604020202020204" pitchFamily="34" charset="0"/>
              <a:ea typeface="+mn-ea"/>
              <a:cs typeface="+mn-cs"/>
            </a:endParaRPr>
          </a:p>
          <a:p>
            <a:r>
              <a:rPr lang="en-GB" sz="1200" kern="1200" dirty="0">
                <a:solidFill>
                  <a:schemeClr val="tx1"/>
                </a:solidFill>
                <a:effectLst/>
                <a:latin typeface="Arial" panose="020B0604020202020204" pitchFamily="34" charset="0"/>
                <a:ea typeface="+mn-ea"/>
                <a:cs typeface="+mn-cs"/>
              </a:rPr>
              <a:t>Under the condition that no external incentive is made, every node is influenced by the disruption occurred in the selected node. Then</a:t>
            </a:r>
            <a:r>
              <a:rPr lang="en-US" sz="1200" kern="1200" dirty="0">
                <a:solidFill>
                  <a:schemeClr val="tx1"/>
                </a:solidFill>
                <a:effectLst/>
                <a:latin typeface="Arial" panose="020B0604020202020204" pitchFamily="34" charset="0"/>
                <a:ea typeface="+mn-ea"/>
                <a:cs typeface="+mn-cs"/>
              </a:rPr>
              <a:t> an implementation of the vulnerability and resilience concept with the adaptations of the operating estimations of subsidiaries within Wanda Group is performed. </a:t>
            </a:r>
          </a:p>
          <a:p>
            <a:endParaRPr lang="en-US" altLang="zh-CN" sz="1200" kern="1200" dirty="0">
              <a:solidFill>
                <a:schemeClr val="tx1"/>
              </a:solidFill>
              <a:effectLst/>
              <a:latin typeface="Arial" panose="020B0604020202020204" pitchFamily="34" charset="0"/>
              <a:ea typeface="+mn-ea"/>
              <a:cs typeface="+mn-cs"/>
            </a:endParaRPr>
          </a:p>
          <a:p>
            <a:r>
              <a:rPr lang="en-US" sz="1200" kern="1200" dirty="0">
                <a:solidFill>
                  <a:schemeClr val="tx1"/>
                </a:solidFill>
                <a:effectLst/>
                <a:latin typeface="Arial" panose="020B0604020202020204" pitchFamily="34" charset="0"/>
                <a:ea typeface="+mn-ea"/>
                <a:cs typeface="+mn-cs"/>
              </a:rPr>
              <a:t>When the responses time delay and distribution of resources are limited in reasonable ranges, the threshold point in simulation time has the optimized effect.</a:t>
            </a:r>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17</a:t>
            </a:fld>
            <a:endParaRPr lang="de-CH" dirty="0"/>
          </a:p>
        </p:txBody>
      </p:sp>
    </p:spTree>
    <p:extLst>
      <p:ext uri="{BB962C8B-B14F-4D97-AF65-F5344CB8AC3E}">
        <p14:creationId xmlns:p14="http://schemas.microsoft.com/office/powerpoint/2010/main" val="499837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19</a:t>
            </a:fld>
            <a:endParaRPr lang="de-CH" dirty="0"/>
          </a:p>
        </p:txBody>
      </p:sp>
    </p:spTree>
    <p:extLst>
      <p:ext uri="{BB962C8B-B14F-4D97-AF65-F5344CB8AC3E}">
        <p14:creationId xmlns:p14="http://schemas.microsoft.com/office/powerpoint/2010/main" val="50475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3</a:t>
            </a:fld>
            <a:endParaRPr lang="de-CH" dirty="0"/>
          </a:p>
        </p:txBody>
      </p:sp>
    </p:spTree>
    <p:extLst>
      <p:ext uri="{BB962C8B-B14F-4D97-AF65-F5344CB8AC3E}">
        <p14:creationId xmlns:p14="http://schemas.microsoft.com/office/powerpoint/2010/main" val="218484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4</a:t>
            </a:fld>
            <a:endParaRPr lang="de-CH" dirty="0"/>
          </a:p>
        </p:txBody>
      </p:sp>
    </p:spTree>
    <p:extLst>
      <p:ext uri="{BB962C8B-B14F-4D97-AF65-F5344CB8AC3E}">
        <p14:creationId xmlns:p14="http://schemas.microsoft.com/office/powerpoint/2010/main" val="74946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5</a:t>
            </a:fld>
            <a:endParaRPr lang="de-CH" dirty="0"/>
          </a:p>
        </p:txBody>
      </p:sp>
    </p:spTree>
    <p:extLst>
      <p:ext uri="{BB962C8B-B14F-4D97-AF65-F5344CB8AC3E}">
        <p14:creationId xmlns:p14="http://schemas.microsoft.com/office/powerpoint/2010/main" val="381539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6</a:t>
            </a:fld>
            <a:endParaRPr lang="de-CH" dirty="0"/>
          </a:p>
        </p:txBody>
      </p:sp>
    </p:spTree>
    <p:extLst>
      <p:ext uri="{BB962C8B-B14F-4D97-AF65-F5344CB8AC3E}">
        <p14:creationId xmlns:p14="http://schemas.microsoft.com/office/powerpoint/2010/main" val="46674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7</a:t>
            </a:fld>
            <a:endParaRPr lang="de-CH" dirty="0"/>
          </a:p>
        </p:txBody>
      </p:sp>
    </p:spTree>
    <p:extLst>
      <p:ext uri="{BB962C8B-B14F-4D97-AF65-F5344CB8AC3E}">
        <p14:creationId xmlns:p14="http://schemas.microsoft.com/office/powerpoint/2010/main" val="259902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8</a:t>
            </a:fld>
            <a:endParaRPr lang="de-CH" dirty="0"/>
          </a:p>
        </p:txBody>
      </p:sp>
    </p:spTree>
    <p:extLst>
      <p:ext uri="{BB962C8B-B14F-4D97-AF65-F5344CB8AC3E}">
        <p14:creationId xmlns:p14="http://schemas.microsoft.com/office/powerpoint/2010/main" val="228858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9</a:t>
            </a:fld>
            <a:endParaRPr lang="de-CH" dirty="0"/>
          </a:p>
        </p:txBody>
      </p:sp>
    </p:spTree>
    <p:extLst>
      <p:ext uri="{BB962C8B-B14F-4D97-AF65-F5344CB8AC3E}">
        <p14:creationId xmlns:p14="http://schemas.microsoft.com/office/powerpoint/2010/main" val="1366356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C0C35-A9A2-4EFD-9BAF-1E52E29E03D1}" type="slidenum">
              <a:rPr lang="de-CH" smtClean="0"/>
              <a:pPr/>
              <a:t>10</a:t>
            </a:fld>
            <a:endParaRPr lang="de-CH" dirty="0"/>
          </a:p>
        </p:txBody>
      </p:sp>
    </p:spTree>
    <p:extLst>
      <p:ext uri="{BB962C8B-B14F-4D97-AF65-F5344CB8AC3E}">
        <p14:creationId xmlns:p14="http://schemas.microsoft.com/office/powerpoint/2010/main" val="14758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r>
              <a:rPr lang="zh-CN" altLang="en-US"/>
              <a:t>单击图标添加图片</a:t>
            </a:r>
            <a:endParaRPr lang="en-GB" dirty="0"/>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3656661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11809981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2250700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2688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9028826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5977274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6834570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40715051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41947282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297493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2508653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422879230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687079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68459606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89741533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41897078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415688739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87561258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6061081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57159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49029171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79285593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938438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8078454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14787039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13551971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7264635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36856928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823415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6380085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419692003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807231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614206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818019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983430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46217833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942775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9284574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19392417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91545528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27299815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3079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92851137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37869484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102413516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30382286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6335792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2792712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6120193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98753593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4602382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7060516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15028168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195414164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53229146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07514662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373609004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2961782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421466899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4492542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3548068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6522106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421300136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58747538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43000278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11537949"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11537949"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7" name="Fußzeilenplatzhalter 6"/>
          <p:cNvSpPr>
            <a:spLocks noGrp="1"/>
          </p:cNvSpPr>
          <p:nvPr>
            <p:ph type="ftr" sz="quarter" idx="13"/>
          </p:nvPr>
        </p:nvSpPr>
        <p:spPr/>
        <p:txBody>
          <a:bodyPr/>
          <a:lstStyle/>
          <a:p>
            <a:r>
              <a:rPr lang="it-IT"/>
              <a:t>Jingyi Liao, Yuan Cui, Yixi Li</a:t>
            </a:r>
            <a:endParaRPr lang="en-GB" dirty="0"/>
          </a:p>
        </p:txBody>
      </p:sp>
      <p:sp>
        <p:nvSpPr>
          <p:cNvPr id="9" name="Bildplatzhalter 8"/>
          <p:cNvSpPr>
            <a:spLocks noGrp="1"/>
          </p:cNvSpPr>
          <p:nvPr>
            <p:ph type="pic" sz="quarter" idx="14"/>
          </p:nvPr>
        </p:nvSpPr>
        <p:spPr>
          <a:xfrm>
            <a:off x="323850" y="619200"/>
            <a:ext cx="11537950" cy="2809800"/>
          </a:xfrm>
        </p:spPr>
        <p:txBody>
          <a:bodyPr/>
          <a:lstStyle/>
          <a:p>
            <a:endParaRPr lang="en-GB" dirty="0"/>
          </a:p>
        </p:txBody>
      </p:sp>
    </p:spTree>
    <p:extLst>
      <p:ext uri="{BB962C8B-B14F-4D97-AF65-F5344CB8AC3E}">
        <p14:creationId xmlns:p14="http://schemas.microsoft.com/office/powerpoint/2010/main" val="21429836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49158913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6"/>
            <a:ext cx="1153795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4"/>
            <a:ext cx="1153795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4"/>
            <a:ext cx="1153795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6806052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1" y="0"/>
            <a:ext cx="12187238"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2" name="Titel 1"/>
          <p:cNvSpPr>
            <a:spLocks noGrp="1"/>
          </p:cNvSpPr>
          <p:nvPr>
            <p:ph type="ctrTitle" hasCustomPrompt="1"/>
          </p:nvPr>
        </p:nvSpPr>
        <p:spPr>
          <a:xfrm>
            <a:off x="323849" y="1044001"/>
            <a:ext cx="11537951" cy="980062"/>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grpSp>
        <p:nvGrpSpPr>
          <p:cNvPr id="10" name="Gruppieren 9"/>
          <p:cNvGrpSpPr/>
          <p:nvPr userDrawn="1"/>
        </p:nvGrpSpPr>
        <p:grpSpPr>
          <a:xfrm>
            <a:off x="144463" y="152401"/>
            <a:ext cx="11897959" cy="612775"/>
            <a:chOff x="144463" y="152401"/>
            <a:chExt cx="11897959" cy="612775"/>
          </a:xfrm>
          <a:solidFill>
            <a:schemeClr val="accent1"/>
          </a:solidFill>
        </p:grpSpPr>
        <p:sp>
          <p:nvSpPr>
            <p:cNvPr id="13" name="Rechteck 12"/>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hteck 13"/>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14"/>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Untertitel 2"/>
          <p:cNvSpPr>
            <a:spLocks noGrp="1"/>
          </p:cNvSpPr>
          <p:nvPr>
            <p:ph type="subTitle" idx="1" hasCustomPrompt="1"/>
          </p:nvPr>
        </p:nvSpPr>
        <p:spPr bwMode="gray">
          <a:xfrm>
            <a:off x="323850" y="620714"/>
            <a:ext cx="11537950"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pic>
        <p:nvPicPr>
          <p:cNvPr id="9"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
        <p:nvSpPr>
          <p:cNvPr id="11" name="Textfeld 10"/>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 Select picture – right click – change picture</a:t>
            </a:r>
          </a:p>
        </p:txBody>
      </p:sp>
      <p:grpSp>
        <p:nvGrpSpPr>
          <p:cNvPr id="12" name="Gruppieren 11"/>
          <p:cNvGrpSpPr/>
          <p:nvPr userDrawn="1"/>
        </p:nvGrpSpPr>
        <p:grpSpPr>
          <a:xfrm>
            <a:off x="-377675" y="-385093"/>
            <a:ext cx="12418863" cy="7159750"/>
            <a:chOff x="-377675" y="-385093"/>
            <a:chExt cx="12418863" cy="7159750"/>
          </a:xfrm>
        </p:grpSpPr>
        <p:cxnSp>
          <p:nvCxnSpPr>
            <p:cNvPr id="16" name="Gerade Verbindung 15"/>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Gerade Verbindung 16"/>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7" name="Gerade Verbindung 26"/>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Gerade Verbindung 27"/>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079181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1153795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02938037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1" y="2024064"/>
            <a:ext cx="557764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6285565" y="2024064"/>
            <a:ext cx="5567205"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US" altLang="zh-CN"/>
              <a:t>18.12.2018</a:t>
            </a:r>
            <a:endParaRPr lang="en-GB" dirty="0"/>
          </a:p>
        </p:txBody>
      </p:sp>
      <p:sp>
        <p:nvSpPr>
          <p:cNvPr id="6" name="Fußzeilenplatzhalter 5"/>
          <p:cNvSpPr>
            <a:spLocks noGrp="1"/>
          </p:cNvSpPr>
          <p:nvPr>
            <p:ph type="ftr" sz="quarter" idx="11"/>
          </p:nvPr>
        </p:nvSpPr>
        <p:spPr/>
        <p:txBody>
          <a:bodyPr/>
          <a:lstStyle/>
          <a:p>
            <a:r>
              <a:rPr lang="it-IT"/>
              <a:t>Jingyi Liao, Yuan Cui, Yixi Li</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xfrm>
            <a:off x="323850" y="620714"/>
            <a:ext cx="11537950" cy="972000"/>
          </a:xfrm>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405744646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a:xfrm>
            <a:off x="323850" y="620714"/>
            <a:ext cx="11537950" cy="972000"/>
          </a:xfrm>
        </p:spPr>
        <p:txBody>
          <a:bodyPr/>
          <a:lstStyle>
            <a:lvl1pPr>
              <a:defRPr/>
            </a:lvl1pPr>
          </a:lstStyle>
          <a:p>
            <a:r>
              <a:rPr lang="en-GB" dirty="0"/>
              <a:t>Add title</a:t>
            </a:r>
          </a:p>
        </p:txBody>
      </p:sp>
    </p:spTree>
    <p:extLst>
      <p:ext uri="{BB962C8B-B14F-4D97-AF65-F5344CB8AC3E}">
        <p14:creationId xmlns:p14="http://schemas.microsoft.com/office/powerpoint/2010/main" val="1442680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US" altLang="zh-CN"/>
              <a:t>18.12.2018</a:t>
            </a:r>
            <a:endParaRPr lang="en-GB" dirty="0"/>
          </a:p>
        </p:txBody>
      </p:sp>
      <p:sp>
        <p:nvSpPr>
          <p:cNvPr id="5" name="Fußzeilenplatzhalter 4"/>
          <p:cNvSpPr>
            <a:spLocks noGrp="1"/>
          </p:cNvSpPr>
          <p:nvPr>
            <p:ph type="ftr" sz="quarter" idx="11"/>
          </p:nvPr>
        </p:nvSpPr>
        <p:spPr/>
        <p:txBody>
          <a:bodyPr/>
          <a:lstStyle/>
          <a:p>
            <a:r>
              <a:rPr lang="it-IT"/>
              <a:t>Jingyi Liao, Yuan Cui, Yixi Li</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1153795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97254576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2587271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12187238"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9" name="Bild 8"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15063859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emf"/><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emf"/><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1.emf"/><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e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media/image1.emf"/><Relationship Id="rId5" Type="http://schemas.openxmlformats.org/officeDocument/2006/relationships/slideLayout" Target="../slideLayouts/slideLayout59.xml"/><Relationship Id="rId10" Type="http://schemas.openxmlformats.org/officeDocument/2006/relationships/theme" Target="../theme/theme7.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image" Target="../media/image1.emf"/><Relationship Id="rId5" Type="http://schemas.openxmlformats.org/officeDocument/2006/relationships/slideLayout" Target="../slideLayouts/slideLayout68.xml"/><Relationship Id="rId10" Type="http://schemas.openxmlformats.org/officeDocument/2006/relationships/theme" Target="../theme/theme8.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emf"/><Relationship Id="rId5" Type="http://schemas.openxmlformats.org/officeDocument/2006/relationships/slideLayout" Target="../slideLayouts/slideLayout77.xml"/><Relationship Id="rId10" Type="http://schemas.openxmlformats.org/officeDocument/2006/relationships/theme" Target="../theme/theme9.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0495043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27652887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151447769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80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01492542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316887259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4"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410079726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265645987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pieren 7"/>
          <p:cNvGrpSpPr/>
          <p:nvPr userDrawn="1"/>
        </p:nvGrpSpPr>
        <p:grpSpPr>
          <a:xfrm>
            <a:off x="-377675" y="-385093"/>
            <a:ext cx="12418863" cy="7159750"/>
            <a:chOff x="-377675" y="-385093"/>
            <a:chExt cx="12418863" cy="7159750"/>
          </a:xfrm>
        </p:grpSpPr>
        <p:cxnSp>
          <p:nvCxnSpPr>
            <p:cNvPr id="19" name="Gerade Verbindung 18"/>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p:nvCxnSpPr>
          <p:spPr>
            <a:xfrm rot="5400000">
              <a:off x="1172813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 name="Gerade Verbindung 23"/>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5" name="Gerade Verbindung 24"/>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6" name="Gerade Verbindung 25"/>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0" name="Gerade Verbindung 29"/>
            <p:cNvCxnSpPr/>
            <p:nvPr/>
          </p:nvCxnSpPr>
          <p:spPr>
            <a:xfrm rot="5400000">
              <a:off x="596352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Gerade Verbindung 3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2" name="Gerade Verbindung 3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Gerade Verbindung 34"/>
            <p:cNvCxnSpPr/>
            <p:nvPr userDrawn="1"/>
          </p:nvCxnSpPr>
          <p:spPr>
            <a:xfrm rot="5400000">
              <a:off x="11909273"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19"/>
          <p:cNvGrpSpPr/>
          <p:nvPr/>
        </p:nvGrpSpPr>
        <p:grpSpPr>
          <a:xfrm>
            <a:off x="144463" y="152401"/>
            <a:ext cx="11897959" cy="612775"/>
            <a:chOff x="144463" y="152401"/>
            <a:chExt cx="11897959" cy="612775"/>
          </a:xfrm>
          <a:solidFill>
            <a:schemeClr val="accent1"/>
          </a:solidFill>
        </p:grpSpPr>
        <p:sp>
          <p:nvSpPr>
            <p:cNvPr id="22" name="Rechteck 21"/>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hteck 22"/>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hteck 26"/>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Datumsplatzhalter 3"/>
          <p:cNvSpPr>
            <a:spLocks noGrp="1"/>
          </p:cNvSpPr>
          <p:nvPr>
            <p:ph type="dt" sz="half" idx="2"/>
          </p:nvPr>
        </p:nvSpPr>
        <p:spPr>
          <a:xfrm>
            <a:off x="10916511" y="6308726"/>
            <a:ext cx="612000" cy="468312"/>
          </a:xfrm>
          <a:prstGeom prst="rect">
            <a:avLst/>
          </a:prstGeom>
        </p:spPr>
        <p:txBody>
          <a:bodyPr vert="horz" wrap="none" lIns="0" tIns="0" rIns="0" bIns="0" rtlCol="0" anchor="ctr"/>
          <a:lstStyle>
            <a:lvl1pPr algn="ctr">
              <a:defRPr sz="800">
                <a:solidFill>
                  <a:schemeClr val="tx1"/>
                </a:solidFill>
              </a:defRPr>
            </a:lvl1pPr>
          </a:lstStyle>
          <a:p>
            <a:r>
              <a:rPr lang="en-US" altLang="zh-CN"/>
              <a:t>18.12.2018</a:t>
            </a:r>
            <a:endParaRPr lang="en-GB" dirty="0"/>
          </a:p>
        </p:txBody>
      </p:sp>
      <p:sp>
        <p:nvSpPr>
          <p:cNvPr id="5" name="Fußzeilenplatzhalter 4"/>
          <p:cNvSpPr>
            <a:spLocks noGrp="1"/>
          </p:cNvSpPr>
          <p:nvPr>
            <p:ph type="ftr" sz="quarter" idx="3"/>
          </p:nvPr>
        </p:nvSpPr>
        <p:spPr>
          <a:xfrm>
            <a:off x="6094413" y="6308726"/>
            <a:ext cx="4631883" cy="459776"/>
          </a:xfrm>
          <a:prstGeom prst="rect">
            <a:avLst/>
          </a:prstGeom>
        </p:spPr>
        <p:txBody>
          <a:bodyPr vert="horz" wrap="none" lIns="0" tIns="0" rIns="0" bIns="0" rtlCol="0" anchor="ctr"/>
          <a:lstStyle>
            <a:lvl1pPr algn="r">
              <a:defRPr sz="800">
                <a:solidFill>
                  <a:schemeClr val="tx1"/>
                </a:solidFill>
              </a:defRPr>
            </a:lvl1pPr>
          </a:lstStyle>
          <a:p>
            <a:r>
              <a:rPr lang="it-IT"/>
              <a:t>Jingyi Liao, Yuan Cui, Yixi Li</a:t>
            </a:r>
            <a:endParaRPr lang="en-GB" dirty="0"/>
          </a:p>
        </p:txBody>
      </p:sp>
      <p:sp>
        <p:nvSpPr>
          <p:cNvPr id="6" name="Foliennummernplatzhalter 5"/>
          <p:cNvSpPr>
            <a:spLocks noGrp="1"/>
          </p:cNvSpPr>
          <p:nvPr>
            <p:ph type="sldNum" sz="quarter" idx="4"/>
          </p:nvPr>
        </p:nvSpPr>
        <p:spPr>
          <a:xfrm>
            <a:off x="11624905" y="6308726"/>
            <a:ext cx="355461"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p:ph type="body" idx="1"/>
          </p:nvPr>
        </p:nvSpPr>
        <p:spPr>
          <a:xfrm>
            <a:off x="323850" y="2024064"/>
            <a:ext cx="11528919"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p:nvSpPr>
        <p:spPr>
          <a:xfrm>
            <a:off x="11536270" y="6300190"/>
            <a:ext cx="141222"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p:nvSpPr>
        <p:spPr>
          <a:xfrm>
            <a:off x="10779077" y="6300189"/>
            <a:ext cx="141222"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p:ph type="title"/>
          </p:nvPr>
        </p:nvSpPr>
        <p:spPr bwMode="gray">
          <a:xfrm>
            <a:off x="323850" y="620714"/>
            <a:ext cx="1152892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p:nvSpPr>
        <p:spPr>
          <a:xfrm>
            <a:off x="323850" y="6308727"/>
            <a:ext cx="5769769" cy="459774"/>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a:t>
            </a:r>
          </a:p>
        </p:txBody>
      </p:sp>
      <p:pic>
        <p:nvPicPr>
          <p:cNvPr id="17" name="Bild 18" descr="g_eth_logo_kurz_neg_Schutzraum.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230050799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6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2" userDrawn="1">
          <p15:clr>
            <a:srgbClr val="F26B43"/>
          </p15:clr>
        </p15:guide>
        <p15:guide id="2" orient="horz" pos="2160" userDrawn="1">
          <p15:clr>
            <a:srgbClr val="F26B43"/>
          </p15:clr>
        </p15:guide>
        <p15:guide id="3" orient="horz" pos="1275" userDrawn="1">
          <p15:clr>
            <a:srgbClr val="F26B43"/>
          </p15:clr>
        </p15:guide>
        <p15:guide id="4" orient="horz" pos="391" userDrawn="1">
          <p15:clr>
            <a:srgbClr val="F26B43"/>
          </p15:clr>
        </p15:guide>
        <p15:guide id="5" orient="horz" pos="3045" userDrawn="1">
          <p15:clr>
            <a:srgbClr val="F26B43"/>
          </p15:clr>
        </p15:guide>
        <p15:guide id="6" orient="horz" pos="3929" userDrawn="1">
          <p15:clr>
            <a:srgbClr val="F26B43"/>
          </p15:clr>
        </p15:guide>
        <p15:guide id="7" pos="204" userDrawn="1">
          <p15:clr>
            <a:srgbClr val="F26B43"/>
          </p15:clr>
        </p15:guide>
        <p15:guide id="8" pos="7467" userDrawn="1">
          <p15:clr>
            <a:srgbClr val="F26B43"/>
          </p15:clr>
        </p15:guide>
        <p15:guide id="9" pos="7581" userDrawn="1">
          <p15:clr>
            <a:srgbClr val="F26B43"/>
          </p15:clr>
        </p15:guide>
        <p15:guide id="10" orient="horz" pos="3997" userDrawn="1">
          <p15:clr>
            <a:srgbClr val="F26B43"/>
          </p15:clr>
        </p15:guide>
        <p15:guide id="11" orient="horz" pos="426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Untertitel 18"/>
          <p:cNvSpPr>
            <a:spLocks noGrp="1"/>
          </p:cNvSpPr>
          <p:nvPr>
            <p:ph type="subTitle" idx="1"/>
          </p:nvPr>
        </p:nvSpPr>
        <p:spPr>
          <a:xfrm>
            <a:off x="323850" y="4941210"/>
            <a:ext cx="11537949" cy="1296078"/>
          </a:xfrm>
        </p:spPr>
        <p:txBody>
          <a:bodyPr/>
          <a:lstStyle/>
          <a:p>
            <a:endParaRPr lang="en-US" altLang="zh-CN" sz="2000" b="1" dirty="0">
              <a:latin typeface="Times New Roman" panose="02020603050405020304" pitchFamily="18" charset="0"/>
              <a:cs typeface="Times New Roman" panose="02020603050405020304" pitchFamily="18" charset="0"/>
            </a:endParaRPr>
          </a:p>
          <a:p>
            <a:pPr>
              <a:spcAft>
                <a:spcPts val="600"/>
              </a:spcAft>
            </a:pPr>
            <a:r>
              <a:rPr lang="en-US" altLang="zh-CN" sz="2000" b="1" dirty="0" err="1">
                <a:latin typeface="Times New Roman" panose="02020603050405020304" pitchFamily="18" charset="0"/>
                <a:cs typeface="Times New Roman" panose="02020603050405020304" pitchFamily="18" charset="0"/>
              </a:rPr>
              <a:t>Jingyi</a:t>
            </a:r>
            <a:r>
              <a:rPr lang="en-US" altLang="zh-CN" sz="2000" b="1" dirty="0">
                <a:latin typeface="Times New Roman" panose="02020603050405020304" pitchFamily="18" charset="0"/>
                <a:cs typeface="Times New Roman" panose="02020603050405020304" pitchFamily="18" charset="0"/>
              </a:rPr>
              <a:t> Liao, Yuan Cui, </a:t>
            </a:r>
            <a:r>
              <a:rPr lang="en-US" altLang="zh-CN" sz="2000" b="1" dirty="0" err="1">
                <a:latin typeface="Times New Roman" panose="02020603050405020304" pitchFamily="18" charset="0"/>
                <a:cs typeface="Times New Roman" panose="02020603050405020304" pitchFamily="18" charset="0"/>
              </a:rPr>
              <a:t>Yixi</a:t>
            </a:r>
            <a:r>
              <a:rPr lang="en-US" altLang="zh-CN" sz="2000" b="1" dirty="0">
                <a:latin typeface="Times New Roman" panose="02020603050405020304" pitchFamily="18" charset="0"/>
                <a:cs typeface="Times New Roman" panose="02020603050405020304" pitchFamily="18" charset="0"/>
              </a:rPr>
              <a:t> Li</a:t>
            </a:r>
          </a:p>
          <a:p>
            <a:pPr>
              <a:spcAft>
                <a:spcPts val="600"/>
              </a:spcAft>
            </a:pPr>
            <a:r>
              <a:rPr lang="en-US" altLang="zh-CN" sz="2000" b="1" dirty="0">
                <a:latin typeface="Times New Roman" panose="02020603050405020304" pitchFamily="18" charset="0"/>
                <a:cs typeface="Times New Roman" panose="02020603050405020304" pitchFamily="18" charset="0"/>
              </a:rPr>
              <a:t>Date: 18/12/2018</a:t>
            </a:r>
            <a:endParaRPr lang="zh-CN" altLang="en-US" sz="2000" b="1" dirty="0">
              <a:latin typeface="Times New Roman" panose="02020603050405020304" pitchFamily="18" charset="0"/>
              <a:cs typeface="Times New Roman" panose="02020603050405020304" pitchFamily="18" charset="0"/>
            </a:endParaRPr>
          </a:p>
          <a:p>
            <a:endParaRPr lang="en-GB" dirty="0"/>
          </a:p>
        </p:txBody>
      </p:sp>
      <p:sp>
        <p:nvSpPr>
          <p:cNvPr id="3" name="Datumsplatzhalter 2"/>
          <p:cNvSpPr>
            <a:spLocks noGrp="1"/>
          </p:cNvSpPr>
          <p:nvPr>
            <p:ph type="dt" sz="half" idx="10"/>
          </p:nvPr>
        </p:nvSpPr>
        <p:spPr/>
        <p:txBody>
          <a:bodyPr/>
          <a:lstStyle/>
          <a:p>
            <a:r>
              <a:rPr lang="en-US" altLang="zh-CN"/>
              <a:t>18.12.2018</a:t>
            </a:r>
            <a:endParaRPr lang="en-GB" dirty="0"/>
          </a:p>
        </p:txBody>
      </p:sp>
      <p:sp>
        <p:nvSpPr>
          <p:cNvPr id="5" name="Foliennummernplatzhalter 4"/>
          <p:cNvSpPr>
            <a:spLocks noGrp="1"/>
          </p:cNvSpPr>
          <p:nvPr>
            <p:ph type="sldNum" sz="quarter" idx="12"/>
          </p:nvPr>
        </p:nvSpPr>
        <p:spPr/>
        <p:txBody>
          <a:bodyPr/>
          <a:lstStyle/>
          <a:p>
            <a:fld id="{6C6AE60A-B69C-4790-82F7-3882EDF23186}" type="slidenum">
              <a:rPr lang="en-GB" smtClean="0"/>
              <a:pPr/>
              <a:t>1</a:t>
            </a:fld>
            <a:endParaRPr lang="en-GB" dirty="0"/>
          </a:p>
        </p:txBody>
      </p:sp>
      <p:sp>
        <p:nvSpPr>
          <p:cNvPr id="18" name="Titel 17"/>
          <p:cNvSpPr>
            <a:spLocks noGrp="1"/>
          </p:cNvSpPr>
          <p:nvPr>
            <p:ph type="ctrTitle"/>
          </p:nvPr>
        </p:nvSpPr>
        <p:spPr>
          <a:xfrm>
            <a:off x="323850" y="3429000"/>
            <a:ext cx="11537949" cy="1512210"/>
          </a:xfrm>
        </p:spPr>
        <p:txBody>
          <a:bodyPr/>
          <a:lstStyle/>
          <a:p>
            <a:r>
              <a:rPr lang="en-GB" altLang="zh-CN" sz="3600" dirty="0"/>
              <a:t>The characterization and application of network resilience under financial crisis</a:t>
            </a:r>
            <a:endParaRPr lang="zh-CN" altLang="zh-CN" sz="3600" dirty="0"/>
          </a:p>
        </p:txBody>
      </p:sp>
      <p:sp>
        <p:nvSpPr>
          <p:cNvPr id="4" name="Fußzeilenplatzhalter 3"/>
          <p:cNvSpPr>
            <a:spLocks noGrp="1"/>
          </p:cNvSpPr>
          <p:nvPr>
            <p:ph type="ftr" sz="quarter" idx="13"/>
          </p:nvPr>
        </p:nvSpPr>
        <p:spPr/>
        <p:txBody>
          <a:bodyPr/>
          <a:lstStyle/>
          <a:p>
            <a:r>
              <a:rPr lang="it-IT"/>
              <a:t>Jingyi Liao, Yuan Cui, Yixi Li</a:t>
            </a:r>
            <a:endParaRPr lang="en-GB" dirty="0"/>
          </a:p>
        </p:txBody>
      </p:sp>
      <p:pic>
        <p:nvPicPr>
          <p:cNvPr id="15" name="Bildplatzhalter 1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30" r="30"/>
          <a:stretch>
            <a:fillRect/>
          </a:stretch>
        </p:blipFill>
        <p:spPr/>
      </p:pic>
    </p:spTree>
    <p:extLst>
      <p:ext uri="{BB962C8B-B14F-4D97-AF65-F5344CB8AC3E}">
        <p14:creationId xmlns:p14="http://schemas.microsoft.com/office/powerpoint/2010/main" val="40389063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10</a:t>
            </a:fld>
            <a:endParaRPr lang="en-GB" dirty="0"/>
          </a:p>
        </p:txBody>
      </p:sp>
      <p:sp>
        <p:nvSpPr>
          <p:cNvPr id="9" name="文本框 8">
            <a:extLst>
              <a:ext uri="{FF2B5EF4-FFF2-40B4-BE49-F238E27FC236}">
                <a16:creationId xmlns:a16="http://schemas.microsoft.com/office/drawing/2014/main" id="{26FCB4C4-CA7D-451F-BF5A-F723A6716276}"/>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graphicFrame>
        <p:nvGraphicFramePr>
          <p:cNvPr id="5" name="表格 4">
            <a:extLst>
              <a:ext uri="{FF2B5EF4-FFF2-40B4-BE49-F238E27FC236}">
                <a16:creationId xmlns:a16="http://schemas.microsoft.com/office/drawing/2014/main" id="{0F3E0BC9-26D4-4008-8E56-1E0A266E3483}"/>
              </a:ext>
            </a:extLst>
          </p:cNvPr>
          <p:cNvGraphicFramePr>
            <a:graphicFrameLocks noGrp="1"/>
          </p:cNvGraphicFramePr>
          <p:nvPr>
            <p:extLst>
              <p:ext uri="{D42A27DB-BD31-4B8C-83A1-F6EECF244321}">
                <p14:modId xmlns:p14="http://schemas.microsoft.com/office/powerpoint/2010/main" val="126264378"/>
              </p:ext>
            </p:extLst>
          </p:nvPr>
        </p:nvGraphicFramePr>
        <p:xfrm>
          <a:off x="504070" y="2714916"/>
          <a:ext cx="11528424" cy="1430156"/>
        </p:xfrm>
        <a:graphic>
          <a:graphicData uri="http://schemas.openxmlformats.org/drawingml/2006/table">
            <a:tbl>
              <a:tblPr firstRow="1" firstCol="1" bandRow="1">
                <a:tableStyleId>{5C22544A-7EE6-4342-B048-85BDC9FD1C3A}</a:tableStyleId>
              </a:tblPr>
              <a:tblGrid>
                <a:gridCol w="1441053">
                  <a:extLst>
                    <a:ext uri="{9D8B030D-6E8A-4147-A177-3AD203B41FA5}">
                      <a16:colId xmlns:a16="http://schemas.microsoft.com/office/drawing/2014/main" val="4011213607"/>
                    </a:ext>
                  </a:extLst>
                </a:gridCol>
                <a:gridCol w="954554">
                  <a:extLst>
                    <a:ext uri="{9D8B030D-6E8A-4147-A177-3AD203B41FA5}">
                      <a16:colId xmlns:a16="http://schemas.microsoft.com/office/drawing/2014/main" val="765422233"/>
                    </a:ext>
                  </a:extLst>
                </a:gridCol>
                <a:gridCol w="1406468">
                  <a:extLst>
                    <a:ext uri="{9D8B030D-6E8A-4147-A177-3AD203B41FA5}">
                      <a16:colId xmlns:a16="http://schemas.microsoft.com/office/drawing/2014/main" val="2549742465"/>
                    </a:ext>
                  </a:extLst>
                </a:gridCol>
                <a:gridCol w="767793">
                  <a:extLst>
                    <a:ext uri="{9D8B030D-6E8A-4147-A177-3AD203B41FA5}">
                      <a16:colId xmlns:a16="http://schemas.microsoft.com/office/drawing/2014/main" val="3287829733"/>
                    </a:ext>
                  </a:extLst>
                </a:gridCol>
                <a:gridCol w="940719">
                  <a:extLst>
                    <a:ext uri="{9D8B030D-6E8A-4147-A177-3AD203B41FA5}">
                      <a16:colId xmlns:a16="http://schemas.microsoft.com/office/drawing/2014/main" val="3424087992"/>
                    </a:ext>
                  </a:extLst>
                </a:gridCol>
                <a:gridCol w="1097506">
                  <a:extLst>
                    <a:ext uri="{9D8B030D-6E8A-4147-A177-3AD203B41FA5}">
                      <a16:colId xmlns:a16="http://schemas.microsoft.com/office/drawing/2014/main" val="683998716"/>
                    </a:ext>
                  </a:extLst>
                </a:gridCol>
                <a:gridCol w="2296462">
                  <a:extLst>
                    <a:ext uri="{9D8B030D-6E8A-4147-A177-3AD203B41FA5}">
                      <a16:colId xmlns:a16="http://schemas.microsoft.com/office/drawing/2014/main" val="912286985"/>
                    </a:ext>
                  </a:extLst>
                </a:gridCol>
                <a:gridCol w="1053698">
                  <a:extLst>
                    <a:ext uri="{9D8B030D-6E8A-4147-A177-3AD203B41FA5}">
                      <a16:colId xmlns:a16="http://schemas.microsoft.com/office/drawing/2014/main" val="3315873727"/>
                    </a:ext>
                  </a:extLst>
                </a:gridCol>
                <a:gridCol w="1570171">
                  <a:extLst>
                    <a:ext uri="{9D8B030D-6E8A-4147-A177-3AD203B41FA5}">
                      <a16:colId xmlns:a16="http://schemas.microsoft.com/office/drawing/2014/main" val="2138526811"/>
                    </a:ext>
                  </a:extLst>
                </a:gridCol>
              </a:tblGrid>
              <a:tr h="715078">
                <a:tc>
                  <a:txBody>
                    <a:bodyPr/>
                    <a:lstStyle/>
                    <a:p>
                      <a:pPr>
                        <a:spcAft>
                          <a:spcPts val="0"/>
                        </a:spcAft>
                      </a:pPr>
                      <a:r>
                        <a:rPr lang="en-GB" sz="1800" kern="100" dirty="0">
                          <a:effectLst/>
                        </a:rPr>
                        <a:t>Company</a:t>
                      </a:r>
                      <a:endParaRPr lang="zh-CN"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Rental</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Real estate</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Film</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Sports</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Finance</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Internet technology</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Culture</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Baobeiwang</a:t>
                      </a:r>
                      <a:endParaRPr lang="zh-CN" sz="2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698201207"/>
                  </a:ext>
                </a:extLst>
              </a:tr>
              <a:tr h="715078">
                <a:tc>
                  <a:txBody>
                    <a:bodyPr/>
                    <a:lstStyle/>
                    <a:p>
                      <a:pPr>
                        <a:spcAft>
                          <a:spcPts val="0"/>
                        </a:spcAft>
                      </a:pPr>
                      <a:r>
                        <a:rPr lang="en-GB" sz="1800" kern="100">
                          <a:effectLst/>
                        </a:rPr>
                        <a:t>Out-degree</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2</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dirty="0">
                          <a:effectLst/>
                        </a:rPr>
                        <a:t>5</a:t>
                      </a:r>
                      <a:endParaRPr lang="zh-CN"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4</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3</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3</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2</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a:effectLst/>
                        </a:rPr>
                        <a:t>2</a:t>
                      </a:r>
                      <a:endParaRPr lang="zh-CN"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spcAft>
                          <a:spcPts val="0"/>
                        </a:spcAft>
                      </a:pPr>
                      <a:r>
                        <a:rPr lang="en-GB" sz="1800" kern="100" dirty="0">
                          <a:effectLst/>
                        </a:rPr>
                        <a:t>1</a:t>
                      </a:r>
                      <a:endParaRPr lang="zh-CN" sz="2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29827719"/>
                  </a:ext>
                </a:extLst>
              </a:tr>
            </a:tbl>
          </a:graphicData>
        </a:graphic>
      </p:graphicFrame>
      <p:sp>
        <p:nvSpPr>
          <p:cNvPr id="6" name="Rectangle 4">
            <a:extLst>
              <a:ext uri="{FF2B5EF4-FFF2-40B4-BE49-F238E27FC236}">
                <a16:creationId xmlns:a16="http://schemas.microsoft.com/office/drawing/2014/main" id="{83B10CBD-C9CC-408D-B30D-45A595D32A2D}"/>
              </a:ext>
            </a:extLst>
          </p:cNvPr>
          <p:cNvSpPr>
            <a:spLocks noChangeArrowheads="1"/>
          </p:cNvSpPr>
          <p:nvPr/>
        </p:nvSpPr>
        <p:spPr bwMode="auto">
          <a:xfrm>
            <a:off x="504070" y="2176755"/>
            <a:ext cx="50736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Table 3. Out-degree of 8 companies in Wanda Group</a:t>
            </a:r>
            <a:endParaRPr kumimoji="0" lang="en-GB" altLang="zh-CN"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矩形 7">
            <a:extLst>
              <a:ext uri="{FF2B5EF4-FFF2-40B4-BE49-F238E27FC236}">
                <a16:creationId xmlns:a16="http://schemas.microsoft.com/office/drawing/2014/main" id="{F6DA8404-A090-4F7D-9242-0832B0565EF3}"/>
              </a:ext>
            </a:extLst>
          </p:cNvPr>
          <p:cNvSpPr/>
          <p:nvPr/>
        </p:nvSpPr>
        <p:spPr>
          <a:xfrm>
            <a:off x="2853169" y="2591488"/>
            <a:ext cx="1512210" cy="1675024"/>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573071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11</a:t>
            </a:fld>
            <a:endParaRPr lang="en-GB" dirty="0"/>
          </a:p>
        </p:txBody>
      </p:sp>
      <p:pic>
        <p:nvPicPr>
          <p:cNvPr id="7170" name="图片 28">
            <a:extLst>
              <a:ext uri="{FF2B5EF4-FFF2-40B4-BE49-F238E27FC236}">
                <a16:creationId xmlns:a16="http://schemas.microsoft.com/office/drawing/2014/main" id="{582E810C-3783-47B2-AC68-D1194A034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166" y="1628750"/>
            <a:ext cx="10090143" cy="399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26FCB4C4-CA7D-451F-BF5A-F723A6716276}"/>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sp>
        <p:nvSpPr>
          <p:cNvPr id="8" name="文本框 7">
            <a:extLst>
              <a:ext uri="{FF2B5EF4-FFF2-40B4-BE49-F238E27FC236}">
                <a16:creationId xmlns:a16="http://schemas.microsoft.com/office/drawing/2014/main" id="{5299B36B-AFF8-47FA-AA5B-0BB326BF4EC7}"/>
              </a:ext>
            </a:extLst>
          </p:cNvPr>
          <p:cNvSpPr txBox="1"/>
          <p:nvPr/>
        </p:nvSpPr>
        <p:spPr>
          <a:xfrm>
            <a:off x="2637139" y="5298126"/>
            <a:ext cx="2304320" cy="369332"/>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Without stimulation</a:t>
            </a:r>
            <a:endParaRPr lang="zh-CN" altLang="en-US" dirty="0"/>
          </a:p>
        </p:txBody>
      </p:sp>
      <p:sp>
        <p:nvSpPr>
          <p:cNvPr id="10" name="文本框 9">
            <a:extLst>
              <a:ext uri="{FF2B5EF4-FFF2-40B4-BE49-F238E27FC236}">
                <a16:creationId xmlns:a16="http://schemas.microsoft.com/office/drawing/2014/main" id="{771FCFD0-88E8-4F96-9B1E-67713CFD21BA}"/>
              </a:ext>
            </a:extLst>
          </p:cNvPr>
          <p:cNvSpPr txBox="1"/>
          <p:nvPr/>
        </p:nvSpPr>
        <p:spPr>
          <a:xfrm>
            <a:off x="7677839" y="5298126"/>
            <a:ext cx="1944270" cy="369332"/>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 stimulation</a:t>
            </a:r>
            <a:endParaRPr lang="zh-CN" altLang="en-US" dirty="0"/>
          </a:p>
        </p:txBody>
      </p:sp>
    </p:spTree>
    <p:extLst>
      <p:ext uri="{BB962C8B-B14F-4D97-AF65-F5344CB8AC3E}">
        <p14:creationId xmlns:p14="http://schemas.microsoft.com/office/powerpoint/2010/main" val="3606002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12</a:t>
            </a:fld>
            <a:endParaRPr lang="en-GB" dirty="0"/>
          </a:p>
        </p:txBody>
      </p:sp>
      <p:pic>
        <p:nvPicPr>
          <p:cNvPr id="7171" name="图片 29">
            <a:extLst>
              <a:ext uri="{FF2B5EF4-FFF2-40B4-BE49-F238E27FC236}">
                <a16:creationId xmlns:a16="http://schemas.microsoft.com/office/drawing/2014/main" id="{1EF42683-2490-45C8-9F77-AEB47FA7A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316" y="1905355"/>
            <a:ext cx="9185025" cy="390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26FCB4C4-CA7D-451F-BF5A-F723A6716276}"/>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sp>
        <p:nvSpPr>
          <p:cNvPr id="8" name="文本框 7">
            <a:extLst>
              <a:ext uri="{FF2B5EF4-FFF2-40B4-BE49-F238E27FC236}">
                <a16:creationId xmlns:a16="http://schemas.microsoft.com/office/drawing/2014/main" id="{26499195-E5F4-439B-8071-0F159C1D9804}"/>
              </a:ext>
            </a:extLst>
          </p:cNvPr>
          <p:cNvSpPr txBox="1"/>
          <p:nvPr/>
        </p:nvSpPr>
        <p:spPr>
          <a:xfrm>
            <a:off x="2781159" y="5439040"/>
            <a:ext cx="2304320" cy="369332"/>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Without stimulation</a:t>
            </a:r>
            <a:endParaRPr lang="zh-CN" altLang="en-US" dirty="0"/>
          </a:p>
        </p:txBody>
      </p:sp>
      <p:sp>
        <p:nvSpPr>
          <p:cNvPr id="10" name="文本框 9">
            <a:extLst>
              <a:ext uri="{FF2B5EF4-FFF2-40B4-BE49-F238E27FC236}">
                <a16:creationId xmlns:a16="http://schemas.microsoft.com/office/drawing/2014/main" id="{6F02098A-4E6A-493E-9081-4BC276F38ABC}"/>
              </a:ext>
            </a:extLst>
          </p:cNvPr>
          <p:cNvSpPr txBox="1"/>
          <p:nvPr/>
        </p:nvSpPr>
        <p:spPr>
          <a:xfrm>
            <a:off x="7483261" y="5439040"/>
            <a:ext cx="1854186" cy="369332"/>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 stimulation</a:t>
            </a:r>
            <a:endParaRPr lang="zh-CN" altLang="en-US" dirty="0"/>
          </a:p>
        </p:txBody>
      </p:sp>
    </p:spTree>
    <p:extLst>
      <p:ext uri="{BB962C8B-B14F-4D97-AF65-F5344CB8AC3E}">
        <p14:creationId xmlns:p14="http://schemas.microsoft.com/office/powerpoint/2010/main" val="5879204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13</a:t>
            </a:fld>
            <a:endParaRPr lang="en-GB" dirty="0"/>
          </a:p>
        </p:txBody>
      </p:sp>
      <p:pic>
        <p:nvPicPr>
          <p:cNvPr id="8194" name="图片 41">
            <a:extLst>
              <a:ext uri="{FF2B5EF4-FFF2-40B4-BE49-F238E27FC236}">
                <a16:creationId xmlns:a16="http://schemas.microsoft.com/office/drawing/2014/main" id="{E6628198-2151-4FE1-9A8A-37A85328A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4244" y="1405002"/>
            <a:ext cx="5700338" cy="42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59FB65D8-674C-4767-A6C7-621F6B785F9D}"/>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spTree>
    <p:extLst>
      <p:ext uri="{BB962C8B-B14F-4D97-AF65-F5344CB8AC3E}">
        <p14:creationId xmlns:p14="http://schemas.microsoft.com/office/powerpoint/2010/main" val="33448009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14</a:t>
            </a:fld>
            <a:endParaRPr lang="en-GB" dirty="0"/>
          </a:p>
        </p:txBody>
      </p:sp>
      <p:sp>
        <p:nvSpPr>
          <p:cNvPr id="9" name="文本框 8">
            <a:extLst>
              <a:ext uri="{FF2B5EF4-FFF2-40B4-BE49-F238E27FC236}">
                <a16:creationId xmlns:a16="http://schemas.microsoft.com/office/drawing/2014/main" id="{59FB65D8-674C-4767-A6C7-621F6B785F9D}"/>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pic>
        <p:nvPicPr>
          <p:cNvPr id="7" name="图片 47">
            <a:extLst>
              <a:ext uri="{FF2B5EF4-FFF2-40B4-BE49-F238E27FC236}">
                <a16:creationId xmlns:a16="http://schemas.microsoft.com/office/drawing/2014/main" id="{0FE150EF-F865-417B-AE59-AB1EABC2D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198" y="1405002"/>
            <a:ext cx="5718430" cy="42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9737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15</a:t>
            </a:fld>
            <a:endParaRPr lang="en-GB" dirty="0"/>
          </a:p>
        </p:txBody>
      </p:sp>
      <p:sp>
        <p:nvSpPr>
          <p:cNvPr id="9" name="文本框 8">
            <a:extLst>
              <a:ext uri="{FF2B5EF4-FFF2-40B4-BE49-F238E27FC236}">
                <a16:creationId xmlns:a16="http://schemas.microsoft.com/office/drawing/2014/main" id="{59FB65D8-674C-4767-A6C7-621F6B785F9D}"/>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pic>
        <p:nvPicPr>
          <p:cNvPr id="7" name="图片 48">
            <a:extLst>
              <a:ext uri="{FF2B5EF4-FFF2-40B4-BE49-F238E27FC236}">
                <a16:creationId xmlns:a16="http://schemas.microsoft.com/office/drawing/2014/main" id="{A400871F-470B-4DB7-AEFC-249611E78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450" y="1405002"/>
            <a:ext cx="5700338" cy="434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5734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16</a:t>
            </a:fld>
            <a:endParaRPr lang="en-GB" dirty="0"/>
          </a:p>
        </p:txBody>
      </p:sp>
      <p:pic>
        <p:nvPicPr>
          <p:cNvPr id="8194" name="图片 41">
            <a:extLst>
              <a:ext uri="{FF2B5EF4-FFF2-40B4-BE49-F238E27FC236}">
                <a16:creationId xmlns:a16="http://schemas.microsoft.com/office/drawing/2014/main" id="{E6628198-2151-4FE1-9A8A-37A85328A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03" y="1686430"/>
            <a:ext cx="3686435" cy="277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47">
            <a:extLst>
              <a:ext uri="{FF2B5EF4-FFF2-40B4-BE49-F238E27FC236}">
                <a16:creationId xmlns:a16="http://schemas.microsoft.com/office/drawing/2014/main" id="{CB4AB5AF-4A62-402B-95BC-CD43CC031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109" y="1635308"/>
            <a:ext cx="3787020" cy="285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图片 48">
            <a:extLst>
              <a:ext uri="{FF2B5EF4-FFF2-40B4-BE49-F238E27FC236}">
                <a16:creationId xmlns:a16="http://schemas.microsoft.com/office/drawing/2014/main" id="{2F32D1C3-9DDE-4EC9-9FE4-B5C580097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6200" y="1635308"/>
            <a:ext cx="3686435" cy="2808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59FB65D8-674C-4767-A6C7-621F6B785F9D}"/>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3.3 Case study – Free scale network</a:t>
            </a:r>
          </a:p>
        </p:txBody>
      </p:sp>
      <p:sp>
        <p:nvSpPr>
          <p:cNvPr id="5" name="矩形 4">
            <a:extLst>
              <a:ext uri="{FF2B5EF4-FFF2-40B4-BE49-F238E27FC236}">
                <a16:creationId xmlns:a16="http://schemas.microsoft.com/office/drawing/2014/main" id="{A1DDB46F-5FCD-4040-8D97-A4F1CD093ED3}"/>
              </a:ext>
            </a:extLst>
          </p:cNvPr>
          <p:cNvSpPr/>
          <p:nvPr/>
        </p:nvSpPr>
        <p:spPr>
          <a:xfrm>
            <a:off x="548849" y="5151180"/>
            <a:ext cx="9649340" cy="369332"/>
          </a:xfrm>
          <a:prstGeom prst="rect">
            <a:avLst/>
          </a:prstGeom>
        </p:spPr>
        <p:txBody>
          <a:bodyPr wrap="square">
            <a:spAutoFit/>
          </a:bodyPr>
          <a:lstStyle/>
          <a:p>
            <a:r>
              <a:rPr lang="en-GB" altLang="zh-CN" dirty="0">
                <a:latin typeface="Calibri" panose="020F0502020204030204" pitchFamily="34" charset="0"/>
                <a:ea typeface="SimSun" panose="02010600030101010101" pitchFamily="2" charset="-122"/>
                <a:cs typeface="Calibri" panose="020F0502020204030204" pitchFamily="34" charset="0"/>
                <a:sym typeface="Wingdings" panose="05000000000000000000" pitchFamily="2" charset="2"/>
              </a:rPr>
              <a:t> </a:t>
            </a:r>
            <a:r>
              <a:rPr lang="en-GB" altLang="zh-CN" dirty="0">
                <a:latin typeface="Calibri" panose="020F0502020204030204" pitchFamily="34" charset="0"/>
                <a:ea typeface="SimSun" panose="02010600030101010101" pitchFamily="2" charset="-122"/>
                <a:cs typeface="Calibri" panose="020F0502020204030204" pitchFamily="34" charset="0"/>
              </a:rPr>
              <a:t>A best strategy considering both the cost of resources input and the capital loss prevention.</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8083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17</a:t>
            </a:fld>
            <a:endParaRPr lang="en-GB" dirty="0"/>
          </a:p>
        </p:txBody>
      </p:sp>
      <p:sp>
        <p:nvSpPr>
          <p:cNvPr id="5" name="矩形 4">
            <a:extLst>
              <a:ext uri="{FF2B5EF4-FFF2-40B4-BE49-F238E27FC236}">
                <a16:creationId xmlns:a16="http://schemas.microsoft.com/office/drawing/2014/main" id="{0E01B3FE-C673-491E-84E9-861FB57E3DEA}"/>
              </a:ext>
            </a:extLst>
          </p:cNvPr>
          <p:cNvSpPr/>
          <p:nvPr/>
        </p:nvSpPr>
        <p:spPr>
          <a:xfrm>
            <a:off x="378619" y="685800"/>
            <a:ext cx="2167581" cy="523220"/>
          </a:xfrm>
          <a:prstGeom prst="rect">
            <a:avLst/>
          </a:prstGeom>
        </p:spPr>
        <p:txBody>
          <a:bodyPr wrap="none">
            <a:spAutoFit/>
          </a:bodyPr>
          <a:lstStyle/>
          <a:p>
            <a:r>
              <a:rPr lang="en-US" altLang="zh-CN" sz="2800" b="1" dirty="0">
                <a:latin typeface="Calibri" panose="020F0502020204030204" pitchFamily="34" charset="0"/>
                <a:cs typeface="Calibri" panose="020F0502020204030204" pitchFamily="34" charset="0"/>
              </a:rPr>
              <a:t>4. Conclusion</a:t>
            </a:r>
          </a:p>
        </p:txBody>
      </p:sp>
      <p:sp>
        <p:nvSpPr>
          <p:cNvPr id="6" name="文本框 5">
            <a:extLst>
              <a:ext uri="{FF2B5EF4-FFF2-40B4-BE49-F238E27FC236}">
                <a16:creationId xmlns:a16="http://schemas.microsoft.com/office/drawing/2014/main" id="{D6157A8C-3CA4-4CC7-89B8-FBE4B99324A2}"/>
              </a:ext>
            </a:extLst>
          </p:cNvPr>
          <p:cNvSpPr txBox="1"/>
          <p:nvPr/>
        </p:nvSpPr>
        <p:spPr>
          <a:xfrm>
            <a:off x="398010" y="1905506"/>
            <a:ext cx="11601746"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Each action can invoke a variety of unpredictable reactions. </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Every node is influenced by the disruption occurred in the selected node.</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The number of points that stay in the incurable damage level decrease when external incentives are inserted. </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US" sz="2400" dirty="0"/>
              <a:t>O</a:t>
            </a:r>
            <a:r>
              <a:rPr lang="en-US" altLang="zh-CN" sz="2400" dirty="0"/>
              <a:t>ptimized effect.</a:t>
            </a:r>
            <a:endParaRPr lang="en-US" sz="2400" dirty="0"/>
          </a:p>
        </p:txBody>
      </p:sp>
    </p:spTree>
    <p:extLst>
      <p:ext uri="{BB962C8B-B14F-4D97-AF65-F5344CB8AC3E}">
        <p14:creationId xmlns:p14="http://schemas.microsoft.com/office/powerpoint/2010/main" val="4440947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18</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3633324"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Literature</a:t>
            </a:r>
            <a:endParaRPr lang="zh-CN" altLang="en-US" sz="2800" b="1"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F5B2B14E-AF72-4146-B523-6F98B0D908CE}"/>
              </a:ext>
            </a:extLst>
          </p:cNvPr>
          <p:cNvSpPr txBox="1"/>
          <p:nvPr/>
        </p:nvSpPr>
        <p:spPr>
          <a:xfrm>
            <a:off x="388418" y="1188581"/>
            <a:ext cx="11251647" cy="3631763"/>
          </a:xfrm>
          <a:prstGeom prst="rect">
            <a:avLst/>
          </a:prstGeom>
          <a:noFill/>
        </p:spPr>
        <p:txBody>
          <a:bodyPr wrap="square" rtlCol="0">
            <a:spAutoFit/>
          </a:bodyPr>
          <a:lstStyle/>
          <a:p>
            <a:r>
              <a:rPr lang="en-GB" sz="1400" dirty="0"/>
              <a:t>[1] Mattila A S. The effectiveness of service recovery in a multi-industry setting[J]. Journal of Services Marketing, 2001, 15(7): 583-596.</a:t>
            </a:r>
            <a:endParaRPr lang="en-US" sz="1400" dirty="0"/>
          </a:p>
          <a:p>
            <a:r>
              <a:rPr lang="en-GB" sz="1400" dirty="0"/>
              <a:t> </a:t>
            </a:r>
            <a:endParaRPr lang="en-US" sz="1400" dirty="0"/>
          </a:p>
          <a:p>
            <a:r>
              <a:rPr lang="en-GB" sz="1400" dirty="0"/>
              <a:t>[2] </a:t>
            </a:r>
            <a:r>
              <a:rPr lang="en-GB" sz="1400" dirty="0" err="1"/>
              <a:t>Mirchev</a:t>
            </a:r>
            <a:r>
              <a:rPr lang="en-GB" sz="1400" dirty="0"/>
              <a:t> D E M J. ON THE SPECTRA OF SCALE-FREE AND SMALL-WORLD NETWORKS СПЕКТРАЛЕН АНАЛИЗ НА SCALE-FREE И SMALL-WORLD МРЕЖИ[J].</a:t>
            </a:r>
            <a:endParaRPr lang="en-US" sz="1400" dirty="0"/>
          </a:p>
          <a:p>
            <a:r>
              <a:rPr lang="en-GB" sz="1400" dirty="0"/>
              <a:t> </a:t>
            </a:r>
            <a:endParaRPr lang="en-US" sz="1400" dirty="0"/>
          </a:p>
          <a:p>
            <a:r>
              <a:rPr lang="en-GB" sz="1400" dirty="0"/>
              <a:t>[3] Kim Y, Chen Y S, Linderman K. Supply network disruption and resilience: A network structural perspective[J]. Journal of operations Management, 2015, 33: 43-59.</a:t>
            </a:r>
            <a:endParaRPr lang="en-US" sz="1400" dirty="0"/>
          </a:p>
          <a:p>
            <a:r>
              <a:rPr lang="en-GB" sz="1400" dirty="0"/>
              <a:t> </a:t>
            </a:r>
            <a:endParaRPr lang="en-US" sz="1400" dirty="0"/>
          </a:p>
          <a:p>
            <a:r>
              <a:rPr lang="en-GB" sz="1400" dirty="0"/>
              <a:t>[4] </a:t>
            </a:r>
            <a:r>
              <a:rPr lang="en-GB" sz="1400" dirty="0" err="1"/>
              <a:t>Buzna</a:t>
            </a:r>
            <a:r>
              <a:rPr lang="en-GB" sz="1400" dirty="0"/>
              <a:t>, </a:t>
            </a:r>
            <a:r>
              <a:rPr lang="en-GB" sz="1400" dirty="0" err="1"/>
              <a:t>Lubos</a:t>
            </a:r>
            <a:r>
              <a:rPr lang="en-GB" sz="1400" dirty="0"/>
              <a:t>, et al. "Efficient response to cascading disaster spreading." Physical Review E 75.5 (2007): 056107.</a:t>
            </a:r>
            <a:endParaRPr lang="en-US" sz="1400" dirty="0"/>
          </a:p>
          <a:p>
            <a:endParaRPr lang="en-GB" altLang="zh-CN" sz="1400" dirty="0"/>
          </a:p>
          <a:p>
            <a:r>
              <a:rPr lang="en-GB" altLang="zh-CN" sz="1400" dirty="0"/>
              <a:t>[5] </a:t>
            </a:r>
            <a:r>
              <a:rPr lang="en-GB" altLang="zh-CN" sz="1400" dirty="0" err="1"/>
              <a:t>Erdos</a:t>
            </a:r>
            <a:r>
              <a:rPr lang="en-GB" altLang="zh-CN" sz="1400" dirty="0"/>
              <a:t>, Paul, and </a:t>
            </a:r>
            <a:r>
              <a:rPr lang="en-GB" altLang="zh-CN" sz="1400" dirty="0" err="1"/>
              <a:t>Alfréd</a:t>
            </a:r>
            <a:r>
              <a:rPr lang="en-GB" altLang="zh-CN" sz="1400" dirty="0"/>
              <a:t> </a:t>
            </a:r>
            <a:r>
              <a:rPr lang="en-GB" altLang="zh-CN" sz="1400" dirty="0" err="1"/>
              <a:t>Rényi</a:t>
            </a:r>
            <a:r>
              <a:rPr lang="en-GB" altLang="zh-CN" sz="1400" dirty="0"/>
              <a:t>. "</a:t>
            </a:r>
            <a:r>
              <a:rPr lang="en-GB" altLang="zh-CN" sz="1400" i="1" dirty="0"/>
              <a:t>On the evolution of random graphs</a:t>
            </a:r>
            <a:r>
              <a:rPr lang="en-GB" altLang="zh-CN" sz="1400" dirty="0"/>
              <a:t>." Publ. Math. Inst. Hung. Acad. Sci 5.1 (1960): 17-60.</a:t>
            </a:r>
            <a:endParaRPr lang="zh-CN" altLang="zh-CN" sz="1400" dirty="0"/>
          </a:p>
          <a:p>
            <a:r>
              <a:rPr lang="en-GB" altLang="zh-CN" sz="1400" b="1" dirty="0"/>
              <a:t> </a:t>
            </a:r>
            <a:endParaRPr lang="zh-CN" altLang="zh-CN" sz="1400" dirty="0"/>
          </a:p>
          <a:p>
            <a:r>
              <a:rPr lang="en-GB" altLang="zh-CN" sz="1400" dirty="0"/>
              <a:t>[6] </a:t>
            </a:r>
            <a:r>
              <a:rPr lang="en-GB" altLang="zh-CN" sz="1400" dirty="0" err="1"/>
              <a:t>Barabási</a:t>
            </a:r>
            <a:r>
              <a:rPr lang="en-GB" altLang="zh-CN" sz="1400" dirty="0"/>
              <a:t>, Albert-László, and </a:t>
            </a:r>
            <a:r>
              <a:rPr lang="en-GB" altLang="zh-CN" sz="1400" dirty="0" err="1"/>
              <a:t>Réka</a:t>
            </a:r>
            <a:r>
              <a:rPr lang="en-GB" altLang="zh-CN" sz="1400" dirty="0"/>
              <a:t> Albert. "</a:t>
            </a:r>
            <a:r>
              <a:rPr lang="en-GB" altLang="zh-CN" sz="1400" i="1" dirty="0"/>
              <a:t>Emergence of scaling in random networks</a:t>
            </a:r>
            <a:r>
              <a:rPr lang="en-GB" altLang="zh-CN" sz="1400" dirty="0"/>
              <a:t>." science 286.5439 (1999): 509-512.</a:t>
            </a:r>
            <a:endParaRPr lang="zh-CN" altLang="zh-CN" sz="1400" dirty="0"/>
          </a:p>
          <a:p>
            <a:r>
              <a:rPr lang="en-GB" altLang="zh-CN" sz="1400" b="1" dirty="0"/>
              <a:t> </a:t>
            </a:r>
            <a:endParaRPr lang="zh-CN" altLang="zh-CN" sz="1400" dirty="0"/>
          </a:p>
          <a:p>
            <a:r>
              <a:rPr lang="en-GB" altLang="zh-CN" sz="1400" dirty="0"/>
              <a:t>[7] Watts, Duncan J., and Steven H. </a:t>
            </a:r>
            <a:r>
              <a:rPr lang="en-GB" altLang="zh-CN" sz="1400" dirty="0" err="1"/>
              <a:t>Strogatz</a:t>
            </a:r>
            <a:r>
              <a:rPr lang="en-GB" altLang="zh-CN" sz="1400" dirty="0"/>
              <a:t>. "</a:t>
            </a:r>
            <a:r>
              <a:rPr lang="en-GB" altLang="zh-CN" sz="1400" i="1" dirty="0"/>
              <a:t>Collective dynamics of ‘small-</a:t>
            </a:r>
            <a:r>
              <a:rPr lang="en-GB" altLang="zh-CN" sz="1400" i="1" dirty="0" err="1"/>
              <a:t>world’networks</a:t>
            </a:r>
            <a:r>
              <a:rPr lang="en-GB" altLang="zh-CN" sz="1400" dirty="0"/>
              <a:t>." nature 393.6684 (1998): 440.</a:t>
            </a:r>
            <a:endParaRPr lang="zh-CN" altLang="zh-CN" sz="1400" dirty="0"/>
          </a:p>
          <a:p>
            <a:pPr>
              <a:spcAft>
                <a:spcPts val="1200"/>
              </a:spcAft>
            </a:pPr>
            <a:endParaRPr lang="en-GB"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76030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 b="5"/>
          <a:stretch>
            <a:fillRect/>
          </a:stretch>
        </p:blipFill>
        <p:spPr/>
      </p:pic>
      <p:sp>
        <p:nvSpPr>
          <p:cNvPr id="3" name="Titel 2"/>
          <p:cNvSpPr>
            <a:spLocks noGrp="1"/>
          </p:cNvSpPr>
          <p:nvPr>
            <p:ph type="ctrTitle"/>
          </p:nvPr>
        </p:nvSpPr>
        <p:spPr/>
        <p:txBody>
          <a:bodyPr/>
          <a:lstStyle/>
          <a:p>
            <a:pPr algn="ctr"/>
            <a:br>
              <a:rPr lang="en-US" dirty="0"/>
            </a:br>
            <a:r>
              <a:rPr lang="en-US" b="0" dirty="0"/>
              <a:t>Thanks for your attention !</a:t>
            </a:r>
            <a:endParaRPr lang="en-GB" b="0" dirty="0"/>
          </a:p>
        </p:txBody>
      </p:sp>
      <p:sp>
        <p:nvSpPr>
          <p:cNvPr id="6" name="Untertitel 5"/>
          <p:cNvSpPr>
            <a:spLocks noGrp="1"/>
          </p:cNvSpPr>
          <p:nvPr>
            <p:ph type="subTitle" idx="1"/>
          </p:nvPr>
        </p:nvSpPr>
        <p:spPr/>
        <p:txBody>
          <a:bodyPr/>
          <a:lstStyle/>
          <a:p>
            <a:pPr algn="ctr"/>
            <a:r>
              <a:rPr lang="en-GB" sz="3600" dirty="0"/>
              <a:t>Q&amp;A</a:t>
            </a:r>
          </a:p>
        </p:txBody>
      </p:sp>
      <p:grpSp>
        <p:nvGrpSpPr>
          <p:cNvPr id="10" name="Gruppieren 9"/>
          <p:cNvGrpSpPr/>
          <p:nvPr/>
        </p:nvGrpSpPr>
        <p:grpSpPr>
          <a:xfrm>
            <a:off x="144463" y="152401"/>
            <a:ext cx="11897959" cy="612775"/>
            <a:chOff x="144463" y="152401"/>
            <a:chExt cx="11897959" cy="612775"/>
          </a:xfrm>
          <a:solidFill>
            <a:schemeClr val="accent1"/>
          </a:solidFill>
        </p:grpSpPr>
        <p:sp>
          <p:nvSpPr>
            <p:cNvPr id="11" name="Rechteck 10"/>
            <p:cNvSpPr/>
            <p:nvPr userDrawn="1"/>
          </p:nvSpPr>
          <p:spPr>
            <a:xfrm>
              <a:off x="144463" y="152401"/>
              <a:ext cx="11896725"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hteck 11"/>
            <p:cNvSpPr/>
            <p:nvPr userDrawn="1"/>
          </p:nvSpPr>
          <p:spPr>
            <a:xfrm>
              <a:off x="144463" y="597695"/>
              <a:ext cx="186361"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hteck 12"/>
            <p:cNvSpPr/>
            <p:nvPr userDrawn="1"/>
          </p:nvSpPr>
          <p:spPr>
            <a:xfrm>
              <a:off x="11855222"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4" name="Bild 18" descr="g_eth_logo_kurz_neg_Schutzraum.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000" y="306000"/>
            <a:ext cx="971061" cy="158400"/>
          </a:xfrm>
          <a:prstGeom prst="rect">
            <a:avLst/>
          </a:prstGeom>
        </p:spPr>
      </p:pic>
    </p:spTree>
    <p:extLst>
      <p:ext uri="{BB962C8B-B14F-4D97-AF65-F5344CB8AC3E}">
        <p14:creationId xmlns:p14="http://schemas.microsoft.com/office/powerpoint/2010/main" val="1170690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2</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3633324"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1. Background</a:t>
            </a:r>
            <a:endParaRPr lang="zh-CN" altLang="en-US" sz="28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40F63D53-90BD-45EB-BE1E-78316E3B4B1D}"/>
              </a:ext>
            </a:extLst>
          </p:cNvPr>
          <p:cNvPicPr>
            <a:picLocks noChangeAspect="1"/>
          </p:cNvPicPr>
          <p:nvPr/>
        </p:nvPicPr>
        <p:blipFill>
          <a:blip r:embed="rId3"/>
          <a:stretch>
            <a:fillRect/>
          </a:stretch>
        </p:blipFill>
        <p:spPr>
          <a:xfrm>
            <a:off x="5228062" y="1447800"/>
            <a:ext cx="6561306" cy="4343400"/>
          </a:xfrm>
          <a:prstGeom prst="rect">
            <a:avLst/>
          </a:prstGeom>
        </p:spPr>
      </p:pic>
      <p:sp>
        <p:nvSpPr>
          <p:cNvPr id="7" name="文本框 6">
            <a:extLst>
              <a:ext uri="{FF2B5EF4-FFF2-40B4-BE49-F238E27FC236}">
                <a16:creationId xmlns:a16="http://schemas.microsoft.com/office/drawing/2014/main" id="{447CC6A8-C04A-4F6E-B8E0-16F413DEAF0C}"/>
              </a:ext>
            </a:extLst>
          </p:cNvPr>
          <p:cNvSpPr txBox="1"/>
          <p:nvPr/>
        </p:nvSpPr>
        <p:spPr>
          <a:xfrm>
            <a:off x="454819" y="1295400"/>
            <a:ext cx="5410200" cy="5262979"/>
          </a:xfrm>
          <a:prstGeom prst="rect">
            <a:avLst/>
          </a:prstGeom>
          <a:noFill/>
        </p:spPr>
        <p:txBody>
          <a:bodyPr wrap="square" rtlCol="0">
            <a:spAutoFit/>
          </a:bodyPr>
          <a:lstStyle/>
          <a:p>
            <a:pPr marL="285750" indent="-285750">
              <a:buFont typeface="Arial" panose="020B0604020202020204" pitchFamily="34" charset="0"/>
              <a:buChar char="•"/>
            </a:pPr>
            <a:r>
              <a:rPr lang="de-CH" sz="2400" dirty="0"/>
              <a:t>Finacial behavior of companies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a:t>
            </a:r>
            <a:r>
              <a:rPr lang="en-US" altLang="zh-CN" sz="2400" dirty="0"/>
              <a:t>omplex network </a:t>
            </a:r>
          </a:p>
          <a:p>
            <a:endParaRPr lang="de-CH" sz="2400" dirty="0"/>
          </a:p>
          <a:p>
            <a:pPr marL="285750" indent="-285750">
              <a:buFont typeface="Arial" panose="020B0604020202020204" pitchFamily="34" charset="0"/>
              <a:buChar char="•"/>
            </a:pPr>
            <a:r>
              <a:rPr lang="de-CH" sz="2400" dirty="0"/>
              <a:t>Finaicial failure</a:t>
            </a:r>
          </a:p>
          <a:p>
            <a:pPr marL="285750" indent="-285750">
              <a:buFont typeface="Arial" panose="020B0604020202020204" pitchFamily="34" charset="0"/>
              <a:buChar char="•"/>
            </a:pPr>
            <a:endParaRPr lang="de-CH" sz="2400" dirty="0"/>
          </a:p>
          <a:p>
            <a:pPr marL="285750" indent="-285750">
              <a:buFont typeface="Arial" panose="020B0604020202020204" pitchFamily="34" charset="0"/>
              <a:buChar char="•"/>
            </a:pPr>
            <a:endParaRPr lang="de-CH" sz="2400" dirty="0"/>
          </a:p>
          <a:p>
            <a:pPr marL="285750" indent="-285750">
              <a:buFont typeface="Arial" panose="020B0604020202020204" pitchFamily="34" charset="0"/>
              <a:buChar char="•"/>
            </a:pPr>
            <a:r>
              <a:rPr lang="de-CH" sz="2400" dirty="0"/>
              <a:t>Recover</a:t>
            </a:r>
            <a:r>
              <a:rPr lang="en-US" sz="2400" dirty="0"/>
              <a:t>y</a:t>
            </a:r>
            <a:r>
              <a:rPr lang="de-CH" sz="2400" dirty="0"/>
              <a:t> form disruption</a:t>
            </a:r>
          </a:p>
          <a:p>
            <a:pPr marL="285750" indent="-285750">
              <a:buFont typeface="Arial" panose="020B0604020202020204" pitchFamily="34" charset="0"/>
              <a:buChar char="•"/>
            </a:pPr>
            <a:endParaRPr lang="de-CH" sz="2400" dirty="0"/>
          </a:p>
          <a:p>
            <a:pPr marL="285750" indent="-285750">
              <a:buFont typeface="Arial" panose="020B0604020202020204" pitchFamily="34" charset="0"/>
              <a:buChar char="•"/>
            </a:pPr>
            <a:r>
              <a:rPr lang="de-CH" sz="2400" dirty="0"/>
              <a:t>Self- recovery</a:t>
            </a:r>
          </a:p>
          <a:p>
            <a:pPr marL="285750" indent="-285750">
              <a:buFont typeface="Arial" panose="020B0604020202020204" pitchFamily="34" charset="0"/>
              <a:buChar char="•"/>
            </a:pPr>
            <a:endParaRPr lang="de-CH" sz="2400" dirty="0"/>
          </a:p>
          <a:p>
            <a:pPr marL="285750" indent="-285750">
              <a:buFont typeface="Arial" panose="020B0604020202020204" pitchFamily="34" charset="0"/>
              <a:buChar char="•"/>
            </a:pPr>
            <a:endParaRPr lang="de-CH" sz="2400" dirty="0"/>
          </a:p>
          <a:p>
            <a:pPr marL="285750" indent="-285750">
              <a:buFont typeface="Arial" panose="020B0604020202020204" pitchFamily="34" charset="0"/>
              <a:buChar char="•"/>
            </a:pPr>
            <a:r>
              <a:rPr lang="de-CH" sz="2400" dirty="0"/>
              <a:t>Resilliance</a:t>
            </a:r>
            <a:endParaRPr lang="en-US" sz="2400" dirty="0"/>
          </a:p>
        </p:txBody>
      </p:sp>
      <p:sp>
        <p:nvSpPr>
          <p:cNvPr id="8" name="箭头: 上下 7">
            <a:extLst>
              <a:ext uri="{FF2B5EF4-FFF2-40B4-BE49-F238E27FC236}">
                <a16:creationId xmlns:a16="http://schemas.microsoft.com/office/drawing/2014/main" id="{91DDE72A-7D39-4094-87E1-37A036C7030E}"/>
              </a:ext>
            </a:extLst>
          </p:cNvPr>
          <p:cNvSpPr/>
          <p:nvPr/>
        </p:nvSpPr>
        <p:spPr>
          <a:xfrm>
            <a:off x="1940719" y="1752600"/>
            <a:ext cx="228600" cy="665984"/>
          </a:xfrm>
          <a:prstGeom prst="upDown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箭头: 上下 9">
            <a:extLst>
              <a:ext uri="{FF2B5EF4-FFF2-40B4-BE49-F238E27FC236}">
                <a16:creationId xmlns:a16="http://schemas.microsoft.com/office/drawing/2014/main" id="{853E168F-7D81-4ED0-B648-289874CB9D0E}"/>
              </a:ext>
            </a:extLst>
          </p:cNvPr>
          <p:cNvSpPr/>
          <p:nvPr/>
        </p:nvSpPr>
        <p:spPr>
          <a:xfrm>
            <a:off x="1940719" y="3619500"/>
            <a:ext cx="228600" cy="665984"/>
          </a:xfrm>
          <a:prstGeom prst="upDown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上下 10">
            <a:extLst>
              <a:ext uri="{FF2B5EF4-FFF2-40B4-BE49-F238E27FC236}">
                <a16:creationId xmlns:a16="http://schemas.microsoft.com/office/drawing/2014/main" id="{6B9FA710-5B0D-44FB-B516-9EB309B945E1}"/>
              </a:ext>
            </a:extLst>
          </p:cNvPr>
          <p:cNvSpPr/>
          <p:nvPr/>
        </p:nvSpPr>
        <p:spPr>
          <a:xfrm>
            <a:off x="1940719" y="5320636"/>
            <a:ext cx="228600" cy="665984"/>
          </a:xfrm>
          <a:prstGeom prst="upDown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1754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3</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3633324"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2. Method</a:t>
            </a:r>
          </a:p>
        </p:txBody>
      </p:sp>
      <p:sp>
        <p:nvSpPr>
          <p:cNvPr id="5" name="文本框 4">
            <a:extLst>
              <a:ext uri="{FF2B5EF4-FFF2-40B4-BE49-F238E27FC236}">
                <a16:creationId xmlns:a16="http://schemas.microsoft.com/office/drawing/2014/main" id="{AF959D5F-F601-41E2-90F3-392200E7B5B7}"/>
              </a:ext>
            </a:extLst>
          </p:cNvPr>
          <p:cNvSpPr txBox="1"/>
          <p:nvPr/>
        </p:nvSpPr>
        <p:spPr>
          <a:xfrm>
            <a:off x="369621" y="1556740"/>
            <a:ext cx="3816530" cy="1200329"/>
          </a:xfrm>
          <a:prstGeom prst="rect">
            <a:avLst/>
          </a:prstGeom>
          <a:noFill/>
        </p:spPr>
        <p:txBody>
          <a:bodyPr wrap="square" rtlCol="0">
            <a:spAutoFit/>
          </a:bodyPr>
          <a:lstStyle/>
          <a:p>
            <a:pPr marL="285750" indent="-285750">
              <a:buFont typeface="Arial" panose="020B0604020202020204" pitchFamily="34" charset="0"/>
              <a:buChar char="•"/>
            </a:pPr>
            <a:r>
              <a:rPr lang="en-GB" altLang="zh-CN" sz="2400" dirty="0" err="1">
                <a:latin typeface="Calibri" panose="020F0502020204030204" pitchFamily="34" charset="0"/>
                <a:cs typeface="Calibri" panose="020F0502020204030204" pitchFamily="34" charset="0"/>
              </a:rPr>
              <a:t>Erdős</a:t>
            </a:r>
            <a:r>
              <a:rPr lang="en-GB" altLang="zh-CN" sz="2400" dirty="0">
                <a:latin typeface="Calibri" panose="020F0502020204030204" pitchFamily="34" charset="0"/>
                <a:cs typeface="Calibri" panose="020F0502020204030204" pitchFamily="34" charset="0"/>
              </a:rPr>
              <a:t>–</a:t>
            </a:r>
            <a:r>
              <a:rPr lang="en-GB" altLang="zh-CN" sz="2400" dirty="0" err="1">
                <a:latin typeface="Calibri" panose="020F0502020204030204" pitchFamily="34" charset="0"/>
                <a:cs typeface="Calibri" panose="020F0502020204030204" pitchFamily="34" charset="0"/>
              </a:rPr>
              <a:t>Rényi</a:t>
            </a:r>
            <a:r>
              <a:rPr lang="en-GB" altLang="zh-CN" sz="2400" dirty="0">
                <a:latin typeface="Calibri" panose="020F0502020204030204" pitchFamily="34" charset="0"/>
                <a:cs typeface="Calibri" panose="020F0502020204030204" pitchFamily="34" charset="0"/>
              </a:rPr>
              <a:t> network</a:t>
            </a:r>
          </a:p>
          <a:p>
            <a:pPr marL="285750" indent="-285750">
              <a:buFont typeface="Arial" panose="020B0604020202020204" pitchFamily="34" charset="0"/>
              <a:buChar char="•"/>
            </a:pPr>
            <a:r>
              <a:rPr lang="en-GB" altLang="zh-CN" sz="2400" dirty="0">
                <a:latin typeface="Calibri" panose="020F0502020204030204" pitchFamily="34" charset="0"/>
                <a:cs typeface="Calibri" panose="020F0502020204030204" pitchFamily="34" charset="0"/>
              </a:rPr>
              <a:t>Scale-free network</a:t>
            </a:r>
            <a:r>
              <a:rPr lang="en-GB" altLang="zh-CN" sz="2400" baseline="30000"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GB" altLang="zh-CN" sz="2400" dirty="0">
                <a:latin typeface="Calibri" panose="020F0502020204030204" pitchFamily="34" charset="0"/>
                <a:cs typeface="Calibri" panose="020F0502020204030204" pitchFamily="34" charset="0"/>
              </a:rPr>
              <a:t>Small-world network</a:t>
            </a:r>
            <a:endParaRPr lang="zh-CN" altLang="en-US" sz="2400" dirty="0">
              <a:latin typeface="Calibri" panose="020F0502020204030204" pitchFamily="34" charset="0"/>
              <a:cs typeface="Calibri" panose="020F0502020204030204" pitchFamily="34" charset="0"/>
            </a:endParaRPr>
          </a:p>
        </p:txBody>
      </p:sp>
      <p:grpSp>
        <p:nvGrpSpPr>
          <p:cNvPr id="9" name="组合 8">
            <a:extLst>
              <a:ext uri="{FF2B5EF4-FFF2-40B4-BE49-F238E27FC236}">
                <a16:creationId xmlns:a16="http://schemas.microsoft.com/office/drawing/2014/main" id="{44F4B3FF-EC9B-480D-BED9-BC8F6D4F85AC}"/>
              </a:ext>
            </a:extLst>
          </p:cNvPr>
          <p:cNvGrpSpPr/>
          <p:nvPr/>
        </p:nvGrpSpPr>
        <p:grpSpPr>
          <a:xfrm>
            <a:off x="4493217" y="5354253"/>
            <a:ext cx="4353295" cy="1538883"/>
            <a:chOff x="4485882" y="4094683"/>
            <a:chExt cx="4353295" cy="1538883"/>
          </a:xfrm>
        </p:grpSpPr>
        <p:pic>
          <p:nvPicPr>
            <p:cNvPr id="1031" name="Picture 7">
              <a:extLst>
                <a:ext uri="{FF2B5EF4-FFF2-40B4-BE49-F238E27FC236}">
                  <a16:creationId xmlns:a16="http://schemas.microsoft.com/office/drawing/2014/main" id="{570D1B47-A6CC-4C23-BEA8-9DA0AC79D7F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2976" y="4503056"/>
              <a:ext cx="3406201" cy="55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1B3FA96D-7B89-412E-B6C9-8A1A153246F2}"/>
                </a:ext>
              </a:extLst>
            </p:cNvPr>
            <p:cNvSpPr/>
            <p:nvPr/>
          </p:nvSpPr>
          <p:spPr>
            <a:xfrm>
              <a:off x="4485882" y="4094683"/>
              <a:ext cx="3240450" cy="1538883"/>
            </a:xfrm>
            <a:prstGeom prst="rect">
              <a:avLst/>
            </a:prstGeom>
          </p:spPr>
          <p:txBody>
            <a:bodyPr wrap="square">
              <a:spAutoFit/>
            </a:bodyPr>
            <a:lstStyle/>
            <a:p>
              <a:pPr marL="342900" indent="-342900">
                <a:buFont typeface="Wingdings" panose="05000000000000000000" pitchFamily="2" charset="2"/>
                <a:buChar char="Ø"/>
              </a:pPr>
              <a:r>
                <a:rPr lang="en-US" altLang="zh-CN" sz="2200" b="1" dirty="0">
                  <a:latin typeface="Calibri" panose="020F0502020204030204" pitchFamily="34" charset="0"/>
                  <a:cs typeface="Calibri" panose="020F0502020204030204" pitchFamily="34" charset="0"/>
                </a:rPr>
                <a:t>Recovery rate:</a:t>
              </a:r>
            </a:p>
            <a:p>
              <a:endParaRPr lang="en-US" altLang="zh-CN" sz="2400" b="1" dirty="0">
                <a:latin typeface="Calibri" panose="020F0502020204030204" pitchFamily="34" charset="0"/>
                <a:cs typeface="Calibri" panose="020F0502020204030204" pitchFamily="34" charset="0"/>
              </a:endParaRPr>
            </a:p>
            <a:p>
              <a:endParaRPr lang="en-US" altLang="zh-CN" sz="2400" b="1" dirty="0">
                <a:latin typeface="Calibri" panose="020F0502020204030204" pitchFamily="34" charset="0"/>
                <a:cs typeface="Calibri" panose="020F0502020204030204" pitchFamily="34" charset="0"/>
              </a:endParaRPr>
            </a:p>
            <a:p>
              <a:r>
                <a:rPr lang="en-US" altLang="zh-CN" sz="2400" b="1" dirty="0">
                  <a:latin typeface="Calibri" panose="020F0502020204030204" pitchFamily="34" charset="0"/>
                  <a:cs typeface="Calibri" panose="020F0502020204030204" pitchFamily="34" charset="0"/>
                </a:rPr>
                <a:t> </a:t>
              </a:r>
              <a:endParaRPr lang="zh-CN" altLang="en-US" sz="2400" b="1" dirty="0">
                <a:latin typeface="Calibri" panose="020F0502020204030204" pitchFamily="34" charset="0"/>
                <a:cs typeface="Calibri" panose="020F0502020204030204" pitchFamily="34" charset="0"/>
              </a:endParaRPr>
            </a:p>
          </p:txBody>
        </p:sp>
      </p:grpSp>
      <p:sp>
        <p:nvSpPr>
          <p:cNvPr id="22" name="矩形 21">
            <a:extLst>
              <a:ext uri="{FF2B5EF4-FFF2-40B4-BE49-F238E27FC236}">
                <a16:creationId xmlns:a16="http://schemas.microsoft.com/office/drawing/2014/main" id="{4262265C-6338-438C-B54C-6B6FFB969B86}"/>
              </a:ext>
            </a:extLst>
          </p:cNvPr>
          <p:cNvSpPr/>
          <p:nvPr/>
        </p:nvSpPr>
        <p:spPr>
          <a:xfrm>
            <a:off x="4437389" y="774668"/>
            <a:ext cx="3240450" cy="1184940"/>
          </a:xfrm>
          <a:prstGeom prst="rect">
            <a:avLst/>
          </a:prstGeom>
        </p:spPr>
        <p:txBody>
          <a:bodyPr wrap="square">
            <a:spAutoFit/>
          </a:bodyPr>
          <a:lstStyle/>
          <a:p>
            <a:pPr marL="342900" indent="-342900">
              <a:buFont typeface="Wingdings" panose="05000000000000000000" pitchFamily="2" charset="2"/>
              <a:buChar char="Ø"/>
            </a:pPr>
            <a:r>
              <a:rPr lang="en-GB" altLang="zh-CN" sz="2200" b="1" dirty="0">
                <a:latin typeface="Calibri" panose="020F0502020204030204" pitchFamily="34" charset="0"/>
                <a:ea typeface="SimSun" panose="02010600030101010101" pitchFamily="2" charset="-122"/>
                <a:cs typeface="Calibri" panose="020F0502020204030204" pitchFamily="34" charset="0"/>
              </a:rPr>
              <a:t>Network:</a:t>
            </a:r>
          </a:p>
          <a:p>
            <a:pPr>
              <a:spcAft>
                <a:spcPts val="600"/>
              </a:spcAft>
            </a:pPr>
            <a:r>
              <a:rPr lang="en-GB" altLang="zh-CN" sz="2200" dirty="0">
                <a:latin typeface="Calibri" panose="020F0502020204030204" pitchFamily="34" charset="0"/>
                <a:ea typeface="SimSun" panose="02010600030101010101" pitchFamily="2" charset="-122"/>
                <a:cs typeface="Calibri" panose="020F0502020204030204" pitchFamily="34" charset="0"/>
              </a:rPr>
              <a:t>	G = (N , S)</a:t>
            </a:r>
          </a:p>
          <a:p>
            <a:r>
              <a:rPr lang="en-US" altLang="zh-CN" sz="2200" dirty="0">
                <a:latin typeface="Calibri" panose="020F0502020204030204" pitchFamily="34" charset="0"/>
                <a:cs typeface="Calibri" panose="020F0502020204030204" pitchFamily="34" charset="0"/>
              </a:rPr>
              <a:t> </a:t>
            </a:r>
            <a:endParaRPr lang="zh-CN" altLang="en-US" sz="2200" dirty="0">
              <a:latin typeface="Calibri" panose="020F0502020204030204" pitchFamily="34" charset="0"/>
              <a:cs typeface="Calibri" panose="020F0502020204030204" pitchFamily="34" charset="0"/>
            </a:endParaRPr>
          </a:p>
        </p:txBody>
      </p:sp>
      <p:grpSp>
        <p:nvGrpSpPr>
          <p:cNvPr id="10" name="组合 9">
            <a:extLst>
              <a:ext uri="{FF2B5EF4-FFF2-40B4-BE49-F238E27FC236}">
                <a16:creationId xmlns:a16="http://schemas.microsoft.com/office/drawing/2014/main" id="{C569865E-6CC1-4DF9-B65C-1FB828E7A9CB}"/>
              </a:ext>
            </a:extLst>
          </p:cNvPr>
          <p:cNvGrpSpPr/>
          <p:nvPr/>
        </p:nvGrpSpPr>
        <p:grpSpPr>
          <a:xfrm>
            <a:off x="4437389" y="1530289"/>
            <a:ext cx="3674894" cy="846386"/>
            <a:chOff x="4437389" y="1451950"/>
            <a:chExt cx="3674894" cy="846386"/>
          </a:xfrm>
        </p:grpSpPr>
        <p:pic>
          <p:nvPicPr>
            <p:cNvPr id="1032" name="Picture 8">
              <a:extLst>
                <a:ext uri="{FF2B5EF4-FFF2-40B4-BE49-F238E27FC236}">
                  <a16:creationId xmlns:a16="http://schemas.microsoft.com/office/drawing/2014/main" id="{4C8B6CB9-91FC-4CC3-BD6D-D6B46FBBC7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50971" y="1844780"/>
              <a:ext cx="2661312" cy="34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extLst>
                <a:ext uri="{FF2B5EF4-FFF2-40B4-BE49-F238E27FC236}">
                  <a16:creationId xmlns:a16="http://schemas.microsoft.com/office/drawing/2014/main" id="{8B3BA18C-0F00-4554-9F4C-641CF1BB25DC}"/>
                </a:ext>
              </a:extLst>
            </p:cNvPr>
            <p:cNvSpPr/>
            <p:nvPr/>
          </p:nvSpPr>
          <p:spPr>
            <a:xfrm>
              <a:off x="4437389" y="1451950"/>
              <a:ext cx="3240450" cy="846386"/>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altLang="zh-CN" sz="2200" b="1" dirty="0">
                  <a:latin typeface="Calibri" panose="020F0502020204030204" pitchFamily="34" charset="0"/>
                  <a:cs typeface="Calibri" panose="020F0502020204030204" pitchFamily="34" charset="0"/>
                </a:rPr>
                <a:t>Degree of freedom:</a:t>
              </a:r>
            </a:p>
            <a:p>
              <a:r>
                <a:rPr lang="en-US" altLang="zh-CN" sz="2200" b="1" dirty="0">
                  <a:latin typeface="Calibri" panose="020F0502020204030204" pitchFamily="34" charset="0"/>
                  <a:cs typeface="Calibri" panose="020F0502020204030204" pitchFamily="34" charset="0"/>
                </a:rPr>
                <a:t> </a:t>
              </a:r>
              <a:endParaRPr lang="zh-CN" altLang="en-US" sz="2200" b="1" dirty="0">
                <a:latin typeface="Calibri" panose="020F0502020204030204" pitchFamily="34" charset="0"/>
                <a:cs typeface="Calibri" panose="020F0502020204030204" pitchFamily="34" charset="0"/>
              </a:endParaRPr>
            </a:p>
          </p:txBody>
        </p:sp>
      </p:grpSp>
      <p:grpSp>
        <p:nvGrpSpPr>
          <p:cNvPr id="11" name="组合 10">
            <a:extLst>
              <a:ext uri="{FF2B5EF4-FFF2-40B4-BE49-F238E27FC236}">
                <a16:creationId xmlns:a16="http://schemas.microsoft.com/office/drawing/2014/main" id="{1281A721-A789-4970-B720-D670B6E9AD35}"/>
              </a:ext>
            </a:extLst>
          </p:cNvPr>
          <p:cNvGrpSpPr/>
          <p:nvPr/>
        </p:nvGrpSpPr>
        <p:grpSpPr>
          <a:xfrm>
            <a:off x="4437389" y="2366584"/>
            <a:ext cx="4248590" cy="977159"/>
            <a:chOff x="4437389" y="2366584"/>
            <a:chExt cx="4248590" cy="977159"/>
          </a:xfrm>
        </p:grpSpPr>
        <p:sp>
          <p:nvSpPr>
            <p:cNvPr id="28" name="矩形 27">
              <a:extLst>
                <a:ext uri="{FF2B5EF4-FFF2-40B4-BE49-F238E27FC236}">
                  <a16:creationId xmlns:a16="http://schemas.microsoft.com/office/drawing/2014/main" id="{859B145D-A6F3-46A8-8B6F-31D407E4D2C7}"/>
                </a:ext>
              </a:extLst>
            </p:cNvPr>
            <p:cNvSpPr/>
            <p:nvPr/>
          </p:nvSpPr>
          <p:spPr>
            <a:xfrm>
              <a:off x="4437389" y="2366584"/>
              <a:ext cx="4248590" cy="846386"/>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altLang="zh-CN" sz="2200" b="1" dirty="0">
                  <a:latin typeface="Calibri" panose="020F0502020204030204" pitchFamily="34" charset="0"/>
                  <a:cs typeface="Calibri" panose="020F0502020204030204" pitchFamily="34" charset="0"/>
                </a:rPr>
                <a:t>Natural level of resistance :</a:t>
              </a:r>
            </a:p>
            <a:p>
              <a:r>
                <a:rPr lang="en-US" altLang="zh-CN" sz="2200" b="1" dirty="0">
                  <a:latin typeface="Calibri" panose="020F0502020204030204" pitchFamily="34" charset="0"/>
                  <a:cs typeface="Calibri" panose="020F0502020204030204" pitchFamily="34" charset="0"/>
                </a:rPr>
                <a:t> </a:t>
              </a:r>
              <a:endParaRPr lang="zh-CN" altLang="en-US" sz="2200" b="1" dirty="0">
                <a:latin typeface="Calibri" panose="020F0502020204030204" pitchFamily="34" charset="0"/>
                <a:cs typeface="Calibri" panose="020F0502020204030204" pitchFamily="34" charset="0"/>
              </a:endParaRPr>
            </a:p>
          </p:txBody>
        </p:sp>
        <p:pic>
          <p:nvPicPr>
            <p:cNvPr id="29" name="Picture 5">
              <a:extLst>
                <a:ext uri="{FF2B5EF4-FFF2-40B4-BE49-F238E27FC236}">
                  <a16:creationId xmlns:a16="http://schemas.microsoft.com/office/drawing/2014/main" id="{F7FBD91E-5513-49DC-BC01-FB3FCC39B54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50971" y="2783651"/>
              <a:ext cx="2820705" cy="560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a:extLst>
              <a:ext uri="{FF2B5EF4-FFF2-40B4-BE49-F238E27FC236}">
                <a16:creationId xmlns:a16="http://schemas.microsoft.com/office/drawing/2014/main" id="{9A48DD89-6770-465D-A9D9-EBC762B41FE1}"/>
              </a:ext>
            </a:extLst>
          </p:cNvPr>
          <p:cNvGrpSpPr/>
          <p:nvPr/>
        </p:nvGrpSpPr>
        <p:grpSpPr>
          <a:xfrm>
            <a:off x="4437389" y="3387971"/>
            <a:ext cx="6785122" cy="1094076"/>
            <a:chOff x="4437389" y="3387971"/>
            <a:chExt cx="6785122" cy="1094076"/>
          </a:xfrm>
        </p:grpSpPr>
        <p:pic>
          <p:nvPicPr>
            <p:cNvPr id="1028" name="Picture 4">
              <a:extLst>
                <a:ext uri="{FF2B5EF4-FFF2-40B4-BE49-F238E27FC236}">
                  <a16:creationId xmlns:a16="http://schemas.microsoft.com/office/drawing/2014/main" id="{7DF88B48-705E-418A-866D-E623AA6EB94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43552" y="3777936"/>
              <a:ext cx="5778959" cy="70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extLst>
                <a:ext uri="{FF2B5EF4-FFF2-40B4-BE49-F238E27FC236}">
                  <a16:creationId xmlns:a16="http://schemas.microsoft.com/office/drawing/2014/main" id="{E7C90273-BE1F-49AE-A602-2B5FE85ED0A4}"/>
                </a:ext>
              </a:extLst>
            </p:cNvPr>
            <p:cNvSpPr/>
            <p:nvPr/>
          </p:nvSpPr>
          <p:spPr>
            <a:xfrm>
              <a:off x="4437389" y="3387971"/>
              <a:ext cx="3674894" cy="846386"/>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altLang="zh-CN" sz="2200" b="1" dirty="0">
                  <a:latin typeface="Calibri" panose="020F0502020204030204" pitchFamily="34" charset="0"/>
                  <a:cs typeface="Calibri" panose="020F0502020204030204" pitchFamily="34" charset="0"/>
                </a:rPr>
                <a:t>Overall dynamics of a node:</a:t>
              </a:r>
            </a:p>
            <a:p>
              <a:r>
                <a:rPr lang="en-US" altLang="zh-CN" sz="2200" b="1" dirty="0">
                  <a:latin typeface="Calibri" panose="020F0502020204030204" pitchFamily="34" charset="0"/>
                  <a:cs typeface="Calibri" panose="020F0502020204030204" pitchFamily="34" charset="0"/>
                </a:rPr>
                <a:t> </a:t>
              </a:r>
              <a:endParaRPr lang="zh-CN" altLang="en-US" sz="2200" b="1" dirty="0">
                <a:latin typeface="Calibri" panose="020F0502020204030204" pitchFamily="34" charset="0"/>
                <a:cs typeface="Calibri" panose="020F0502020204030204" pitchFamily="34" charset="0"/>
              </a:endParaRPr>
            </a:p>
          </p:txBody>
        </p:sp>
      </p:grpSp>
      <p:grpSp>
        <p:nvGrpSpPr>
          <p:cNvPr id="13" name="组合 12">
            <a:extLst>
              <a:ext uri="{FF2B5EF4-FFF2-40B4-BE49-F238E27FC236}">
                <a16:creationId xmlns:a16="http://schemas.microsoft.com/office/drawing/2014/main" id="{EA2A69CD-1712-4B98-8066-3C317E9281FF}"/>
              </a:ext>
            </a:extLst>
          </p:cNvPr>
          <p:cNvGrpSpPr/>
          <p:nvPr/>
        </p:nvGrpSpPr>
        <p:grpSpPr>
          <a:xfrm>
            <a:off x="4493217" y="4437140"/>
            <a:ext cx="3674894" cy="846386"/>
            <a:chOff x="4493217" y="4437140"/>
            <a:chExt cx="3674894" cy="846386"/>
          </a:xfrm>
        </p:grpSpPr>
        <p:sp>
          <p:nvSpPr>
            <p:cNvPr id="37" name="矩形 36">
              <a:extLst>
                <a:ext uri="{FF2B5EF4-FFF2-40B4-BE49-F238E27FC236}">
                  <a16:creationId xmlns:a16="http://schemas.microsoft.com/office/drawing/2014/main" id="{A67E518E-6F4E-4DBF-8854-DAC4A45A2D24}"/>
                </a:ext>
              </a:extLst>
            </p:cNvPr>
            <p:cNvSpPr/>
            <p:nvPr/>
          </p:nvSpPr>
          <p:spPr>
            <a:xfrm>
              <a:off x="4493217" y="4437140"/>
              <a:ext cx="3674894" cy="846386"/>
            </a:xfrm>
            <a:prstGeom prst="rect">
              <a:avLst/>
            </a:prstGeom>
          </p:spPr>
          <p:txBody>
            <a:bodyPr wrap="square">
              <a:spAutoFit/>
            </a:bodyPr>
            <a:lstStyle/>
            <a:p>
              <a:pPr marL="342900" indent="-342900">
                <a:spcAft>
                  <a:spcPts val="600"/>
                </a:spcAft>
                <a:buFont typeface="Wingdings" panose="05000000000000000000" pitchFamily="2" charset="2"/>
                <a:buChar char="Ø"/>
              </a:pPr>
              <a:r>
                <a:rPr lang="en-US" altLang="zh-CN" sz="2200" b="1" dirty="0">
                  <a:latin typeface="Calibri" panose="020F0502020204030204" pitchFamily="34" charset="0"/>
                  <a:cs typeface="Calibri" panose="020F0502020204030204" pitchFamily="34" charset="0"/>
                </a:rPr>
                <a:t>External stimulation</a:t>
              </a:r>
            </a:p>
            <a:p>
              <a:r>
                <a:rPr lang="en-US" altLang="zh-CN" sz="2200" b="1" dirty="0">
                  <a:latin typeface="Calibri" panose="020F0502020204030204" pitchFamily="34" charset="0"/>
                  <a:cs typeface="Calibri" panose="020F0502020204030204" pitchFamily="34" charset="0"/>
                </a:rPr>
                <a:t> </a:t>
              </a:r>
              <a:endParaRPr lang="zh-CN" altLang="en-US" sz="2200" b="1" dirty="0">
                <a:latin typeface="Calibri" panose="020F0502020204030204" pitchFamily="34" charset="0"/>
                <a:cs typeface="Calibri" panose="020F0502020204030204" pitchFamily="34" charset="0"/>
              </a:endParaRPr>
            </a:p>
          </p:txBody>
        </p:sp>
        <p:pic>
          <p:nvPicPr>
            <p:cNvPr id="38" name="Picture 6">
              <a:extLst>
                <a:ext uri="{FF2B5EF4-FFF2-40B4-BE49-F238E27FC236}">
                  <a16:creationId xmlns:a16="http://schemas.microsoft.com/office/drawing/2014/main" id="{E4B10063-BB63-4818-A112-5CC43C784D3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40311" y="4916240"/>
              <a:ext cx="2058660" cy="35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31698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4</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3633324"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3.1 Network buildup</a:t>
            </a:r>
            <a:endParaRPr lang="zh-CN" altLang="en-US" sz="2000" b="1" dirty="0">
              <a:latin typeface="Calibri" panose="020F0502020204030204" pitchFamily="34" charset="0"/>
              <a:cs typeface="Calibri" panose="020F0502020204030204" pitchFamily="34" charset="0"/>
            </a:endParaRPr>
          </a:p>
        </p:txBody>
      </p:sp>
      <p:pic>
        <p:nvPicPr>
          <p:cNvPr id="2050" name="图片 30">
            <a:extLst>
              <a:ext uri="{FF2B5EF4-FFF2-40B4-BE49-F238E27FC236}">
                <a16:creationId xmlns:a16="http://schemas.microsoft.com/office/drawing/2014/main" id="{55A0D3E2-FD35-422C-B1B0-F8A7C334B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009" y="1628750"/>
            <a:ext cx="10153410" cy="33124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a:extLst>
              <a:ext uri="{FF2B5EF4-FFF2-40B4-BE49-F238E27FC236}">
                <a16:creationId xmlns:a16="http://schemas.microsoft.com/office/drawing/2014/main" id="{9246EE23-8C05-4E8C-B106-05FAA4555C05}"/>
              </a:ext>
            </a:extLst>
          </p:cNvPr>
          <p:cNvGraphicFramePr>
            <a:graphicFrameLocks noGrp="1"/>
          </p:cNvGraphicFramePr>
          <p:nvPr>
            <p:extLst>
              <p:ext uri="{D42A27DB-BD31-4B8C-83A1-F6EECF244321}">
                <p14:modId xmlns:p14="http://schemas.microsoft.com/office/powerpoint/2010/main" val="1949451080"/>
              </p:ext>
            </p:extLst>
          </p:nvPr>
        </p:nvGraphicFramePr>
        <p:xfrm>
          <a:off x="206871" y="5064450"/>
          <a:ext cx="11503528" cy="1100928"/>
        </p:xfrm>
        <a:graphic>
          <a:graphicData uri="http://schemas.openxmlformats.org/drawingml/2006/table">
            <a:tbl>
              <a:tblPr firstRow="1" firstCol="1" bandRow="1">
                <a:tableStyleId>{5C22544A-7EE6-4342-B048-85BDC9FD1C3A}</a:tableStyleId>
              </a:tblPr>
              <a:tblGrid>
                <a:gridCol w="1737642">
                  <a:extLst>
                    <a:ext uri="{9D8B030D-6E8A-4147-A177-3AD203B41FA5}">
                      <a16:colId xmlns:a16="http://schemas.microsoft.com/office/drawing/2014/main" val="40820182"/>
                    </a:ext>
                  </a:extLst>
                </a:gridCol>
                <a:gridCol w="3356996">
                  <a:extLst>
                    <a:ext uri="{9D8B030D-6E8A-4147-A177-3AD203B41FA5}">
                      <a16:colId xmlns:a16="http://schemas.microsoft.com/office/drawing/2014/main" val="2602018698"/>
                    </a:ext>
                  </a:extLst>
                </a:gridCol>
                <a:gridCol w="3312460">
                  <a:extLst>
                    <a:ext uri="{9D8B030D-6E8A-4147-A177-3AD203B41FA5}">
                      <a16:colId xmlns:a16="http://schemas.microsoft.com/office/drawing/2014/main" val="2892300201"/>
                    </a:ext>
                  </a:extLst>
                </a:gridCol>
                <a:gridCol w="3096430">
                  <a:extLst>
                    <a:ext uri="{9D8B030D-6E8A-4147-A177-3AD203B41FA5}">
                      <a16:colId xmlns:a16="http://schemas.microsoft.com/office/drawing/2014/main" val="507013768"/>
                    </a:ext>
                  </a:extLst>
                </a:gridCol>
              </a:tblGrid>
              <a:tr h="366976">
                <a:tc>
                  <a:txBody>
                    <a:bodyPr/>
                    <a:lstStyle/>
                    <a:p>
                      <a:pPr>
                        <a:spcAft>
                          <a:spcPts val="0"/>
                        </a:spcAft>
                      </a:pPr>
                      <a:r>
                        <a:rPr lang="en-GB" sz="1600" kern="100">
                          <a:effectLst/>
                          <a:latin typeface="Calibri" panose="020F0502020204030204" pitchFamily="34" charset="0"/>
                          <a:cs typeface="Calibri" panose="020F0502020204030204" pitchFamily="34" charset="0"/>
                        </a:rPr>
                        <a:t>Network types</a:t>
                      </a:r>
                      <a:endParaRPr lang="zh-CN" sz="16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(a) </a:t>
                      </a:r>
                      <a:r>
                        <a:rPr lang="en-GB" sz="2000" kern="100" dirty="0" err="1">
                          <a:effectLst/>
                          <a:latin typeface="Calibri" panose="020F0502020204030204" pitchFamily="34" charset="0"/>
                          <a:cs typeface="Calibri" panose="020F0502020204030204" pitchFamily="34" charset="0"/>
                        </a:rPr>
                        <a:t>Erdős</a:t>
                      </a:r>
                      <a:r>
                        <a:rPr lang="en-GB" sz="2000" kern="100" dirty="0">
                          <a:effectLst/>
                          <a:latin typeface="Calibri" panose="020F0502020204030204" pitchFamily="34" charset="0"/>
                          <a:cs typeface="Calibri" panose="020F0502020204030204" pitchFamily="34" charset="0"/>
                        </a:rPr>
                        <a:t>–</a:t>
                      </a:r>
                      <a:r>
                        <a:rPr lang="en-GB" sz="2000" kern="100" dirty="0" err="1">
                          <a:effectLst/>
                          <a:latin typeface="Calibri" panose="020F0502020204030204" pitchFamily="34" charset="0"/>
                          <a:cs typeface="Calibri" panose="020F0502020204030204" pitchFamily="34" charset="0"/>
                        </a:rPr>
                        <a:t>Rényi</a:t>
                      </a:r>
                      <a:r>
                        <a:rPr lang="en-GB" sz="2000" kern="100" dirty="0">
                          <a:effectLst/>
                          <a:latin typeface="Calibri" panose="020F0502020204030204" pitchFamily="34" charset="0"/>
                          <a:cs typeface="Calibri" panose="020F0502020204030204" pitchFamily="34" charset="0"/>
                        </a:rPr>
                        <a:t>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(b) Scale-free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(c) Small-world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12480756"/>
                  </a:ext>
                </a:extLst>
              </a:tr>
              <a:tr h="366976">
                <a:tc>
                  <a:txBody>
                    <a:bodyPr/>
                    <a:lstStyle/>
                    <a:p>
                      <a:pPr>
                        <a:spcAft>
                          <a:spcPts val="0"/>
                        </a:spcAft>
                      </a:pPr>
                      <a:r>
                        <a:rPr lang="en-GB" sz="1600" kern="100">
                          <a:effectLst/>
                          <a:latin typeface="Calibri" panose="020F0502020204030204" pitchFamily="34" charset="0"/>
                          <a:cs typeface="Calibri" panose="020F0502020204030204" pitchFamily="34" charset="0"/>
                        </a:rPr>
                        <a:t>Actual out-degree</a:t>
                      </a:r>
                      <a:endParaRPr lang="zh-CN" sz="16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19.86</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19.64</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19.86</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970727523"/>
                  </a:ext>
                </a:extLst>
              </a:tr>
              <a:tr h="366976">
                <a:tc>
                  <a:txBody>
                    <a:bodyPr/>
                    <a:lstStyle/>
                    <a:p>
                      <a:pPr>
                        <a:spcAft>
                          <a:spcPts val="0"/>
                        </a:spcAft>
                      </a:pPr>
                      <a:r>
                        <a:rPr lang="en-GB" sz="1600" kern="100" dirty="0">
                          <a:effectLst/>
                          <a:latin typeface="Calibri" panose="020F0502020204030204" pitchFamily="34" charset="0"/>
                          <a:cs typeface="Calibri" panose="020F0502020204030204" pitchFamily="34" charset="0"/>
                        </a:rPr>
                        <a:t>Structure entropy</a:t>
                      </a:r>
                      <a:endParaRPr lang="zh-CN" sz="16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4.15</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4.55</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cs typeface="Calibri" panose="020F0502020204030204" pitchFamily="34" charset="0"/>
                        </a:rPr>
                        <a:t>3.22</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1019509580"/>
                  </a:ext>
                </a:extLst>
              </a:tr>
            </a:tbl>
          </a:graphicData>
        </a:graphic>
      </p:graphicFrame>
    </p:spTree>
    <p:extLst>
      <p:ext uri="{BB962C8B-B14F-4D97-AF65-F5344CB8AC3E}">
        <p14:creationId xmlns:p14="http://schemas.microsoft.com/office/powerpoint/2010/main" val="19250234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5</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572399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3.2 Influence of resources on network resilience</a:t>
            </a:r>
          </a:p>
        </p:txBody>
      </p:sp>
      <p:graphicFrame>
        <p:nvGraphicFramePr>
          <p:cNvPr id="5" name="表格 4">
            <a:extLst>
              <a:ext uri="{FF2B5EF4-FFF2-40B4-BE49-F238E27FC236}">
                <a16:creationId xmlns:a16="http://schemas.microsoft.com/office/drawing/2014/main" id="{9246EE23-8C05-4E8C-B106-05FAA4555C05}"/>
              </a:ext>
            </a:extLst>
          </p:cNvPr>
          <p:cNvGraphicFramePr>
            <a:graphicFrameLocks noGrp="1"/>
          </p:cNvGraphicFramePr>
          <p:nvPr>
            <p:extLst>
              <p:ext uri="{D42A27DB-BD31-4B8C-83A1-F6EECF244321}">
                <p14:modId xmlns:p14="http://schemas.microsoft.com/office/powerpoint/2010/main" val="2822487278"/>
              </p:ext>
            </p:extLst>
          </p:nvPr>
        </p:nvGraphicFramePr>
        <p:xfrm>
          <a:off x="206871" y="5064450"/>
          <a:ext cx="11503528" cy="1100928"/>
        </p:xfrm>
        <a:graphic>
          <a:graphicData uri="http://schemas.openxmlformats.org/drawingml/2006/table">
            <a:tbl>
              <a:tblPr firstRow="1" firstCol="1" bandRow="1">
                <a:tableStyleId>{5C22544A-7EE6-4342-B048-85BDC9FD1C3A}</a:tableStyleId>
              </a:tblPr>
              <a:tblGrid>
                <a:gridCol w="1737642">
                  <a:extLst>
                    <a:ext uri="{9D8B030D-6E8A-4147-A177-3AD203B41FA5}">
                      <a16:colId xmlns:a16="http://schemas.microsoft.com/office/drawing/2014/main" val="40820182"/>
                    </a:ext>
                  </a:extLst>
                </a:gridCol>
                <a:gridCol w="3356996">
                  <a:extLst>
                    <a:ext uri="{9D8B030D-6E8A-4147-A177-3AD203B41FA5}">
                      <a16:colId xmlns:a16="http://schemas.microsoft.com/office/drawing/2014/main" val="2602018698"/>
                    </a:ext>
                  </a:extLst>
                </a:gridCol>
                <a:gridCol w="3312460">
                  <a:extLst>
                    <a:ext uri="{9D8B030D-6E8A-4147-A177-3AD203B41FA5}">
                      <a16:colId xmlns:a16="http://schemas.microsoft.com/office/drawing/2014/main" val="2892300201"/>
                    </a:ext>
                  </a:extLst>
                </a:gridCol>
                <a:gridCol w="3096430">
                  <a:extLst>
                    <a:ext uri="{9D8B030D-6E8A-4147-A177-3AD203B41FA5}">
                      <a16:colId xmlns:a16="http://schemas.microsoft.com/office/drawing/2014/main" val="507013768"/>
                    </a:ext>
                  </a:extLst>
                </a:gridCol>
              </a:tblGrid>
              <a:tr h="366976">
                <a:tc>
                  <a:txBody>
                    <a:bodyPr/>
                    <a:lstStyle/>
                    <a:p>
                      <a:pPr>
                        <a:spcAft>
                          <a:spcPts val="0"/>
                        </a:spcAft>
                      </a:pPr>
                      <a:r>
                        <a:rPr lang="en-GB" sz="1600" kern="100">
                          <a:effectLst/>
                          <a:latin typeface="Calibri" panose="020F0502020204030204" pitchFamily="34" charset="0"/>
                          <a:cs typeface="Calibri" panose="020F0502020204030204" pitchFamily="34" charset="0"/>
                        </a:rPr>
                        <a:t>Network types</a:t>
                      </a:r>
                      <a:endParaRPr lang="zh-CN" sz="16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(a) </a:t>
                      </a:r>
                      <a:r>
                        <a:rPr lang="en-GB" sz="2000" kern="100" dirty="0" err="1">
                          <a:effectLst/>
                          <a:latin typeface="Calibri" panose="020F0502020204030204" pitchFamily="34" charset="0"/>
                          <a:cs typeface="Calibri" panose="020F0502020204030204" pitchFamily="34" charset="0"/>
                        </a:rPr>
                        <a:t>Erdős</a:t>
                      </a:r>
                      <a:r>
                        <a:rPr lang="en-GB" sz="2000" kern="100" dirty="0">
                          <a:effectLst/>
                          <a:latin typeface="Calibri" panose="020F0502020204030204" pitchFamily="34" charset="0"/>
                          <a:cs typeface="Calibri" panose="020F0502020204030204" pitchFamily="34" charset="0"/>
                        </a:rPr>
                        <a:t>–</a:t>
                      </a:r>
                      <a:r>
                        <a:rPr lang="en-GB" sz="2000" kern="100" dirty="0" err="1">
                          <a:effectLst/>
                          <a:latin typeface="Calibri" panose="020F0502020204030204" pitchFamily="34" charset="0"/>
                          <a:cs typeface="Calibri" panose="020F0502020204030204" pitchFamily="34" charset="0"/>
                        </a:rPr>
                        <a:t>Rényi</a:t>
                      </a:r>
                      <a:r>
                        <a:rPr lang="en-GB" sz="2000" kern="100" dirty="0">
                          <a:effectLst/>
                          <a:latin typeface="Calibri" panose="020F0502020204030204" pitchFamily="34" charset="0"/>
                          <a:cs typeface="Calibri" panose="020F0502020204030204" pitchFamily="34" charset="0"/>
                        </a:rPr>
                        <a:t>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(b) Scale-free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spcAft>
                          <a:spcPts val="0"/>
                        </a:spcAft>
                      </a:pPr>
                      <a:r>
                        <a:rPr lang="en-GB" sz="2000" kern="100" dirty="0">
                          <a:effectLst/>
                          <a:latin typeface="Calibri" panose="020F0502020204030204" pitchFamily="34" charset="0"/>
                          <a:cs typeface="Calibri" panose="020F0502020204030204" pitchFamily="34" charset="0"/>
                        </a:rPr>
                        <a:t>(c) Small-world Network</a:t>
                      </a:r>
                      <a:endParaRPr lang="zh-CN" sz="20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12480756"/>
                  </a:ext>
                </a:extLst>
              </a:tr>
              <a:tr h="366976">
                <a:tc>
                  <a:txBody>
                    <a:bodyPr/>
                    <a:lstStyle/>
                    <a:p>
                      <a:pPr>
                        <a:spcAft>
                          <a:spcPts val="0"/>
                        </a:spcAft>
                      </a:pPr>
                      <a:r>
                        <a:rPr lang="en-GB" sz="1600" kern="100">
                          <a:effectLst/>
                          <a:latin typeface="Calibri" panose="020F0502020204030204" pitchFamily="34" charset="0"/>
                          <a:cs typeface="Calibri" panose="020F0502020204030204" pitchFamily="34" charset="0"/>
                        </a:rPr>
                        <a:t>Actual out-degree</a:t>
                      </a:r>
                      <a:endParaRPr lang="zh-CN" sz="16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ea typeface="DengXian" panose="02010600030101010101" pitchFamily="2" charset="-122"/>
                          <a:cs typeface="Calibri" panose="020F0502020204030204" pitchFamily="34" charset="0"/>
                        </a:rPr>
                        <a:t>4.00</a:t>
                      </a:r>
                      <a:endParaRPr lang="zh-CN" sz="32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GB" sz="2000" kern="100" dirty="0">
                          <a:effectLst/>
                          <a:latin typeface="Calibri" panose="020F0502020204030204" pitchFamily="34" charset="0"/>
                          <a:ea typeface="DengXian" panose="02010600030101010101" pitchFamily="2" charset="-122"/>
                          <a:cs typeface="Calibri" panose="020F0502020204030204" pitchFamily="34" charset="0"/>
                        </a:rPr>
                        <a:t>4.33</a:t>
                      </a:r>
                      <a:endParaRPr lang="zh-CN" sz="32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GB" sz="2000" kern="100">
                          <a:effectLst/>
                          <a:latin typeface="Calibri" panose="020F0502020204030204" pitchFamily="34" charset="0"/>
                          <a:ea typeface="DengXian" panose="02010600030101010101" pitchFamily="2" charset="-122"/>
                          <a:cs typeface="Calibri" panose="020F0502020204030204" pitchFamily="34" charset="0"/>
                        </a:rPr>
                        <a:t>4.08</a:t>
                      </a:r>
                      <a:endParaRPr lang="zh-CN" sz="320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70727523"/>
                  </a:ext>
                </a:extLst>
              </a:tr>
              <a:tr h="366976">
                <a:tc>
                  <a:txBody>
                    <a:bodyPr/>
                    <a:lstStyle/>
                    <a:p>
                      <a:pPr>
                        <a:spcAft>
                          <a:spcPts val="0"/>
                        </a:spcAft>
                      </a:pPr>
                      <a:r>
                        <a:rPr lang="en-GB" sz="1600" kern="100" dirty="0">
                          <a:effectLst/>
                          <a:latin typeface="Calibri" panose="020F0502020204030204" pitchFamily="34" charset="0"/>
                          <a:cs typeface="Calibri" panose="020F0502020204030204" pitchFamily="34" charset="0"/>
                        </a:rPr>
                        <a:t>Structure entropy</a:t>
                      </a:r>
                      <a:endParaRPr lang="zh-CN" sz="16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algn="ctr">
                        <a:spcAft>
                          <a:spcPts val="0"/>
                        </a:spcAft>
                      </a:pPr>
                      <a:r>
                        <a:rPr lang="en-GB" sz="2000" kern="100" dirty="0">
                          <a:effectLst/>
                          <a:latin typeface="Calibri" panose="020F0502020204030204" pitchFamily="34" charset="0"/>
                          <a:ea typeface="DengXian" panose="02010600030101010101" pitchFamily="2" charset="-122"/>
                          <a:cs typeface="Calibri" panose="020F0502020204030204" pitchFamily="34" charset="0"/>
                        </a:rPr>
                        <a:t>2.13</a:t>
                      </a:r>
                      <a:endParaRPr lang="zh-CN" sz="32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GB" sz="2000" kern="100" dirty="0">
                          <a:effectLst/>
                          <a:latin typeface="Calibri" panose="020F0502020204030204" pitchFamily="34" charset="0"/>
                          <a:ea typeface="DengXian" panose="02010600030101010101" pitchFamily="2" charset="-122"/>
                          <a:cs typeface="Calibri" panose="020F0502020204030204" pitchFamily="34" charset="0"/>
                        </a:rPr>
                        <a:t>2.09</a:t>
                      </a:r>
                      <a:endParaRPr lang="zh-CN" sz="32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tc>
                  <a:txBody>
                    <a:bodyPr/>
                    <a:lstStyle/>
                    <a:p>
                      <a:pPr algn="ctr">
                        <a:spcAft>
                          <a:spcPts val="0"/>
                        </a:spcAft>
                      </a:pPr>
                      <a:r>
                        <a:rPr lang="en-GB" sz="2000" kern="100" dirty="0">
                          <a:effectLst/>
                          <a:latin typeface="Calibri" panose="020F0502020204030204" pitchFamily="34" charset="0"/>
                          <a:ea typeface="DengXian" panose="02010600030101010101" pitchFamily="2" charset="-122"/>
                          <a:cs typeface="Calibri" panose="020F0502020204030204" pitchFamily="34" charset="0"/>
                        </a:rPr>
                        <a:t>1.04</a:t>
                      </a:r>
                      <a:endParaRPr lang="zh-CN" sz="3200"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19509580"/>
                  </a:ext>
                </a:extLst>
              </a:tr>
            </a:tbl>
          </a:graphicData>
        </a:graphic>
      </p:graphicFrame>
      <p:pic>
        <p:nvPicPr>
          <p:cNvPr id="9219" name="图片 32">
            <a:extLst>
              <a:ext uri="{FF2B5EF4-FFF2-40B4-BE49-F238E27FC236}">
                <a16:creationId xmlns:a16="http://schemas.microsoft.com/office/drawing/2014/main" id="{CCEFFD02-18DE-4DBE-B022-C072890CF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246" y="1502291"/>
            <a:ext cx="10031153" cy="34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88817D16-DC65-4632-9DFA-0ABF5957D48B}"/>
              </a:ext>
            </a:extLst>
          </p:cNvPr>
          <p:cNvSpPr txBox="1"/>
          <p:nvPr/>
        </p:nvSpPr>
        <p:spPr>
          <a:xfrm>
            <a:off x="223080" y="1793550"/>
            <a:ext cx="1045869" cy="646331"/>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12-node</a:t>
            </a:r>
          </a:p>
          <a:p>
            <a:r>
              <a:rPr lang="en-US" altLang="zh-CN" dirty="0"/>
              <a:t>network</a:t>
            </a:r>
            <a:endParaRPr lang="zh-CN" altLang="en-US" dirty="0"/>
          </a:p>
        </p:txBody>
      </p:sp>
    </p:spTree>
    <p:extLst>
      <p:ext uri="{BB962C8B-B14F-4D97-AF65-F5344CB8AC3E}">
        <p14:creationId xmlns:p14="http://schemas.microsoft.com/office/powerpoint/2010/main" val="9340420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6</a:t>
            </a:fld>
            <a:endParaRPr lang="en-GB" dirty="0"/>
          </a:p>
        </p:txBody>
      </p:sp>
      <p:sp>
        <p:nvSpPr>
          <p:cNvPr id="14" name="文本框 13">
            <a:extLst>
              <a:ext uri="{FF2B5EF4-FFF2-40B4-BE49-F238E27FC236}">
                <a16:creationId xmlns:a16="http://schemas.microsoft.com/office/drawing/2014/main" id="{14A4E0B7-C6C5-4384-9C1A-632DC98812A6}"/>
              </a:ext>
            </a:extLst>
          </p:cNvPr>
          <p:cNvSpPr txBox="1"/>
          <p:nvPr/>
        </p:nvSpPr>
        <p:spPr>
          <a:xfrm>
            <a:off x="369621" y="574005"/>
            <a:ext cx="3633324"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endParaRPr lang="zh-CN" altLang="en-US" sz="2800" b="1"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BA67CB32-6E87-4448-9561-4ECD8C687A78}"/>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3.2 Influence of resources on network resilience</a:t>
            </a:r>
          </a:p>
        </p:txBody>
      </p:sp>
      <p:sp>
        <p:nvSpPr>
          <p:cNvPr id="5" name="Rectangle 5">
            <a:extLst>
              <a:ext uri="{FF2B5EF4-FFF2-40B4-BE49-F238E27FC236}">
                <a16:creationId xmlns:a16="http://schemas.microsoft.com/office/drawing/2014/main" id="{E36F9D7D-9E22-4AE9-9E4D-77C1159CA224}"/>
              </a:ext>
            </a:extLst>
          </p:cNvPr>
          <p:cNvSpPr>
            <a:spLocks noChangeArrowheads="1"/>
          </p:cNvSpPr>
          <p:nvPr/>
        </p:nvSpPr>
        <p:spPr bwMode="auto">
          <a:xfrm>
            <a:off x="1196282" y="705803"/>
            <a:ext cx="11161550" cy="83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7" name="组合 6">
            <a:extLst>
              <a:ext uri="{FF2B5EF4-FFF2-40B4-BE49-F238E27FC236}">
                <a16:creationId xmlns:a16="http://schemas.microsoft.com/office/drawing/2014/main" id="{CCF1C9A0-F000-4A35-B8F5-EE6DB8AC9FA4}"/>
              </a:ext>
            </a:extLst>
          </p:cNvPr>
          <p:cNvGrpSpPr/>
          <p:nvPr/>
        </p:nvGrpSpPr>
        <p:grpSpPr>
          <a:xfrm>
            <a:off x="463355" y="1746567"/>
            <a:ext cx="11161550" cy="4537428"/>
            <a:chOff x="1158227" y="1272037"/>
            <a:chExt cx="11416292" cy="4537428"/>
          </a:xfrm>
        </p:grpSpPr>
        <p:pic>
          <p:nvPicPr>
            <p:cNvPr id="3076" name="图片 1">
              <a:extLst>
                <a:ext uri="{FF2B5EF4-FFF2-40B4-BE49-F238E27FC236}">
                  <a16:creationId xmlns:a16="http://schemas.microsoft.com/office/drawing/2014/main" id="{5063BB7E-5816-4BC4-BA47-0968F40FB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27" y="1272037"/>
              <a:ext cx="5436099" cy="4077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D9814095-762D-4CAB-A4FC-75B03327C6A9}"/>
                </a:ext>
              </a:extLst>
            </p:cNvPr>
            <p:cNvSpPr>
              <a:spLocks noChangeArrowheads="1"/>
            </p:cNvSpPr>
            <p:nvPr/>
          </p:nvSpPr>
          <p:spPr bwMode="auto">
            <a:xfrm>
              <a:off x="1412969" y="5101579"/>
              <a:ext cx="11161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4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endParaRPr kumimoji="0" lang="en-GB" altLang="zh-CN"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Figure. Sigmoidal function curve</a:t>
              </a:r>
              <a:r>
                <a:rPr kumimoji="0" lang="en-GB" altLang="zh-CN"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GB" altLang="zh-CN" sz="3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pSp>
      <p:pic>
        <p:nvPicPr>
          <p:cNvPr id="15" name="Picture 6">
            <a:extLst>
              <a:ext uri="{FF2B5EF4-FFF2-40B4-BE49-F238E27FC236}">
                <a16:creationId xmlns:a16="http://schemas.microsoft.com/office/drawing/2014/main" id="{D0F62B8F-B89E-4678-9594-211E2B8A432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37639" y="3082993"/>
            <a:ext cx="2058660" cy="350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0B0932ED-97A6-4757-8981-10D5EC55F2C7}"/>
              </a:ext>
            </a:extLst>
          </p:cNvPr>
          <p:cNvSpPr txBox="1"/>
          <p:nvPr/>
        </p:nvSpPr>
        <p:spPr>
          <a:xfrm>
            <a:off x="6094413" y="1894086"/>
            <a:ext cx="2715190" cy="923330"/>
          </a:xfrm>
          <a:prstGeom prst="rect">
            <a:avLst/>
          </a:prstGeom>
          <a:noFill/>
        </p:spPr>
        <p:txBody>
          <a:bodyPr wrap="square" rtlCol="0">
            <a:spAutoFit/>
          </a:bodyPr>
          <a:lstStyle/>
          <a:p>
            <a:r>
              <a:rPr lang="en-US" altLang="zh-CN" dirty="0"/>
              <a:t>External stimulation</a:t>
            </a:r>
          </a:p>
          <a:p>
            <a:r>
              <a:rPr lang="en-GB" altLang="zh-CN" dirty="0"/>
              <a:t>a</a:t>
            </a:r>
            <a:r>
              <a:rPr lang="en-GB" altLang="zh-CN" baseline="-25000" dirty="0"/>
              <a:t>1</a:t>
            </a:r>
            <a:r>
              <a:rPr lang="en-GB" altLang="zh-CN" dirty="0"/>
              <a:t>=100, b</a:t>
            </a:r>
            <a:r>
              <a:rPr lang="en-GB" altLang="zh-CN" baseline="-25000" dirty="0"/>
              <a:t>1</a:t>
            </a:r>
            <a:r>
              <a:rPr lang="en-GB" altLang="zh-CN" dirty="0"/>
              <a:t>=3, c</a:t>
            </a:r>
            <a:r>
              <a:rPr lang="en-GB" altLang="zh-CN" baseline="-25000" dirty="0"/>
              <a:t>1</a:t>
            </a:r>
            <a:r>
              <a:rPr lang="en-GB" altLang="zh-CN" dirty="0"/>
              <a:t>=2</a:t>
            </a:r>
          </a:p>
          <a:p>
            <a:r>
              <a:rPr lang="en-GB" altLang="zh-CN" dirty="0"/>
              <a:t>T=0.1:0.1:4</a:t>
            </a:r>
            <a:endParaRPr lang="zh-CN" altLang="en-US" dirty="0"/>
          </a:p>
        </p:txBody>
      </p:sp>
    </p:spTree>
    <p:extLst>
      <p:ext uri="{BB962C8B-B14F-4D97-AF65-F5344CB8AC3E}">
        <p14:creationId xmlns:p14="http://schemas.microsoft.com/office/powerpoint/2010/main" val="3924596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7</a:t>
            </a:fld>
            <a:endParaRPr lang="en-GB" dirty="0"/>
          </a:p>
        </p:txBody>
      </p:sp>
      <p:pic>
        <p:nvPicPr>
          <p:cNvPr id="4098" name="图片 5">
            <a:extLst>
              <a:ext uri="{FF2B5EF4-FFF2-40B4-BE49-F238E27FC236}">
                <a16:creationId xmlns:a16="http://schemas.microsoft.com/office/drawing/2014/main" id="{A0CBE457-2870-4EC1-9266-A778EDD89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152" y="1139038"/>
            <a:ext cx="10279357" cy="298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4">
            <a:extLst>
              <a:ext uri="{FF2B5EF4-FFF2-40B4-BE49-F238E27FC236}">
                <a16:creationId xmlns:a16="http://schemas.microsoft.com/office/drawing/2014/main" id="{53924E93-7120-4281-9808-6C653EE98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482" y="4005080"/>
            <a:ext cx="10300884" cy="28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0AC5657D-E9FC-418F-AE71-EA525E51C9AF}"/>
              </a:ext>
            </a:extLst>
          </p:cNvPr>
          <p:cNvSpPr txBox="1"/>
          <p:nvPr/>
        </p:nvSpPr>
        <p:spPr>
          <a:xfrm>
            <a:off x="223080" y="1793550"/>
            <a:ext cx="1278108" cy="646331"/>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Without stimulation</a:t>
            </a:r>
            <a:endParaRPr lang="zh-CN" altLang="en-US" dirty="0"/>
          </a:p>
        </p:txBody>
      </p:sp>
      <p:sp>
        <p:nvSpPr>
          <p:cNvPr id="11" name="文本框 10">
            <a:extLst>
              <a:ext uri="{FF2B5EF4-FFF2-40B4-BE49-F238E27FC236}">
                <a16:creationId xmlns:a16="http://schemas.microsoft.com/office/drawing/2014/main" id="{A2B14708-A3C5-4EBC-BCFA-D1D32C46E522}"/>
              </a:ext>
            </a:extLst>
          </p:cNvPr>
          <p:cNvSpPr txBox="1"/>
          <p:nvPr/>
        </p:nvSpPr>
        <p:spPr>
          <a:xfrm>
            <a:off x="226047" y="4293120"/>
            <a:ext cx="1278108" cy="646331"/>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a:t>
            </a:r>
          </a:p>
          <a:p>
            <a:r>
              <a:rPr lang="en-US" altLang="zh-CN" dirty="0"/>
              <a:t>stimulation</a:t>
            </a:r>
            <a:endParaRPr lang="zh-CN" altLang="en-US" dirty="0"/>
          </a:p>
        </p:txBody>
      </p:sp>
      <p:sp>
        <p:nvSpPr>
          <p:cNvPr id="12" name="文本框 11">
            <a:extLst>
              <a:ext uri="{FF2B5EF4-FFF2-40B4-BE49-F238E27FC236}">
                <a16:creationId xmlns:a16="http://schemas.microsoft.com/office/drawing/2014/main" id="{197D609B-6693-40B0-B5C3-C9904F1936C8}"/>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3.2 Influence of resources on network resilience</a:t>
            </a:r>
          </a:p>
        </p:txBody>
      </p:sp>
    </p:spTree>
    <p:extLst>
      <p:ext uri="{BB962C8B-B14F-4D97-AF65-F5344CB8AC3E}">
        <p14:creationId xmlns:p14="http://schemas.microsoft.com/office/powerpoint/2010/main" val="33722888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8</a:t>
            </a:fld>
            <a:endParaRPr lang="en-GB" dirty="0"/>
          </a:p>
        </p:txBody>
      </p:sp>
      <p:pic>
        <p:nvPicPr>
          <p:cNvPr id="7" name="图片 6">
            <a:extLst>
              <a:ext uri="{FF2B5EF4-FFF2-40B4-BE49-F238E27FC236}">
                <a16:creationId xmlns:a16="http://schemas.microsoft.com/office/drawing/2014/main" id="{602A57FC-BFD2-4F2E-8C2E-9CCA557FB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845" y="1122764"/>
            <a:ext cx="10118784" cy="30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图片 21">
            <a:extLst>
              <a:ext uri="{FF2B5EF4-FFF2-40B4-BE49-F238E27FC236}">
                <a16:creationId xmlns:a16="http://schemas.microsoft.com/office/drawing/2014/main" id="{988C9CBD-FFF3-45E7-B793-933370D46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45" y="3931155"/>
            <a:ext cx="10118784" cy="30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BB0A4E6E-5A42-4DA2-9DC3-5DE4BADA24FB}"/>
              </a:ext>
            </a:extLst>
          </p:cNvPr>
          <p:cNvSpPr txBox="1"/>
          <p:nvPr/>
        </p:nvSpPr>
        <p:spPr>
          <a:xfrm>
            <a:off x="223080" y="1793550"/>
            <a:ext cx="1278108" cy="646331"/>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Without stimulation</a:t>
            </a:r>
            <a:endParaRPr lang="zh-CN" altLang="en-US" dirty="0"/>
          </a:p>
        </p:txBody>
      </p:sp>
      <p:sp>
        <p:nvSpPr>
          <p:cNvPr id="10" name="文本框 9">
            <a:extLst>
              <a:ext uri="{FF2B5EF4-FFF2-40B4-BE49-F238E27FC236}">
                <a16:creationId xmlns:a16="http://schemas.microsoft.com/office/drawing/2014/main" id="{FFBAB234-06DD-49A0-99D0-DC3F66DDD6BA}"/>
              </a:ext>
            </a:extLst>
          </p:cNvPr>
          <p:cNvSpPr txBox="1"/>
          <p:nvPr/>
        </p:nvSpPr>
        <p:spPr>
          <a:xfrm>
            <a:off x="226047" y="4293120"/>
            <a:ext cx="1278108" cy="646331"/>
          </a:xfrm>
          <a:prstGeom prst="rect">
            <a:avLst/>
          </a:prstGeom>
          <a:solidFill>
            <a:srgbClr val="C00000"/>
          </a:solidFill>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dirty="0"/>
              <a:t>With</a:t>
            </a:r>
          </a:p>
          <a:p>
            <a:r>
              <a:rPr lang="en-US" altLang="zh-CN" dirty="0"/>
              <a:t>stimulation</a:t>
            </a:r>
            <a:endParaRPr lang="zh-CN" altLang="en-US" dirty="0"/>
          </a:p>
        </p:txBody>
      </p:sp>
      <p:sp>
        <p:nvSpPr>
          <p:cNvPr id="11" name="文本框 10">
            <a:extLst>
              <a:ext uri="{FF2B5EF4-FFF2-40B4-BE49-F238E27FC236}">
                <a16:creationId xmlns:a16="http://schemas.microsoft.com/office/drawing/2014/main" id="{C41B4D69-A206-4040-AA55-C91529B7F192}"/>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3.2 Influence of resources on network resilience</a:t>
            </a:r>
          </a:p>
        </p:txBody>
      </p:sp>
    </p:spTree>
    <p:extLst>
      <p:ext uri="{BB962C8B-B14F-4D97-AF65-F5344CB8AC3E}">
        <p14:creationId xmlns:p14="http://schemas.microsoft.com/office/powerpoint/2010/main" val="30321669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altLang="zh-CN"/>
              <a:t>18.12.2018</a:t>
            </a:r>
            <a:endParaRPr lang="en-GB" dirty="0"/>
          </a:p>
        </p:txBody>
      </p:sp>
      <p:sp>
        <p:nvSpPr>
          <p:cNvPr id="3" name="Fußzeilenplatzhalter 2"/>
          <p:cNvSpPr>
            <a:spLocks noGrp="1"/>
          </p:cNvSpPr>
          <p:nvPr>
            <p:ph type="ftr" sz="quarter" idx="11"/>
          </p:nvPr>
        </p:nvSpPr>
        <p:spPr>
          <a:xfrm>
            <a:off x="6094413" y="6308726"/>
            <a:ext cx="4631883" cy="459776"/>
          </a:xfrm>
        </p:spPr>
        <p:txBody>
          <a:bodyPr/>
          <a:lstStyle/>
          <a:p>
            <a:r>
              <a:rPr lang="it-IT"/>
              <a:t>Jingyi Liao, Yuan Cui, Yixi Li</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pPr/>
              <a:t>9</a:t>
            </a:fld>
            <a:endParaRPr lang="en-GB" dirty="0"/>
          </a:p>
        </p:txBody>
      </p:sp>
      <p:pic>
        <p:nvPicPr>
          <p:cNvPr id="6146" name="图片 15">
            <a:extLst>
              <a:ext uri="{FF2B5EF4-FFF2-40B4-BE49-F238E27FC236}">
                <a16:creationId xmlns:a16="http://schemas.microsoft.com/office/drawing/2014/main" id="{BF495B12-3554-4D65-8403-BB3791D21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99" y="1772770"/>
            <a:ext cx="11768390" cy="367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E26A3A10-15F1-4C28-82BE-0F785B9DBDAB}"/>
              </a:ext>
            </a:extLst>
          </p:cNvPr>
          <p:cNvSpPr txBox="1"/>
          <p:nvPr/>
        </p:nvSpPr>
        <p:spPr>
          <a:xfrm>
            <a:off x="369621" y="574005"/>
            <a:ext cx="6228068" cy="83099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3. Results</a:t>
            </a:r>
          </a:p>
          <a:p>
            <a:r>
              <a:rPr lang="en-US" altLang="zh-CN" sz="2000" b="1" dirty="0">
                <a:latin typeface="Calibri" panose="020F0502020204030204" pitchFamily="34" charset="0"/>
                <a:cs typeface="Calibri" panose="020F0502020204030204" pitchFamily="34" charset="0"/>
              </a:rPr>
              <a:t>3.2 Influence of resources on network resilience</a:t>
            </a:r>
          </a:p>
        </p:txBody>
      </p:sp>
      <p:sp>
        <p:nvSpPr>
          <p:cNvPr id="5" name="矩形 4">
            <a:extLst>
              <a:ext uri="{FF2B5EF4-FFF2-40B4-BE49-F238E27FC236}">
                <a16:creationId xmlns:a16="http://schemas.microsoft.com/office/drawing/2014/main" id="{5009D82E-7765-4CEA-9E33-8D5C62E81595}"/>
              </a:ext>
            </a:extLst>
          </p:cNvPr>
          <p:cNvSpPr/>
          <p:nvPr/>
        </p:nvSpPr>
        <p:spPr>
          <a:xfrm>
            <a:off x="437242" y="5626355"/>
            <a:ext cx="11633207" cy="646331"/>
          </a:xfrm>
          <a:prstGeom prst="rect">
            <a:avLst/>
          </a:prstGeom>
        </p:spPr>
        <p:txBody>
          <a:bodyPr wrap="square">
            <a:spAutoFit/>
          </a:bodyPr>
          <a:lstStyle/>
          <a:p>
            <a:r>
              <a:rPr lang="en-GB" altLang="zh-CN" dirty="0">
                <a:latin typeface="Times New Roman" panose="02020603050405020304" pitchFamily="18" charset="0"/>
                <a:ea typeface="SimSun" panose="02010600030101010101" pitchFamily="2" charset="-122"/>
              </a:rPr>
              <a:t>Figure. Recovery rate vs. time in scenario with stimulation of (a) </a:t>
            </a:r>
            <a:r>
              <a:rPr lang="en-GB" altLang="zh-CN" dirty="0" err="1">
                <a:latin typeface="Times New Roman" panose="02020603050405020304" pitchFamily="18" charset="0"/>
                <a:ea typeface="SimSun" panose="02010600030101010101" pitchFamily="2" charset="-122"/>
              </a:rPr>
              <a:t>Erdős</a:t>
            </a:r>
            <a:r>
              <a:rPr lang="en-GB" altLang="zh-CN" dirty="0">
                <a:latin typeface="Times New Roman" panose="02020603050405020304" pitchFamily="18" charset="0"/>
                <a:ea typeface="DengXian Light" panose="02010600030101010101" pitchFamily="2" charset="-122"/>
              </a:rPr>
              <a:t>–</a:t>
            </a:r>
            <a:r>
              <a:rPr lang="en-GB" altLang="zh-CN" dirty="0" err="1">
                <a:latin typeface="Times New Roman" panose="02020603050405020304" pitchFamily="18" charset="0"/>
                <a:ea typeface="SimSun" panose="02010600030101010101" pitchFamily="2" charset="-122"/>
              </a:rPr>
              <a:t>R</a:t>
            </a:r>
            <a:r>
              <a:rPr lang="en-GB" altLang="zh-CN" dirty="0" err="1">
                <a:latin typeface="Times New Roman" panose="02020603050405020304" pitchFamily="18" charset="0"/>
                <a:ea typeface="DengXian Light" panose="02010600030101010101" pitchFamily="2" charset="-122"/>
              </a:rPr>
              <a:t>é</a:t>
            </a:r>
            <a:r>
              <a:rPr lang="en-GB" altLang="zh-CN" dirty="0" err="1">
                <a:latin typeface="Times New Roman" panose="02020603050405020304" pitchFamily="18" charset="0"/>
                <a:ea typeface="SimSun" panose="02010600030101010101" pitchFamily="2" charset="-122"/>
              </a:rPr>
              <a:t>nyi</a:t>
            </a:r>
            <a:r>
              <a:rPr lang="en-GB" altLang="zh-CN" dirty="0">
                <a:latin typeface="Times New Roman" panose="02020603050405020304" pitchFamily="18" charset="0"/>
                <a:ea typeface="SimSun" panose="02010600030101010101" pitchFamily="2" charset="-122"/>
              </a:rPr>
              <a:t> network, (b) scale-free network and (c) small-world network</a:t>
            </a:r>
            <a:endParaRPr lang="zh-CN" altLang="en-US" dirty="0"/>
          </a:p>
        </p:txBody>
      </p:sp>
    </p:spTree>
    <p:extLst>
      <p:ext uri="{BB962C8B-B14F-4D97-AF65-F5344CB8AC3E}">
        <p14:creationId xmlns:p14="http://schemas.microsoft.com/office/powerpoint/2010/main" val="3764873399"/>
      </p:ext>
    </p:extLst>
  </p:cSld>
  <p:clrMapOvr>
    <a:masterClrMapping/>
  </p:clrMapOvr>
  <p:transition>
    <p:fade/>
  </p:transition>
</p:sld>
</file>

<file path=ppt/theme/theme1.xml><?xml version="1.0" encoding="utf-8"?>
<a:theme xmlns:a="http://schemas.openxmlformats.org/drawingml/2006/main" name="eth_praesentation_16zu9_ETH1">
  <a:themeElements>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CA3172DC-F88D-4E83-B847-95CEE3C103AA}"/>
    </a:ext>
  </a:extLst>
</a:theme>
</file>

<file path=ppt/theme/theme10.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th_praesentation_16zu9_ETH2">
  <a:themeElements>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056EF031-F13F-4E65-BE89-21725A5FDB10}"/>
    </a:ext>
  </a:extLst>
</a:theme>
</file>

<file path=ppt/theme/theme3.xml><?xml version="1.0" encoding="utf-8"?>
<a:theme xmlns:a="http://schemas.openxmlformats.org/drawingml/2006/main" name="eth_praesentation_16zu9_ETH3">
  <a:themeElements>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854FEDBB-F80D-417A-BFB1-791CFB917A1E}"/>
    </a:ext>
  </a:extLst>
</a:theme>
</file>

<file path=ppt/theme/theme4.xml><?xml version="1.0" encoding="utf-8"?>
<a:theme xmlns:a="http://schemas.openxmlformats.org/drawingml/2006/main" name="eth_praesentation_16zu9_ETH4">
  <a:themeElements>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8289712B-067E-4402-89C0-B14F528F770A}"/>
    </a:ext>
  </a:extLst>
</a:theme>
</file>

<file path=ppt/theme/theme5.xml><?xml version="1.0" encoding="utf-8"?>
<a:theme xmlns:a="http://schemas.openxmlformats.org/drawingml/2006/main" name="eth_praesentation_16zu9_ETH5">
  <a:themeElements>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03C312D2-A6FF-4ECA-B0EB-7E91DA492BA7}"/>
    </a:ext>
  </a:extLst>
</a:theme>
</file>

<file path=ppt/theme/theme6.xml><?xml version="1.0" encoding="utf-8"?>
<a:theme xmlns:a="http://schemas.openxmlformats.org/drawingml/2006/main" name="eth_praesentation_16zu9_ETH6">
  <a:themeElements>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C4EB3F52-6DF9-4FB9-8177-FF8ED28DE35E}"/>
    </a:ext>
  </a:extLst>
</a:theme>
</file>

<file path=ppt/theme/theme7.xml><?xml version="1.0" encoding="utf-8"?>
<a:theme xmlns:a="http://schemas.openxmlformats.org/drawingml/2006/main" name="eth_praesentation_16zu9_ETH7">
  <a:themeElements>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1252DDF4-0D45-4B87-8FE3-76FA6ACA7F78}"/>
    </a:ext>
  </a:extLst>
</a:theme>
</file>

<file path=ppt/theme/theme8.xml><?xml version="1.0" encoding="utf-8"?>
<a:theme xmlns:a="http://schemas.openxmlformats.org/drawingml/2006/main" name="eth_praesentation_16zu9_ETH8">
  <a:themeElements>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E20704BF-0B9D-449D-B1D7-6D1DA9BC8A81}"/>
    </a:ext>
  </a:extLst>
</a:theme>
</file>

<file path=ppt/theme/theme9.xml><?xml version="1.0" encoding="utf-8"?>
<a:theme xmlns:a="http://schemas.openxmlformats.org/drawingml/2006/main" name="eth_praesentation_16zu9_ETH9">
  <a:themeElements>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Gess" id="{7D8DB5F7-ABD6-470D-B507-AEF33FF99B28}" vid="{D9ECDDEE-D83A-432B-B2B8-0781D3E4D8EA}"/>
    </a:ext>
  </a:extLst>
</a:theme>
</file>

<file path=docProps/app.xml><?xml version="1.0" encoding="utf-8"?>
<Properties xmlns="http://schemas.openxmlformats.org/officeDocument/2006/extended-properties" xmlns:vt="http://schemas.openxmlformats.org/officeDocument/2006/docPropsVTypes">
  <Template>Gess</Template>
  <TotalTime>288</TotalTime>
  <Words>912</Words>
  <Application>Microsoft Office PowerPoint</Application>
  <PresentationFormat>自定义</PresentationFormat>
  <Paragraphs>229</Paragraphs>
  <Slides>19</Slides>
  <Notes>17</Notes>
  <HiddenSlides>0</HiddenSlides>
  <MMClips>0</MMClips>
  <ScaleCrop>false</ScaleCrop>
  <HeadingPairs>
    <vt:vector size="6" baseType="variant">
      <vt:variant>
        <vt:lpstr>已用的字体</vt:lpstr>
      </vt:variant>
      <vt:variant>
        <vt:i4>4</vt:i4>
      </vt:variant>
      <vt:variant>
        <vt:lpstr>主题</vt:lpstr>
      </vt:variant>
      <vt:variant>
        <vt:i4>9</vt:i4>
      </vt:variant>
      <vt:variant>
        <vt:lpstr>幻灯片标题</vt:lpstr>
      </vt:variant>
      <vt:variant>
        <vt:i4>19</vt:i4>
      </vt:variant>
    </vt:vector>
  </HeadingPairs>
  <TitlesOfParts>
    <vt:vector size="32" baseType="lpstr">
      <vt:lpstr>Arial</vt:lpstr>
      <vt:lpstr>Calibri</vt:lpstr>
      <vt:lpstr>Times New Roman</vt:lpstr>
      <vt:lpstr>Wingdings</vt:lpstr>
      <vt:lpstr>eth_praesentation_16zu9_ETH1</vt:lpstr>
      <vt:lpstr>eth_praesentation_16zu9_ETH2</vt:lpstr>
      <vt:lpstr>eth_praesentation_16zu9_ETH3</vt:lpstr>
      <vt:lpstr>eth_praesentation_16zu9_ETH4</vt:lpstr>
      <vt:lpstr>eth_praesentation_16zu9_ETH5</vt:lpstr>
      <vt:lpstr>eth_praesentation_16zu9_ETH6</vt:lpstr>
      <vt:lpstr>eth_praesentation_16zu9_ETH7</vt:lpstr>
      <vt:lpstr>eth_praesentation_16zu9_ETH8</vt:lpstr>
      <vt:lpstr>eth_praesentation_16zu9_ETH9</vt:lpstr>
      <vt:lpstr>The characterization and application of network resilience under financial crisis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Thanks for your attention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characterization and application of network resilience under financial crisis</dc:title>
  <dc:creator>YIXI LI</dc:creator>
  <cp:lastModifiedBy>Hang Yang</cp:lastModifiedBy>
  <cp:revision>11</cp:revision>
  <cp:lastPrinted>2013-06-08T11:22:51Z</cp:lastPrinted>
  <dcterms:created xsi:type="dcterms:W3CDTF">2018-12-16T10:57:58Z</dcterms:created>
  <dcterms:modified xsi:type="dcterms:W3CDTF">2018-12-18T00:56:23Z</dcterms:modified>
</cp:coreProperties>
</file>