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Source Code Pro"/>
      <p:regular r:id="rId50"/>
      <p:bold r:id="rId51"/>
      <p:italic r:id="rId52"/>
      <p:boldItalic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SourceCodePro-boldItalic.fntdata"/><Relationship Id="rId52" Type="http://schemas.openxmlformats.org/officeDocument/2006/relationships/font" Target="fonts/SourceCodePro-italic.fntdata"/><Relationship Id="rId11" Type="http://schemas.openxmlformats.org/officeDocument/2006/relationships/slide" Target="slides/slide6.xml"/><Relationship Id="rId55" Type="http://schemas.openxmlformats.org/officeDocument/2006/relationships/font" Target="fonts/Oswald-bold.fntdata"/><Relationship Id="rId10" Type="http://schemas.openxmlformats.org/officeDocument/2006/relationships/slide" Target="slides/slide5.xml"/><Relationship Id="rId54"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fefe6ee3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fefe6ee3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fefe6ee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fefe6ee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fefe6ee3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fefe6ee3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fefe6ee3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fefe6ee3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fefe6ee3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fefe6ee3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fefe6ee3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fefe6ee3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efe6ee3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efe6ee3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fefe6ee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fefe6ee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fefe6ee3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fefe6ee3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fefe6ee3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fefe6ee3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fefe6ee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fefe6ee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fd742cba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fd742cba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fd742cba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fd742cba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fefe6ee3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fefe6ee3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00168ce7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00168ce7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fefe6ee3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fefe6ee3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00168ce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00168ce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00168ce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00168ce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00168ce7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00168ce7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00168ce7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00168ce7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fd742cba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fd742cba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fefe6ee3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fefe6ee3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fd742cba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fd742cba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fd742cb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fd742cb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00168ce7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00168ce7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00168ce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00168ce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00168ce7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00168ce7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fd742cb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fd742cb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fd742cba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fd742cb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00168ce7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00168ce7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00168ce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00168ce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00168ce7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900168ce7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fefe6ee3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fefe6ee3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00168ce7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00168ce7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fd742cb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fd742cb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fd742cb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fd742cb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fd742cba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fd742cba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8fd742cba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fd742cba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fefe6ee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fefe6ee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efe6ee3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efe6ee3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efe6ee3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efe6ee3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fefe6ee3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fefe6ee3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fd742cb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fd742cb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rapidtables.com/web/color/RGB_Color.html" TargetMode="External"/><Relationship Id="rId4" Type="http://schemas.openxmlformats.org/officeDocument/2006/relationships/image" Target="../media/image21.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5.png"/><Relationship Id="rId4" Type="http://schemas.openxmlformats.org/officeDocument/2006/relationships/image" Target="../media/image33.png"/><Relationship Id="rId5"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47.png"/><Relationship Id="rId5"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6.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youtube.com/watch?v=zBo2D3Myo6Q&amp;list=PLRqwX-V7Uu6ajGB2OI3hl5DZsD1Fw1WzR&amp;index=2" TargetMode="External"/><Relationship Id="rId4" Type="http://schemas.openxmlformats.org/officeDocument/2006/relationships/hyperlink" Target="https://www.youtube.com/watch?v=B-ycSR3ntik&amp;list=PLRqwX-V7Uu6aFNOgoIMSbSYOkKNTo89uf" TargetMode="External"/><Relationship Id="rId5" Type="http://schemas.openxmlformats.org/officeDocument/2006/relationships/hyperlink" Target="https://www.youtube.com/watch?v=mVq7Ms01RjA&amp;list=PLRqwX-V7Uu6YqykuLs00261JCqnL_NNZ_&amp;index=2" TargetMode="External"/><Relationship Id="rId6" Type="http://schemas.openxmlformats.org/officeDocument/2006/relationships/hyperlink" Target="https://www.youtube.com/watch?v=h4ApLHe8tbk&amp;list=PLRqwX-V7Uu6bm-3M4Wntd4yYZGKwiKfrQ&amp;index=3" TargetMode="External"/><Relationship Id="rId7" Type="http://schemas.openxmlformats.org/officeDocument/2006/relationships/hyperlink" Target="https://www.youtube.com/watch?v=NptnmWvkbTw&amp;list=PLRqwX-V7Uu6bO9RKxHObluh-aPgrrvb4a&amp;t=163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cessing.org/tutorials/drawing/" TargetMode="External"/><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Processing</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Week 1 - Fundamentals</a:t>
            </a:r>
            <a:endParaRPr/>
          </a:p>
        </p:txBody>
      </p:sp>
      <p:pic>
        <p:nvPicPr>
          <p:cNvPr id="64" name="Google Shape;64;p13"/>
          <p:cNvPicPr preferRelativeResize="0"/>
          <p:nvPr/>
        </p:nvPicPr>
        <p:blipFill>
          <a:blip r:embed="rId3">
            <a:alphaModFix/>
          </a:blip>
          <a:stretch>
            <a:fillRect/>
          </a:stretch>
        </p:blipFill>
        <p:spPr>
          <a:xfrm>
            <a:off x="7472625" y="3398250"/>
            <a:ext cx="1156774" cy="1156774"/>
          </a:xfrm>
          <a:prstGeom prst="rect">
            <a:avLst/>
          </a:prstGeom>
          <a:noFill/>
          <a:ln>
            <a:noFill/>
          </a:ln>
        </p:spPr>
      </p:pic>
      <p:pic>
        <p:nvPicPr>
          <p:cNvPr id="65" name="Google Shape;65;p13"/>
          <p:cNvPicPr preferRelativeResize="0"/>
          <p:nvPr/>
        </p:nvPicPr>
        <p:blipFill>
          <a:blip r:embed="rId4">
            <a:alphaModFix/>
          </a:blip>
          <a:stretch>
            <a:fillRect/>
          </a:stretch>
        </p:blipFill>
        <p:spPr>
          <a:xfrm>
            <a:off x="572550" y="3352913"/>
            <a:ext cx="1351275" cy="1351275"/>
          </a:xfrm>
          <a:prstGeom prst="rect">
            <a:avLst/>
          </a:prstGeom>
          <a:noFill/>
          <a:ln>
            <a:noFill/>
          </a:ln>
        </p:spPr>
      </p:pic>
      <p:sp>
        <p:nvSpPr>
          <p:cNvPr id="66" name="Google Shape;66;p13"/>
          <p:cNvSpPr txBox="1"/>
          <p:nvPr/>
        </p:nvSpPr>
        <p:spPr>
          <a:xfrm>
            <a:off x="7344926" y="4752650"/>
            <a:ext cx="20094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By Nicole McCabe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dk1"/>
                </a:solidFill>
              </a:rPr>
              <a:t>size() - Change Size of Display Window </a:t>
            </a:r>
            <a:endParaRPr sz="3200">
              <a:solidFill>
                <a:schemeClr val="dk1"/>
              </a:solidFill>
            </a:endParaRPr>
          </a:p>
        </p:txBody>
      </p:sp>
      <p:sp>
        <p:nvSpPr>
          <p:cNvPr id="132" name="Google Shape;132;p22"/>
          <p:cNvSpPr txBox="1"/>
          <p:nvPr>
            <p:ph idx="1" type="body"/>
          </p:nvPr>
        </p:nvSpPr>
        <p:spPr>
          <a:xfrm>
            <a:off x="311700" y="1468825"/>
            <a:ext cx="42603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size() </a:t>
            </a:r>
            <a:r>
              <a:rPr lang="en" sz="1200">
                <a:solidFill>
                  <a:srgbClr val="000000"/>
                </a:solidFill>
                <a:latin typeface="Arial"/>
                <a:ea typeface="Arial"/>
                <a:cs typeface="Arial"/>
                <a:sym typeface="Arial"/>
              </a:rPr>
              <a:t>is an example of a </a:t>
            </a:r>
            <a:r>
              <a:rPr b="1" lang="en" sz="1200">
                <a:solidFill>
                  <a:srgbClr val="000000"/>
                </a:solidFill>
                <a:latin typeface="Arial"/>
                <a:ea typeface="Arial"/>
                <a:cs typeface="Arial"/>
                <a:sym typeface="Arial"/>
              </a:rPr>
              <a:t>built in function, </a:t>
            </a:r>
            <a:r>
              <a:rPr lang="en" sz="1200">
                <a:solidFill>
                  <a:srgbClr val="000000"/>
                </a:solidFill>
                <a:latin typeface="Arial"/>
                <a:ea typeface="Arial"/>
                <a:cs typeface="Arial"/>
                <a:sym typeface="Arial"/>
              </a:rPr>
              <a:t>it is already created in Processing so you don’t have to create it.</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The </a:t>
            </a:r>
            <a:r>
              <a:rPr b="1" lang="en" sz="1400">
                <a:solidFill>
                  <a:srgbClr val="000000"/>
                </a:solidFill>
                <a:latin typeface="Arial"/>
                <a:ea typeface="Arial"/>
                <a:cs typeface="Arial"/>
                <a:sym typeface="Arial"/>
              </a:rPr>
              <a:t>size() </a:t>
            </a:r>
            <a:r>
              <a:rPr lang="en" sz="1400">
                <a:solidFill>
                  <a:srgbClr val="000000"/>
                </a:solidFill>
                <a:latin typeface="Arial"/>
                <a:ea typeface="Arial"/>
                <a:cs typeface="Arial"/>
                <a:sym typeface="Arial"/>
              </a:rPr>
              <a:t>function is to set the width and height of the Display Window.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If your program doesn’t have a </a:t>
            </a:r>
            <a:r>
              <a:rPr b="1" lang="en" sz="1400">
                <a:solidFill>
                  <a:srgbClr val="000000"/>
                </a:solidFill>
                <a:latin typeface="Arial"/>
                <a:ea typeface="Arial"/>
                <a:cs typeface="Arial"/>
                <a:sym typeface="Arial"/>
              </a:rPr>
              <a:t>size() </a:t>
            </a:r>
            <a:r>
              <a:rPr lang="en" sz="1400">
                <a:solidFill>
                  <a:srgbClr val="000000"/>
                </a:solidFill>
                <a:latin typeface="Arial"/>
                <a:ea typeface="Arial"/>
                <a:cs typeface="Arial"/>
                <a:sym typeface="Arial"/>
              </a:rPr>
              <a:t>function, the dimension is set to 100×100 pixels.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It has two </a:t>
            </a:r>
            <a:r>
              <a:rPr b="1" lang="en" sz="1400">
                <a:solidFill>
                  <a:srgbClr val="000000"/>
                </a:solidFill>
                <a:latin typeface="Arial"/>
                <a:ea typeface="Arial"/>
                <a:cs typeface="Arial"/>
                <a:sym typeface="Arial"/>
              </a:rPr>
              <a:t>parameters</a:t>
            </a:r>
            <a:r>
              <a:rPr lang="en" sz="1400">
                <a:solidFill>
                  <a:srgbClr val="000000"/>
                </a:solidFill>
                <a:latin typeface="Arial"/>
                <a:ea typeface="Arial"/>
                <a:cs typeface="Arial"/>
                <a:sym typeface="Arial"/>
              </a:rPr>
              <a:t> (input):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first sets the width of the window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second sets the height.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solidFill>
                <a:srgbClr val="000000"/>
              </a:solidFill>
            </a:endParaRPr>
          </a:p>
        </p:txBody>
      </p:sp>
      <p:sp>
        <p:nvSpPr>
          <p:cNvPr id="133" name="Google Shape;133;p22"/>
          <p:cNvSpPr txBox="1"/>
          <p:nvPr/>
        </p:nvSpPr>
        <p:spPr>
          <a:xfrm>
            <a:off x="5036750" y="1071750"/>
            <a:ext cx="3000000" cy="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T</a:t>
            </a:r>
            <a:r>
              <a:rPr lang="en"/>
              <a:t>o draw a window that is 800 pixels wide and 600 high, type:</a:t>
            </a:r>
            <a:endParaRPr/>
          </a:p>
        </p:txBody>
      </p:sp>
      <p:pic>
        <p:nvPicPr>
          <p:cNvPr id="134" name="Google Shape;134;p22"/>
          <p:cNvPicPr preferRelativeResize="0"/>
          <p:nvPr/>
        </p:nvPicPr>
        <p:blipFill>
          <a:blip r:embed="rId3">
            <a:alphaModFix/>
          </a:blip>
          <a:stretch>
            <a:fillRect/>
          </a:stretch>
        </p:blipFill>
        <p:spPr>
          <a:xfrm>
            <a:off x="5119150" y="1928550"/>
            <a:ext cx="3190725" cy="7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Basics Shapes</a:t>
            </a:r>
            <a:endParaRPr>
              <a:solidFill>
                <a:schemeClr val="dk1"/>
              </a:solidFill>
            </a:endParaRPr>
          </a:p>
        </p:txBody>
      </p:sp>
      <p:pic>
        <p:nvPicPr>
          <p:cNvPr id="140" name="Google Shape;140;p23"/>
          <p:cNvPicPr preferRelativeResize="0"/>
          <p:nvPr/>
        </p:nvPicPr>
        <p:blipFill>
          <a:blip r:embed="rId3">
            <a:alphaModFix/>
          </a:blip>
          <a:stretch>
            <a:fillRect/>
          </a:stretch>
        </p:blipFill>
        <p:spPr>
          <a:xfrm>
            <a:off x="4572000" y="678163"/>
            <a:ext cx="3824751" cy="3787174"/>
          </a:xfrm>
          <a:prstGeom prst="rect">
            <a:avLst/>
          </a:prstGeom>
          <a:noFill/>
          <a:ln>
            <a:noFill/>
          </a:ln>
        </p:spPr>
      </p:pic>
      <p:sp>
        <p:nvSpPr>
          <p:cNvPr id="141" name="Google Shape;141;p23"/>
          <p:cNvSpPr txBox="1"/>
          <p:nvPr/>
        </p:nvSpPr>
        <p:spPr>
          <a:xfrm>
            <a:off x="407600" y="1368375"/>
            <a:ext cx="2620200" cy="17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Processing includes a group of in built functions to draw basic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shapes like lines can be combined to create more complex forms like a leaf or a face.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t>These shapes</a:t>
            </a:r>
            <a:r>
              <a:rPr lang="en" sz="1300"/>
              <a:t> can also be drawn partially (or entirely) out of the window without an error.</a:t>
            </a:r>
            <a:endParaRPr sz="1300"/>
          </a:p>
          <a:p>
            <a:pPr indent="0" lvl="0" marL="0" rtl="0" algn="l">
              <a:lnSpc>
                <a:spcPct val="115000"/>
              </a:lnSpc>
              <a:spcBef>
                <a:spcPts val="0"/>
              </a:spcBef>
              <a:spcAft>
                <a:spcPts val="0"/>
              </a:spcAft>
              <a:buNone/>
            </a:pPr>
            <a:r>
              <a:t/>
            </a:r>
            <a:endParaRPr sz="13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More Basic Shapes</a:t>
            </a:r>
            <a:endParaRPr>
              <a:solidFill>
                <a:schemeClr val="dk1"/>
              </a:solidFill>
            </a:endParaRPr>
          </a:p>
        </p:txBody>
      </p:sp>
      <p:sp>
        <p:nvSpPr>
          <p:cNvPr id="147" name="Google Shape;147;p24"/>
          <p:cNvSpPr txBox="1"/>
          <p:nvPr>
            <p:ph idx="1" type="body"/>
          </p:nvPr>
        </p:nvSpPr>
        <p:spPr>
          <a:xfrm>
            <a:off x="311700" y="1468825"/>
            <a:ext cx="29685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Processing doesn’t have separate functions to make squares and circles. To make these shapes, use the same value for the width and the height parameters to </a:t>
            </a:r>
            <a:r>
              <a:rPr b="1" lang="en" sz="1200">
                <a:solidFill>
                  <a:srgbClr val="000000"/>
                </a:solidFill>
                <a:latin typeface="Arial"/>
                <a:ea typeface="Arial"/>
                <a:cs typeface="Arial"/>
                <a:sym typeface="Arial"/>
              </a:rPr>
              <a:t>ellipse()</a:t>
            </a:r>
            <a:r>
              <a:rPr lang="en" sz="1200">
                <a:solidFill>
                  <a:srgbClr val="000000"/>
                </a:solidFill>
                <a:latin typeface="Arial"/>
                <a:ea typeface="Arial"/>
                <a:cs typeface="Arial"/>
                <a:sym typeface="Arial"/>
              </a:rPr>
              <a:t> and </a:t>
            </a:r>
            <a:r>
              <a:rPr b="1" lang="en" sz="1300">
                <a:solidFill>
                  <a:srgbClr val="000000"/>
                </a:solidFill>
                <a:latin typeface="Arial"/>
                <a:ea typeface="Arial"/>
                <a:cs typeface="Arial"/>
                <a:sym typeface="Arial"/>
              </a:rPr>
              <a:t>rect().</a:t>
            </a:r>
            <a:endParaRPr b="1" sz="1300">
              <a:solidFill>
                <a:srgbClr val="000000"/>
              </a:solidFill>
              <a:latin typeface="Arial"/>
              <a:ea typeface="Arial"/>
              <a:cs typeface="Arial"/>
              <a:sym typeface="Arial"/>
            </a:endParaRPr>
          </a:p>
          <a:p>
            <a:pPr indent="0" lvl="0" marL="0" rtl="0" algn="l">
              <a:spcBef>
                <a:spcPts val="0"/>
              </a:spcBef>
              <a:spcAft>
                <a:spcPts val="0"/>
              </a:spcAft>
              <a:buNone/>
            </a:pPr>
            <a:r>
              <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When a program runs, the computer starts at the top and reads each line of code until it reaches the last line and then stops. If you want a shape to be drawn on top of all other shapes, it needs to follow the others in the code.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3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48" name="Google Shape;148;p24"/>
          <p:cNvPicPr preferRelativeResize="0"/>
          <p:nvPr/>
        </p:nvPicPr>
        <p:blipFill>
          <a:blip r:embed="rId3">
            <a:alphaModFix/>
          </a:blip>
          <a:stretch>
            <a:fillRect/>
          </a:stretch>
        </p:blipFill>
        <p:spPr>
          <a:xfrm>
            <a:off x="4335150" y="836025"/>
            <a:ext cx="4209564" cy="3732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Custom Shapes</a:t>
            </a:r>
            <a:endParaRPr>
              <a:solidFill>
                <a:schemeClr val="dk1"/>
              </a:solidFill>
            </a:endParaRPr>
          </a:p>
        </p:txBody>
      </p:sp>
      <p:sp>
        <p:nvSpPr>
          <p:cNvPr id="154" name="Google Shape;154;p25"/>
          <p:cNvSpPr txBox="1"/>
          <p:nvPr>
            <p:ph idx="1" type="body"/>
          </p:nvPr>
        </p:nvSpPr>
        <p:spPr>
          <a:xfrm>
            <a:off x="311700" y="1426600"/>
            <a:ext cx="3822600" cy="34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You’re not limited to using the previous basic shapes — you can also define new shapes by connecting a series of points.</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The </a:t>
            </a:r>
            <a:r>
              <a:rPr b="1" lang="en" sz="1500">
                <a:solidFill>
                  <a:srgbClr val="000000"/>
                </a:solidFill>
                <a:latin typeface="Arial"/>
                <a:ea typeface="Arial"/>
                <a:cs typeface="Arial"/>
                <a:sym typeface="Arial"/>
              </a:rPr>
              <a:t>beginShape()</a:t>
            </a:r>
            <a:r>
              <a:rPr lang="en" sz="1500">
                <a:solidFill>
                  <a:srgbClr val="000000"/>
                </a:solidFill>
                <a:latin typeface="Arial"/>
                <a:ea typeface="Arial"/>
                <a:cs typeface="Arial"/>
                <a:sym typeface="Arial"/>
              </a:rPr>
              <a:t> function signals the start of a new shape. </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The</a:t>
            </a:r>
            <a:r>
              <a:rPr b="1" lang="en" sz="1500">
                <a:solidFill>
                  <a:srgbClr val="000000"/>
                </a:solidFill>
                <a:latin typeface="Arial"/>
                <a:ea typeface="Arial"/>
                <a:cs typeface="Arial"/>
                <a:sym typeface="Arial"/>
              </a:rPr>
              <a:t> vertex()</a:t>
            </a:r>
            <a:r>
              <a:rPr lang="en" sz="1500">
                <a:solidFill>
                  <a:srgbClr val="000000"/>
                </a:solidFill>
                <a:latin typeface="Arial"/>
                <a:ea typeface="Arial"/>
                <a:cs typeface="Arial"/>
                <a:sym typeface="Arial"/>
              </a:rPr>
              <a:t> function is used to define each pair of x and y coordinates for the shape. </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 sz="1500">
                <a:solidFill>
                  <a:srgbClr val="000000"/>
                </a:solidFill>
                <a:latin typeface="Arial"/>
                <a:ea typeface="Arial"/>
                <a:cs typeface="Arial"/>
                <a:sym typeface="Arial"/>
              </a:rPr>
              <a:t>Finally, </a:t>
            </a:r>
            <a:r>
              <a:rPr b="1" lang="en" sz="1500">
                <a:solidFill>
                  <a:srgbClr val="000000"/>
                </a:solidFill>
                <a:latin typeface="Arial"/>
                <a:ea typeface="Arial"/>
                <a:cs typeface="Arial"/>
                <a:sym typeface="Arial"/>
              </a:rPr>
              <a:t>endShape()</a:t>
            </a:r>
            <a:r>
              <a:rPr lang="en" sz="1500">
                <a:solidFill>
                  <a:srgbClr val="000000"/>
                </a:solidFill>
                <a:latin typeface="Arial"/>
                <a:ea typeface="Arial"/>
                <a:cs typeface="Arial"/>
                <a:sym typeface="Arial"/>
              </a:rPr>
              <a:t> is called to signal that the shape is finished.</a:t>
            </a:r>
            <a:endParaRPr sz="1500">
              <a:solidFill>
                <a:srgbClr val="000000"/>
              </a:solidFill>
              <a:latin typeface="Arial"/>
              <a:ea typeface="Arial"/>
              <a:cs typeface="Arial"/>
              <a:sym typeface="Arial"/>
            </a:endParaRPr>
          </a:p>
          <a:p>
            <a:pPr indent="0" lvl="0" marL="0" rtl="0" algn="l">
              <a:spcBef>
                <a:spcPts val="1000"/>
              </a:spcBef>
              <a:spcAft>
                <a:spcPts val="1600"/>
              </a:spcAft>
              <a:buNone/>
            </a:pPr>
            <a:r>
              <a:t/>
            </a:r>
            <a:endParaRPr sz="900">
              <a:solidFill>
                <a:srgbClr val="000000"/>
              </a:solidFill>
            </a:endParaRPr>
          </a:p>
        </p:txBody>
      </p:sp>
      <p:pic>
        <p:nvPicPr>
          <p:cNvPr id="155" name="Google Shape;155;p25"/>
          <p:cNvPicPr preferRelativeResize="0"/>
          <p:nvPr/>
        </p:nvPicPr>
        <p:blipFill>
          <a:blip r:embed="rId3">
            <a:alphaModFix/>
          </a:blip>
          <a:stretch>
            <a:fillRect/>
          </a:stretch>
        </p:blipFill>
        <p:spPr>
          <a:xfrm>
            <a:off x="4795750" y="3280175"/>
            <a:ext cx="4240176" cy="1232525"/>
          </a:xfrm>
          <a:prstGeom prst="rect">
            <a:avLst/>
          </a:prstGeom>
          <a:noFill/>
          <a:ln>
            <a:noFill/>
          </a:ln>
        </p:spPr>
      </p:pic>
      <p:pic>
        <p:nvPicPr>
          <p:cNvPr id="156" name="Google Shape;156;p25"/>
          <p:cNvPicPr preferRelativeResize="0"/>
          <p:nvPr/>
        </p:nvPicPr>
        <p:blipFill>
          <a:blip r:embed="rId4">
            <a:alphaModFix/>
          </a:blip>
          <a:stretch>
            <a:fillRect/>
          </a:stretch>
        </p:blipFill>
        <p:spPr>
          <a:xfrm>
            <a:off x="5774275" y="486100"/>
            <a:ext cx="2503850" cy="259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strokeWeight()</a:t>
            </a:r>
            <a:endParaRPr>
              <a:solidFill>
                <a:schemeClr val="dk1"/>
              </a:solidFill>
            </a:endParaRPr>
          </a:p>
        </p:txBody>
      </p:sp>
      <p:pic>
        <p:nvPicPr>
          <p:cNvPr id="162" name="Google Shape;162;p26"/>
          <p:cNvPicPr preferRelativeResize="0"/>
          <p:nvPr/>
        </p:nvPicPr>
        <p:blipFill>
          <a:blip r:embed="rId3">
            <a:alphaModFix/>
          </a:blip>
          <a:stretch>
            <a:fillRect/>
          </a:stretch>
        </p:blipFill>
        <p:spPr>
          <a:xfrm>
            <a:off x="3051775" y="1040825"/>
            <a:ext cx="6092225" cy="3453300"/>
          </a:xfrm>
          <a:prstGeom prst="rect">
            <a:avLst/>
          </a:prstGeom>
          <a:noFill/>
          <a:ln>
            <a:noFill/>
          </a:ln>
        </p:spPr>
      </p:pic>
      <p:sp>
        <p:nvSpPr>
          <p:cNvPr id="163" name="Google Shape;163;p26"/>
          <p:cNvSpPr txBox="1"/>
          <p:nvPr/>
        </p:nvSpPr>
        <p:spPr>
          <a:xfrm>
            <a:off x="311700" y="1708925"/>
            <a:ext cx="2260200" cy="278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stroke is the outline of the shape.</a:t>
            </a:r>
            <a:endParaRPr/>
          </a:p>
          <a:p>
            <a:pPr indent="0" lvl="0" marL="0" rtl="0" algn="l">
              <a:lnSpc>
                <a:spcPct val="115000"/>
              </a:lnSpc>
              <a:spcBef>
                <a:spcPts val="1000"/>
              </a:spcBef>
              <a:spcAft>
                <a:spcPts val="0"/>
              </a:spcAft>
              <a:buNone/>
            </a:pPr>
            <a:r>
              <a:rPr lang="en"/>
              <a:t>The default stroke weight is a single pixel, but this can be changed with the </a:t>
            </a:r>
            <a:r>
              <a:rPr b="1" lang="en"/>
              <a:t>strokeWeight() </a:t>
            </a:r>
            <a:r>
              <a:rPr lang="en"/>
              <a:t>function. </a:t>
            </a:r>
            <a:endParaRPr/>
          </a:p>
          <a:p>
            <a:pPr indent="0" lvl="0" marL="0" rtl="0" algn="l">
              <a:lnSpc>
                <a:spcPct val="115000"/>
              </a:lnSpc>
              <a:spcBef>
                <a:spcPts val="1000"/>
              </a:spcBef>
              <a:spcAft>
                <a:spcPts val="0"/>
              </a:spcAft>
              <a:buNone/>
            </a:pPr>
            <a:r>
              <a:rPr lang="en"/>
              <a:t>The single parameter to </a:t>
            </a:r>
            <a:r>
              <a:rPr b="1" lang="en"/>
              <a:t>strokeWeight()</a:t>
            </a:r>
            <a:r>
              <a:rPr lang="en"/>
              <a:t> sets the width of drawn lines.</a:t>
            </a:r>
            <a:endParaRPr/>
          </a:p>
          <a:p>
            <a:pPr indent="0" lvl="0" marL="0" rtl="0" algn="l">
              <a:spcBef>
                <a:spcPts val="1000"/>
              </a:spcBef>
              <a:spcAft>
                <a:spcPts val="0"/>
              </a:spcAft>
              <a:buNone/>
            </a:pPr>
            <a:r>
              <a:t/>
            </a:r>
            <a:endParaRPr sz="100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Adding Color: stroke(), fill(), background()</a:t>
            </a:r>
            <a:endParaRPr>
              <a:solidFill>
                <a:schemeClr val="dk1"/>
              </a:solidFill>
            </a:endParaRPr>
          </a:p>
        </p:txBody>
      </p:sp>
      <p:sp>
        <p:nvSpPr>
          <p:cNvPr id="169" name="Google Shape;169;p27"/>
          <p:cNvSpPr txBox="1"/>
          <p:nvPr>
            <p:ph idx="1" type="body"/>
          </p:nvPr>
        </p:nvSpPr>
        <p:spPr>
          <a:xfrm>
            <a:off x="311700" y="1449400"/>
            <a:ext cx="3900000" cy="345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en" sz="2100">
                <a:solidFill>
                  <a:srgbClr val="000000"/>
                </a:solidFill>
                <a:latin typeface="Arial"/>
                <a:ea typeface="Arial"/>
                <a:cs typeface="Arial"/>
                <a:sym typeface="Arial"/>
              </a:rPr>
              <a:t>stroke()</a:t>
            </a:r>
            <a:r>
              <a:rPr lang="en" sz="2100">
                <a:solidFill>
                  <a:srgbClr val="000000"/>
                </a:solidFill>
                <a:latin typeface="Arial"/>
                <a:ea typeface="Arial"/>
                <a:cs typeface="Arial"/>
                <a:sym typeface="Arial"/>
              </a:rPr>
              <a:t> - </a:t>
            </a:r>
            <a:r>
              <a:rPr lang="en" sz="1400">
                <a:solidFill>
                  <a:srgbClr val="000000"/>
                </a:solidFill>
                <a:latin typeface="Arial"/>
                <a:ea typeface="Arial"/>
                <a:cs typeface="Arial"/>
                <a:sym typeface="Arial"/>
              </a:rPr>
              <a:t>Sets the color used to draw lines and borders around shapes.</a:t>
            </a:r>
            <a:endParaRPr sz="7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sz="2100">
                <a:solidFill>
                  <a:srgbClr val="000000"/>
                </a:solidFill>
                <a:latin typeface="Arial"/>
                <a:ea typeface="Arial"/>
                <a:cs typeface="Arial"/>
                <a:sym typeface="Arial"/>
              </a:rPr>
              <a:t>fill()</a:t>
            </a:r>
            <a:r>
              <a:rPr b="1" lang="en" sz="2300">
                <a:solidFill>
                  <a:srgbClr val="000000"/>
                </a:solidFill>
                <a:latin typeface="Arial"/>
                <a:ea typeface="Arial"/>
                <a:cs typeface="Arial"/>
                <a:sym typeface="Arial"/>
              </a:rPr>
              <a:t> </a:t>
            </a:r>
            <a:r>
              <a:rPr lang="en" sz="23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Sets the color used to fill </a:t>
            </a:r>
            <a:r>
              <a:rPr lang="en">
                <a:solidFill>
                  <a:srgbClr val="000000"/>
                </a:solidFill>
                <a:latin typeface="Arial"/>
                <a:ea typeface="Arial"/>
                <a:cs typeface="Arial"/>
                <a:sym typeface="Arial"/>
              </a:rPr>
              <a:t>shapes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background() </a:t>
            </a:r>
            <a:r>
              <a:rPr lang="en">
                <a:solidFill>
                  <a:srgbClr val="000000"/>
                </a:solidFill>
                <a:latin typeface="Arial"/>
                <a:ea typeface="Arial"/>
                <a:cs typeface="Arial"/>
                <a:sym typeface="Arial"/>
              </a:rPr>
              <a:t>- </a:t>
            </a:r>
            <a:r>
              <a:rPr lang="en" sz="1300">
                <a:solidFill>
                  <a:srgbClr val="000000"/>
                </a:solidFill>
                <a:latin typeface="Arial"/>
                <a:ea typeface="Arial"/>
                <a:cs typeface="Arial"/>
                <a:sym typeface="Arial"/>
              </a:rPr>
              <a:t>Sets the color used for the background for the Processing window.</a:t>
            </a:r>
            <a:endParaRPr sz="800">
              <a:solidFill>
                <a:srgbClr val="000000"/>
              </a:solidFill>
              <a:highlight>
                <a:srgbClr val="FFFFFF"/>
              </a:highlight>
              <a:latin typeface="Arial"/>
              <a:ea typeface="Arial"/>
              <a:cs typeface="Arial"/>
              <a:sym typeface="Arial"/>
            </a:endParaRPr>
          </a:p>
          <a:p>
            <a:pPr indent="0" lvl="0" marL="0" rtl="0" algn="l">
              <a:spcBef>
                <a:spcPts val="1000"/>
              </a:spcBef>
              <a:spcAft>
                <a:spcPts val="1000"/>
              </a:spcAft>
              <a:buNone/>
            </a:pPr>
            <a:r>
              <a:rPr lang="en" sz="1300">
                <a:solidFill>
                  <a:srgbClr val="000000"/>
                </a:solidFill>
                <a:latin typeface="Arial"/>
                <a:ea typeface="Arial"/>
                <a:cs typeface="Arial"/>
                <a:sym typeface="Arial"/>
              </a:rPr>
              <a:t>The default color space is RGB, with each value in the range from 0 to 255.</a:t>
            </a:r>
            <a:r>
              <a:rPr lang="en">
                <a:solidFill>
                  <a:srgbClr val="000000"/>
                </a:solidFill>
                <a:latin typeface="Arial"/>
                <a:ea typeface="Arial"/>
                <a:cs typeface="Arial"/>
                <a:sym typeface="Arial"/>
              </a:rPr>
              <a:t> </a:t>
            </a:r>
            <a:r>
              <a:rPr lang="en" sz="1400" u="sng">
                <a:solidFill>
                  <a:srgbClr val="000000"/>
                </a:solidFill>
                <a:latin typeface="Arial"/>
                <a:ea typeface="Arial"/>
                <a:cs typeface="Arial"/>
                <a:sym typeface="Arial"/>
                <a:hlinkClick r:id="rId3">
                  <a:extLst>
                    <a:ext uri="{A12FA001-AC4F-418D-AE19-62706E023703}">
                      <ahyp:hlinkClr val="tx"/>
                    </a:ext>
                  </a:extLst>
                </a:hlinkClick>
              </a:rPr>
              <a:t>RGB Reference</a:t>
            </a:r>
            <a:endParaRPr sz="1400">
              <a:solidFill>
                <a:srgbClr val="000000"/>
              </a:solidFill>
              <a:latin typeface="Arial"/>
              <a:ea typeface="Arial"/>
              <a:cs typeface="Arial"/>
              <a:sym typeface="Arial"/>
            </a:endParaRPr>
          </a:p>
        </p:txBody>
      </p:sp>
      <p:pic>
        <p:nvPicPr>
          <p:cNvPr id="170" name="Google Shape;170;p27"/>
          <p:cNvPicPr preferRelativeResize="0"/>
          <p:nvPr/>
        </p:nvPicPr>
        <p:blipFill>
          <a:blip r:embed="rId4">
            <a:alphaModFix/>
          </a:blip>
          <a:stretch>
            <a:fillRect/>
          </a:stretch>
        </p:blipFill>
        <p:spPr>
          <a:xfrm>
            <a:off x="4572000" y="3413300"/>
            <a:ext cx="4114800" cy="1103000"/>
          </a:xfrm>
          <a:prstGeom prst="rect">
            <a:avLst/>
          </a:prstGeom>
          <a:noFill/>
          <a:ln>
            <a:noFill/>
          </a:ln>
        </p:spPr>
      </p:pic>
      <p:pic>
        <p:nvPicPr>
          <p:cNvPr id="171" name="Google Shape;171;p27"/>
          <p:cNvPicPr preferRelativeResize="0"/>
          <p:nvPr/>
        </p:nvPicPr>
        <p:blipFill>
          <a:blip r:embed="rId5">
            <a:alphaModFix/>
          </a:blip>
          <a:stretch>
            <a:fillRect/>
          </a:stretch>
        </p:blipFill>
        <p:spPr>
          <a:xfrm>
            <a:off x="4405950" y="1258400"/>
            <a:ext cx="4280851" cy="180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Transparency</a:t>
            </a:r>
            <a:endParaRPr>
              <a:solidFill>
                <a:schemeClr val="dk1"/>
              </a:solidFill>
            </a:endParaRPr>
          </a:p>
        </p:txBody>
      </p:sp>
      <p:sp>
        <p:nvSpPr>
          <p:cNvPr id="177" name="Google Shape;177;p28"/>
          <p:cNvSpPr txBox="1"/>
          <p:nvPr>
            <p:ph idx="1" type="body"/>
          </p:nvPr>
        </p:nvSpPr>
        <p:spPr>
          <a:xfrm>
            <a:off x="311700" y="1468825"/>
            <a:ext cx="3405300" cy="32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By adding an optional fourth parameter to </a:t>
            </a:r>
            <a:r>
              <a:rPr b="1" lang="en" sz="1300">
                <a:solidFill>
                  <a:srgbClr val="000000"/>
                </a:solidFill>
                <a:latin typeface="Arial"/>
                <a:ea typeface="Arial"/>
                <a:cs typeface="Arial"/>
                <a:sym typeface="Arial"/>
              </a:rPr>
              <a:t>fill()</a:t>
            </a:r>
            <a:r>
              <a:rPr lang="en" sz="1300">
                <a:solidFill>
                  <a:srgbClr val="000000"/>
                </a:solidFill>
                <a:latin typeface="Arial"/>
                <a:ea typeface="Arial"/>
                <a:cs typeface="Arial"/>
                <a:sym typeface="Arial"/>
              </a:rPr>
              <a:t> or </a:t>
            </a:r>
            <a:r>
              <a:rPr b="1" lang="en" sz="1300">
                <a:solidFill>
                  <a:srgbClr val="000000"/>
                </a:solidFill>
                <a:latin typeface="Arial"/>
                <a:ea typeface="Arial"/>
                <a:cs typeface="Arial"/>
                <a:sym typeface="Arial"/>
              </a:rPr>
              <a:t>stroke()</a:t>
            </a:r>
            <a:r>
              <a:rPr lang="en" sz="1300">
                <a:solidFill>
                  <a:srgbClr val="000000"/>
                </a:solidFill>
                <a:latin typeface="Arial"/>
                <a:ea typeface="Arial"/>
                <a:cs typeface="Arial"/>
                <a:sym typeface="Arial"/>
              </a:rPr>
              <a:t>, you can control the transparency.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This fourth parameter is known as the alpha value, and also uses the range 0 to 255 to set the amount of transparency.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The value 0 defines the color as entirely transparent (it won’t display), the value 255 is entirely opaque, and the values between these extremes cause the colors to mix on screen</a:t>
            </a:r>
            <a:endParaRPr sz="1300">
              <a:solidFill>
                <a:srgbClr val="000000"/>
              </a:solidFill>
              <a:latin typeface="Arial"/>
              <a:ea typeface="Arial"/>
              <a:cs typeface="Arial"/>
              <a:sym typeface="Arial"/>
            </a:endParaRPr>
          </a:p>
          <a:p>
            <a:pPr indent="0" lvl="0" marL="0" rtl="0" algn="l">
              <a:spcBef>
                <a:spcPts val="1600"/>
              </a:spcBef>
              <a:spcAft>
                <a:spcPts val="1600"/>
              </a:spcAft>
              <a:buNone/>
            </a:pPr>
            <a:r>
              <a:t/>
            </a:r>
            <a:endParaRPr sz="1300">
              <a:latin typeface="Arial"/>
              <a:ea typeface="Arial"/>
              <a:cs typeface="Arial"/>
              <a:sym typeface="Arial"/>
            </a:endParaRPr>
          </a:p>
        </p:txBody>
      </p:sp>
      <p:pic>
        <p:nvPicPr>
          <p:cNvPr id="178" name="Google Shape;178;p28"/>
          <p:cNvPicPr preferRelativeResize="0"/>
          <p:nvPr/>
        </p:nvPicPr>
        <p:blipFill>
          <a:blip r:embed="rId3">
            <a:alphaModFix/>
          </a:blip>
          <a:stretch>
            <a:fillRect/>
          </a:stretch>
        </p:blipFill>
        <p:spPr>
          <a:xfrm>
            <a:off x="4014975" y="1106000"/>
            <a:ext cx="4641625" cy="1937525"/>
          </a:xfrm>
          <a:prstGeom prst="rect">
            <a:avLst/>
          </a:prstGeom>
          <a:noFill/>
          <a:ln>
            <a:noFill/>
          </a:ln>
        </p:spPr>
      </p:pic>
      <p:pic>
        <p:nvPicPr>
          <p:cNvPr id="179" name="Google Shape;179;p28"/>
          <p:cNvPicPr preferRelativeResize="0"/>
          <p:nvPr/>
        </p:nvPicPr>
        <p:blipFill>
          <a:blip r:embed="rId4">
            <a:alphaModFix/>
          </a:blip>
          <a:stretch>
            <a:fillRect/>
          </a:stretch>
        </p:blipFill>
        <p:spPr>
          <a:xfrm>
            <a:off x="4014975" y="3043525"/>
            <a:ext cx="4957150" cy="137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setup() and draw()</a:t>
            </a:r>
            <a:endParaRPr>
              <a:solidFill>
                <a:schemeClr val="dk1"/>
              </a:solidFill>
            </a:endParaRPr>
          </a:p>
        </p:txBody>
      </p:sp>
      <p:sp>
        <p:nvSpPr>
          <p:cNvPr id="185" name="Google Shape;185;p29"/>
          <p:cNvSpPr txBox="1"/>
          <p:nvPr>
            <p:ph idx="1" type="body"/>
          </p:nvPr>
        </p:nvSpPr>
        <p:spPr>
          <a:xfrm>
            <a:off x="311700" y="1468825"/>
            <a:ext cx="29490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a:t>
            </a:r>
            <a:r>
              <a:rPr b="1" lang="en" sz="1050">
                <a:solidFill>
                  <a:srgbClr val="000000"/>
                </a:solidFill>
                <a:latin typeface="Arial"/>
                <a:ea typeface="Arial"/>
                <a:cs typeface="Arial"/>
                <a:sym typeface="Arial"/>
              </a:rPr>
              <a:t>setup()</a:t>
            </a:r>
            <a:r>
              <a:rPr lang="en" sz="1200">
                <a:solidFill>
                  <a:srgbClr val="000000"/>
                </a:solidFill>
                <a:latin typeface="Arial"/>
                <a:ea typeface="Arial"/>
                <a:cs typeface="Arial"/>
                <a:sym typeface="Arial"/>
              </a:rPr>
              <a:t> function is run once, when the program starts. It's used to define initial environment properties such as screen size and to load media such as images and fonts as the program starts. There can only be one </a:t>
            </a:r>
            <a:r>
              <a:rPr b="1" lang="en" sz="1050">
                <a:solidFill>
                  <a:srgbClr val="000000"/>
                </a:solidFill>
                <a:latin typeface="Arial"/>
                <a:ea typeface="Arial"/>
                <a:cs typeface="Arial"/>
                <a:sym typeface="Arial"/>
              </a:rPr>
              <a:t>setup()</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function for each program and it shouldn't be called again after its initial execution.</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Called directly after</a:t>
            </a:r>
            <a:r>
              <a:rPr b="1" lang="en" sz="1200">
                <a:solidFill>
                  <a:srgbClr val="000000"/>
                </a:solidFill>
                <a:latin typeface="Arial"/>
                <a:ea typeface="Arial"/>
                <a:cs typeface="Arial"/>
                <a:sym typeface="Arial"/>
              </a:rPr>
              <a:t> </a:t>
            </a:r>
            <a:r>
              <a:rPr b="1" lang="en" sz="1050">
                <a:solidFill>
                  <a:srgbClr val="000000"/>
                </a:solidFill>
                <a:latin typeface="Arial"/>
                <a:ea typeface="Arial"/>
                <a:cs typeface="Arial"/>
                <a:sym typeface="Arial"/>
              </a:rPr>
              <a:t>setup()</a:t>
            </a:r>
            <a:r>
              <a:rPr lang="en" sz="1200">
                <a:solidFill>
                  <a:srgbClr val="000000"/>
                </a:solidFill>
                <a:latin typeface="Arial"/>
                <a:ea typeface="Arial"/>
                <a:cs typeface="Arial"/>
                <a:sym typeface="Arial"/>
              </a:rPr>
              <a:t>, the </a:t>
            </a:r>
            <a:r>
              <a:rPr b="1" lang="en" sz="1050">
                <a:solidFill>
                  <a:srgbClr val="000000"/>
                </a:solidFill>
                <a:latin typeface="Arial"/>
                <a:ea typeface="Arial"/>
                <a:cs typeface="Arial"/>
                <a:sym typeface="Arial"/>
              </a:rPr>
              <a:t>draw()</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function continuously executes the lines of code contained inside its block until the program is stopped. If you want animation, use the </a:t>
            </a:r>
            <a:r>
              <a:rPr b="1" lang="en" sz="1200">
                <a:solidFill>
                  <a:srgbClr val="000000"/>
                </a:solidFill>
                <a:latin typeface="Arial"/>
                <a:ea typeface="Arial"/>
                <a:cs typeface="Arial"/>
                <a:sym typeface="Arial"/>
              </a:rPr>
              <a:t>draw() </a:t>
            </a:r>
            <a:r>
              <a:rPr lang="en" sz="1200">
                <a:solidFill>
                  <a:srgbClr val="000000"/>
                </a:solidFill>
                <a:latin typeface="Arial"/>
                <a:ea typeface="Arial"/>
                <a:cs typeface="Arial"/>
                <a:sym typeface="Arial"/>
              </a:rPr>
              <a:t>function.</a:t>
            </a:r>
            <a:r>
              <a:rPr lang="en" sz="13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86" name="Google Shape;186;p29"/>
          <p:cNvPicPr preferRelativeResize="0"/>
          <p:nvPr/>
        </p:nvPicPr>
        <p:blipFill>
          <a:blip r:embed="rId3">
            <a:alphaModFix/>
          </a:blip>
          <a:stretch>
            <a:fillRect/>
          </a:stretch>
        </p:blipFill>
        <p:spPr>
          <a:xfrm>
            <a:off x="4270076" y="938150"/>
            <a:ext cx="4362749" cy="3518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 Variable?</a:t>
            </a:r>
            <a:endParaRPr>
              <a:solidFill>
                <a:schemeClr val="dk1"/>
              </a:solidFill>
            </a:endParaRPr>
          </a:p>
        </p:txBody>
      </p:sp>
      <p:sp>
        <p:nvSpPr>
          <p:cNvPr id="197" name="Google Shape;197;p31"/>
          <p:cNvSpPr txBox="1"/>
          <p:nvPr>
            <p:ph idx="1" type="body"/>
          </p:nvPr>
        </p:nvSpPr>
        <p:spPr>
          <a:xfrm>
            <a:off x="311700" y="1468825"/>
            <a:ext cx="6122400" cy="2995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 variable stores a </a:t>
            </a:r>
            <a:r>
              <a:rPr b="1" lang="en" sz="1500">
                <a:solidFill>
                  <a:srgbClr val="000000"/>
                </a:solidFill>
                <a:latin typeface="Arial"/>
                <a:ea typeface="Arial"/>
                <a:cs typeface="Arial"/>
                <a:sym typeface="Arial"/>
              </a:rPr>
              <a:t>value in memory (RAM)</a:t>
            </a:r>
            <a:r>
              <a:rPr lang="en" sz="1500">
                <a:solidFill>
                  <a:srgbClr val="000000"/>
                </a:solidFill>
                <a:latin typeface="Arial"/>
                <a:ea typeface="Arial"/>
                <a:cs typeface="Arial"/>
                <a:sym typeface="Arial"/>
              </a:rPr>
              <a:t> so that it can be used later in a program.</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variable can be </a:t>
            </a:r>
            <a:r>
              <a:rPr b="1" lang="en" sz="1500">
                <a:solidFill>
                  <a:srgbClr val="000000"/>
                </a:solidFill>
                <a:latin typeface="Arial"/>
                <a:ea typeface="Arial"/>
                <a:cs typeface="Arial"/>
                <a:sym typeface="Arial"/>
              </a:rPr>
              <a:t>used many times</a:t>
            </a:r>
            <a:r>
              <a:rPr lang="en" sz="1500">
                <a:solidFill>
                  <a:srgbClr val="000000"/>
                </a:solidFill>
                <a:latin typeface="Arial"/>
                <a:ea typeface="Arial"/>
                <a:cs typeface="Arial"/>
                <a:sym typeface="Arial"/>
              </a:rPr>
              <a:t> within a single program, and the value is easily changed while the program is running.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One of the reasons we use variables is to avoid repeating ourselves in the code.</a:t>
            </a:r>
            <a:endParaRPr sz="15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500">
                <a:solidFill>
                  <a:srgbClr val="000000"/>
                </a:solidFill>
                <a:latin typeface="Arial"/>
                <a:ea typeface="Arial"/>
                <a:cs typeface="Arial"/>
                <a:sym typeface="Arial"/>
              </a:rPr>
              <a:t>If you are typing the same number more than once, consider using a variable </a:t>
            </a:r>
            <a:r>
              <a:rPr lang="en" sz="1400">
                <a:solidFill>
                  <a:srgbClr val="000000"/>
                </a:solidFill>
                <a:latin typeface="Arial"/>
                <a:ea typeface="Arial"/>
                <a:cs typeface="Arial"/>
                <a:sym typeface="Arial"/>
              </a:rPr>
              <a:t>i</a:t>
            </a:r>
            <a:r>
              <a:rPr lang="en" sz="1600">
                <a:solidFill>
                  <a:srgbClr val="000000"/>
                </a:solidFill>
                <a:latin typeface="Arial"/>
                <a:ea typeface="Arial"/>
                <a:cs typeface="Arial"/>
                <a:sym typeface="Arial"/>
              </a:rPr>
              <a:t>nstead so that your code is more general and easier to update.</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1600"/>
              </a:spcAft>
              <a:buNone/>
            </a:pPr>
            <a:r>
              <a:t/>
            </a:r>
            <a:endParaRPr sz="1400"/>
          </a:p>
        </p:txBody>
      </p:sp>
      <p:pic>
        <p:nvPicPr>
          <p:cNvPr id="198" name="Google Shape;198;p31"/>
          <p:cNvPicPr preferRelativeResize="0"/>
          <p:nvPr/>
        </p:nvPicPr>
        <p:blipFill>
          <a:blip r:embed="rId3">
            <a:alphaModFix/>
          </a:blip>
          <a:stretch>
            <a:fillRect/>
          </a:stretch>
        </p:blipFill>
        <p:spPr>
          <a:xfrm>
            <a:off x="6385225" y="1755300"/>
            <a:ext cx="2537500" cy="176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will we Learn?</a:t>
            </a:r>
            <a:endParaRPr>
              <a:solidFill>
                <a:schemeClr val="dk1"/>
              </a:solidFill>
            </a:endParaRPr>
          </a:p>
        </p:txBody>
      </p:sp>
      <p:sp>
        <p:nvSpPr>
          <p:cNvPr id="72" name="Google Shape;72;p14"/>
          <p:cNvSpPr txBox="1"/>
          <p:nvPr>
            <p:ph idx="1" type="body"/>
          </p:nvPr>
        </p:nvSpPr>
        <p:spPr>
          <a:xfrm>
            <a:off x="311700" y="1468825"/>
            <a:ext cx="8520600" cy="3500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The Development Environment (IDE)</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Functions</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Variables</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Math</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Comments</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Conditional Statements (If Else)</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Loops (Iteration)</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Images</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Arrays</a:t>
            </a:r>
            <a:endParaRPr sz="2000">
              <a:solidFill>
                <a:srgbClr val="000000"/>
              </a:solidFill>
              <a:latin typeface="Oswald"/>
              <a:ea typeface="Oswald"/>
              <a:cs typeface="Oswald"/>
              <a:sym typeface="Oswald"/>
            </a:endParaRPr>
          </a:p>
          <a:p>
            <a:pPr indent="0" lvl="0" marL="0" rtl="0" algn="l">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Variable Example</a:t>
            </a:r>
            <a:endParaRPr>
              <a:solidFill>
                <a:schemeClr val="dk1"/>
              </a:solidFill>
            </a:endParaRPr>
          </a:p>
        </p:txBody>
      </p:sp>
      <p:sp>
        <p:nvSpPr>
          <p:cNvPr id="204" name="Google Shape;204;p32"/>
          <p:cNvSpPr txBox="1"/>
          <p:nvPr>
            <p:ph idx="1" type="body"/>
          </p:nvPr>
        </p:nvSpPr>
        <p:spPr>
          <a:xfrm>
            <a:off x="311700" y="1468825"/>
            <a:ext cx="36477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For instance, when you make the </a:t>
            </a:r>
            <a:r>
              <a:rPr i="1" lang="en" sz="1400">
                <a:solidFill>
                  <a:srgbClr val="000000"/>
                </a:solidFill>
                <a:latin typeface="Arial"/>
                <a:ea typeface="Arial"/>
                <a:cs typeface="Arial"/>
                <a:sym typeface="Arial"/>
              </a:rPr>
              <a:t>y </a:t>
            </a:r>
            <a:r>
              <a:rPr lang="en" sz="1400">
                <a:solidFill>
                  <a:srgbClr val="000000"/>
                </a:solidFill>
                <a:latin typeface="Arial"/>
                <a:ea typeface="Arial"/>
                <a:cs typeface="Arial"/>
                <a:sym typeface="Arial"/>
              </a:rPr>
              <a:t>coordinate and diameter for the three circles in this example into variables, the same values are used for each ellipse.</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Let’s say that you wanted to change the y coordinate and diameter, without the variables, you’d need to change the </a:t>
            </a:r>
            <a:r>
              <a:rPr i="1" lang="en" sz="1400">
                <a:solidFill>
                  <a:srgbClr val="000000"/>
                </a:solidFill>
                <a:latin typeface="Arial"/>
                <a:ea typeface="Arial"/>
                <a:cs typeface="Arial"/>
                <a:sym typeface="Arial"/>
              </a:rPr>
              <a:t>y </a:t>
            </a:r>
            <a:r>
              <a:rPr lang="en" sz="1400">
                <a:solidFill>
                  <a:srgbClr val="000000"/>
                </a:solidFill>
                <a:latin typeface="Arial"/>
                <a:ea typeface="Arial"/>
                <a:cs typeface="Arial"/>
                <a:sym typeface="Arial"/>
              </a:rPr>
              <a:t>coordinate used in the code three times and the diameter six times.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205" name="Google Shape;205;p32"/>
          <p:cNvPicPr preferRelativeResize="0"/>
          <p:nvPr/>
        </p:nvPicPr>
        <p:blipFill>
          <a:blip r:embed="rId3">
            <a:alphaModFix/>
          </a:blip>
          <a:stretch>
            <a:fillRect/>
          </a:stretch>
        </p:blipFill>
        <p:spPr>
          <a:xfrm>
            <a:off x="4571981" y="1038225"/>
            <a:ext cx="4238645" cy="1533525"/>
          </a:xfrm>
          <a:prstGeom prst="rect">
            <a:avLst/>
          </a:prstGeom>
          <a:noFill/>
          <a:ln>
            <a:noFill/>
          </a:ln>
        </p:spPr>
      </p:pic>
      <p:pic>
        <p:nvPicPr>
          <p:cNvPr id="206" name="Google Shape;206;p32"/>
          <p:cNvPicPr preferRelativeResize="0"/>
          <p:nvPr/>
        </p:nvPicPr>
        <p:blipFill>
          <a:blip r:embed="rId4">
            <a:alphaModFix/>
          </a:blip>
          <a:stretch>
            <a:fillRect/>
          </a:stretch>
        </p:blipFill>
        <p:spPr>
          <a:xfrm>
            <a:off x="4464175" y="2926500"/>
            <a:ext cx="4573074" cy="127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Creating a Variable</a:t>
            </a:r>
            <a:endParaRPr>
              <a:solidFill>
                <a:schemeClr val="dk1"/>
              </a:solidFill>
            </a:endParaRPr>
          </a:p>
        </p:txBody>
      </p:sp>
      <p:sp>
        <p:nvSpPr>
          <p:cNvPr id="212" name="Google Shape;212;p33"/>
          <p:cNvSpPr txBox="1"/>
          <p:nvPr>
            <p:ph idx="1" type="body"/>
          </p:nvPr>
        </p:nvSpPr>
        <p:spPr>
          <a:xfrm>
            <a:off x="311700" y="1468825"/>
            <a:ext cx="3744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When you make your own variables, you determine the </a:t>
            </a:r>
            <a:r>
              <a:rPr i="1" lang="en" sz="1300">
                <a:solidFill>
                  <a:srgbClr val="000000"/>
                </a:solidFill>
                <a:latin typeface="Arial"/>
                <a:ea typeface="Arial"/>
                <a:cs typeface="Arial"/>
                <a:sym typeface="Arial"/>
              </a:rPr>
              <a:t>name</a:t>
            </a:r>
            <a:r>
              <a:rPr lang="en" sz="1300">
                <a:solidFill>
                  <a:srgbClr val="000000"/>
                </a:solidFill>
                <a:latin typeface="Arial"/>
                <a:ea typeface="Arial"/>
                <a:cs typeface="Arial"/>
                <a:sym typeface="Arial"/>
              </a:rPr>
              <a:t>, the </a:t>
            </a:r>
            <a:r>
              <a:rPr i="1" lang="en" sz="1300">
                <a:solidFill>
                  <a:srgbClr val="000000"/>
                </a:solidFill>
                <a:latin typeface="Arial"/>
                <a:ea typeface="Arial"/>
                <a:cs typeface="Arial"/>
                <a:sym typeface="Arial"/>
              </a:rPr>
              <a:t>data type</a:t>
            </a:r>
            <a:r>
              <a:rPr lang="en" sz="1300">
                <a:solidFill>
                  <a:srgbClr val="000000"/>
                </a:solidFill>
                <a:latin typeface="Arial"/>
                <a:ea typeface="Arial"/>
                <a:cs typeface="Arial"/>
                <a:sym typeface="Arial"/>
              </a:rPr>
              <a:t>, and the </a:t>
            </a:r>
            <a:r>
              <a:rPr i="1" lang="en" sz="1300">
                <a:solidFill>
                  <a:srgbClr val="000000"/>
                </a:solidFill>
                <a:latin typeface="Arial"/>
                <a:ea typeface="Arial"/>
                <a:cs typeface="Arial"/>
                <a:sym typeface="Arial"/>
              </a:rPr>
              <a:t>value</a:t>
            </a:r>
            <a:r>
              <a:rPr lang="en" sz="1300">
                <a:solidFill>
                  <a:srgbClr val="000000"/>
                </a:solidFill>
                <a:latin typeface="Arial"/>
                <a:ea typeface="Arial"/>
                <a:cs typeface="Arial"/>
                <a:sym typeface="Arial"/>
              </a:rPr>
              <a:t>. The name is what you decide to call the variable.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The range of values that can be stored within a variable is defined by its </a:t>
            </a:r>
            <a:r>
              <a:rPr i="1" lang="en" sz="1300">
                <a:solidFill>
                  <a:srgbClr val="000000"/>
                </a:solidFill>
                <a:latin typeface="Arial"/>
                <a:ea typeface="Arial"/>
                <a:cs typeface="Arial"/>
                <a:sym typeface="Arial"/>
              </a:rPr>
              <a:t>data type</a:t>
            </a:r>
            <a:r>
              <a:rPr lang="en" sz="1300">
                <a:solidFill>
                  <a:srgbClr val="000000"/>
                </a:solidFill>
                <a:latin typeface="Arial"/>
                <a:ea typeface="Arial"/>
                <a:cs typeface="Arial"/>
                <a:sym typeface="Arial"/>
              </a:rPr>
              <a:t>. For instance, the </a:t>
            </a:r>
            <a:r>
              <a:rPr i="1" lang="en" sz="1300">
                <a:solidFill>
                  <a:srgbClr val="000000"/>
                </a:solidFill>
                <a:latin typeface="Arial"/>
                <a:ea typeface="Arial"/>
                <a:cs typeface="Arial"/>
                <a:sym typeface="Arial"/>
              </a:rPr>
              <a:t>integer </a:t>
            </a:r>
            <a:r>
              <a:rPr lang="en" sz="1300">
                <a:solidFill>
                  <a:srgbClr val="000000"/>
                </a:solidFill>
                <a:latin typeface="Arial"/>
                <a:ea typeface="Arial"/>
                <a:cs typeface="Arial"/>
                <a:sym typeface="Arial"/>
              </a:rPr>
              <a:t>data type can store numbers without decimal places (whole numbers).</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After the data type and name are set, a value can be assigned to the variable: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213" name="Google Shape;213;p33"/>
          <p:cNvPicPr preferRelativeResize="0"/>
          <p:nvPr/>
        </p:nvPicPr>
        <p:blipFill>
          <a:blip r:embed="rId3">
            <a:alphaModFix/>
          </a:blip>
          <a:stretch>
            <a:fillRect/>
          </a:stretch>
        </p:blipFill>
        <p:spPr>
          <a:xfrm>
            <a:off x="4240950" y="2209450"/>
            <a:ext cx="4731227" cy="1892499"/>
          </a:xfrm>
          <a:prstGeom prst="rect">
            <a:avLst/>
          </a:prstGeom>
          <a:noFill/>
          <a:ln>
            <a:noFill/>
          </a:ln>
        </p:spPr>
      </p:pic>
      <p:pic>
        <p:nvPicPr>
          <p:cNvPr id="214" name="Google Shape;214;p33"/>
          <p:cNvPicPr preferRelativeResize="0"/>
          <p:nvPr/>
        </p:nvPicPr>
        <p:blipFill>
          <a:blip r:embed="rId4">
            <a:alphaModFix/>
          </a:blip>
          <a:stretch>
            <a:fillRect/>
          </a:stretch>
        </p:blipFill>
        <p:spPr>
          <a:xfrm>
            <a:off x="4240950" y="782025"/>
            <a:ext cx="4591349" cy="11638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width and height Variables</a:t>
            </a:r>
            <a:endParaRPr>
              <a:solidFill>
                <a:schemeClr val="dk1"/>
              </a:solidFill>
            </a:endParaRPr>
          </a:p>
        </p:txBody>
      </p:sp>
      <p:sp>
        <p:nvSpPr>
          <p:cNvPr id="220" name="Google Shape;220;p34"/>
          <p:cNvSpPr txBox="1"/>
          <p:nvPr>
            <p:ph idx="1" type="body"/>
          </p:nvPr>
        </p:nvSpPr>
        <p:spPr>
          <a:xfrm>
            <a:off x="311700" y="1439700"/>
            <a:ext cx="3861300" cy="3099900"/>
          </a:xfrm>
          <a:prstGeom prst="rect">
            <a:avLst/>
          </a:prstGeom>
        </p:spPr>
        <p:txBody>
          <a:bodyPr anchorCtr="0" anchor="t" bIns="91425" lIns="91425" spcFirstLastPara="1" rIns="91425" wrap="square" tIns="91425">
            <a:noAutofit/>
          </a:bodyPr>
          <a:lstStyle/>
          <a:p>
            <a:pPr indent="0" lvl="0" marL="0" marR="381000" rtl="0" algn="l">
              <a:spcBef>
                <a:spcPts val="2300"/>
              </a:spcBef>
              <a:spcAft>
                <a:spcPts val="0"/>
              </a:spcAft>
              <a:buNone/>
            </a:pPr>
            <a:r>
              <a:rPr lang="en" sz="1700">
                <a:solidFill>
                  <a:srgbClr val="000000"/>
                </a:solidFill>
                <a:latin typeface="Arial"/>
                <a:ea typeface="Arial"/>
                <a:cs typeface="Arial"/>
                <a:sym typeface="Arial"/>
              </a:rPr>
              <a:t>The '</a:t>
            </a:r>
            <a:r>
              <a:rPr b="1" lang="en" sz="1700">
                <a:solidFill>
                  <a:srgbClr val="000000"/>
                </a:solidFill>
                <a:latin typeface="Arial"/>
                <a:ea typeface="Arial"/>
                <a:cs typeface="Arial"/>
                <a:sym typeface="Arial"/>
              </a:rPr>
              <a:t>width</a:t>
            </a:r>
            <a:r>
              <a:rPr lang="en" sz="1700">
                <a:solidFill>
                  <a:srgbClr val="000000"/>
                </a:solidFill>
                <a:latin typeface="Arial"/>
                <a:ea typeface="Arial"/>
                <a:cs typeface="Arial"/>
                <a:sym typeface="Arial"/>
              </a:rPr>
              <a:t>' and '</a:t>
            </a:r>
            <a:r>
              <a:rPr b="1" lang="en" sz="1700">
                <a:solidFill>
                  <a:srgbClr val="000000"/>
                </a:solidFill>
                <a:latin typeface="Arial"/>
                <a:ea typeface="Arial"/>
                <a:cs typeface="Arial"/>
                <a:sym typeface="Arial"/>
              </a:rPr>
              <a:t>height</a:t>
            </a:r>
            <a:r>
              <a:rPr lang="en" sz="1700">
                <a:solidFill>
                  <a:srgbClr val="000000"/>
                </a:solidFill>
                <a:latin typeface="Arial"/>
                <a:ea typeface="Arial"/>
                <a:cs typeface="Arial"/>
                <a:sym typeface="Arial"/>
              </a:rPr>
              <a:t>' variables contain the width and height of the display window </a:t>
            </a:r>
            <a:r>
              <a:rPr lang="en" sz="1700" u="sng">
                <a:solidFill>
                  <a:srgbClr val="000000"/>
                </a:solidFill>
                <a:latin typeface="Arial"/>
                <a:ea typeface="Arial"/>
                <a:cs typeface="Arial"/>
                <a:sym typeface="Arial"/>
              </a:rPr>
              <a:t>as defined </a:t>
            </a:r>
            <a:r>
              <a:rPr lang="en" sz="1700">
                <a:solidFill>
                  <a:srgbClr val="000000"/>
                </a:solidFill>
                <a:latin typeface="Arial"/>
                <a:ea typeface="Arial"/>
                <a:cs typeface="Arial"/>
                <a:sym typeface="Arial"/>
              </a:rPr>
              <a:t>in the </a:t>
            </a:r>
            <a:r>
              <a:rPr b="1" lang="en" sz="1700">
                <a:solidFill>
                  <a:srgbClr val="000000"/>
                </a:solidFill>
                <a:latin typeface="Arial"/>
                <a:ea typeface="Arial"/>
                <a:cs typeface="Arial"/>
                <a:sym typeface="Arial"/>
              </a:rPr>
              <a:t>size()</a:t>
            </a:r>
            <a:r>
              <a:rPr lang="en" sz="1700">
                <a:solidFill>
                  <a:srgbClr val="000000"/>
                </a:solidFill>
                <a:latin typeface="Arial"/>
                <a:ea typeface="Arial"/>
                <a:cs typeface="Arial"/>
                <a:sym typeface="Arial"/>
              </a:rPr>
              <a:t> function.</a:t>
            </a:r>
            <a:endParaRPr sz="1700">
              <a:solidFill>
                <a:srgbClr val="000000"/>
              </a:solidFill>
              <a:latin typeface="Arial"/>
              <a:ea typeface="Arial"/>
              <a:cs typeface="Arial"/>
              <a:sym typeface="Arial"/>
            </a:endParaRPr>
          </a:p>
          <a:p>
            <a:pPr indent="0" lvl="0" marL="0" marR="381000" rtl="0" algn="l">
              <a:spcBef>
                <a:spcPts val="2300"/>
              </a:spcBef>
              <a:spcAft>
                <a:spcPts val="0"/>
              </a:spcAft>
              <a:buNone/>
            </a:pPr>
            <a:r>
              <a:rPr lang="en" sz="1700">
                <a:solidFill>
                  <a:srgbClr val="000000"/>
                </a:solidFill>
                <a:latin typeface="Arial"/>
                <a:ea typeface="Arial"/>
                <a:cs typeface="Arial"/>
                <a:sym typeface="Arial"/>
              </a:rPr>
              <a:t>These variables are already built into Processing and are examples of </a:t>
            </a:r>
            <a:r>
              <a:rPr b="1" lang="en" sz="1700">
                <a:solidFill>
                  <a:srgbClr val="000000"/>
                </a:solidFill>
                <a:latin typeface="Arial"/>
                <a:ea typeface="Arial"/>
                <a:cs typeface="Arial"/>
                <a:sym typeface="Arial"/>
              </a:rPr>
              <a:t>built in variables.</a:t>
            </a:r>
            <a:endParaRPr b="1" sz="1700">
              <a:solidFill>
                <a:srgbClr val="000000"/>
              </a:solidFill>
              <a:latin typeface="Arial"/>
              <a:ea typeface="Arial"/>
              <a:cs typeface="Arial"/>
              <a:sym typeface="Arial"/>
            </a:endParaRPr>
          </a:p>
          <a:p>
            <a:pPr indent="0" lvl="0" marL="0" rtl="0" algn="l">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21" name="Google Shape;221;p34"/>
          <p:cNvPicPr preferRelativeResize="0"/>
          <p:nvPr/>
        </p:nvPicPr>
        <p:blipFill>
          <a:blip r:embed="rId3">
            <a:alphaModFix/>
          </a:blip>
          <a:stretch>
            <a:fillRect/>
          </a:stretch>
        </p:blipFill>
        <p:spPr>
          <a:xfrm>
            <a:off x="4572000" y="1258400"/>
            <a:ext cx="3861300" cy="2868750"/>
          </a:xfrm>
          <a:prstGeom prst="rect">
            <a:avLst/>
          </a:prstGeom>
          <a:noFill/>
          <a:ln>
            <a:noFill/>
          </a:ln>
        </p:spPr>
      </p:pic>
      <p:cxnSp>
        <p:nvCxnSpPr>
          <p:cNvPr id="222" name="Google Shape;222;p34"/>
          <p:cNvCxnSpPr>
            <a:stCxn id="221" idx="0"/>
          </p:cNvCxnSpPr>
          <p:nvPr/>
        </p:nvCxnSpPr>
        <p:spPr>
          <a:xfrm flipH="1">
            <a:off x="6021450" y="1258400"/>
            <a:ext cx="481200" cy="3624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4"/>
          <p:cNvSpPr txBox="1"/>
          <p:nvPr/>
        </p:nvSpPr>
        <p:spPr>
          <a:xfrm>
            <a:off x="6566000" y="598450"/>
            <a:ext cx="2280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The width and height of the window is defined by the programmer, in </a:t>
            </a:r>
            <a:r>
              <a:rPr b="1" lang="en" sz="1300"/>
              <a:t>size() </a:t>
            </a:r>
            <a:endParaRPr b="1" sz="1300"/>
          </a:p>
        </p:txBody>
      </p:sp>
      <p:cxnSp>
        <p:nvCxnSpPr>
          <p:cNvPr id="224" name="Google Shape;224;p34"/>
          <p:cNvCxnSpPr/>
          <p:nvPr/>
        </p:nvCxnSpPr>
        <p:spPr>
          <a:xfrm rot="10800000">
            <a:off x="7220125" y="3008350"/>
            <a:ext cx="456300" cy="6018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4"/>
          <p:cNvCxnSpPr/>
          <p:nvPr/>
        </p:nvCxnSpPr>
        <p:spPr>
          <a:xfrm rot="10800000">
            <a:off x="6608800" y="3338700"/>
            <a:ext cx="990000" cy="3879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4"/>
          <p:cNvCxnSpPr>
            <a:stCxn id="227" idx="1"/>
          </p:cNvCxnSpPr>
          <p:nvPr/>
        </p:nvCxnSpPr>
        <p:spPr>
          <a:xfrm rot="10800000">
            <a:off x="6831875" y="3697375"/>
            <a:ext cx="728100" cy="2427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4"/>
          <p:cNvSpPr txBox="1"/>
          <p:nvPr/>
        </p:nvSpPr>
        <p:spPr>
          <a:xfrm>
            <a:off x="7559975" y="3532525"/>
            <a:ext cx="1669200" cy="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Every instance of </a:t>
            </a:r>
            <a:r>
              <a:rPr b="1" lang="en" sz="1300"/>
              <a:t>width</a:t>
            </a:r>
            <a:r>
              <a:rPr lang="en" sz="1300"/>
              <a:t> is 640 and every instance if height is </a:t>
            </a:r>
            <a:r>
              <a:rPr b="1" lang="en" sz="1300"/>
              <a:t>350.</a:t>
            </a:r>
            <a:endParaRPr b="1"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106750" y="372500"/>
            <a:ext cx="87255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mouseX and mouseY Variables: Track Your Mouse Movements</a:t>
            </a:r>
            <a:endParaRPr>
              <a:solidFill>
                <a:schemeClr val="dk1"/>
              </a:solidFill>
            </a:endParaRPr>
          </a:p>
        </p:txBody>
      </p:sp>
      <p:sp>
        <p:nvSpPr>
          <p:cNvPr id="233" name="Google Shape;233;p35"/>
          <p:cNvSpPr txBox="1"/>
          <p:nvPr>
            <p:ph idx="1" type="body"/>
          </p:nvPr>
        </p:nvSpPr>
        <p:spPr>
          <a:xfrm>
            <a:off x="292300" y="1459125"/>
            <a:ext cx="30363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The </a:t>
            </a:r>
            <a:r>
              <a:rPr b="1" lang="en" sz="1300">
                <a:solidFill>
                  <a:srgbClr val="000000"/>
                </a:solidFill>
                <a:latin typeface="Arial"/>
                <a:ea typeface="Arial"/>
                <a:cs typeface="Arial"/>
                <a:sym typeface="Arial"/>
              </a:rPr>
              <a:t>mouseX </a:t>
            </a:r>
            <a:r>
              <a:rPr lang="en" sz="1300">
                <a:solidFill>
                  <a:srgbClr val="000000"/>
                </a:solidFill>
                <a:latin typeface="Arial"/>
                <a:ea typeface="Arial"/>
                <a:cs typeface="Arial"/>
                <a:sym typeface="Arial"/>
              </a:rPr>
              <a:t>variable stores the </a:t>
            </a:r>
            <a:r>
              <a:rPr i="1" lang="en" sz="1300">
                <a:solidFill>
                  <a:srgbClr val="000000"/>
                </a:solidFill>
                <a:latin typeface="Arial"/>
                <a:ea typeface="Arial"/>
                <a:cs typeface="Arial"/>
                <a:sym typeface="Arial"/>
              </a:rPr>
              <a:t>x </a:t>
            </a:r>
            <a:r>
              <a:rPr lang="en" sz="1300">
                <a:solidFill>
                  <a:srgbClr val="000000"/>
                </a:solidFill>
                <a:latin typeface="Arial"/>
                <a:ea typeface="Arial"/>
                <a:cs typeface="Arial"/>
                <a:sym typeface="Arial"/>
              </a:rPr>
              <a:t>coordinate, and the </a:t>
            </a:r>
            <a:r>
              <a:rPr b="1" lang="en" sz="1300">
                <a:solidFill>
                  <a:srgbClr val="000000"/>
                </a:solidFill>
                <a:latin typeface="Arial"/>
                <a:ea typeface="Arial"/>
                <a:cs typeface="Arial"/>
                <a:sym typeface="Arial"/>
              </a:rPr>
              <a:t>mouseY </a:t>
            </a:r>
            <a:r>
              <a:rPr lang="en" sz="1300">
                <a:solidFill>
                  <a:srgbClr val="000000"/>
                </a:solidFill>
                <a:latin typeface="Arial"/>
                <a:ea typeface="Arial"/>
                <a:cs typeface="Arial"/>
                <a:sym typeface="Arial"/>
              </a:rPr>
              <a:t>variable stores the </a:t>
            </a:r>
            <a:r>
              <a:rPr i="1" lang="en" sz="1300">
                <a:solidFill>
                  <a:srgbClr val="000000"/>
                </a:solidFill>
                <a:latin typeface="Arial"/>
                <a:ea typeface="Arial"/>
                <a:cs typeface="Arial"/>
                <a:sym typeface="Arial"/>
              </a:rPr>
              <a:t>y </a:t>
            </a:r>
            <a:r>
              <a:rPr lang="en" sz="1300">
                <a:solidFill>
                  <a:srgbClr val="000000"/>
                </a:solidFill>
                <a:latin typeface="Arial"/>
                <a:ea typeface="Arial"/>
                <a:cs typeface="Arial"/>
                <a:sym typeface="Arial"/>
              </a:rPr>
              <a:t>coordinate. </a:t>
            </a:r>
            <a:endParaRPr sz="10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latin typeface="Arial"/>
                <a:ea typeface="Arial"/>
                <a:cs typeface="Arial"/>
                <a:sym typeface="Arial"/>
              </a:rPr>
              <a:t>These are built in variables that can be used to </a:t>
            </a:r>
            <a:r>
              <a:rPr lang="en" sz="1300">
                <a:solidFill>
                  <a:srgbClr val="000000"/>
                </a:solidFill>
                <a:latin typeface="Arial"/>
                <a:ea typeface="Arial"/>
                <a:cs typeface="Arial"/>
                <a:sym typeface="Arial"/>
              </a:rPr>
              <a:t>track the mouse position and use those numbers to move elements on screen.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In this example, each time the code in the </a:t>
            </a:r>
            <a:r>
              <a:rPr b="1" lang="en" sz="1300">
                <a:solidFill>
                  <a:srgbClr val="000000"/>
                </a:solidFill>
                <a:latin typeface="Arial"/>
                <a:ea typeface="Arial"/>
                <a:cs typeface="Arial"/>
                <a:sym typeface="Arial"/>
              </a:rPr>
              <a:t>draw()</a:t>
            </a:r>
            <a:r>
              <a:rPr lang="en" sz="1300">
                <a:solidFill>
                  <a:srgbClr val="000000"/>
                </a:solidFill>
                <a:latin typeface="Arial"/>
                <a:ea typeface="Arial"/>
                <a:cs typeface="Arial"/>
                <a:sym typeface="Arial"/>
              </a:rPr>
              <a:t> block is run, a new circle is drawn to the window. This image was made by moving the mouse around to control the circle’s location.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234" name="Google Shape;234;p35"/>
          <p:cNvPicPr preferRelativeResize="0"/>
          <p:nvPr/>
        </p:nvPicPr>
        <p:blipFill>
          <a:blip r:embed="rId3">
            <a:alphaModFix/>
          </a:blip>
          <a:stretch>
            <a:fillRect/>
          </a:stretch>
        </p:blipFill>
        <p:spPr>
          <a:xfrm>
            <a:off x="4387625" y="2941975"/>
            <a:ext cx="4572000" cy="1221350"/>
          </a:xfrm>
          <a:prstGeom prst="rect">
            <a:avLst/>
          </a:prstGeom>
          <a:noFill/>
          <a:ln>
            <a:noFill/>
          </a:ln>
        </p:spPr>
      </p:pic>
      <p:pic>
        <p:nvPicPr>
          <p:cNvPr id="235" name="Google Shape;235;p35"/>
          <p:cNvPicPr preferRelativeResize="0"/>
          <p:nvPr/>
        </p:nvPicPr>
        <p:blipFill>
          <a:blip r:embed="rId4">
            <a:alphaModFix/>
          </a:blip>
          <a:stretch>
            <a:fillRect/>
          </a:stretch>
        </p:blipFill>
        <p:spPr>
          <a:xfrm>
            <a:off x="4901284" y="1197075"/>
            <a:ext cx="3253192" cy="1653825"/>
          </a:xfrm>
          <a:prstGeom prst="rect">
            <a:avLst/>
          </a:prstGeom>
          <a:noFill/>
          <a:ln>
            <a:noFill/>
          </a:ln>
        </p:spPr>
      </p:pic>
      <p:cxnSp>
        <p:nvCxnSpPr>
          <p:cNvPr id="236" name="Google Shape;236;p35"/>
          <p:cNvCxnSpPr/>
          <p:nvPr/>
        </p:nvCxnSpPr>
        <p:spPr>
          <a:xfrm flipH="1" rot="10800000">
            <a:off x="3280200" y="2707500"/>
            <a:ext cx="1106400" cy="7668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5"/>
          <p:cNvCxnSpPr/>
          <p:nvPr/>
        </p:nvCxnSpPr>
        <p:spPr>
          <a:xfrm flipH="1" rot="10800000">
            <a:off x="3328725" y="3513225"/>
            <a:ext cx="892800" cy="3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Order of Operations</a:t>
            </a:r>
            <a:endParaRPr>
              <a:solidFill>
                <a:schemeClr val="dk1"/>
              </a:solidFill>
            </a:endParaRPr>
          </a:p>
        </p:txBody>
      </p:sp>
      <p:sp>
        <p:nvSpPr>
          <p:cNvPr id="248" name="Google Shape;248;p37"/>
          <p:cNvSpPr txBox="1"/>
          <p:nvPr>
            <p:ph idx="1" type="body"/>
          </p:nvPr>
        </p:nvSpPr>
        <p:spPr>
          <a:xfrm>
            <a:off x="311700" y="1352375"/>
            <a:ext cx="3288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When mathematical calculations are performed in a program, each operation takes place according to a pre-specified order. </a:t>
            </a:r>
            <a:endParaRPr sz="1500">
              <a:solidFill>
                <a:srgbClr val="000000"/>
              </a:solidFill>
              <a:latin typeface="Arial"/>
              <a:ea typeface="Arial"/>
              <a:cs typeface="Arial"/>
              <a:sym typeface="Arial"/>
            </a:endParaRPr>
          </a:p>
          <a:p>
            <a:pPr indent="0" lvl="0" marL="0" rtl="0" algn="l">
              <a:spcBef>
                <a:spcPts val="1600"/>
              </a:spcBef>
              <a:spcAft>
                <a:spcPts val="0"/>
              </a:spcAft>
              <a:buNone/>
            </a:pPr>
            <a:r>
              <a:rPr lang="en" sz="1500">
                <a:solidFill>
                  <a:srgbClr val="000000"/>
                </a:solidFill>
                <a:latin typeface="Arial"/>
                <a:ea typeface="Arial"/>
                <a:cs typeface="Arial"/>
                <a:sym typeface="Arial"/>
              </a:rPr>
              <a:t>This </a:t>
            </a:r>
            <a:r>
              <a:rPr b="1" lang="en" sz="1500">
                <a:solidFill>
                  <a:srgbClr val="000000"/>
                </a:solidFill>
                <a:latin typeface="Arial"/>
                <a:ea typeface="Arial"/>
                <a:cs typeface="Arial"/>
                <a:sym typeface="Arial"/>
              </a:rPr>
              <a:t>order of operations</a:t>
            </a:r>
            <a:r>
              <a:rPr i="1"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ensures that the code is run the same way every time. </a:t>
            </a:r>
            <a:endParaRPr sz="1500">
              <a:solidFill>
                <a:srgbClr val="000000"/>
              </a:solidFill>
              <a:latin typeface="Arial"/>
              <a:ea typeface="Arial"/>
              <a:cs typeface="Arial"/>
              <a:sym typeface="Arial"/>
            </a:endParaRPr>
          </a:p>
          <a:p>
            <a:pPr indent="0" lvl="0" marL="0" rtl="0" algn="l">
              <a:spcBef>
                <a:spcPts val="1600"/>
              </a:spcBef>
              <a:spcAft>
                <a:spcPts val="0"/>
              </a:spcAft>
              <a:buNone/>
            </a:pPr>
            <a:r>
              <a:rPr lang="en" sz="1500">
                <a:solidFill>
                  <a:srgbClr val="000000"/>
                </a:solidFill>
                <a:latin typeface="Arial"/>
                <a:ea typeface="Arial"/>
                <a:cs typeface="Arial"/>
                <a:sym typeface="Arial"/>
              </a:rPr>
              <a:t>This is no different from arithmetic or algebra, but programming has other operators that are less familiar. </a:t>
            </a:r>
            <a:endParaRPr sz="15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249" name="Google Shape;249;p37"/>
          <p:cNvSpPr txBox="1"/>
          <p:nvPr/>
        </p:nvSpPr>
        <p:spPr>
          <a:xfrm>
            <a:off x="4648575" y="727875"/>
            <a:ext cx="3911100" cy="11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following table, the operators on the top are run before those on the bottom — therefore, an operation inside parentheses will run first and an assignment will run last: </a:t>
            </a:r>
            <a:endParaRPr/>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250" name="Google Shape;250;p37"/>
          <p:cNvPicPr preferRelativeResize="0"/>
          <p:nvPr/>
        </p:nvPicPr>
        <p:blipFill>
          <a:blip r:embed="rId3">
            <a:alphaModFix/>
          </a:blip>
          <a:stretch>
            <a:fillRect/>
          </a:stretch>
        </p:blipFill>
        <p:spPr>
          <a:xfrm>
            <a:off x="4593575" y="1737150"/>
            <a:ext cx="4021099" cy="27784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are Comments?</a:t>
            </a:r>
            <a:endParaRPr>
              <a:solidFill>
                <a:schemeClr val="dk1"/>
              </a:solidFill>
            </a:endParaRPr>
          </a:p>
        </p:txBody>
      </p:sp>
      <p:sp>
        <p:nvSpPr>
          <p:cNvPr id="261" name="Google Shape;261;p39"/>
          <p:cNvSpPr txBox="1"/>
          <p:nvPr>
            <p:ph idx="1" type="body"/>
          </p:nvPr>
        </p:nvSpPr>
        <p:spPr>
          <a:xfrm>
            <a:off x="311700" y="1468825"/>
            <a:ext cx="37353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600">
                <a:solidFill>
                  <a:srgbClr val="000000"/>
                </a:solidFill>
                <a:latin typeface="Arial"/>
                <a:ea typeface="Arial"/>
                <a:cs typeface="Arial"/>
                <a:sym typeface="Arial"/>
              </a:rPr>
              <a:t>Comments are notes that you write to yourself (or other people) inside the c</a:t>
            </a:r>
            <a:r>
              <a:rPr lang="en" sz="1500">
                <a:solidFill>
                  <a:srgbClr val="000000"/>
                </a:solidFill>
                <a:latin typeface="Arial"/>
                <a:ea typeface="Arial"/>
                <a:cs typeface="Arial"/>
                <a:sym typeface="Arial"/>
              </a:rPr>
              <a:t>ode.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They are ignored when the program is run.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If others are reading your code, comments are especially important to help them understand your thought process.</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262" name="Google Shape;262;p39"/>
          <p:cNvSpPr txBox="1"/>
          <p:nvPr/>
        </p:nvSpPr>
        <p:spPr>
          <a:xfrm>
            <a:off x="5308500" y="902550"/>
            <a:ext cx="3416100" cy="9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comment starts with two forward slashes (//) and continues until the end of the line: </a:t>
            </a:r>
            <a:endParaRPr/>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p:txBody>
      </p:sp>
      <p:pic>
        <p:nvPicPr>
          <p:cNvPr id="263" name="Google Shape;263;p39"/>
          <p:cNvPicPr preferRelativeResize="0"/>
          <p:nvPr/>
        </p:nvPicPr>
        <p:blipFill>
          <a:blip r:embed="rId3">
            <a:alphaModFix/>
          </a:blip>
          <a:stretch>
            <a:fillRect/>
          </a:stretch>
        </p:blipFill>
        <p:spPr>
          <a:xfrm>
            <a:off x="5378225" y="1824300"/>
            <a:ext cx="3000550" cy="436900"/>
          </a:xfrm>
          <a:prstGeom prst="rect">
            <a:avLst/>
          </a:prstGeom>
          <a:noFill/>
          <a:ln>
            <a:noFill/>
          </a:ln>
        </p:spPr>
      </p:pic>
      <p:sp>
        <p:nvSpPr>
          <p:cNvPr id="264" name="Google Shape;264;p39"/>
          <p:cNvSpPr txBox="1"/>
          <p:nvPr/>
        </p:nvSpPr>
        <p:spPr>
          <a:xfrm>
            <a:off x="5378200" y="2474725"/>
            <a:ext cx="3000600" cy="9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can make a multiple-line comment by starting with /* and ending with */. For instance: </a:t>
            </a:r>
            <a:endParaRPr/>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265" name="Google Shape;265;p39"/>
          <p:cNvPicPr preferRelativeResize="0"/>
          <p:nvPr/>
        </p:nvPicPr>
        <p:blipFill>
          <a:blip r:embed="rId4">
            <a:alphaModFix/>
          </a:blip>
          <a:stretch>
            <a:fillRect/>
          </a:stretch>
        </p:blipFill>
        <p:spPr>
          <a:xfrm>
            <a:off x="5439325" y="3384825"/>
            <a:ext cx="3000549" cy="11838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Conditional Statements (If Else)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are Conditional Statements?</a:t>
            </a:r>
            <a:endParaRPr>
              <a:solidFill>
                <a:schemeClr val="dk1"/>
              </a:solidFill>
            </a:endParaRPr>
          </a:p>
        </p:txBody>
      </p:sp>
      <p:sp>
        <p:nvSpPr>
          <p:cNvPr id="276" name="Google Shape;276;p4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Conditions are like questions. They allow a program to decide to take one action if the answer to a question is "true" or to do another action if the answer to the question is "false."</a:t>
            </a:r>
            <a:endParaRPr sz="1300">
              <a:solidFill>
                <a:srgbClr val="000000"/>
              </a:solidFill>
              <a:latin typeface="Arial"/>
              <a:ea typeface="Arial"/>
              <a:cs typeface="Arial"/>
              <a:sym typeface="Arial"/>
            </a:endParaRPr>
          </a:p>
          <a:p>
            <a:pPr indent="0" lvl="0" marL="0" rtl="0" algn="l">
              <a:spcBef>
                <a:spcPts val="1600"/>
              </a:spcBef>
              <a:spcAft>
                <a:spcPts val="1600"/>
              </a:spcAft>
              <a:buNone/>
            </a:pPr>
            <a:r>
              <a:rPr lang="en" sz="1550">
                <a:solidFill>
                  <a:srgbClr val="000000"/>
                </a:solidFill>
                <a:latin typeface="Arial"/>
                <a:ea typeface="Arial"/>
                <a:cs typeface="Arial"/>
                <a:sym typeface="Arial"/>
              </a:rPr>
              <a:t>A </a:t>
            </a:r>
            <a:r>
              <a:rPr b="1" lang="en" sz="1550">
                <a:solidFill>
                  <a:srgbClr val="000000"/>
                </a:solidFill>
                <a:latin typeface="Arial"/>
                <a:ea typeface="Arial"/>
                <a:cs typeface="Arial"/>
                <a:sym typeface="Arial"/>
              </a:rPr>
              <a:t>conditional statement</a:t>
            </a:r>
            <a:r>
              <a:rPr lang="en" sz="1550">
                <a:solidFill>
                  <a:srgbClr val="000000"/>
                </a:solidFill>
                <a:latin typeface="Arial"/>
                <a:ea typeface="Arial"/>
                <a:cs typeface="Arial"/>
                <a:sym typeface="Arial"/>
              </a:rPr>
              <a:t> is a set of rules performed if a certain condition is met. It is sometimes referred to as an </a:t>
            </a:r>
            <a:r>
              <a:rPr b="1" lang="en" sz="1550">
                <a:solidFill>
                  <a:srgbClr val="000000"/>
                </a:solidFill>
                <a:latin typeface="Arial"/>
                <a:ea typeface="Arial"/>
                <a:cs typeface="Arial"/>
                <a:sym typeface="Arial"/>
              </a:rPr>
              <a:t>If-Else</a:t>
            </a:r>
            <a:r>
              <a:rPr lang="en" sz="1550">
                <a:solidFill>
                  <a:srgbClr val="000000"/>
                </a:solidFill>
                <a:latin typeface="Arial"/>
                <a:ea typeface="Arial"/>
                <a:cs typeface="Arial"/>
                <a:sym typeface="Arial"/>
              </a:rPr>
              <a:t> statement, because IF a condition is met then an action is performed, ELSE if the condition is false then this action is performed.</a:t>
            </a:r>
            <a:endParaRPr sz="2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Development Environment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Creating an </a:t>
            </a:r>
            <a:r>
              <a:rPr lang="en">
                <a:solidFill>
                  <a:schemeClr val="dk1"/>
                </a:solidFill>
              </a:rPr>
              <a:t>If Else Statement</a:t>
            </a:r>
            <a:endParaRPr>
              <a:solidFill>
                <a:schemeClr val="dk1"/>
              </a:solidFill>
            </a:endParaRPr>
          </a:p>
        </p:txBody>
      </p:sp>
      <p:sp>
        <p:nvSpPr>
          <p:cNvPr id="282" name="Google Shape;282;p42"/>
          <p:cNvSpPr txBox="1"/>
          <p:nvPr>
            <p:ph idx="1" type="body"/>
          </p:nvPr>
        </p:nvSpPr>
        <p:spPr>
          <a:xfrm>
            <a:off x="311700" y="1410600"/>
            <a:ext cx="37740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If the </a:t>
            </a:r>
            <a:r>
              <a:rPr lang="en" sz="1250">
                <a:solidFill>
                  <a:srgbClr val="000000"/>
                </a:solidFill>
                <a:latin typeface="Arial"/>
                <a:ea typeface="Arial"/>
                <a:cs typeface="Arial"/>
                <a:sym typeface="Arial"/>
              </a:rPr>
              <a:t>test</a:t>
            </a:r>
            <a:r>
              <a:rPr lang="en" sz="1400">
                <a:solidFill>
                  <a:srgbClr val="000000"/>
                </a:solidFill>
                <a:latin typeface="Arial"/>
                <a:ea typeface="Arial"/>
                <a:cs typeface="Arial"/>
                <a:sym typeface="Arial"/>
              </a:rPr>
              <a:t> evaluates to </a:t>
            </a:r>
            <a:r>
              <a:rPr lang="en" sz="1250">
                <a:solidFill>
                  <a:srgbClr val="000000"/>
                </a:solidFill>
                <a:latin typeface="Arial"/>
                <a:ea typeface="Arial"/>
                <a:cs typeface="Arial"/>
                <a:sym typeface="Arial"/>
              </a:rPr>
              <a:t>true</a:t>
            </a:r>
            <a:r>
              <a:rPr lang="en" sz="1400">
                <a:solidFill>
                  <a:srgbClr val="000000"/>
                </a:solidFill>
                <a:latin typeface="Arial"/>
                <a:ea typeface="Arial"/>
                <a:cs typeface="Arial"/>
                <a:sym typeface="Arial"/>
              </a:rPr>
              <a:t>, the statements enclosed within the if block are executed and if the </a:t>
            </a:r>
            <a:r>
              <a:rPr lang="en" sz="1250">
                <a:solidFill>
                  <a:srgbClr val="000000"/>
                </a:solidFill>
                <a:latin typeface="Arial"/>
                <a:ea typeface="Arial"/>
                <a:cs typeface="Arial"/>
                <a:sym typeface="Arial"/>
              </a:rPr>
              <a:t>test</a:t>
            </a:r>
            <a:r>
              <a:rPr lang="en" sz="1400">
                <a:solidFill>
                  <a:srgbClr val="000000"/>
                </a:solidFill>
                <a:latin typeface="Arial"/>
                <a:ea typeface="Arial"/>
                <a:cs typeface="Arial"/>
                <a:sym typeface="Arial"/>
              </a:rPr>
              <a:t> evaluates to </a:t>
            </a:r>
            <a:r>
              <a:rPr lang="en" sz="1250">
                <a:solidFill>
                  <a:srgbClr val="000000"/>
                </a:solidFill>
                <a:latin typeface="Arial"/>
                <a:ea typeface="Arial"/>
                <a:cs typeface="Arial"/>
                <a:sym typeface="Arial"/>
              </a:rPr>
              <a:t>false</a:t>
            </a:r>
            <a:r>
              <a:rPr lang="en" sz="1400">
                <a:solidFill>
                  <a:srgbClr val="000000"/>
                </a:solidFill>
                <a:latin typeface="Arial"/>
                <a:ea typeface="Arial"/>
                <a:cs typeface="Arial"/>
                <a:sym typeface="Arial"/>
              </a:rPr>
              <a:t> the statements are not executed.</a:t>
            </a:r>
            <a:endParaRPr sz="1400">
              <a:solidFill>
                <a:srgbClr val="000000"/>
              </a:solidFill>
              <a:latin typeface="Arial"/>
              <a:ea typeface="Arial"/>
              <a:cs typeface="Arial"/>
              <a:sym typeface="Arial"/>
            </a:endParaRPr>
          </a:p>
          <a:p>
            <a:pPr indent="0" lvl="0" marL="0" rtl="0" algn="l">
              <a:spcBef>
                <a:spcPts val="1600"/>
              </a:spcBef>
              <a:spcAft>
                <a:spcPts val="1600"/>
              </a:spcAft>
              <a:buNone/>
            </a:pPr>
            <a:r>
              <a:rPr lang="en" sz="1300">
                <a:solidFill>
                  <a:srgbClr val="000000"/>
                </a:solidFill>
                <a:latin typeface="Arial"/>
                <a:ea typeface="Arial"/>
                <a:cs typeface="Arial"/>
                <a:sym typeface="Arial"/>
              </a:rPr>
              <a:t>Else extends the </a:t>
            </a:r>
            <a:r>
              <a:rPr lang="en" sz="1150">
                <a:solidFill>
                  <a:srgbClr val="000000"/>
                </a:solidFill>
                <a:latin typeface="Arial"/>
                <a:ea typeface="Arial"/>
                <a:cs typeface="Arial"/>
                <a:sym typeface="Arial"/>
              </a:rPr>
              <a:t>if</a:t>
            </a:r>
            <a:r>
              <a:rPr lang="en" sz="1300">
                <a:solidFill>
                  <a:srgbClr val="000000"/>
                </a:solidFill>
                <a:latin typeface="Arial"/>
                <a:ea typeface="Arial"/>
                <a:cs typeface="Arial"/>
                <a:sym typeface="Arial"/>
              </a:rPr>
              <a:t> structure allowing the program to choose between two or more blocks of code. It specifies a block of code to execute when the expression in </a:t>
            </a:r>
            <a:r>
              <a:rPr lang="en" sz="1150">
                <a:solidFill>
                  <a:srgbClr val="000000"/>
                </a:solidFill>
                <a:latin typeface="Arial"/>
                <a:ea typeface="Arial"/>
                <a:cs typeface="Arial"/>
                <a:sym typeface="Arial"/>
              </a:rPr>
              <a:t>if</a:t>
            </a:r>
            <a:r>
              <a:rPr lang="en" sz="1300">
                <a:solidFill>
                  <a:srgbClr val="000000"/>
                </a:solidFill>
                <a:latin typeface="Arial"/>
                <a:ea typeface="Arial"/>
                <a:cs typeface="Arial"/>
                <a:sym typeface="Arial"/>
              </a:rPr>
              <a:t> is </a:t>
            </a:r>
            <a:r>
              <a:rPr lang="en" sz="1150">
                <a:solidFill>
                  <a:srgbClr val="000000"/>
                </a:solidFill>
                <a:latin typeface="Arial"/>
                <a:ea typeface="Arial"/>
                <a:cs typeface="Arial"/>
                <a:sym typeface="Arial"/>
              </a:rPr>
              <a:t>false</a:t>
            </a:r>
            <a:r>
              <a:rPr lang="en" sz="13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p:txBody>
      </p:sp>
      <p:pic>
        <p:nvPicPr>
          <p:cNvPr id="283" name="Google Shape;283;p42"/>
          <p:cNvPicPr preferRelativeResize="0"/>
          <p:nvPr/>
        </p:nvPicPr>
        <p:blipFill>
          <a:blip r:embed="rId3">
            <a:alphaModFix/>
          </a:blip>
          <a:stretch>
            <a:fillRect/>
          </a:stretch>
        </p:blipFill>
        <p:spPr>
          <a:xfrm>
            <a:off x="4815563" y="2571750"/>
            <a:ext cx="2920663" cy="1847775"/>
          </a:xfrm>
          <a:prstGeom prst="rect">
            <a:avLst/>
          </a:prstGeom>
          <a:noFill/>
          <a:ln>
            <a:noFill/>
          </a:ln>
        </p:spPr>
      </p:pic>
      <p:pic>
        <p:nvPicPr>
          <p:cNvPr id="284" name="Google Shape;284;p42"/>
          <p:cNvPicPr preferRelativeResize="0"/>
          <p:nvPr/>
        </p:nvPicPr>
        <p:blipFill>
          <a:blip r:embed="rId4">
            <a:alphaModFix/>
          </a:blip>
          <a:stretch>
            <a:fillRect/>
          </a:stretch>
        </p:blipFill>
        <p:spPr>
          <a:xfrm>
            <a:off x="4815575" y="833000"/>
            <a:ext cx="3109825" cy="15628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If Else Statement Diagram</a:t>
            </a:r>
            <a:endParaRPr>
              <a:solidFill>
                <a:schemeClr val="dk1"/>
              </a:solidFill>
            </a:endParaRPr>
          </a:p>
        </p:txBody>
      </p:sp>
      <p:pic>
        <p:nvPicPr>
          <p:cNvPr id="290" name="Google Shape;290;p43"/>
          <p:cNvPicPr preferRelativeResize="0"/>
          <p:nvPr/>
        </p:nvPicPr>
        <p:blipFill>
          <a:blip r:embed="rId3">
            <a:alphaModFix/>
          </a:blip>
          <a:stretch>
            <a:fillRect/>
          </a:stretch>
        </p:blipFill>
        <p:spPr>
          <a:xfrm>
            <a:off x="1174275" y="1685425"/>
            <a:ext cx="6681873" cy="266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Loops (Iteration)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 Loop?</a:t>
            </a:r>
            <a:endParaRPr>
              <a:solidFill>
                <a:schemeClr val="dk1"/>
              </a:solidFill>
            </a:endParaRPr>
          </a:p>
        </p:txBody>
      </p:sp>
      <p:sp>
        <p:nvSpPr>
          <p:cNvPr id="301" name="Google Shape;301;p45"/>
          <p:cNvSpPr txBox="1"/>
          <p:nvPr>
            <p:ph idx="1" type="body"/>
          </p:nvPr>
        </p:nvSpPr>
        <p:spPr>
          <a:xfrm>
            <a:off x="311700" y="1468825"/>
            <a:ext cx="4967700" cy="3099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As you write more programs, you’ll notice that patterns occur when lines of code are repeated, but with slight variations.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 code structure called a </a:t>
            </a:r>
            <a:r>
              <a:rPr i="1" lang="en" sz="1500">
                <a:solidFill>
                  <a:srgbClr val="000000"/>
                </a:solidFill>
                <a:latin typeface="Arial"/>
                <a:ea typeface="Arial"/>
                <a:cs typeface="Arial"/>
                <a:sym typeface="Arial"/>
              </a:rPr>
              <a:t>loop </a:t>
            </a:r>
            <a:r>
              <a:rPr lang="en" sz="1500">
                <a:solidFill>
                  <a:srgbClr val="000000"/>
                </a:solidFill>
                <a:latin typeface="Arial"/>
                <a:ea typeface="Arial"/>
                <a:cs typeface="Arial"/>
                <a:sym typeface="Arial"/>
              </a:rPr>
              <a:t>makes it possible to run a line of code more than once to condense this type of repetition into fewer lines.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This makes your programs more modular and easier to change. </a:t>
            </a:r>
            <a:endParaRPr sz="15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There are two types of loops: </a:t>
            </a:r>
            <a:r>
              <a:rPr b="1" lang="en">
                <a:solidFill>
                  <a:srgbClr val="000000"/>
                </a:solidFill>
                <a:latin typeface="Arial"/>
                <a:ea typeface="Arial"/>
                <a:cs typeface="Arial"/>
                <a:sym typeface="Arial"/>
              </a:rPr>
              <a:t>For</a:t>
            </a:r>
            <a:r>
              <a:rPr lang="en">
                <a:solidFill>
                  <a:srgbClr val="000000"/>
                </a:solidFill>
                <a:latin typeface="Arial"/>
                <a:ea typeface="Arial"/>
                <a:cs typeface="Arial"/>
                <a:sym typeface="Arial"/>
              </a:rPr>
              <a:t> and </a:t>
            </a:r>
            <a:r>
              <a:rPr b="1" lang="en">
                <a:solidFill>
                  <a:srgbClr val="000000"/>
                </a:solidFill>
                <a:latin typeface="Arial"/>
                <a:ea typeface="Arial"/>
                <a:cs typeface="Arial"/>
                <a:sym typeface="Arial"/>
              </a:rPr>
              <a:t>While</a:t>
            </a:r>
            <a:endParaRPr b="1">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302" name="Google Shape;302;p45"/>
          <p:cNvPicPr preferRelativeResize="0"/>
          <p:nvPr/>
        </p:nvPicPr>
        <p:blipFill>
          <a:blip r:embed="rId3">
            <a:alphaModFix/>
          </a:blip>
          <a:stretch>
            <a:fillRect/>
          </a:stretch>
        </p:blipFill>
        <p:spPr>
          <a:xfrm>
            <a:off x="5929576" y="1258400"/>
            <a:ext cx="2157325" cy="30329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For Loop</a:t>
            </a:r>
            <a:endParaRPr>
              <a:solidFill>
                <a:schemeClr val="dk1"/>
              </a:solidFill>
            </a:endParaRPr>
          </a:p>
        </p:txBody>
      </p:sp>
      <p:sp>
        <p:nvSpPr>
          <p:cNvPr id="308" name="Google Shape;308;p46"/>
          <p:cNvSpPr txBox="1"/>
          <p:nvPr>
            <p:ph idx="1" type="body"/>
          </p:nvPr>
        </p:nvSpPr>
        <p:spPr>
          <a:xfrm>
            <a:off x="311700" y="1348950"/>
            <a:ext cx="3764400" cy="33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40000"/>
                </a:solidFill>
                <a:latin typeface="Arial"/>
                <a:ea typeface="Arial"/>
                <a:cs typeface="Arial"/>
                <a:sym typeface="Arial"/>
              </a:rPr>
              <a:t>A basic </a:t>
            </a:r>
            <a:r>
              <a:rPr lang="en" sz="1150">
                <a:solidFill>
                  <a:srgbClr val="040000"/>
                </a:solidFill>
                <a:latin typeface="Arial"/>
                <a:ea typeface="Arial"/>
                <a:cs typeface="Arial"/>
                <a:sym typeface="Arial"/>
              </a:rPr>
              <a:t>for</a:t>
            </a:r>
            <a:r>
              <a:rPr lang="en" sz="1300">
                <a:solidFill>
                  <a:srgbClr val="040000"/>
                </a:solidFill>
                <a:latin typeface="Arial"/>
                <a:ea typeface="Arial"/>
                <a:cs typeface="Arial"/>
                <a:sym typeface="Arial"/>
              </a:rPr>
              <a:t> structure has three parts: </a:t>
            </a:r>
            <a:r>
              <a:rPr b="1" lang="en" sz="1150">
                <a:solidFill>
                  <a:srgbClr val="040000"/>
                </a:solidFill>
                <a:latin typeface="Arial"/>
                <a:ea typeface="Arial"/>
                <a:cs typeface="Arial"/>
                <a:sym typeface="Arial"/>
              </a:rPr>
              <a:t>init</a:t>
            </a:r>
            <a:r>
              <a:rPr b="1" lang="en" sz="1300">
                <a:solidFill>
                  <a:srgbClr val="040000"/>
                </a:solidFill>
                <a:latin typeface="Arial"/>
                <a:ea typeface="Arial"/>
                <a:cs typeface="Arial"/>
                <a:sym typeface="Arial"/>
              </a:rPr>
              <a:t>, </a:t>
            </a:r>
            <a:r>
              <a:rPr b="1" lang="en" sz="1150">
                <a:solidFill>
                  <a:srgbClr val="040000"/>
                </a:solidFill>
                <a:latin typeface="Arial"/>
                <a:ea typeface="Arial"/>
                <a:cs typeface="Arial"/>
                <a:sym typeface="Arial"/>
              </a:rPr>
              <a:t>test</a:t>
            </a:r>
            <a:r>
              <a:rPr b="1" lang="en" sz="1300">
                <a:solidFill>
                  <a:srgbClr val="040000"/>
                </a:solidFill>
                <a:latin typeface="Arial"/>
                <a:ea typeface="Arial"/>
                <a:cs typeface="Arial"/>
                <a:sym typeface="Arial"/>
              </a:rPr>
              <a:t>,</a:t>
            </a:r>
            <a:r>
              <a:rPr lang="en" sz="1300">
                <a:solidFill>
                  <a:srgbClr val="040000"/>
                </a:solidFill>
                <a:latin typeface="Arial"/>
                <a:ea typeface="Arial"/>
                <a:cs typeface="Arial"/>
                <a:sym typeface="Arial"/>
              </a:rPr>
              <a:t> and </a:t>
            </a:r>
            <a:r>
              <a:rPr b="1" lang="en" sz="1150">
                <a:solidFill>
                  <a:srgbClr val="040000"/>
                </a:solidFill>
                <a:latin typeface="Arial"/>
                <a:ea typeface="Arial"/>
                <a:cs typeface="Arial"/>
                <a:sym typeface="Arial"/>
              </a:rPr>
              <a:t>update</a:t>
            </a:r>
            <a:r>
              <a:rPr lang="en" sz="1300">
                <a:solidFill>
                  <a:srgbClr val="040000"/>
                </a:solidFill>
                <a:latin typeface="Arial"/>
                <a:ea typeface="Arial"/>
                <a:cs typeface="Arial"/>
                <a:sym typeface="Arial"/>
              </a:rPr>
              <a:t>. Each part must be separated by a </a:t>
            </a:r>
            <a:r>
              <a:rPr b="1" lang="en" sz="1300">
                <a:solidFill>
                  <a:srgbClr val="040000"/>
                </a:solidFill>
                <a:latin typeface="Arial"/>
                <a:ea typeface="Arial"/>
                <a:cs typeface="Arial"/>
                <a:sym typeface="Arial"/>
              </a:rPr>
              <a:t>semicolon (;)</a:t>
            </a:r>
            <a:r>
              <a:rPr lang="en" sz="1300">
                <a:solidFill>
                  <a:srgbClr val="040000"/>
                </a:solidFill>
                <a:latin typeface="Arial"/>
                <a:ea typeface="Arial"/>
                <a:cs typeface="Arial"/>
                <a:sym typeface="Arial"/>
              </a:rPr>
              <a:t>. The loop continues until the </a:t>
            </a:r>
            <a:r>
              <a:rPr lang="en" sz="1150">
                <a:solidFill>
                  <a:srgbClr val="040000"/>
                </a:solidFill>
                <a:latin typeface="Arial"/>
                <a:ea typeface="Arial"/>
                <a:cs typeface="Arial"/>
                <a:sym typeface="Arial"/>
              </a:rPr>
              <a:t>test</a:t>
            </a:r>
            <a:r>
              <a:rPr lang="en" sz="1300">
                <a:solidFill>
                  <a:srgbClr val="040000"/>
                </a:solidFill>
                <a:latin typeface="Arial"/>
                <a:ea typeface="Arial"/>
                <a:cs typeface="Arial"/>
                <a:sym typeface="Arial"/>
              </a:rPr>
              <a:t> evaluates to </a:t>
            </a:r>
            <a:r>
              <a:rPr b="1" lang="en" sz="1150">
                <a:solidFill>
                  <a:srgbClr val="040000"/>
                </a:solidFill>
                <a:latin typeface="Arial"/>
                <a:ea typeface="Arial"/>
                <a:cs typeface="Arial"/>
                <a:sym typeface="Arial"/>
              </a:rPr>
              <a:t>false</a:t>
            </a:r>
            <a:r>
              <a:rPr b="1" lang="en" sz="1300">
                <a:solidFill>
                  <a:srgbClr val="040000"/>
                </a:solidFill>
                <a:latin typeface="Arial"/>
                <a:ea typeface="Arial"/>
                <a:cs typeface="Arial"/>
                <a:sym typeface="Arial"/>
              </a:rPr>
              <a:t>.</a:t>
            </a:r>
            <a:r>
              <a:rPr lang="en" sz="1300">
                <a:solidFill>
                  <a:srgbClr val="040000"/>
                </a:solidFill>
                <a:latin typeface="Arial"/>
                <a:ea typeface="Arial"/>
                <a:cs typeface="Arial"/>
                <a:sym typeface="Arial"/>
              </a:rPr>
              <a:t> When a </a:t>
            </a:r>
            <a:r>
              <a:rPr lang="en" sz="1150">
                <a:solidFill>
                  <a:srgbClr val="040000"/>
                </a:solidFill>
                <a:latin typeface="Arial"/>
                <a:ea typeface="Arial"/>
                <a:cs typeface="Arial"/>
                <a:sym typeface="Arial"/>
              </a:rPr>
              <a:t>for</a:t>
            </a:r>
            <a:r>
              <a:rPr lang="en" sz="1300">
                <a:solidFill>
                  <a:srgbClr val="040000"/>
                </a:solidFill>
                <a:latin typeface="Arial"/>
                <a:ea typeface="Arial"/>
                <a:cs typeface="Arial"/>
                <a:sym typeface="Arial"/>
              </a:rPr>
              <a:t> structure is executed, the following sequence of events occurs:</a:t>
            </a:r>
            <a:endParaRPr sz="1300">
              <a:solidFill>
                <a:srgbClr val="040000"/>
              </a:solidFill>
              <a:latin typeface="Arial"/>
              <a:ea typeface="Arial"/>
              <a:cs typeface="Arial"/>
              <a:sym typeface="Arial"/>
            </a:endParaRPr>
          </a:p>
          <a:p>
            <a:pPr indent="-304800" lvl="0" marL="457200" rtl="0" algn="l">
              <a:spcBef>
                <a:spcPts val="16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The init statement is run.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The test is evaluated to be true or false.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If the test is true, jump to step 4. If the test is false, jump to step 6.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Run the statements within the block.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Run the update statement and jump to step 2.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Exit the loop</a:t>
            </a:r>
            <a:endParaRPr sz="1600">
              <a:solidFill>
                <a:srgbClr val="000000"/>
              </a:solidFill>
              <a:latin typeface="Arial"/>
              <a:ea typeface="Arial"/>
              <a:cs typeface="Arial"/>
              <a:sym typeface="Arial"/>
            </a:endParaRPr>
          </a:p>
        </p:txBody>
      </p:sp>
      <p:sp>
        <p:nvSpPr>
          <p:cNvPr id="309" name="Google Shape;309;p46"/>
          <p:cNvSpPr txBox="1"/>
          <p:nvPr/>
        </p:nvSpPr>
        <p:spPr>
          <a:xfrm>
            <a:off x="5192025" y="2523225"/>
            <a:ext cx="3145500" cy="19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example above, the </a:t>
            </a:r>
            <a:r>
              <a:rPr lang="en" sz="1050"/>
              <a:t>for</a:t>
            </a:r>
            <a:r>
              <a:rPr lang="en" sz="1200"/>
              <a:t> structure is executed 40 times. In the init statement, the value </a:t>
            </a:r>
            <a:r>
              <a:rPr lang="en" sz="1200"/>
              <a:t>i</a:t>
            </a:r>
            <a:r>
              <a:rPr lang="en" sz="1200"/>
              <a:t> is created and set to zero. </a:t>
            </a:r>
            <a:r>
              <a:rPr lang="en" sz="1200"/>
              <a:t>i</a:t>
            </a:r>
            <a:r>
              <a:rPr lang="en" sz="1200"/>
              <a:t> is less than 40, so the test evaluates as true. At the end of each loop, </a:t>
            </a:r>
            <a:r>
              <a:rPr lang="en" sz="1200"/>
              <a:t>i</a:t>
            </a:r>
            <a:r>
              <a:rPr lang="en" sz="1200"/>
              <a:t> is incremented by one. On the 41st execution, the test is evaluated as false, because </a:t>
            </a:r>
            <a:r>
              <a:rPr lang="en" sz="1200"/>
              <a:t>i</a:t>
            </a:r>
            <a:r>
              <a:rPr lang="en" sz="1200"/>
              <a:t> is then equal to 40, so i &lt; 40 is no longer true. Thus, the loop exits.</a:t>
            </a:r>
            <a:endParaRPr sz="1600"/>
          </a:p>
        </p:txBody>
      </p:sp>
      <p:pic>
        <p:nvPicPr>
          <p:cNvPr id="310" name="Google Shape;310;p46"/>
          <p:cNvPicPr preferRelativeResize="0"/>
          <p:nvPr/>
        </p:nvPicPr>
        <p:blipFill>
          <a:blip r:embed="rId3">
            <a:alphaModFix/>
          </a:blip>
          <a:stretch>
            <a:fillRect/>
          </a:stretch>
        </p:blipFill>
        <p:spPr>
          <a:xfrm>
            <a:off x="5027025" y="1258400"/>
            <a:ext cx="3896624" cy="1039100"/>
          </a:xfrm>
          <a:prstGeom prst="rect">
            <a:avLst/>
          </a:prstGeom>
          <a:noFill/>
          <a:ln>
            <a:noFill/>
          </a:ln>
        </p:spPr>
      </p:pic>
      <p:sp>
        <p:nvSpPr>
          <p:cNvPr id="311" name="Google Shape;311;p46"/>
          <p:cNvSpPr txBox="1"/>
          <p:nvPr/>
        </p:nvSpPr>
        <p:spPr>
          <a:xfrm>
            <a:off x="5230850" y="844375"/>
            <a:ext cx="1193700" cy="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a:t>
            </a:r>
            <a:endParaRPr/>
          </a:p>
        </p:txBody>
      </p:sp>
      <p:sp>
        <p:nvSpPr>
          <p:cNvPr id="312" name="Google Shape;312;p46"/>
          <p:cNvSpPr txBox="1"/>
          <p:nvPr/>
        </p:nvSpPr>
        <p:spPr>
          <a:xfrm>
            <a:off x="6279525" y="844375"/>
            <a:ext cx="970500" cy="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test</a:t>
            </a:r>
            <a:endParaRPr/>
          </a:p>
        </p:txBody>
      </p:sp>
      <p:sp>
        <p:nvSpPr>
          <p:cNvPr id="313" name="Google Shape;313;p46"/>
          <p:cNvSpPr txBox="1"/>
          <p:nvPr/>
        </p:nvSpPr>
        <p:spPr>
          <a:xfrm>
            <a:off x="7627925" y="819075"/>
            <a:ext cx="8832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update</a:t>
            </a:r>
            <a:endParaRPr/>
          </a:p>
        </p:txBody>
      </p:sp>
      <p:cxnSp>
        <p:nvCxnSpPr>
          <p:cNvPr id="314" name="Google Shape;314;p46"/>
          <p:cNvCxnSpPr/>
          <p:nvPr/>
        </p:nvCxnSpPr>
        <p:spPr>
          <a:xfrm>
            <a:off x="5512275" y="1145150"/>
            <a:ext cx="223200" cy="2328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46"/>
          <p:cNvCxnSpPr/>
          <p:nvPr/>
        </p:nvCxnSpPr>
        <p:spPr>
          <a:xfrm>
            <a:off x="6579800" y="1174275"/>
            <a:ext cx="388200" cy="3009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46"/>
          <p:cNvCxnSpPr/>
          <p:nvPr/>
        </p:nvCxnSpPr>
        <p:spPr>
          <a:xfrm>
            <a:off x="8025800" y="1203375"/>
            <a:ext cx="29100" cy="20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Example of For Loop</a:t>
            </a:r>
            <a:endParaRPr>
              <a:solidFill>
                <a:schemeClr val="dk1"/>
              </a:solidFill>
            </a:endParaRPr>
          </a:p>
        </p:txBody>
      </p:sp>
      <p:pic>
        <p:nvPicPr>
          <p:cNvPr id="322" name="Google Shape;322;p47"/>
          <p:cNvPicPr preferRelativeResize="0"/>
          <p:nvPr/>
        </p:nvPicPr>
        <p:blipFill>
          <a:blip r:embed="rId3">
            <a:alphaModFix/>
          </a:blip>
          <a:stretch>
            <a:fillRect/>
          </a:stretch>
        </p:blipFill>
        <p:spPr>
          <a:xfrm>
            <a:off x="2203000" y="3581874"/>
            <a:ext cx="4248299" cy="1092275"/>
          </a:xfrm>
          <a:prstGeom prst="rect">
            <a:avLst/>
          </a:prstGeom>
          <a:noFill/>
          <a:ln>
            <a:noFill/>
          </a:ln>
        </p:spPr>
      </p:pic>
      <p:pic>
        <p:nvPicPr>
          <p:cNvPr id="323" name="Google Shape;323;p47"/>
          <p:cNvPicPr preferRelativeResize="0"/>
          <p:nvPr/>
        </p:nvPicPr>
        <p:blipFill>
          <a:blip r:embed="rId4">
            <a:alphaModFix/>
          </a:blip>
          <a:stretch>
            <a:fillRect/>
          </a:stretch>
        </p:blipFill>
        <p:spPr>
          <a:xfrm>
            <a:off x="5454050" y="1042650"/>
            <a:ext cx="2928500" cy="1861250"/>
          </a:xfrm>
          <a:prstGeom prst="rect">
            <a:avLst/>
          </a:prstGeom>
          <a:noFill/>
          <a:ln>
            <a:noFill/>
          </a:ln>
        </p:spPr>
      </p:pic>
      <p:pic>
        <p:nvPicPr>
          <p:cNvPr id="324" name="Google Shape;324;p47"/>
          <p:cNvPicPr preferRelativeResize="0"/>
          <p:nvPr/>
        </p:nvPicPr>
        <p:blipFill>
          <a:blip r:embed="rId5">
            <a:alphaModFix/>
          </a:blip>
          <a:stretch>
            <a:fillRect/>
          </a:stretch>
        </p:blipFill>
        <p:spPr>
          <a:xfrm>
            <a:off x="379650" y="1725738"/>
            <a:ext cx="3938975" cy="1178175"/>
          </a:xfrm>
          <a:prstGeom prst="rect">
            <a:avLst/>
          </a:prstGeom>
          <a:noFill/>
          <a:ln>
            <a:noFill/>
          </a:ln>
        </p:spPr>
      </p:pic>
      <p:sp>
        <p:nvSpPr>
          <p:cNvPr id="325" name="Google Shape;325;p47"/>
          <p:cNvSpPr txBox="1"/>
          <p:nvPr/>
        </p:nvSpPr>
        <p:spPr>
          <a:xfrm>
            <a:off x="1077225" y="1312263"/>
            <a:ext cx="2707500" cy="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with For Loop</a:t>
            </a:r>
            <a:endParaRPr/>
          </a:p>
        </p:txBody>
      </p:sp>
      <p:sp>
        <p:nvSpPr>
          <p:cNvPr id="326" name="Google Shape;326;p47"/>
          <p:cNvSpPr txBox="1"/>
          <p:nvPr/>
        </p:nvSpPr>
        <p:spPr>
          <a:xfrm>
            <a:off x="5628725" y="708450"/>
            <a:ext cx="30474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with no loop</a:t>
            </a:r>
            <a:endParaRPr/>
          </a:p>
        </p:txBody>
      </p:sp>
      <p:sp>
        <p:nvSpPr>
          <p:cNvPr id="327" name="Google Shape;327;p47"/>
          <p:cNvSpPr txBox="1"/>
          <p:nvPr/>
        </p:nvSpPr>
        <p:spPr>
          <a:xfrm>
            <a:off x="2028275" y="2999725"/>
            <a:ext cx="49884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Both codes produce the same output but the example with the loop is less tedious to write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While Loop</a:t>
            </a:r>
            <a:endParaRPr>
              <a:solidFill>
                <a:schemeClr val="dk1"/>
              </a:solidFill>
            </a:endParaRPr>
          </a:p>
        </p:txBody>
      </p:sp>
      <p:sp>
        <p:nvSpPr>
          <p:cNvPr id="333" name="Google Shape;333;p48"/>
          <p:cNvSpPr txBox="1"/>
          <p:nvPr>
            <p:ph idx="1" type="body"/>
          </p:nvPr>
        </p:nvSpPr>
        <p:spPr>
          <a:xfrm>
            <a:off x="311700" y="1468825"/>
            <a:ext cx="42603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52525"/>
                </a:solidFill>
                <a:latin typeface="Arial"/>
                <a:ea typeface="Arial"/>
                <a:cs typeface="Arial"/>
                <a:sym typeface="Arial"/>
              </a:rPr>
              <a:t>The </a:t>
            </a:r>
            <a:r>
              <a:rPr lang="en" sz="1250">
                <a:solidFill>
                  <a:srgbClr val="252525"/>
                </a:solidFill>
                <a:latin typeface="Arial"/>
                <a:ea typeface="Arial"/>
                <a:cs typeface="Arial"/>
                <a:sym typeface="Arial"/>
              </a:rPr>
              <a:t>while</a:t>
            </a:r>
            <a:r>
              <a:rPr lang="en" sz="1400">
                <a:solidFill>
                  <a:srgbClr val="252525"/>
                </a:solidFill>
                <a:latin typeface="Arial"/>
                <a:ea typeface="Arial"/>
                <a:cs typeface="Arial"/>
                <a:sym typeface="Arial"/>
              </a:rPr>
              <a:t> structure executes a series of statements continuously while the </a:t>
            </a:r>
            <a:r>
              <a:rPr lang="en" sz="1250">
                <a:solidFill>
                  <a:srgbClr val="252525"/>
                </a:solidFill>
                <a:latin typeface="Arial"/>
                <a:ea typeface="Arial"/>
                <a:cs typeface="Arial"/>
                <a:sym typeface="Arial"/>
              </a:rPr>
              <a:t>expression</a:t>
            </a:r>
            <a:r>
              <a:rPr lang="en" sz="1400">
                <a:solidFill>
                  <a:srgbClr val="252525"/>
                </a:solidFill>
                <a:latin typeface="Arial"/>
                <a:ea typeface="Arial"/>
                <a:cs typeface="Arial"/>
                <a:sym typeface="Arial"/>
              </a:rPr>
              <a:t> is </a:t>
            </a:r>
            <a:r>
              <a:rPr b="1" lang="en" sz="1250">
                <a:solidFill>
                  <a:srgbClr val="252525"/>
                </a:solidFill>
                <a:latin typeface="Arial"/>
                <a:ea typeface="Arial"/>
                <a:cs typeface="Arial"/>
                <a:sym typeface="Arial"/>
              </a:rPr>
              <a:t>true</a:t>
            </a:r>
            <a:r>
              <a:rPr b="1" lang="en" sz="1400">
                <a:solidFill>
                  <a:srgbClr val="252525"/>
                </a:solidFill>
                <a:latin typeface="Arial"/>
                <a:ea typeface="Arial"/>
                <a:cs typeface="Arial"/>
                <a:sym typeface="Arial"/>
              </a:rPr>
              <a:t>. </a:t>
            </a:r>
            <a:endParaRPr b="1" sz="1400">
              <a:solidFill>
                <a:srgbClr val="252525"/>
              </a:solidFill>
              <a:latin typeface="Arial"/>
              <a:ea typeface="Arial"/>
              <a:cs typeface="Arial"/>
              <a:sym typeface="Arial"/>
            </a:endParaRPr>
          </a:p>
          <a:p>
            <a:pPr indent="0" lvl="0" marL="0" rtl="0" algn="l">
              <a:spcBef>
                <a:spcPts val="1600"/>
              </a:spcBef>
              <a:spcAft>
                <a:spcPts val="0"/>
              </a:spcAft>
              <a:buNone/>
            </a:pPr>
            <a:r>
              <a:rPr lang="en" sz="1400">
                <a:solidFill>
                  <a:srgbClr val="252525"/>
                </a:solidFill>
                <a:latin typeface="Arial"/>
                <a:ea typeface="Arial"/>
                <a:cs typeface="Arial"/>
                <a:sym typeface="Arial"/>
              </a:rPr>
              <a:t>The expression must be updated during the repetitions or the program will never "break out" of </a:t>
            </a:r>
            <a:r>
              <a:rPr lang="en" sz="1250">
                <a:solidFill>
                  <a:srgbClr val="252525"/>
                </a:solidFill>
                <a:latin typeface="Arial"/>
                <a:ea typeface="Arial"/>
                <a:cs typeface="Arial"/>
                <a:sym typeface="Arial"/>
              </a:rPr>
              <a:t>while</a:t>
            </a:r>
            <a:r>
              <a:rPr lang="en" sz="1400">
                <a:solidFill>
                  <a:srgbClr val="252525"/>
                </a:solidFill>
                <a:latin typeface="Arial"/>
                <a:ea typeface="Arial"/>
                <a:cs typeface="Arial"/>
                <a:sym typeface="Arial"/>
              </a:rPr>
              <a:t>.</a:t>
            </a:r>
            <a:endParaRPr sz="1400">
              <a:solidFill>
                <a:srgbClr val="252525"/>
              </a:solidFill>
              <a:latin typeface="Arial"/>
              <a:ea typeface="Arial"/>
              <a:cs typeface="Arial"/>
              <a:sym typeface="Arial"/>
            </a:endParaRPr>
          </a:p>
          <a:p>
            <a:pPr indent="0" lvl="0" marL="0" rtl="0" algn="l">
              <a:spcBef>
                <a:spcPts val="1600"/>
              </a:spcBef>
              <a:spcAft>
                <a:spcPts val="1600"/>
              </a:spcAft>
              <a:buNone/>
            </a:pPr>
            <a:r>
              <a:t/>
            </a:r>
            <a:endParaRPr/>
          </a:p>
        </p:txBody>
      </p:sp>
      <p:pic>
        <p:nvPicPr>
          <p:cNvPr id="334" name="Google Shape;334;p48"/>
          <p:cNvPicPr preferRelativeResize="0"/>
          <p:nvPr/>
        </p:nvPicPr>
        <p:blipFill>
          <a:blip r:embed="rId3">
            <a:alphaModFix/>
          </a:blip>
          <a:stretch>
            <a:fillRect/>
          </a:stretch>
        </p:blipFill>
        <p:spPr>
          <a:xfrm>
            <a:off x="5221250" y="3026075"/>
            <a:ext cx="3266426" cy="1311925"/>
          </a:xfrm>
          <a:prstGeom prst="rect">
            <a:avLst/>
          </a:prstGeom>
          <a:noFill/>
          <a:ln>
            <a:noFill/>
          </a:ln>
        </p:spPr>
      </p:pic>
      <p:pic>
        <p:nvPicPr>
          <p:cNvPr id="335" name="Google Shape;335;p48"/>
          <p:cNvPicPr preferRelativeResize="0"/>
          <p:nvPr/>
        </p:nvPicPr>
        <p:blipFill>
          <a:blip r:embed="rId4">
            <a:alphaModFix/>
          </a:blip>
          <a:stretch>
            <a:fillRect/>
          </a:stretch>
        </p:blipFill>
        <p:spPr>
          <a:xfrm>
            <a:off x="5264412" y="1258400"/>
            <a:ext cx="2831838" cy="1311925"/>
          </a:xfrm>
          <a:prstGeom prst="rect">
            <a:avLst/>
          </a:prstGeom>
          <a:noFill/>
          <a:ln>
            <a:noFill/>
          </a:ln>
        </p:spPr>
      </p:pic>
      <p:sp>
        <p:nvSpPr>
          <p:cNvPr id="336" name="Google Shape;336;p48"/>
          <p:cNvSpPr txBox="1"/>
          <p:nvPr/>
        </p:nvSpPr>
        <p:spPr>
          <a:xfrm>
            <a:off x="5871375" y="818000"/>
            <a:ext cx="14073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long as this is true</a:t>
            </a:r>
            <a:endParaRPr/>
          </a:p>
        </p:txBody>
      </p:sp>
      <p:cxnSp>
        <p:nvCxnSpPr>
          <p:cNvPr id="337" name="Google Shape;337;p48"/>
          <p:cNvCxnSpPr/>
          <p:nvPr/>
        </p:nvCxnSpPr>
        <p:spPr>
          <a:xfrm>
            <a:off x="6575025" y="1106000"/>
            <a:ext cx="140700" cy="35940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48"/>
          <p:cNvSpPr txBox="1"/>
          <p:nvPr/>
        </p:nvSpPr>
        <p:spPr>
          <a:xfrm>
            <a:off x="7890900" y="1623213"/>
            <a:ext cx="12531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code is executed</a:t>
            </a:r>
            <a:endParaRPr/>
          </a:p>
        </p:txBody>
      </p:sp>
      <p:cxnSp>
        <p:nvCxnSpPr>
          <p:cNvPr id="339" name="Google Shape;339;p48"/>
          <p:cNvCxnSpPr>
            <a:stCxn id="338" idx="1"/>
          </p:cNvCxnSpPr>
          <p:nvPr/>
        </p:nvCxnSpPr>
        <p:spPr>
          <a:xfrm rot="10800000">
            <a:off x="7084500" y="1872963"/>
            <a:ext cx="806400" cy="414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48"/>
          <p:cNvSpPr txBox="1"/>
          <p:nvPr/>
        </p:nvSpPr>
        <p:spPr>
          <a:xfrm>
            <a:off x="2697925" y="2909625"/>
            <a:ext cx="25062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As long as the variable i is less than 80, the line is drawn</a:t>
            </a:r>
            <a:endParaRPr sz="1300"/>
          </a:p>
        </p:txBody>
      </p:sp>
      <p:cxnSp>
        <p:nvCxnSpPr>
          <p:cNvPr id="341" name="Google Shape;341;p48"/>
          <p:cNvCxnSpPr/>
          <p:nvPr/>
        </p:nvCxnSpPr>
        <p:spPr>
          <a:xfrm>
            <a:off x="4435050" y="3396650"/>
            <a:ext cx="727800" cy="58200"/>
          </a:xfrm>
          <a:prstGeom prst="straightConnector1">
            <a:avLst/>
          </a:prstGeom>
          <a:noFill/>
          <a:ln cap="flat" cmpd="sng" w="9525">
            <a:solidFill>
              <a:schemeClr val="dk2"/>
            </a:solidFill>
            <a:prstDash val="solid"/>
            <a:round/>
            <a:headEnd len="med" w="med" type="none"/>
            <a:tailEnd len="med" w="med" type="triangle"/>
          </a:ln>
        </p:spPr>
      </p:cxnSp>
      <p:sp>
        <p:nvSpPr>
          <p:cNvPr id="342" name="Google Shape;342;p48"/>
          <p:cNvSpPr txBox="1"/>
          <p:nvPr/>
        </p:nvSpPr>
        <p:spPr>
          <a:xfrm>
            <a:off x="2697925" y="3582475"/>
            <a:ext cx="23874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a:t>
            </a:r>
            <a:r>
              <a:rPr lang="en" sz="1300"/>
              <a:t>he variable is incremented by 5 each time a line is drawn until eventually i becomes 80 and the statement becomes false</a:t>
            </a:r>
            <a:endParaRPr sz="1300"/>
          </a:p>
        </p:txBody>
      </p:sp>
      <p:cxnSp>
        <p:nvCxnSpPr>
          <p:cNvPr id="343" name="Google Shape;343;p48"/>
          <p:cNvCxnSpPr/>
          <p:nvPr/>
        </p:nvCxnSpPr>
        <p:spPr>
          <a:xfrm flipH="1" rot="10800000">
            <a:off x="4959100" y="3872075"/>
            <a:ext cx="465900" cy="21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How to Add an Image </a:t>
            </a:r>
            <a:endParaRPr>
              <a:solidFill>
                <a:schemeClr val="dk1"/>
              </a:solidFill>
            </a:endParaRPr>
          </a:p>
        </p:txBody>
      </p:sp>
      <p:sp>
        <p:nvSpPr>
          <p:cNvPr id="354" name="Google Shape;354;p50"/>
          <p:cNvSpPr txBox="1"/>
          <p:nvPr>
            <p:ph idx="1" type="body"/>
          </p:nvPr>
        </p:nvSpPr>
        <p:spPr>
          <a:xfrm>
            <a:off x="311700" y="1410600"/>
            <a:ext cx="3870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There are three steps to follow before you can draw an image to the screen:</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latin typeface="Arial"/>
                <a:ea typeface="Arial"/>
                <a:cs typeface="Arial"/>
                <a:sym typeface="Arial"/>
              </a:rPr>
              <a:t>1. Add the image to the the same folder as your code.</a:t>
            </a:r>
            <a:r>
              <a:rPr lang="en" sz="900">
                <a:solidFill>
                  <a:srgbClr val="000000"/>
                </a:solidFill>
                <a:latin typeface="Arial"/>
                <a:ea typeface="Arial"/>
                <a:cs typeface="Arial"/>
                <a:sym typeface="Arial"/>
              </a:rPr>
              <a:t>				</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2. Create a </a:t>
            </a:r>
            <a:r>
              <a:rPr b="1" lang="en" sz="1200">
                <a:solidFill>
                  <a:srgbClr val="000000"/>
                </a:solidFill>
                <a:latin typeface="Arial"/>
                <a:ea typeface="Arial"/>
                <a:cs typeface="Arial"/>
                <a:sym typeface="Arial"/>
              </a:rPr>
              <a:t>PImage</a:t>
            </a:r>
            <a:r>
              <a:rPr lang="en" sz="1200">
                <a:solidFill>
                  <a:srgbClr val="000000"/>
                </a:solidFill>
                <a:latin typeface="Arial"/>
                <a:ea typeface="Arial"/>
                <a:cs typeface="Arial"/>
                <a:sym typeface="Arial"/>
              </a:rPr>
              <a:t> variable to store the image.</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3. Load the image into the variable with </a:t>
            </a:r>
            <a:r>
              <a:rPr b="1" lang="en" sz="1200">
                <a:solidFill>
                  <a:srgbClr val="000000"/>
                </a:solidFill>
                <a:latin typeface="Arial"/>
                <a:ea typeface="Arial"/>
                <a:cs typeface="Arial"/>
                <a:sym typeface="Arial"/>
              </a:rPr>
              <a:t>loadImage().</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4. After all three steps are done, you can draw the image to the screen with the </a:t>
            </a:r>
            <a:r>
              <a:rPr b="1" lang="en" sz="1200">
                <a:solidFill>
                  <a:srgbClr val="000000"/>
                </a:solidFill>
                <a:latin typeface="Arial"/>
                <a:ea typeface="Arial"/>
                <a:cs typeface="Arial"/>
                <a:sym typeface="Arial"/>
              </a:rPr>
              <a:t>image() </a:t>
            </a:r>
            <a:r>
              <a:rPr lang="en" sz="1200">
                <a:solidFill>
                  <a:srgbClr val="000000"/>
                </a:solidFill>
                <a:latin typeface="Arial"/>
                <a:ea typeface="Arial"/>
                <a:cs typeface="Arial"/>
                <a:sym typeface="Arial"/>
              </a:rPr>
              <a:t>function. </a:t>
            </a:r>
            <a:r>
              <a:rPr lang="en" sz="900">
                <a:solidFill>
                  <a:srgbClr val="000000"/>
                </a:solidFill>
                <a:latin typeface="Arial"/>
                <a:ea typeface="Arial"/>
                <a:cs typeface="Arial"/>
                <a:sym typeface="Arial"/>
              </a:rPr>
              <a:t>	</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355" name="Google Shape;355;p50"/>
          <p:cNvSpPr txBox="1"/>
          <p:nvPr/>
        </p:nvSpPr>
        <p:spPr>
          <a:xfrm>
            <a:off x="311700" y="3823600"/>
            <a:ext cx="4056600" cy="110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t>The first parameter to i</a:t>
            </a:r>
            <a:r>
              <a:rPr b="1" lang="en" sz="1200"/>
              <a:t>mage() </a:t>
            </a:r>
            <a:r>
              <a:rPr lang="en" sz="1200"/>
              <a:t>specifies the image to draw; the second and third set the </a:t>
            </a:r>
            <a:r>
              <a:rPr i="1" lang="en" sz="1200"/>
              <a:t>x </a:t>
            </a:r>
            <a:r>
              <a:rPr lang="en" sz="1200"/>
              <a:t>and </a:t>
            </a:r>
            <a:r>
              <a:rPr i="1" lang="en" sz="1200"/>
              <a:t>y </a:t>
            </a:r>
            <a:r>
              <a:rPr lang="en" sz="1200"/>
              <a:t>coordinates.</a:t>
            </a:r>
            <a:endParaRPr sz="1200"/>
          </a:p>
        </p:txBody>
      </p:sp>
      <p:pic>
        <p:nvPicPr>
          <p:cNvPr id="356" name="Google Shape;356;p50"/>
          <p:cNvPicPr preferRelativeResize="0"/>
          <p:nvPr/>
        </p:nvPicPr>
        <p:blipFill>
          <a:blip r:embed="rId3">
            <a:alphaModFix/>
          </a:blip>
          <a:stretch>
            <a:fillRect/>
          </a:stretch>
        </p:blipFill>
        <p:spPr>
          <a:xfrm>
            <a:off x="5149175" y="2187150"/>
            <a:ext cx="3683125" cy="2323351"/>
          </a:xfrm>
          <a:prstGeom prst="rect">
            <a:avLst/>
          </a:prstGeom>
          <a:noFill/>
          <a:ln>
            <a:noFill/>
          </a:ln>
        </p:spPr>
      </p:pic>
      <p:cxnSp>
        <p:nvCxnSpPr>
          <p:cNvPr id="357" name="Google Shape;357;p50"/>
          <p:cNvCxnSpPr/>
          <p:nvPr/>
        </p:nvCxnSpPr>
        <p:spPr>
          <a:xfrm flipH="1" rot="10800000">
            <a:off x="3862475" y="2435725"/>
            <a:ext cx="1426800" cy="2913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50"/>
          <p:cNvCxnSpPr/>
          <p:nvPr/>
        </p:nvCxnSpPr>
        <p:spPr>
          <a:xfrm>
            <a:off x="4105100" y="3173450"/>
            <a:ext cx="1455600" cy="97200"/>
          </a:xfrm>
          <a:prstGeom prst="straightConnector1">
            <a:avLst/>
          </a:prstGeom>
          <a:noFill/>
          <a:ln cap="flat" cmpd="sng" w="9525">
            <a:solidFill>
              <a:schemeClr val="dk2"/>
            </a:solidFill>
            <a:prstDash val="solid"/>
            <a:round/>
            <a:headEnd len="med" w="med" type="none"/>
            <a:tailEnd len="med" w="med" type="triangle"/>
          </a:ln>
        </p:spPr>
      </p:cxnSp>
      <p:cxnSp>
        <p:nvCxnSpPr>
          <p:cNvPr id="359" name="Google Shape;359;p50"/>
          <p:cNvCxnSpPr/>
          <p:nvPr/>
        </p:nvCxnSpPr>
        <p:spPr>
          <a:xfrm>
            <a:off x="3726600" y="3755725"/>
            <a:ext cx="1630500" cy="23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The Development Environment</a:t>
            </a:r>
            <a:endParaRPr>
              <a:solidFill>
                <a:schemeClr val="dk1"/>
              </a:solidFill>
            </a:endParaRPr>
          </a:p>
        </p:txBody>
      </p:sp>
      <p:pic>
        <p:nvPicPr>
          <p:cNvPr id="83" name="Google Shape;83;p16"/>
          <p:cNvPicPr preferRelativeResize="0"/>
          <p:nvPr/>
        </p:nvPicPr>
        <p:blipFill>
          <a:blip r:embed="rId3">
            <a:alphaModFix/>
          </a:blip>
          <a:stretch>
            <a:fillRect/>
          </a:stretch>
        </p:blipFill>
        <p:spPr>
          <a:xfrm>
            <a:off x="475522" y="1292925"/>
            <a:ext cx="3467375" cy="3593575"/>
          </a:xfrm>
          <a:prstGeom prst="rect">
            <a:avLst/>
          </a:prstGeom>
          <a:noFill/>
          <a:ln>
            <a:noFill/>
          </a:ln>
        </p:spPr>
      </p:pic>
      <p:pic>
        <p:nvPicPr>
          <p:cNvPr id="84" name="Google Shape;84;p16"/>
          <p:cNvPicPr preferRelativeResize="0"/>
          <p:nvPr/>
        </p:nvPicPr>
        <p:blipFill>
          <a:blip r:embed="rId4">
            <a:alphaModFix/>
          </a:blip>
          <a:stretch>
            <a:fillRect/>
          </a:stretch>
        </p:blipFill>
        <p:spPr>
          <a:xfrm>
            <a:off x="3942897" y="1460925"/>
            <a:ext cx="3028950" cy="3257550"/>
          </a:xfrm>
          <a:prstGeom prst="rect">
            <a:avLst/>
          </a:prstGeom>
          <a:noFill/>
          <a:ln>
            <a:noFill/>
          </a:ln>
        </p:spPr>
      </p:pic>
      <p:cxnSp>
        <p:nvCxnSpPr>
          <p:cNvPr id="85" name="Google Shape;85;p16"/>
          <p:cNvCxnSpPr/>
          <p:nvPr/>
        </p:nvCxnSpPr>
        <p:spPr>
          <a:xfrm flipH="1">
            <a:off x="6802975" y="1145150"/>
            <a:ext cx="330000" cy="4077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6"/>
          <p:cNvSpPr txBox="1"/>
          <p:nvPr/>
        </p:nvSpPr>
        <p:spPr>
          <a:xfrm>
            <a:off x="5978100" y="492950"/>
            <a:ext cx="25233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The window that pops up is called a sketch</a:t>
            </a:r>
            <a:endParaRPr>
              <a:latin typeface="Source Code Pro"/>
              <a:ea typeface="Source Code Pro"/>
              <a:cs typeface="Source Code Pro"/>
              <a:sym typeface="Source Code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an Array?</a:t>
            </a:r>
            <a:endParaRPr>
              <a:solidFill>
                <a:schemeClr val="dk1"/>
              </a:solidFill>
            </a:endParaRPr>
          </a:p>
        </p:txBody>
      </p:sp>
      <p:sp>
        <p:nvSpPr>
          <p:cNvPr id="370" name="Google Shape;370;p52"/>
          <p:cNvSpPr txBox="1"/>
          <p:nvPr>
            <p:ph idx="1" type="body"/>
          </p:nvPr>
        </p:nvSpPr>
        <p:spPr>
          <a:xfrm>
            <a:off x="311700" y="1439700"/>
            <a:ext cx="4035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Imagine what would happen if you wanted to have 3,000 circles. This would mean creating 3,000 individual variables, then updating each one separately. Could you keep track of that many variables? Would you want to? Instead, we use an array.</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An </a:t>
            </a:r>
            <a:r>
              <a:rPr i="1" lang="en" sz="1300">
                <a:solidFill>
                  <a:srgbClr val="000000"/>
                </a:solidFill>
                <a:latin typeface="Arial"/>
                <a:ea typeface="Arial"/>
                <a:cs typeface="Arial"/>
                <a:sym typeface="Arial"/>
              </a:rPr>
              <a:t>array </a:t>
            </a:r>
            <a:r>
              <a:rPr lang="en" sz="1300">
                <a:solidFill>
                  <a:srgbClr val="000000"/>
                </a:solidFill>
                <a:latin typeface="Arial"/>
                <a:ea typeface="Arial"/>
                <a:cs typeface="Arial"/>
                <a:sym typeface="Arial"/>
              </a:rPr>
              <a:t>is a list of variables that share a common name. Arrays are useful because they make it possible to work with more variables without creating a new name for each. This makes the code shorter, easier to read, and more convenient to update.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371" name="Google Shape;371;p52"/>
          <p:cNvPicPr preferRelativeResize="0"/>
          <p:nvPr/>
        </p:nvPicPr>
        <p:blipFill>
          <a:blip r:embed="rId3">
            <a:alphaModFix/>
          </a:blip>
          <a:stretch>
            <a:fillRect/>
          </a:stretch>
        </p:blipFill>
        <p:spPr>
          <a:xfrm>
            <a:off x="4678751" y="1780537"/>
            <a:ext cx="4346627" cy="1582425"/>
          </a:xfrm>
          <a:prstGeom prst="rect">
            <a:avLst/>
          </a:prstGeom>
          <a:noFill/>
          <a:ln>
            <a:noFill/>
          </a:ln>
        </p:spPr>
      </p:pic>
      <p:sp>
        <p:nvSpPr>
          <p:cNvPr id="372" name="Google Shape;372;p52"/>
          <p:cNvSpPr txBox="1"/>
          <p:nvPr/>
        </p:nvSpPr>
        <p:spPr>
          <a:xfrm>
            <a:off x="4934775" y="601675"/>
            <a:ext cx="3834600" cy="8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t>Each item in an array is called an </a:t>
            </a:r>
            <a:r>
              <a:rPr b="1" lang="en" sz="1200"/>
              <a:t>element</a:t>
            </a:r>
            <a:r>
              <a:rPr lang="en" sz="1200"/>
              <a:t>, and each has an </a:t>
            </a:r>
            <a:r>
              <a:rPr b="1" lang="en" sz="1200"/>
              <a:t>index</a:t>
            </a:r>
            <a:r>
              <a:rPr i="1" lang="en" sz="1200"/>
              <a:t> </a:t>
            </a:r>
            <a:r>
              <a:rPr lang="en" sz="1200"/>
              <a:t>value to mark its position within the array. </a:t>
            </a:r>
            <a:endParaRPr sz="1200"/>
          </a:p>
        </p:txBody>
      </p:sp>
      <p:sp>
        <p:nvSpPr>
          <p:cNvPr id="373" name="Google Shape;373;p52"/>
          <p:cNvSpPr txBox="1"/>
          <p:nvPr/>
        </p:nvSpPr>
        <p:spPr>
          <a:xfrm>
            <a:off x="4766100" y="3513150"/>
            <a:ext cx="4377900" cy="11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t>J</a:t>
            </a:r>
            <a:r>
              <a:rPr lang="en" sz="1200"/>
              <a:t>ust like coordinates on the screen, index values for an array start counting from 0. For instance, the first element in the array has the index value 0, the second element in the array has the index value 1, and so on. If there are 20 values in the array, the index value of the last element is 19. </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Example of an Array</a:t>
            </a:r>
            <a:endParaRPr>
              <a:solidFill>
                <a:schemeClr val="dk1"/>
              </a:solidFill>
            </a:endParaRPr>
          </a:p>
        </p:txBody>
      </p:sp>
      <p:pic>
        <p:nvPicPr>
          <p:cNvPr id="379" name="Google Shape;379;p53"/>
          <p:cNvPicPr preferRelativeResize="0"/>
          <p:nvPr/>
        </p:nvPicPr>
        <p:blipFill>
          <a:blip r:embed="rId3">
            <a:alphaModFix/>
          </a:blip>
          <a:stretch>
            <a:fillRect/>
          </a:stretch>
        </p:blipFill>
        <p:spPr>
          <a:xfrm>
            <a:off x="395025" y="1481625"/>
            <a:ext cx="2749300" cy="2549600"/>
          </a:xfrm>
          <a:prstGeom prst="rect">
            <a:avLst/>
          </a:prstGeom>
          <a:noFill/>
          <a:ln>
            <a:noFill/>
          </a:ln>
        </p:spPr>
      </p:pic>
      <p:pic>
        <p:nvPicPr>
          <p:cNvPr id="380" name="Google Shape;380;p53"/>
          <p:cNvPicPr preferRelativeResize="0"/>
          <p:nvPr/>
        </p:nvPicPr>
        <p:blipFill>
          <a:blip r:embed="rId4">
            <a:alphaModFix/>
          </a:blip>
          <a:stretch>
            <a:fillRect/>
          </a:stretch>
        </p:blipFill>
        <p:spPr>
          <a:xfrm>
            <a:off x="6317775" y="917000"/>
            <a:ext cx="2457900" cy="3114226"/>
          </a:xfrm>
          <a:prstGeom prst="rect">
            <a:avLst/>
          </a:prstGeom>
          <a:noFill/>
          <a:ln>
            <a:noFill/>
          </a:ln>
        </p:spPr>
      </p:pic>
      <p:pic>
        <p:nvPicPr>
          <p:cNvPr id="381" name="Google Shape;381;p53"/>
          <p:cNvPicPr preferRelativeResize="0"/>
          <p:nvPr/>
        </p:nvPicPr>
        <p:blipFill>
          <a:blip r:embed="rId5">
            <a:alphaModFix/>
          </a:blip>
          <a:stretch>
            <a:fillRect/>
          </a:stretch>
        </p:blipFill>
        <p:spPr>
          <a:xfrm>
            <a:off x="3409950" y="2993550"/>
            <a:ext cx="2749299" cy="1477350"/>
          </a:xfrm>
          <a:prstGeom prst="rect">
            <a:avLst/>
          </a:prstGeom>
          <a:noFill/>
          <a:ln>
            <a:noFill/>
          </a:ln>
        </p:spPr>
      </p:pic>
      <p:sp>
        <p:nvSpPr>
          <p:cNvPr id="382" name="Google Shape;382;p53"/>
          <p:cNvSpPr txBox="1"/>
          <p:nvPr/>
        </p:nvSpPr>
        <p:spPr>
          <a:xfrm>
            <a:off x="3066675" y="1106000"/>
            <a:ext cx="10782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With Array</a:t>
            </a:r>
            <a:endParaRPr/>
          </a:p>
        </p:txBody>
      </p:sp>
      <p:cxnSp>
        <p:nvCxnSpPr>
          <p:cNvPr id="383" name="Google Shape;383;p53"/>
          <p:cNvCxnSpPr/>
          <p:nvPr/>
        </p:nvCxnSpPr>
        <p:spPr>
          <a:xfrm flipH="1">
            <a:off x="2562125" y="1533350"/>
            <a:ext cx="786000" cy="9315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53"/>
          <p:cNvSpPr txBox="1"/>
          <p:nvPr/>
        </p:nvSpPr>
        <p:spPr>
          <a:xfrm>
            <a:off x="4144863" y="1407175"/>
            <a:ext cx="19812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Without an array. There are too many variables and the code is out of control.</a:t>
            </a:r>
            <a:endParaRPr/>
          </a:p>
        </p:txBody>
      </p:sp>
      <p:cxnSp>
        <p:nvCxnSpPr>
          <p:cNvPr id="385" name="Google Shape;385;p53"/>
          <p:cNvCxnSpPr/>
          <p:nvPr/>
        </p:nvCxnSpPr>
        <p:spPr>
          <a:xfrm>
            <a:off x="5434650" y="2387350"/>
            <a:ext cx="1038300" cy="42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Creating an Array</a:t>
            </a:r>
            <a:endParaRPr>
              <a:solidFill>
                <a:schemeClr val="dk1"/>
              </a:solidFill>
            </a:endParaRPr>
          </a:p>
        </p:txBody>
      </p:sp>
      <p:sp>
        <p:nvSpPr>
          <p:cNvPr id="391" name="Google Shape;391;p54"/>
          <p:cNvSpPr txBox="1"/>
          <p:nvPr>
            <p:ph idx="1" type="body"/>
          </p:nvPr>
        </p:nvSpPr>
        <p:spPr>
          <a:xfrm>
            <a:off x="234025" y="1398425"/>
            <a:ext cx="31722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latin typeface="Arial"/>
                <a:ea typeface="Arial"/>
                <a:cs typeface="Arial"/>
                <a:sym typeface="Arial"/>
              </a:rPr>
              <a:t>Example 1. </a:t>
            </a:r>
            <a:r>
              <a:rPr lang="en" sz="1400">
                <a:solidFill>
                  <a:srgbClr val="000000"/>
                </a:solidFill>
                <a:latin typeface="Arial"/>
                <a:ea typeface="Arial"/>
                <a:cs typeface="Arial"/>
                <a:sym typeface="Arial"/>
              </a:rPr>
              <a:t>First, we’ll declare the array outside of setup() and then create and assign the values within. The syntax x[0] refers to the first element in the array and x[1] is the second:</a:t>
            </a:r>
            <a:endParaRPr/>
          </a:p>
        </p:txBody>
      </p:sp>
      <p:pic>
        <p:nvPicPr>
          <p:cNvPr id="392" name="Google Shape;392;p54"/>
          <p:cNvPicPr preferRelativeResize="0"/>
          <p:nvPr/>
        </p:nvPicPr>
        <p:blipFill>
          <a:blip r:embed="rId3">
            <a:alphaModFix/>
          </a:blip>
          <a:stretch>
            <a:fillRect/>
          </a:stretch>
        </p:blipFill>
        <p:spPr>
          <a:xfrm>
            <a:off x="173424" y="3044050"/>
            <a:ext cx="4053126" cy="1235625"/>
          </a:xfrm>
          <a:prstGeom prst="rect">
            <a:avLst/>
          </a:prstGeom>
          <a:noFill/>
          <a:ln>
            <a:noFill/>
          </a:ln>
        </p:spPr>
      </p:pic>
      <p:pic>
        <p:nvPicPr>
          <p:cNvPr id="393" name="Google Shape;393;p54"/>
          <p:cNvPicPr preferRelativeResize="0"/>
          <p:nvPr/>
        </p:nvPicPr>
        <p:blipFill>
          <a:blip r:embed="rId4">
            <a:alphaModFix/>
          </a:blip>
          <a:stretch>
            <a:fillRect/>
          </a:stretch>
        </p:blipFill>
        <p:spPr>
          <a:xfrm>
            <a:off x="4779175" y="3044050"/>
            <a:ext cx="4053124" cy="788110"/>
          </a:xfrm>
          <a:prstGeom prst="rect">
            <a:avLst/>
          </a:prstGeom>
          <a:noFill/>
          <a:ln>
            <a:noFill/>
          </a:ln>
        </p:spPr>
      </p:pic>
      <p:sp>
        <p:nvSpPr>
          <p:cNvPr id="394" name="Google Shape;394;p54"/>
          <p:cNvSpPr txBox="1"/>
          <p:nvPr/>
        </p:nvSpPr>
        <p:spPr>
          <a:xfrm>
            <a:off x="4626988" y="1243150"/>
            <a:ext cx="435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Example 2. </a:t>
            </a:r>
            <a:r>
              <a:rPr lang="en"/>
              <a:t>You can also assign values to the array when it’s created, if it’s all part of a single statement: </a:t>
            </a:r>
            <a:endParaRPr/>
          </a:p>
          <a:p>
            <a:pPr indent="0" lvl="0" marL="0" rtl="0" algn="l">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lnSpc>
                <a:spcPct val="115000"/>
              </a:lnSpc>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Video Explanations</a:t>
            </a:r>
            <a:endParaRPr>
              <a:solidFill>
                <a:schemeClr val="dk1"/>
              </a:solidFill>
            </a:endParaRPr>
          </a:p>
        </p:txBody>
      </p:sp>
      <p:sp>
        <p:nvSpPr>
          <p:cNvPr id="405" name="Google Shape;405;p5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Functions </a:t>
            </a:r>
            <a:r>
              <a:rPr lang="en" sz="1100" u="sng">
                <a:solidFill>
                  <a:schemeClr val="hlink"/>
                </a:solidFill>
                <a:latin typeface="Arial"/>
                <a:ea typeface="Arial"/>
                <a:cs typeface="Arial"/>
                <a:sym typeface="Arial"/>
                <a:hlinkClick r:id="rId3"/>
              </a:rPr>
              <a:t>https://www.youtube.com/watch?v=zBo2D3Myo6Q&amp;list=PLRqwX-V7Uu6ajGB2OI3hl5DZsD1Fw1WzR&amp;index=2</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Variables </a:t>
            </a:r>
            <a:r>
              <a:rPr lang="en" sz="1100" u="sng">
                <a:solidFill>
                  <a:schemeClr val="hlink"/>
                </a:solidFill>
                <a:latin typeface="Arial"/>
                <a:ea typeface="Arial"/>
                <a:cs typeface="Arial"/>
                <a:sym typeface="Arial"/>
                <a:hlinkClick r:id="rId4"/>
              </a:rPr>
              <a:t>https://www.youtube.com/watch?v=B-ycSR3ntik&amp;list=PLRqwX-V7Uu6aFNOgoIMSbSYOkKNTo89uf</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Conditional Statements (If Else) </a:t>
            </a:r>
            <a:r>
              <a:rPr lang="en" sz="1100" u="sng">
                <a:solidFill>
                  <a:schemeClr val="hlink"/>
                </a:solidFill>
                <a:latin typeface="Arial"/>
                <a:ea typeface="Arial"/>
                <a:cs typeface="Arial"/>
                <a:sym typeface="Arial"/>
                <a:hlinkClick r:id="rId5"/>
              </a:rPr>
              <a:t>https://www.youtube.com/watch?v=mVq7Ms01RjA&amp;list=PLRqwX-V7Uu6YqykuLs00261JCqnL_NNZ_&amp;index=2</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Loops (Iteration) </a:t>
            </a:r>
            <a:r>
              <a:rPr lang="en" sz="1100" u="sng">
                <a:solidFill>
                  <a:schemeClr val="hlink"/>
                </a:solidFill>
                <a:latin typeface="Arial"/>
                <a:ea typeface="Arial"/>
                <a:cs typeface="Arial"/>
                <a:sym typeface="Arial"/>
                <a:hlinkClick r:id="rId6"/>
              </a:rPr>
              <a:t>https://www.youtube.com/watch?v=h4ApLHe8tbk&amp;list=PLRqwX-V7Uu6bm-3M4Wntd4yYZGKwiKfrQ&amp;index=3</a:t>
            </a:r>
            <a:endParaRPr sz="2000">
              <a:solidFill>
                <a:srgbClr val="000000"/>
              </a:solidFill>
              <a:latin typeface="Oswald"/>
              <a:ea typeface="Oswald"/>
              <a:cs typeface="Oswald"/>
              <a:sym typeface="Oswald"/>
            </a:endParaRPr>
          </a:p>
          <a:p>
            <a:pPr indent="-355600" lvl="0" marL="457200" rtl="0" algn="l">
              <a:spcBef>
                <a:spcPts val="0"/>
              </a:spcBef>
              <a:spcAft>
                <a:spcPts val="0"/>
              </a:spcAft>
              <a:buClr>
                <a:srgbClr val="000000"/>
              </a:buClr>
              <a:buSzPts val="2000"/>
              <a:buFont typeface="Oswald"/>
              <a:buChar char="●"/>
            </a:pPr>
            <a:r>
              <a:rPr lang="en" sz="2000">
                <a:solidFill>
                  <a:srgbClr val="000000"/>
                </a:solidFill>
                <a:latin typeface="Oswald"/>
                <a:ea typeface="Oswald"/>
                <a:cs typeface="Oswald"/>
                <a:sym typeface="Oswald"/>
              </a:rPr>
              <a:t>Arrays </a:t>
            </a:r>
            <a:r>
              <a:rPr lang="en" sz="1100" u="sng">
                <a:solidFill>
                  <a:schemeClr val="hlink"/>
                </a:solidFill>
                <a:latin typeface="Arial"/>
                <a:ea typeface="Arial"/>
                <a:cs typeface="Arial"/>
                <a:sym typeface="Arial"/>
                <a:hlinkClick r:id="rId7"/>
              </a:rPr>
              <a:t>https://www.youtube.com/watch?v=NptnmWvkbTw&amp;list=PLRqwX-V7Uu6bO9RKxHObluh-aPgrrvb4a&amp;t=163s</a:t>
            </a:r>
            <a:endParaRPr sz="2000">
              <a:solidFill>
                <a:srgbClr val="000000"/>
              </a:solidFill>
              <a:latin typeface="Oswald"/>
              <a:ea typeface="Oswald"/>
              <a:cs typeface="Oswald"/>
              <a:sym typeface="Oswald"/>
            </a:endParaRPr>
          </a:p>
          <a:p>
            <a:pPr indent="0" lvl="0" marL="0" rtl="0" algn="l">
              <a:spcBef>
                <a:spcPts val="1000"/>
              </a:spcBef>
              <a:spcAft>
                <a:spcPts val="16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Processing also comes with Examples!</a:t>
            </a:r>
            <a:endParaRPr>
              <a:solidFill>
                <a:schemeClr val="dk1"/>
              </a:solidFill>
            </a:endParaRPr>
          </a:p>
        </p:txBody>
      </p:sp>
      <p:pic>
        <p:nvPicPr>
          <p:cNvPr id="92" name="Google Shape;92;p17"/>
          <p:cNvPicPr preferRelativeResize="0"/>
          <p:nvPr/>
        </p:nvPicPr>
        <p:blipFill>
          <a:blip r:embed="rId3">
            <a:alphaModFix/>
          </a:blip>
          <a:stretch>
            <a:fillRect/>
          </a:stretch>
        </p:blipFill>
        <p:spPr>
          <a:xfrm>
            <a:off x="977300" y="1229300"/>
            <a:ext cx="2905125" cy="3257550"/>
          </a:xfrm>
          <a:prstGeom prst="rect">
            <a:avLst/>
          </a:prstGeom>
          <a:noFill/>
          <a:ln>
            <a:noFill/>
          </a:ln>
        </p:spPr>
      </p:pic>
      <p:pic>
        <p:nvPicPr>
          <p:cNvPr id="93" name="Google Shape;93;p17"/>
          <p:cNvPicPr preferRelativeResize="0"/>
          <p:nvPr/>
        </p:nvPicPr>
        <p:blipFill>
          <a:blip r:embed="rId4">
            <a:alphaModFix/>
          </a:blip>
          <a:stretch>
            <a:fillRect/>
          </a:stretch>
        </p:blipFill>
        <p:spPr>
          <a:xfrm>
            <a:off x="4510350" y="1106000"/>
            <a:ext cx="2127675" cy="37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Processing Coordinate System</a:t>
            </a:r>
            <a:endParaRPr>
              <a:solidFill>
                <a:schemeClr val="dk1"/>
              </a:solidFill>
            </a:endParaRPr>
          </a:p>
        </p:txBody>
      </p:sp>
      <p:sp>
        <p:nvSpPr>
          <p:cNvPr id="99" name="Google Shape;99;p18"/>
          <p:cNvSpPr txBox="1"/>
          <p:nvPr>
            <p:ph idx="1" type="body"/>
          </p:nvPr>
        </p:nvSpPr>
        <p:spPr>
          <a:xfrm>
            <a:off x="311700" y="1468825"/>
            <a:ext cx="47832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The computer screen is a grid of light elements called </a:t>
            </a:r>
            <a:r>
              <a:rPr b="1" lang="en" sz="1600">
                <a:solidFill>
                  <a:srgbClr val="000000"/>
                </a:solidFill>
                <a:latin typeface="Arial"/>
                <a:ea typeface="Arial"/>
                <a:cs typeface="Arial"/>
                <a:sym typeface="Arial"/>
              </a:rPr>
              <a:t>pixels. </a:t>
            </a:r>
            <a:r>
              <a:rPr lang="en" sz="1600">
                <a:solidFill>
                  <a:srgbClr val="000000"/>
                </a:solidFill>
                <a:latin typeface="Arial"/>
                <a:ea typeface="Arial"/>
                <a:cs typeface="Arial"/>
                <a:sym typeface="Arial"/>
              </a:rPr>
              <a:t>Each pixel has a position within the grid defined by coordinates.</a:t>
            </a:r>
            <a:endParaRPr sz="1600">
              <a:solidFill>
                <a:srgbClr val="000000"/>
              </a:solidFill>
              <a:latin typeface="Arial"/>
              <a:ea typeface="Arial"/>
              <a:cs typeface="Arial"/>
              <a:sym typeface="Arial"/>
            </a:endParaRPr>
          </a:p>
          <a:p>
            <a:pPr indent="0" lvl="0" marL="0" rtl="0" algn="l">
              <a:spcBef>
                <a:spcPts val="1000"/>
              </a:spcBef>
              <a:spcAft>
                <a:spcPts val="0"/>
              </a:spcAft>
              <a:buNone/>
            </a:pPr>
            <a:r>
              <a:rPr lang="en" sz="1600">
                <a:solidFill>
                  <a:srgbClr val="000000"/>
                </a:solidFill>
                <a:latin typeface="Arial"/>
                <a:ea typeface="Arial"/>
                <a:cs typeface="Arial"/>
                <a:sym typeface="Arial"/>
              </a:rPr>
              <a:t>In Processing, the x coordinate is the distance from the </a:t>
            </a:r>
            <a:r>
              <a:rPr b="1" lang="en" sz="1600">
                <a:solidFill>
                  <a:srgbClr val="000000"/>
                </a:solidFill>
                <a:latin typeface="Arial"/>
                <a:ea typeface="Arial"/>
                <a:cs typeface="Arial"/>
                <a:sym typeface="Arial"/>
              </a:rPr>
              <a:t>left edge </a:t>
            </a:r>
            <a:r>
              <a:rPr lang="en" sz="1600">
                <a:solidFill>
                  <a:srgbClr val="000000"/>
                </a:solidFill>
                <a:latin typeface="Arial"/>
                <a:ea typeface="Arial"/>
                <a:cs typeface="Arial"/>
                <a:sym typeface="Arial"/>
              </a:rPr>
              <a:t>of the Display Window and the y coordinate is the distance from the top edge. </a:t>
            </a:r>
            <a:endParaRPr sz="1600">
              <a:solidFill>
                <a:srgbClr val="000000"/>
              </a:solidFill>
              <a:latin typeface="Arial"/>
              <a:ea typeface="Arial"/>
              <a:cs typeface="Arial"/>
              <a:sym typeface="Arial"/>
            </a:endParaRPr>
          </a:p>
          <a:p>
            <a:pPr indent="0" lvl="0" marL="0" rtl="0" algn="l">
              <a:spcBef>
                <a:spcPts val="1000"/>
              </a:spcBef>
              <a:spcAft>
                <a:spcPts val="0"/>
              </a:spcAft>
              <a:buNone/>
            </a:pPr>
            <a:r>
              <a:rPr lang="en" sz="1600">
                <a:solidFill>
                  <a:srgbClr val="000000"/>
                </a:solidFill>
                <a:latin typeface="Arial"/>
                <a:ea typeface="Arial"/>
                <a:cs typeface="Arial"/>
                <a:sym typeface="Arial"/>
              </a:rPr>
              <a:t>We write coordinates of a pixel like this: (x, y).</a:t>
            </a:r>
            <a:endParaRPr sz="1600">
              <a:solidFill>
                <a:srgbClr val="000000"/>
              </a:solidFill>
              <a:latin typeface="Arial"/>
              <a:ea typeface="Arial"/>
              <a:cs typeface="Arial"/>
              <a:sym typeface="Arial"/>
            </a:endParaRPr>
          </a:p>
          <a:p>
            <a:pPr indent="0" lvl="0" marL="0" rtl="0" algn="l">
              <a:spcBef>
                <a:spcPts val="1000"/>
              </a:spcBef>
              <a:spcAft>
                <a:spcPts val="0"/>
              </a:spcAft>
              <a:buNone/>
            </a:pPr>
            <a:r>
              <a:rPr lang="en" sz="1600">
                <a:solidFill>
                  <a:srgbClr val="000000"/>
                </a:solidFill>
                <a:latin typeface="Arial"/>
                <a:ea typeface="Arial"/>
                <a:cs typeface="Arial"/>
                <a:sym typeface="Arial"/>
              </a:rPr>
              <a:t>So, if the screen is 200×200 pixels, the upper-left is (0, 0), the center is at (100, 100), and the lower-right is (199, 199).  </a:t>
            </a:r>
            <a:r>
              <a:rPr lang="en" sz="1600" u="sng">
                <a:solidFill>
                  <a:schemeClr val="hlink"/>
                </a:solidFill>
                <a:latin typeface="Arial"/>
                <a:ea typeface="Arial"/>
                <a:cs typeface="Arial"/>
                <a:sym typeface="Arial"/>
                <a:hlinkClick r:id="rId3"/>
              </a:rPr>
              <a:t>Reference</a:t>
            </a:r>
            <a:endParaRPr sz="1600">
              <a:solidFill>
                <a:srgbClr val="000000"/>
              </a:solidFill>
              <a:latin typeface="Arial"/>
              <a:ea typeface="Arial"/>
              <a:cs typeface="Arial"/>
              <a:sym typeface="Arial"/>
            </a:endParaRPr>
          </a:p>
          <a:p>
            <a:pPr indent="0" lvl="0" marL="0" rtl="0" algn="l">
              <a:spcBef>
                <a:spcPts val="1000"/>
              </a:spcBef>
              <a:spcAft>
                <a:spcPts val="1600"/>
              </a:spcAft>
              <a:buNone/>
            </a:pPr>
            <a:r>
              <a:t/>
            </a:r>
            <a:endParaRPr sz="1200">
              <a:solidFill>
                <a:srgbClr val="000000"/>
              </a:solidFill>
            </a:endParaRPr>
          </a:p>
        </p:txBody>
      </p:sp>
      <p:pic>
        <p:nvPicPr>
          <p:cNvPr id="100" name="Google Shape;100;p18"/>
          <p:cNvPicPr preferRelativeResize="0"/>
          <p:nvPr/>
        </p:nvPicPr>
        <p:blipFill rotWithShape="1">
          <a:blip r:embed="rId4">
            <a:alphaModFix/>
          </a:blip>
          <a:srcRect b="0" l="-11220" r="11220" t="0"/>
          <a:stretch/>
        </p:blipFill>
        <p:spPr>
          <a:xfrm>
            <a:off x="5339625" y="537200"/>
            <a:ext cx="2157224" cy="1736950"/>
          </a:xfrm>
          <a:prstGeom prst="rect">
            <a:avLst/>
          </a:prstGeom>
          <a:noFill/>
          <a:ln>
            <a:noFill/>
          </a:ln>
        </p:spPr>
      </p:pic>
      <p:pic>
        <p:nvPicPr>
          <p:cNvPr id="101" name="Google Shape;101;p18"/>
          <p:cNvPicPr preferRelativeResize="0"/>
          <p:nvPr/>
        </p:nvPicPr>
        <p:blipFill>
          <a:blip r:embed="rId5">
            <a:alphaModFix/>
          </a:blip>
          <a:stretch>
            <a:fillRect/>
          </a:stretch>
        </p:blipFill>
        <p:spPr>
          <a:xfrm>
            <a:off x="5609475" y="2415950"/>
            <a:ext cx="1940775" cy="2233598"/>
          </a:xfrm>
          <a:prstGeom prst="rect">
            <a:avLst/>
          </a:prstGeom>
          <a:noFill/>
          <a:ln>
            <a:noFill/>
          </a:ln>
        </p:spPr>
      </p:pic>
      <p:cxnSp>
        <p:nvCxnSpPr>
          <p:cNvPr id="102" name="Google Shape;102;p18"/>
          <p:cNvCxnSpPr/>
          <p:nvPr/>
        </p:nvCxnSpPr>
        <p:spPr>
          <a:xfrm flipH="1">
            <a:off x="7666625" y="983625"/>
            <a:ext cx="271800" cy="3300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8"/>
          <p:cNvSpPr txBox="1"/>
          <p:nvPr/>
        </p:nvSpPr>
        <p:spPr>
          <a:xfrm>
            <a:off x="7496850" y="372500"/>
            <a:ext cx="14460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cartesian coordinates</a:t>
            </a:r>
            <a:endParaRPr>
              <a:latin typeface="Source Code Pro"/>
              <a:ea typeface="Source Code Pro"/>
              <a:cs typeface="Source Code Pro"/>
              <a:sym typeface="Source Code Pro"/>
            </a:endParaRPr>
          </a:p>
        </p:txBody>
      </p:sp>
      <p:sp>
        <p:nvSpPr>
          <p:cNvPr id="104" name="Google Shape;104;p18"/>
          <p:cNvSpPr txBox="1"/>
          <p:nvPr/>
        </p:nvSpPr>
        <p:spPr>
          <a:xfrm>
            <a:off x="7666625" y="2503275"/>
            <a:ext cx="1256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Processing</a:t>
            </a:r>
            <a:endParaRPr>
              <a:latin typeface="Source Code Pro"/>
              <a:ea typeface="Source Code Pro"/>
              <a:cs typeface="Source Code Pro"/>
              <a:sym typeface="Source Code Pro"/>
            </a:endParaRPr>
          </a:p>
        </p:txBody>
      </p:sp>
      <p:cxnSp>
        <p:nvCxnSpPr>
          <p:cNvPr id="105" name="Google Shape;105;p18"/>
          <p:cNvCxnSpPr/>
          <p:nvPr/>
        </p:nvCxnSpPr>
        <p:spPr>
          <a:xfrm flipH="1">
            <a:off x="7802550" y="2959500"/>
            <a:ext cx="225600" cy="30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What is a Function?</a:t>
            </a:r>
            <a:endParaRPr>
              <a:solidFill>
                <a:schemeClr val="dk1"/>
              </a:solidFill>
            </a:endParaRPr>
          </a:p>
        </p:txBody>
      </p:sp>
      <p:sp>
        <p:nvSpPr>
          <p:cNvPr id="116" name="Google Shape;116;p20"/>
          <p:cNvSpPr txBox="1"/>
          <p:nvPr>
            <p:ph idx="1" type="body"/>
          </p:nvPr>
        </p:nvSpPr>
        <p:spPr>
          <a:xfrm>
            <a:off x="311700" y="1342675"/>
            <a:ext cx="87633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Functions are the basic building blocks for Processing programs.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A computer runs a program one line at a time. But when a function is run, the computer jumps to where the function is defined and runs the code there, then jumps back to where it left off.</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The power of functions is </a:t>
            </a:r>
            <a:r>
              <a:rPr b="1" lang="en" sz="1400">
                <a:solidFill>
                  <a:srgbClr val="000000"/>
                </a:solidFill>
                <a:latin typeface="Arial"/>
                <a:ea typeface="Arial"/>
                <a:cs typeface="Arial"/>
                <a:sym typeface="Arial"/>
              </a:rPr>
              <a:t>modularity.</a:t>
            </a:r>
            <a:r>
              <a:rPr lang="en" sz="1400">
                <a:solidFill>
                  <a:srgbClr val="000000"/>
                </a:solidFill>
                <a:latin typeface="Arial"/>
                <a:ea typeface="Arial"/>
                <a:cs typeface="Arial"/>
                <a:sym typeface="Arial"/>
              </a:rPr>
              <a:t> Functions are independent software units that are used to build more complex programs — like LEGO bricks, where each type of brick serves a specific purpose, and making a complex model requires using the different parts together.  As with functions, the true power of these bricks is the ability to build many different forms from the same set of elements. The same group of LEGOs that makes a spaceship can be reused to construct a </a:t>
            </a:r>
            <a:r>
              <a:rPr lang="en" sz="1400">
                <a:solidFill>
                  <a:srgbClr val="000000"/>
                </a:solidFill>
                <a:latin typeface="Arial"/>
                <a:ea typeface="Arial"/>
                <a:cs typeface="Arial"/>
                <a:sym typeface="Arial"/>
              </a:rPr>
              <a:t>truck, a skyscraper, and many other objects.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Another purpose of functions is r</a:t>
            </a:r>
            <a:r>
              <a:rPr b="1" lang="en" sz="1400">
                <a:solidFill>
                  <a:srgbClr val="000000"/>
                </a:solidFill>
                <a:latin typeface="Arial"/>
                <a:ea typeface="Arial"/>
                <a:cs typeface="Arial"/>
                <a:sym typeface="Arial"/>
              </a:rPr>
              <a:t>eusability.</a:t>
            </a:r>
            <a:r>
              <a:rPr lang="en" sz="12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Once a function is defined, the code inside the function need not be repeated again.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900">
                <a:solidFill>
                  <a:srgbClr val="000000"/>
                </a:solidFill>
                <a:latin typeface="Arial"/>
                <a:ea typeface="Arial"/>
                <a:cs typeface="Arial"/>
                <a:sym typeface="Arial"/>
              </a:rPr>
              <a:t>			</a:t>
            </a:r>
            <a:endParaRPr sz="9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3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Creating Your Own Function</a:t>
            </a:r>
            <a:endParaRPr>
              <a:solidFill>
                <a:schemeClr val="dk1"/>
              </a:solidFill>
            </a:endParaRPr>
          </a:p>
        </p:txBody>
      </p:sp>
      <p:sp>
        <p:nvSpPr>
          <p:cNvPr id="122" name="Google Shape;122;p21"/>
          <p:cNvSpPr txBox="1"/>
          <p:nvPr>
            <p:ph idx="1" type="body"/>
          </p:nvPr>
        </p:nvSpPr>
        <p:spPr>
          <a:xfrm>
            <a:off x="311700" y="1468825"/>
            <a:ext cx="3444000" cy="30999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en" sz="1300">
                <a:solidFill>
                  <a:srgbClr val="323232"/>
                </a:solidFill>
                <a:latin typeface="Arial"/>
                <a:ea typeface="Arial"/>
                <a:cs typeface="Arial"/>
                <a:sym typeface="Arial"/>
              </a:rPr>
              <a:t>T</a:t>
            </a:r>
            <a:r>
              <a:rPr lang="en" sz="1300">
                <a:solidFill>
                  <a:srgbClr val="000000"/>
                </a:solidFill>
                <a:latin typeface="Arial"/>
                <a:ea typeface="Arial"/>
                <a:cs typeface="Arial"/>
                <a:sym typeface="Arial"/>
              </a:rPr>
              <a:t>o create your own function, you need to do four things:</a:t>
            </a:r>
            <a:endParaRPr sz="1300">
              <a:solidFill>
                <a:srgbClr val="000000"/>
              </a:solidFill>
              <a:latin typeface="Arial"/>
              <a:ea typeface="Arial"/>
              <a:cs typeface="Arial"/>
              <a:sym typeface="Arial"/>
            </a:endParaRPr>
          </a:p>
          <a:p>
            <a:pPr indent="-304800" lvl="0" marL="457200" rtl="0" algn="l">
              <a:spcBef>
                <a:spcPts val="1300"/>
              </a:spcBef>
              <a:spcAft>
                <a:spcPts val="0"/>
              </a:spcAft>
              <a:buClr>
                <a:srgbClr val="000000"/>
              </a:buClr>
              <a:buSzPts val="1200"/>
              <a:buFont typeface="Arial"/>
              <a:buChar char="●"/>
            </a:pPr>
            <a:r>
              <a:rPr lang="en" sz="1200">
                <a:solidFill>
                  <a:srgbClr val="000000"/>
                </a:solidFill>
                <a:latin typeface="Arial"/>
                <a:ea typeface="Arial"/>
                <a:cs typeface="Arial"/>
                <a:sym typeface="Arial"/>
              </a:rPr>
              <a:t>Write the </a:t>
            </a:r>
            <a:r>
              <a:rPr b="1" lang="en" sz="1200">
                <a:solidFill>
                  <a:srgbClr val="000000"/>
                </a:solidFill>
                <a:latin typeface="Arial"/>
                <a:ea typeface="Arial"/>
                <a:cs typeface="Arial"/>
                <a:sym typeface="Arial"/>
              </a:rPr>
              <a:t>return type</a:t>
            </a:r>
            <a:r>
              <a:rPr lang="en" sz="1200">
                <a:solidFill>
                  <a:srgbClr val="000000"/>
                </a:solidFill>
                <a:latin typeface="Arial"/>
                <a:ea typeface="Arial"/>
                <a:cs typeface="Arial"/>
                <a:sym typeface="Arial"/>
              </a:rPr>
              <a:t> of the function (void, int, float etc.)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Write the </a:t>
            </a:r>
            <a:r>
              <a:rPr b="1" lang="en" sz="1200">
                <a:solidFill>
                  <a:srgbClr val="000000"/>
                </a:solidFill>
                <a:latin typeface="Arial"/>
                <a:ea typeface="Arial"/>
                <a:cs typeface="Arial"/>
                <a:sym typeface="Arial"/>
              </a:rPr>
              <a:t>name</a:t>
            </a:r>
            <a:r>
              <a:rPr lang="en" sz="1200">
                <a:solidFill>
                  <a:srgbClr val="000000"/>
                </a:solidFill>
                <a:latin typeface="Arial"/>
                <a:ea typeface="Arial"/>
                <a:cs typeface="Arial"/>
                <a:sym typeface="Arial"/>
              </a:rPr>
              <a:t> of the function.</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200">
                <a:solidFill>
                  <a:srgbClr val="000000"/>
                </a:solidFill>
                <a:latin typeface="Arial"/>
                <a:ea typeface="Arial"/>
                <a:cs typeface="Arial"/>
                <a:sym typeface="Arial"/>
              </a:rPr>
              <a:t>Inside parenthesis </a:t>
            </a:r>
            <a:r>
              <a:rPr lang="en" sz="1000">
                <a:solidFill>
                  <a:srgbClr val="000000"/>
                </a:solidFill>
                <a:latin typeface="Arial"/>
                <a:ea typeface="Arial"/>
                <a:cs typeface="Arial"/>
                <a:sym typeface="Arial"/>
              </a:rPr>
              <a:t>()</a:t>
            </a:r>
            <a:r>
              <a:rPr lang="en" sz="1200">
                <a:solidFill>
                  <a:srgbClr val="000000"/>
                </a:solidFill>
                <a:latin typeface="Arial"/>
                <a:ea typeface="Arial"/>
                <a:cs typeface="Arial"/>
                <a:sym typeface="Arial"/>
              </a:rPr>
              <a:t>, list any </a:t>
            </a:r>
            <a:r>
              <a:rPr b="1" lang="en" sz="1200">
                <a:solidFill>
                  <a:srgbClr val="000000"/>
                </a:solidFill>
                <a:latin typeface="Arial"/>
                <a:ea typeface="Arial"/>
                <a:cs typeface="Arial"/>
                <a:sym typeface="Arial"/>
              </a:rPr>
              <a:t>parameters </a:t>
            </a:r>
            <a:r>
              <a:rPr lang="en" sz="1200">
                <a:solidFill>
                  <a:srgbClr val="000000"/>
                </a:solidFill>
                <a:latin typeface="Arial"/>
                <a:ea typeface="Arial"/>
                <a:cs typeface="Arial"/>
                <a:sym typeface="Arial"/>
              </a:rPr>
              <a:t>(input) the function takes.</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200">
                <a:solidFill>
                  <a:srgbClr val="000000"/>
                </a:solidFill>
                <a:latin typeface="Arial"/>
                <a:ea typeface="Arial"/>
                <a:cs typeface="Arial"/>
                <a:sym typeface="Arial"/>
              </a:rPr>
              <a:t>Inside curly brackets </a:t>
            </a:r>
            <a:r>
              <a:rPr lang="en" sz="1000">
                <a:solidFill>
                  <a:srgbClr val="000000"/>
                </a:solidFill>
                <a:latin typeface="Arial"/>
                <a:ea typeface="Arial"/>
                <a:cs typeface="Arial"/>
                <a:sym typeface="Arial"/>
              </a:rPr>
              <a:t>{}</a:t>
            </a:r>
            <a:r>
              <a:rPr lang="en" sz="1200">
                <a:solidFill>
                  <a:srgbClr val="000000"/>
                </a:solidFill>
                <a:latin typeface="Arial"/>
                <a:ea typeface="Arial"/>
                <a:cs typeface="Arial"/>
                <a:sym typeface="Arial"/>
              </a:rPr>
              <a:t>, write the code that will run whenever the function is called. This is called the </a:t>
            </a:r>
            <a:r>
              <a:rPr b="1" lang="en" sz="1200">
                <a:solidFill>
                  <a:srgbClr val="000000"/>
                </a:solidFill>
                <a:latin typeface="Arial"/>
                <a:ea typeface="Arial"/>
                <a:cs typeface="Arial"/>
                <a:sym typeface="Arial"/>
              </a:rPr>
              <a:t>body</a:t>
            </a:r>
            <a:r>
              <a:rPr lang="en" sz="1200">
                <a:solidFill>
                  <a:srgbClr val="000000"/>
                </a:solidFill>
                <a:latin typeface="Arial"/>
                <a:ea typeface="Arial"/>
                <a:cs typeface="Arial"/>
                <a:sym typeface="Arial"/>
              </a:rPr>
              <a:t> of the function.</a:t>
            </a:r>
            <a:endParaRPr sz="1200">
              <a:solidFill>
                <a:srgbClr val="000000"/>
              </a:solidFill>
              <a:latin typeface="Arial"/>
              <a:ea typeface="Arial"/>
              <a:cs typeface="Arial"/>
              <a:sym typeface="Arial"/>
            </a:endParaRPr>
          </a:p>
          <a:p>
            <a:pPr indent="0" lvl="0" marL="0" rtl="0" algn="l">
              <a:spcBef>
                <a:spcPts val="1200"/>
              </a:spcBef>
              <a:spcAft>
                <a:spcPts val="1600"/>
              </a:spcAft>
              <a:buNone/>
            </a:pPr>
            <a:r>
              <a:t/>
            </a:r>
            <a:endParaRPr>
              <a:solidFill>
                <a:srgbClr val="000000"/>
              </a:solidFill>
              <a:latin typeface="Arial"/>
              <a:ea typeface="Arial"/>
              <a:cs typeface="Arial"/>
              <a:sym typeface="Arial"/>
            </a:endParaRPr>
          </a:p>
        </p:txBody>
      </p:sp>
      <p:pic>
        <p:nvPicPr>
          <p:cNvPr id="123" name="Google Shape;123;p21"/>
          <p:cNvPicPr preferRelativeResize="0"/>
          <p:nvPr/>
        </p:nvPicPr>
        <p:blipFill>
          <a:blip r:embed="rId3">
            <a:alphaModFix/>
          </a:blip>
          <a:stretch>
            <a:fillRect/>
          </a:stretch>
        </p:blipFill>
        <p:spPr>
          <a:xfrm>
            <a:off x="3911000" y="2180525"/>
            <a:ext cx="5106850" cy="782450"/>
          </a:xfrm>
          <a:prstGeom prst="rect">
            <a:avLst/>
          </a:prstGeom>
          <a:noFill/>
          <a:ln>
            <a:noFill/>
          </a:ln>
        </p:spPr>
      </p:pic>
      <p:sp>
        <p:nvSpPr>
          <p:cNvPr id="124" name="Google Shape;124;p21"/>
          <p:cNvSpPr txBox="1"/>
          <p:nvPr/>
        </p:nvSpPr>
        <p:spPr>
          <a:xfrm>
            <a:off x="3833350" y="1106000"/>
            <a:ext cx="5230800" cy="9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lang="en" sz="1100"/>
              <a:t>This function has a </a:t>
            </a:r>
            <a:r>
              <a:rPr b="1" lang="en" sz="950"/>
              <a:t>void</a:t>
            </a:r>
            <a:r>
              <a:rPr b="1" lang="en" sz="1200"/>
              <a:t> </a:t>
            </a:r>
            <a:r>
              <a:rPr lang="en" sz="1100"/>
              <a:t>return type (which means it does something instead of giving you a value), and takes three parameters: </a:t>
            </a:r>
            <a:r>
              <a:rPr lang="en" sz="850"/>
              <a:t>circleX</a:t>
            </a:r>
            <a:r>
              <a:rPr lang="en" sz="1100"/>
              <a:t>, </a:t>
            </a:r>
            <a:r>
              <a:rPr lang="en" sz="850"/>
              <a:t>circleY</a:t>
            </a:r>
            <a:r>
              <a:rPr lang="en" sz="1100"/>
              <a:t>, and </a:t>
            </a:r>
            <a:r>
              <a:rPr lang="en" sz="850"/>
              <a:t>circleDiameter</a:t>
            </a:r>
            <a:r>
              <a:rPr lang="en" sz="1100"/>
              <a:t>. The </a:t>
            </a:r>
            <a:r>
              <a:rPr b="1" lang="en" sz="1100"/>
              <a:t>body</a:t>
            </a:r>
            <a:r>
              <a:rPr lang="en" sz="1100"/>
              <a:t> of the function changes the fill color to red and then uses the parameters to draw a circle.</a:t>
            </a:r>
            <a:endParaRPr sz="1100"/>
          </a:p>
        </p:txBody>
      </p:sp>
      <p:sp>
        <p:nvSpPr>
          <p:cNvPr id="125" name="Google Shape;125;p21"/>
          <p:cNvSpPr txBox="1"/>
          <p:nvPr/>
        </p:nvSpPr>
        <p:spPr>
          <a:xfrm>
            <a:off x="3911000" y="3144350"/>
            <a:ext cx="42507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To call this function, you’d use its name and give it parameters, exactly like you’ve been calling other functions:</a:t>
            </a:r>
            <a:endParaRPr sz="1300"/>
          </a:p>
        </p:txBody>
      </p:sp>
      <p:pic>
        <p:nvPicPr>
          <p:cNvPr id="126" name="Google Shape;126;p21"/>
          <p:cNvPicPr preferRelativeResize="0"/>
          <p:nvPr/>
        </p:nvPicPr>
        <p:blipFill>
          <a:blip r:embed="rId4">
            <a:alphaModFix/>
          </a:blip>
          <a:stretch>
            <a:fillRect/>
          </a:stretch>
        </p:blipFill>
        <p:spPr>
          <a:xfrm>
            <a:off x="4017750" y="3687950"/>
            <a:ext cx="3491374" cy="8939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