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5"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YuvR\Downloads\Cafe%20Great%20Transaction%20Data%20(Autosaved).xlsb"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dirty="0"/>
              <a:t>Most Frequented Items # Tobacco Category</a:t>
            </a:r>
          </a:p>
        </c:rich>
      </c:tx>
      <c:layout/>
      <c:overlay val="0"/>
      <c:spPr>
        <a:noFill/>
        <a:ln>
          <a:noFill/>
        </a:ln>
        <a:effectLst/>
      </c:spPr>
    </c:title>
    <c:autoTitleDeleted val="0"/>
    <c:plotArea>
      <c:layout/>
      <c:lineChart>
        <c:grouping val="standard"/>
        <c:varyColors val="0"/>
        <c:ser>
          <c:idx val="0"/>
          <c:order val="0"/>
          <c:tx>
            <c:strRef>
              <c:f>'EDA2'!$J$4</c:f>
              <c:strCache>
                <c:ptCount val="1"/>
                <c:pt idx="0">
                  <c:v>Bill Count</c:v>
                </c:pt>
              </c:strCache>
            </c:strRef>
          </c:tx>
          <c:spPr>
            <a:ln w="34925" cap="rnd">
              <a:solidFill>
                <a:schemeClr val="lt1"/>
              </a:solidFill>
              <a:round/>
            </a:ln>
            <a:effectLst>
              <a:outerShdw dist="25400" dir="2700000" algn="tl" rotWithShape="0">
                <a:schemeClr val="accent1"/>
              </a:outerShdw>
            </a:effectLst>
          </c:spPr>
          <c:marker>
            <c:symbol val="none"/>
          </c:marker>
          <c:cat>
            <c:strRef>
              <c:f>'EDA2'!$I$5:$I$15</c:f>
              <c:strCache>
                <c:ptCount val="11"/>
                <c:pt idx="0">
                  <c:v>NIRVANA HOOKAH SINGLE         </c:v>
                </c:pt>
                <c:pt idx="1">
                  <c:v>MINT FLAVOUR SINGLE           </c:v>
                </c:pt>
                <c:pt idx="2">
                  <c:v>SAMBUCA                       </c:v>
                </c:pt>
                <c:pt idx="3">
                  <c:v>CALCUTTA MINT                 </c:v>
                </c:pt>
                <c:pt idx="4">
                  <c:v>GREEN APPLE FLAVOUR SINGLE    </c:v>
                </c:pt>
                <c:pt idx="5">
                  <c:v>N R G  HOOKAH                 </c:v>
                </c:pt>
                <c:pt idx="6">
                  <c:v>SILVER APPLE SINGLE           </c:v>
                </c:pt>
                <c:pt idx="7">
                  <c:v>ARABIAN MIST                  </c:v>
                </c:pt>
                <c:pt idx="8">
                  <c:v>MISCHIEF HOOKAH SINGLE        </c:v>
                </c:pt>
                <c:pt idx="9">
                  <c:v>RED WINE SHEESHA              </c:v>
                </c:pt>
                <c:pt idx="10">
                  <c:v>RABAT HOOKAH SINGLE           </c:v>
                </c:pt>
              </c:strCache>
            </c:strRef>
          </c:cat>
          <c:val>
            <c:numRef>
              <c:f>'EDA2'!$J$5:$J$15</c:f>
              <c:numCache>
                <c:formatCode>General</c:formatCode>
                <c:ptCount val="11"/>
                <c:pt idx="0">
                  <c:v>8553</c:v>
                </c:pt>
                <c:pt idx="1">
                  <c:v>5817</c:v>
                </c:pt>
                <c:pt idx="2">
                  <c:v>4425</c:v>
                </c:pt>
                <c:pt idx="3">
                  <c:v>3318</c:v>
                </c:pt>
                <c:pt idx="4">
                  <c:v>2528</c:v>
                </c:pt>
                <c:pt idx="5">
                  <c:v>2252</c:v>
                </c:pt>
                <c:pt idx="6">
                  <c:v>1971</c:v>
                </c:pt>
                <c:pt idx="7">
                  <c:v>1206</c:v>
                </c:pt>
                <c:pt idx="8">
                  <c:v>814</c:v>
                </c:pt>
                <c:pt idx="9">
                  <c:v>775</c:v>
                </c:pt>
                <c:pt idx="10">
                  <c:v>705</c:v>
                </c:pt>
              </c:numCache>
            </c:numRef>
          </c:val>
          <c:smooth val="0"/>
          <c:extLst xmlns:c16r2="http://schemas.microsoft.com/office/drawing/2015/06/chart">
            <c:ext xmlns:c16="http://schemas.microsoft.com/office/drawing/2014/chart" uri="{C3380CC4-5D6E-409C-BE32-E72D297353CC}">
              <c16:uniqueId val="{00000000-8AB7-47AB-A1C2-21E7C15E82FF}"/>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marker val="1"/>
        <c:smooth val="0"/>
        <c:axId val="87840768"/>
        <c:axId val="72121664"/>
      </c:lineChart>
      <c:catAx>
        <c:axId val="87840768"/>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800" b="1" i="0" u="none" strike="noStrike" kern="1200" spc="100" baseline="0">
                <a:solidFill>
                  <a:schemeClr val="tx1"/>
                </a:solidFill>
                <a:latin typeface="+mn-lt"/>
                <a:ea typeface="+mn-ea"/>
                <a:cs typeface="+mn-cs"/>
              </a:defRPr>
            </a:pPr>
            <a:endParaRPr lang="en-US"/>
          </a:p>
        </c:txPr>
        <c:crossAx val="72121664"/>
        <c:crosses val="autoZero"/>
        <c:auto val="1"/>
        <c:lblAlgn val="ctr"/>
        <c:lblOffset val="100"/>
        <c:noMultiLvlLbl val="0"/>
      </c:catAx>
      <c:valAx>
        <c:axId val="721216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87840768"/>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6"/>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8"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61BEF0D-F0BB-DE4B-95CE-6DB70DBA9567}" type="datetimeFigureOut">
              <a:rPr lang="en-US" smtClean="0"/>
              <a:pPr/>
              <a:t>4/7/2020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3"/>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4/7/2020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5"/>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4/7/2020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4/7/2020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4/7/2020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33"/>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33"/>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4/7/2020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72"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9"/>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70" y="1444299"/>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4/7/2020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61BEF0D-F0BB-DE4B-95CE-6DB70DBA9567}" type="datetimeFigureOut">
              <a:rPr lang="en-US" smtClean="0"/>
              <a:pPr/>
              <a:t>4/7/2020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61BEF0D-F0BB-DE4B-95CE-6DB70DBA9567}" type="datetimeFigureOut">
              <a:rPr lang="en-US" smtClean="0"/>
              <a:pPr/>
              <a:t>4/7/2020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B61BEF0D-F0BB-DE4B-95CE-6DB70DBA9567}" type="datetimeFigureOut">
              <a:rPr lang="en-US" smtClean="0"/>
              <a:pPr/>
              <a:t>4/7/2020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61BEF0D-F0BB-DE4B-95CE-6DB70DBA9567}" type="datetimeFigureOut">
              <a:rPr lang="en-US" smtClean="0"/>
              <a:pPr/>
              <a:t>4/7/2020</a:t>
            </a:fld>
            <a:endParaRPr lang="en-US" dirty="0"/>
          </a:p>
        </p:txBody>
      </p:sp>
      <p:sp>
        <p:nvSpPr>
          <p:cNvPr id="6" name="Footer Placeholder 5"/>
          <p:cNvSpPr>
            <a:spLocks noGrp="1"/>
          </p:cNvSpPr>
          <p:nvPr>
            <p:ph type="ftr" sz="quarter" idx="11"/>
          </p:nvPr>
        </p:nvSpPr>
        <p:spPr>
          <a:xfrm>
            <a:off x="5840100" y="6407949"/>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217C01CDF565}" type="slidenum">
              <a:rPr lang="en-US" smtClean="0"/>
              <a:pPr/>
              <a:t>‹#›</a:t>
            </a:fld>
            <a:endParaRPr lang="en-US" dirty="0"/>
          </a:p>
        </p:txBody>
      </p:sp>
      <p:sp>
        <p:nvSpPr>
          <p:cNvPr id="2" name="Title 1"/>
          <p:cNvSpPr>
            <a:spLocks noGrp="1"/>
          </p:cNvSpPr>
          <p:nvPr>
            <p:ph type="title"/>
          </p:nvPr>
        </p:nvSpPr>
        <p:spPr>
          <a:xfrm>
            <a:off x="304801"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43"/>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43"/>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33"/>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61BEF0D-F0BB-DE4B-95CE-6DB70DBA9567}" type="datetimeFigureOut">
              <a:rPr lang="en-US" smtClean="0"/>
              <a:pPr/>
              <a:t>4/7/2020</a:t>
            </a:fld>
            <a:endParaRPr lang="en-US" dirty="0"/>
          </a:p>
        </p:txBody>
      </p:sp>
      <p:sp>
        <p:nvSpPr>
          <p:cNvPr id="22" name="Footer Placeholder 21"/>
          <p:cNvSpPr>
            <a:spLocks noGrp="1"/>
          </p:cNvSpPr>
          <p:nvPr>
            <p:ph type="ftr" sz="quarter" idx="3"/>
          </p:nvPr>
        </p:nvSpPr>
        <p:spPr>
          <a:xfrm>
            <a:off x="5840100" y="6407949"/>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9"/>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3971D4-ED35-4EC8-A30D-1EAA66D35B0B}"/>
              </a:ext>
            </a:extLst>
          </p:cNvPr>
          <p:cNvSpPr>
            <a:spLocks noGrp="1"/>
          </p:cNvSpPr>
          <p:nvPr>
            <p:ph type="ctrTitle"/>
          </p:nvPr>
        </p:nvSpPr>
        <p:spPr>
          <a:xfrm>
            <a:off x="1046092" y="400549"/>
            <a:ext cx="10162308" cy="822507"/>
          </a:xfrm>
        </p:spPr>
        <p:txBody>
          <a:bodyPr>
            <a:noAutofit/>
          </a:bodyPr>
          <a:lstStyle/>
          <a:p>
            <a:r>
              <a:rPr lang="en-IN" sz="3600" dirty="0" smtClean="0">
                <a:latin typeface="Times New Roman" panose="02020603050405020304" pitchFamily="18" charset="0"/>
                <a:cs typeface="Times New Roman" panose="02020603050405020304" pitchFamily="18" charset="0"/>
              </a:rPr>
              <a:t>Group Assignment </a:t>
            </a:r>
            <a:r>
              <a:rPr lang="en-IN" sz="3600" dirty="0">
                <a:latin typeface="Times New Roman" panose="02020603050405020304" pitchFamily="18" charset="0"/>
                <a:cs typeface="Times New Roman" panose="02020603050405020304" pitchFamily="18" charset="0"/>
              </a:rPr>
              <a:t>- Marketing &amp; Retail Analytics</a:t>
            </a:r>
          </a:p>
        </p:txBody>
      </p:sp>
      <p:sp>
        <p:nvSpPr>
          <p:cNvPr id="3" name="Subtitle 2">
            <a:extLst>
              <a:ext uri="{FF2B5EF4-FFF2-40B4-BE49-F238E27FC236}">
                <a16:creationId xmlns:a16="http://schemas.microsoft.com/office/drawing/2014/main" xmlns="" id="{4B971AA8-1CCA-411F-BFEC-1206AB7CBAC4}"/>
              </a:ext>
            </a:extLst>
          </p:cNvPr>
          <p:cNvSpPr>
            <a:spLocks noGrp="1"/>
          </p:cNvSpPr>
          <p:nvPr>
            <p:ph type="subTitle" idx="1"/>
          </p:nvPr>
        </p:nvSpPr>
        <p:spPr>
          <a:xfrm>
            <a:off x="2233436" y="3184302"/>
            <a:ext cx="8915399" cy="1126283"/>
          </a:xfrm>
        </p:spPr>
        <p:txBody>
          <a:bodyPr>
            <a:normAutofit fontScale="85000" lnSpcReduction="20000"/>
          </a:bodyPr>
          <a:lstStyle/>
          <a:p>
            <a:pPr algn="l"/>
            <a:r>
              <a:rPr lang="en-US" dirty="0" smtClean="0">
                <a:latin typeface="Times New Roman" panose="02020603050405020304" pitchFamily="18" charset="0"/>
                <a:cs typeface="Times New Roman" panose="02020603050405020304" pitchFamily="18" charset="0"/>
              </a:rPr>
              <a:t>Analysis on Cafe </a:t>
            </a:r>
            <a:r>
              <a:rPr lang="en-US" dirty="0" smtClean="0">
                <a:latin typeface="Times New Roman" panose="02020603050405020304" pitchFamily="18" charset="0"/>
                <a:cs typeface="Times New Roman" panose="02020603050405020304" pitchFamily="18" charset="0"/>
              </a:rPr>
              <a:t>Coffee Night </a:t>
            </a:r>
            <a:r>
              <a:rPr lang="en-US" dirty="0">
                <a:latin typeface="Times New Roman" panose="02020603050405020304" pitchFamily="18" charset="0"/>
                <a:cs typeface="Times New Roman" panose="02020603050405020304" pitchFamily="18" charset="0"/>
              </a:rPr>
              <a:t>Data set</a:t>
            </a:r>
          </a:p>
          <a:p>
            <a:pPr algn="l"/>
            <a:endParaRPr lang="en-IN" sz="2000" b="1" dirty="0" smtClean="0">
              <a:latin typeface="Times New Roman" panose="02020603050405020304" pitchFamily="18" charset="0"/>
              <a:cs typeface="Times New Roman" panose="02020603050405020304" pitchFamily="18" charset="0"/>
            </a:endParaRPr>
          </a:p>
          <a:p>
            <a:pPr algn="l"/>
            <a:r>
              <a:rPr lang="en-IN" sz="2000" b="1" dirty="0" smtClean="0">
                <a:latin typeface="Times New Roman" panose="02020603050405020304" pitchFamily="18" charset="0"/>
                <a:cs typeface="Times New Roman" panose="02020603050405020304" pitchFamily="18" charset="0"/>
              </a:rPr>
              <a:t>Group Members : 	</a:t>
            </a:r>
            <a:r>
              <a:rPr lang="en-IN" sz="2000" b="1" dirty="0" err="1" smtClean="0">
                <a:latin typeface="Times New Roman" panose="02020603050405020304" pitchFamily="18" charset="0"/>
                <a:cs typeface="Times New Roman" panose="02020603050405020304" pitchFamily="18" charset="0"/>
              </a:rPr>
              <a:t>Umesh</a:t>
            </a:r>
            <a:r>
              <a:rPr lang="en-IN" sz="2000" b="1" dirty="0" smtClean="0">
                <a:latin typeface="Times New Roman" panose="02020603050405020304" pitchFamily="18" charset="0"/>
                <a:cs typeface="Times New Roman" panose="02020603050405020304" pitchFamily="18" charset="0"/>
              </a:rPr>
              <a:t> Bhatt , </a:t>
            </a:r>
            <a:r>
              <a:rPr lang="en-IN" sz="2000" b="1" dirty="0" err="1" smtClean="0">
                <a:latin typeface="Times New Roman" panose="02020603050405020304" pitchFamily="18" charset="0"/>
                <a:cs typeface="Times New Roman" panose="02020603050405020304" pitchFamily="18" charset="0"/>
              </a:rPr>
              <a:t>Pratyus</a:t>
            </a:r>
            <a:r>
              <a:rPr lang="en-IN" sz="2000" b="1" dirty="0" smtClean="0">
                <a:latin typeface="Times New Roman" panose="02020603050405020304" pitchFamily="18" charset="0"/>
                <a:cs typeface="Times New Roman" panose="02020603050405020304" pitchFamily="18" charset="0"/>
              </a:rPr>
              <a:t> </a:t>
            </a:r>
            <a:r>
              <a:rPr lang="en-IN" sz="2000" b="1" dirty="0" err="1" smtClean="0">
                <a:latin typeface="Times New Roman" panose="02020603050405020304" pitchFamily="18" charset="0"/>
                <a:cs typeface="Times New Roman" panose="02020603050405020304" pitchFamily="18" charset="0"/>
              </a:rPr>
              <a:t>Choudhary</a:t>
            </a:r>
            <a:r>
              <a:rPr lang="en-IN" sz="2000" b="1" dirty="0" smtClean="0">
                <a:latin typeface="Times New Roman" panose="02020603050405020304" pitchFamily="18" charset="0"/>
                <a:cs typeface="Times New Roman" panose="02020603050405020304" pitchFamily="18" charset="0"/>
              </a:rPr>
              <a:t> , 					K </a:t>
            </a:r>
            <a:r>
              <a:rPr lang="en-IN" sz="2000" b="1" dirty="0" err="1" smtClean="0">
                <a:latin typeface="Times New Roman" panose="02020603050405020304" pitchFamily="18" charset="0"/>
                <a:cs typeface="Times New Roman" panose="02020603050405020304" pitchFamily="18" charset="0"/>
              </a:rPr>
              <a:t>Anirutha</a:t>
            </a:r>
            <a:r>
              <a:rPr lang="en-IN" sz="2000" b="1" dirty="0" smtClean="0">
                <a:latin typeface="Times New Roman" panose="02020603050405020304" pitchFamily="18" charset="0"/>
                <a:cs typeface="Times New Roman" panose="02020603050405020304" pitchFamily="18" charset="0"/>
              </a:rPr>
              <a:t> </a:t>
            </a:r>
            <a:r>
              <a:rPr lang="en-IN" sz="2000" b="1" dirty="0" err="1" smtClean="0">
                <a:latin typeface="Times New Roman" panose="02020603050405020304" pitchFamily="18" charset="0"/>
                <a:cs typeface="Times New Roman" panose="02020603050405020304" pitchFamily="18" charset="0"/>
              </a:rPr>
              <a:t>Kesavan</a:t>
            </a:r>
            <a:r>
              <a:rPr lang="en-IN" sz="2000" b="1" dirty="0" smtClean="0">
                <a:latin typeface="Times New Roman" panose="02020603050405020304" pitchFamily="18" charset="0"/>
                <a:cs typeface="Times New Roman" panose="02020603050405020304" pitchFamily="18" charset="0"/>
              </a:rPr>
              <a:t> ,  </a:t>
            </a:r>
            <a:r>
              <a:rPr lang="en-IN" sz="2000" b="1" dirty="0" err="1" smtClean="0">
                <a:latin typeface="Times New Roman" panose="02020603050405020304" pitchFamily="18" charset="0"/>
                <a:cs typeface="Times New Roman" panose="02020603050405020304" pitchFamily="18" charset="0"/>
              </a:rPr>
              <a:t>Siddharth</a:t>
            </a:r>
            <a:r>
              <a:rPr lang="en-IN" sz="2000" b="1" dirty="0" smtClean="0">
                <a:latin typeface="Times New Roman" panose="02020603050405020304" pitchFamily="18" charset="0"/>
                <a:cs typeface="Times New Roman" panose="02020603050405020304" pitchFamily="18" charset="0"/>
              </a:rPr>
              <a:t> </a:t>
            </a:r>
            <a:r>
              <a:rPr lang="en-IN" sz="2000" b="1" dirty="0" err="1" smtClean="0">
                <a:latin typeface="Times New Roman" panose="02020603050405020304" pitchFamily="18" charset="0"/>
                <a:cs typeface="Times New Roman" panose="02020603050405020304" pitchFamily="18" charset="0"/>
              </a:rPr>
              <a:t>Vaishnav</a:t>
            </a:r>
            <a:r>
              <a:rPr lang="en-IN" sz="2000" b="1" dirty="0" smtClean="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75825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xmlns="" id="{00B4A3EE-9188-42C0-A6E0-F8594B079B4C}"/>
              </a:ext>
            </a:extLst>
          </p:cNvPr>
          <p:cNvPicPr>
            <a:picLocks noGrp="1" noChangeAspect="1"/>
          </p:cNvPicPr>
          <p:nvPr>
            <p:ph idx="1"/>
          </p:nvPr>
        </p:nvPicPr>
        <p:blipFill>
          <a:blip r:embed="rId2"/>
          <a:stretch>
            <a:fillRect/>
          </a:stretch>
        </p:blipFill>
        <p:spPr>
          <a:xfrm>
            <a:off x="-1" y="3543301"/>
            <a:ext cx="12192001" cy="3314698"/>
          </a:xfrm>
          <a:prstGeom prst="rect">
            <a:avLst/>
          </a:prstGeom>
        </p:spPr>
      </p:pic>
      <p:sp>
        <p:nvSpPr>
          <p:cNvPr id="2" name="Title 1">
            <a:extLst>
              <a:ext uri="{FF2B5EF4-FFF2-40B4-BE49-F238E27FC236}">
                <a16:creationId xmlns:a16="http://schemas.microsoft.com/office/drawing/2014/main" xmlns="" id="{9C61EE29-6C19-488A-AFF1-5E5B1316804B}"/>
              </a:ext>
            </a:extLst>
          </p:cNvPr>
          <p:cNvSpPr>
            <a:spLocks noGrp="1"/>
          </p:cNvSpPr>
          <p:nvPr>
            <p:ph type="title"/>
          </p:nvPr>
        </p:nvSpPr>
        <p:spPr/>
        <p:txBody>
          <a:bodyPr/>
          <a:lstStyle/>
          <a:p>
            <a:endParaRPr lang="en-IN" dirty="0"/>
          </a:p>
        </p:txBody>
      </p:sp>
      <p:pic>
        <p:nvPicPr>
          <p:cNvPr id="6" name="Picture 5">
            <a:extLst>
              <a:ext uri="{FF2B5EF4-FFF2-40B4-BE49-F238E27FC236}">
                <a16:creationId xmlns:a16="http://schemas.microsoft.com/office/drawing/2014/main" xmlns="" id="{A016B7AA-BC4F-408A-9F0B-57FCBFD5C626}"/>
              </a:ext>
            </a:extLst>
          </p:cNvPr>
          <p:cNvPicPr>
            <a:picLocks noChangeAspect="1"/>
          </p:cNvPicPr>
          <p:nvPr/>
        </p:nvPicPr>
        <p:blipFill>
          <a:blip r:embed="rId3"/>
          <a:stretch>
            <a:fillRect/>
          </a:stretch>
        </p:blipFill>
        <p:spPr>
          <a:xfrm>
            <a:off x="0" y="1"/>
            <a:ext cx="12192000" cy="3543300"/>
          </a:xfrm>
          <a:prstGeom prst="rect">
            <a:avLst/>
          </a:prstGeom>
        </p:spPr>
      </p:pic>
    </p:spTree>
    <p:extLst>
      <p:ext uri="{BB962C8B-B14F-4D97-AF65-F5344CB8AC3E}">
        <p14:creationId xmlns:p14="http://schemas.microsoft.com/office/powerpoint/2010/main" val="3977241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xmlns="" id="{00000000-0008-0000-0300-000003000000}"/>
              </a:ext>
            </a:extLst>
          </p:cNvPr>
          <p:cNvGraphicFramePr>
            <a:graphicFrameLocks/>
          </p:cNvGraphicFramePr>
          <p:nvPr>
            <p:extLst>
              <p:ext uri="{D42A27DB-BD31-4B8C-83A1-F6EECF244321}">
                <p14:modId xmlns:p14="http://schemas.microsoft.com/office/powerpoint/2010/main" val="1024864119"/>
              </p:ext>
            </p:extLst>
          </p:nvPr>
        </p:nvGraphicFramePr>
        <p:xfrm>
          <a:off x="850006" y="0"/>
          <a:ext cx="11042539" cy="3221183"/>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a:extLst>
              <a:ext uri="{FF2B5EF4-FFF2-40B4-BE49-F238E27FC236}">
                <a16:creationId xmlns:a16="http://schemas.microsoft.com/office/drawing/2014/main" xmlns="" id="{D0DB67DC-63EB-4EC2-BDC1-889B4243381D}"/>
              </a:ext>
            </a:extLst>
          </p:cNvPr>
          <p:cNvPicPr>
            <a:picLocks noChangeAspect="1"/>
          </p:cNvPicPr>
          <p:nvPr/>
        </p:nvPicPr>
        <p:blipFill>
          <a:blip r:embed="rId3"/>
          <a:stretch>
            <a:fillRect/>
          </a:stretch>
        </p:blipFill>
        <p:spPr>
          <a:xfrm>
            <a:off x="746976" y="3322749"/>
            <a:ext cx="11445028" cy="3535255"/>
          </a:xfrm>
          <a:prstGeom prst="rect">
            <a:avLst/>
          </a:prstGeom>
        </p:spPr>
      </p:pic>
    </p:spTree>
    <p:extLst>
      <p:ext uri="{BB962C8B-B14F-4D97-AF65-F5344CB8AC3E}">
        <p14:creationId xmlns:p14="http://schemas.microsoft.com/office/powerpoint/2010/main" val="641416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0A32E6F1-7718-47B3-98FC-70F323EA1EE8}"/>
              </a:ext>
            </a:extLst>
          </p:cNvPr>
          <p:cNvSpPr>
            <a:spLocks noGrp="1"/>
          </p:cNvSpPr>
          <p:nvPr>
            <p:ph idx="4294967295"/>
          </p:nvPr>
        </p:nvSpPr>
        <p:spPr>
          <a:xfrm>
            <a:off x="1484313" y="5114925"/>
            <a:ext cx="10707687" cy="1743075"/>
          </a:xfrm>
        </p:spPr>
        <p:txBody>
          <a:bodyPr>
            <a:normAutofit/>
          </a:bodyPr>
          <a:lstStyle/>
          <a:p>
            <a:pPr>
              <a:buClrTx/>
              <a:buSzPct val="113000"/>
              <a:buFont typeface="Wingdings" panose="05000000000000000000" pitchFamily="2" charset="2"/>
              <a:buChar char="Ø"/>
            </a:pPr>
            <a:r>
              <a:rPr lang="en-US" sz="1600" dirty="0">
                <a:solidFill>
                  <a:schemeClr val="accent1"/>
                </a:solidFill>
                <a:latin typeface="Times New Roman" panose="02020603050405020304" pitchFamily="18" charset="0"/>
                <a:cs typeface="Times New Roman" panose="02020603050405020304" pitchFamily="18" charset="0"/>
              </a:rPr>
              <a:t>From Jan till June sales usually is low for all the products.</a:t>
            </a:r>
          </a:p>
          <a:p>
            <a:pPr>
              <a:buClrTx/>
              <a:buSzPct val="113000"/>
              <a:buFont typeface="Wingdings" panose="05000000000000000000" pitchFamily="2" charset="2"/>
              <a:buChar char="Ø"/>
            </a:pPr>
            <a:r>
              <a:rPr lang="en-US" sz="1600" dirty="0" smtClean="0">
                <a:solidFill>
                  <a:schemeClr val="accent1"/>
                </a:solidFill>
                <a:latin typeface="Times New Roman" panose="02020603050405020304" pitchFamily="18" charset="0"/>
                <a:cs typeface="Times New Roman" panose="02020603050405020304" pitchFamily="18" charset="0"/>
              </a:rPr>
              <a:t>Sales </a:t>
            </a:r>
            <a:r>
              <a:rPr lang="en-US" sz="1600" dirty="0">
                <a:solidFill>
                  <a:schemeClr val="accent1"/>
                </a:solidFill>
                <a:latin typeface="Times New Roman" panose="02020603050405020304" pitchFamily="18" charset="0"/>
                <a:cs typeface="Times New Roman" panose="02020603050405020304" pitchFamily="18" charset="0"/>
              </a:rPr>
              <a:t>of products </a:t>
            </a:r>
            <a:r>
              <a:rPr lang="en-US" sz="1600" dirty="0" smtClean="0">
                <a:solidFill>
                  <a:schemeClr val="accent1"/>
                </a:solidFill>
                <a:latin typeface="Times New Roman" panose="02020603050405020304" pitchFamily="18" charset="0"/>
                <a:cs typeface="Times New Roman" panose="02020603050405020304" pitchFamily="18" charset="0"/>
              </a:rPr>
              <a:t>increases </a:t>
            </a:r>
            <a:r>
              <a:rPr lang="en-US" sz="1600" dirty="0">
                <a:solidFill>
                  <a:schemeClr val="accent1"/>
                </a:solidFill>
                <a:latin typeface="Times New Roman" panose="02020603050405020304" pitchFamily="18" charset="0"/>
                <a:cs typeface="Times New Roman" panose="02020603050405020304" pitchFamily="18" charset="0"/>
              </a:rPr>
              <a:t>from June </a:t>
            </a:r>
            <a:r>
              <a:rPr lang="en-US" sz="1600" dirty="0" smtClean="0">
                <a:solidFill>
                  <a:schemeClr val="accent1"/>
                </a:solidFill>
                <a:latin typeface="Times New Roman" panose="02020603050405020304" pitchFamily="18" charset="0"/>
                <a:cs typeface="Times New Roman" panose="02020603050405020304" pitchFamily="18" charset="0"/>
              </a:rPr>
              <a:t>and </a:t>
            </a:r>
            <a:r>
              <a:rPr lang="en-US" sz="1600" dirty="0">
                <a:solidFill>
                  <a:schemeClr val="accent1"/>
                </a:solidFill>
                <a:latin typeface="Times New Roman" panose="02020603050405020304" pitchFamily="18" charset="0"/>
                <a:cs typeface="Times New Roman" panose="02020603050405020304" pitchFamily="18" charset="0"/>
              </a:rPr>
              <a:t>peak up in </a:t>
            </a:r>
            <a:r>
              <a:rPr lang="en-US" sz="1600" dirty="0" smtClean="0">
                <a:solidFill>
                  <a:schemeClr val="accent1"/>
                </a:solidFill>
                <a:latin typeface="Times New Roman" panose="02020603050405020304" pitchFamily="18" charset="0"/>
                <a:cs typeface="Times New Roman" panose="02020603050405020304" pitchFamily="18" charset="0"/>
              </a:rPr>
              <a:t>December.</a:t>
            </a:r>
            <a:endParaRPr lang="en-US" sz="1600" dirty="0">
              <a:solidFill>
                <a:schemeClr val="accent1"/>
              </a:solidFill>
              <a:latin typeface="Times New Roman" panose="02020603050405020304" pitchFamily="18" charset="0"/>
              <a:cs typeface="Times New Roman" panose="02020603050405020304" pitchFamily="18" charset="0"/>
            </a:endParaRPr>
          </a:p>
          <a:p>
            <a:pPr>
              <a:buClrTx/>
              <a:buSzPct val="113000"/>
              <a:buFont typeface="Wingdings" panose="05000000000000000000" pitchFamily="2" charset="2"/>
              <a:buChar char="Ø"/>
            </a:pPr>
            <a:r>
              <a:rPr lang="en-US" sz="1600" dirty="0" smtClean="0">
                <a:solidFill>
                  <a:schemeClr val="accent1"/>
                </a:solidFill>
                <a:latin typeface="Times New Roman" panose="02020603050405020304" pitchFamily="18" charset="0"/>
                <a:cs typeface="Times New Roman" panose="02020603050405020304" pitchFamily="18" charset="0"/>
              </a:rPr>
              <a:t>The </a:t>
            </a:r>
            <a:r>
              <a:rPr lang="en-US" sz="1600" dirty="0">
                <a:solidFill>
                  <a:schemeClr val="accent1"/>
                </a:solidFill>
                <a:latin typeface="Times New Roman" panose="02020603050405020304" pitchFamily="18" charset="0"/>
                <a:cs typeface="Times New Roman" panose="02020603050405020304" pitchFamily="18" charset="0"/>
              </a:rPr>
              <a:t>months of July and August </a:t>
            </a:r>
            <a:r>
              <a:rPr lang="en-US" sz="1600" dirty="0" smtClean="0">
                <a:solidFill>
                  <a:schemeClr val="accent1"/>
                </a:solidFill>
                <a:latin typeface="Times New Roman" panose="02020603050405020304" pitchFamily="18" charset="0"/>
                <a:cs typeface="Times New Roman" panose="02020603050405020304" pitchFamily="18" charset="0"/>
              </a:rPr>
              <a:t>register a sharp </a:t>
            </a:r>
            <a:r>
              <a:rPr lang="en-US" sz="1600" dirty="0">
                <a:solidFill>
                  <a:schemeClr val="accent1"/>
                </a:solidFill>
                <a:latin typeface="Times New Roman" panose="02020603050405020304" pitchFamily="18" charset="0"/>
                <a:cs typeface="Times New Roman" panose="02020603050405020304" pitchFamily="18" charset="0"/>
              </a:rPr>
              <a:t>increase in sales for Food  and Beverage</a:t>
            </a:r>
          </a:p>
          <a:p>
            <a:pPr>
              <a:buClrTx/>
              <a:buSzPct val="113000"/>
              <a:buFont typeface="Wingdings" panose="05000000000000000000" pitchFamily="2" charset="2"/>
              <a:buChar char="Ø"/>
            </a:pPr>
            <a:r>
              <a:rPr lang="en-US" sz="1600" dirty="0">
                <a:solidFill>
                  <a:schemeClr val="accent1"/>
                </a:solidFill>
                <a:latin typeface="Times New Roman" panose="02020603050405020304" pitchFamily="18" charset="0"/>
                <a:cs typeface="Times New Roman" panose="02020603050405020304" pitchFamily="18" charset="0"/>
              </a:rPr>
              <a:t>Liquor and Tobacco shows contrasting trends for other months except </a:t>
            </a:r>
            <a:r>
              <a:rPr lang="en-US" sz="1600" dirty="0" smtClean="0">
                <a:solidFill>
                  <a:schemeClr val="accent1"/>
                </a:solidFill>
                <a:latin typeface="Times New Roman" panose="02020603050405020304" pitchFamily="18" charset="0"/>
                <a:cs typeface="Times New Roman" panose="02020603050405020304" pitchFamily="18" charset="0"/>
              </a:rPr>
              <a:t>December when </a:t>
            </a:r>
            <a:r>
              <a:rPr lang="en-US" sz="1600" dirty="0">
                <a:solidFill>
                  <a:schemeClr val="accent1"/>
                </a:solidFill>
                <a:latin typeface="Times New Roman" panose="02020603050405020304" pitchFamily="18" charset="0"/>
                <a:cs typeface="Times New Roman" panose="02020603050405020304" pitchFamily="18" charset="0"/>
              </a:rPr>
              <a:t>the sale peaks up for both alike. </a:t>
            </a:r>
            <a:endParaRPr lang="en-IN" sz="1600" dirty="0">
              <a:solidFill>
                <a:schemeClr val="accent1"/>
              </a:solidFill>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566670" y="128789"/>
            <a:ext cx="11423561" cy="4932608"/>
          </a:xfrm>
          <a:prstGeom prst="rect">
            <a:avLst/>
          </a:prstGeom>
        </p:spPr>
      </p:pic>
    </p:spTree>
    <p:extLst>
      <p:ext uri="{BB962C8B-B14F-4D97-AF65-F5344CB8AC3E}">
        <p14:creationId xmlns:p14="http://schemas.microsoft.com/office/powerpoint/2010/main" val="3626664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a:bodyPr>
          <a:lstStyle/>
          <a:p>
            <a:pPr algn="ctr"/>
            <a:r>
              <a:rPr lang="en-US" sz="3700" dirty="0" smtClean="0">
                <a:effectLst>
                  <a:outerShdw blurRad="38100" dist="38100" dir="2700000" algn="tl">
                    <a:srgbClr val="000000">
                      <a:alpha val="43137"/>
                    </a:srgbClr>
                  </a:outerShdw>
                </a:effectLst>
                <a:latin typeface="Times New Roman" pitchFamily="18" charset="0"/>
                <a:cs typeface="Times New Roman" pitchFamily="18" charset="0"/>
              </a:rPr>
              <a:t>Menu Analysis</a:t>
            </a:r>
            <a:endParaRPr lang="en-US" sz="37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279" y="1519707"/>
            <a:ext cx="9826580" cy="4327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927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2D6D0-005A-4196-AB6B-4830CF70C0F3}"/>
              </a:ext>
            </a:extLst>
          </p:cNvPr>
          <p:cNvSpPr>
            <a:spLocks noGrp="1"/>
          </p:cNvSpPr>
          <p:nvPr>
            <p:ph type="title"/>
          </p:nvPr>
        </p:nvSpPr>
        <p:spPr>
          <a:xfrm>
            <a:off x="1266105" y="1"/>
            <a:ext cx="10925897" cy="1108710"/>
          </a:xfrm>
        </p:spPr>
        <p:txBody>
          <a:bodyPr>
            <a:normAutofit/>
          </a:bodyPr>
          <a:lstStyle/>
          <a:p>
            <a:r>
              <a:rPr lang="en-US" sz="3200" dirty="0">
                <a:latin typeface="Times New Roman" panose="02020603050405020304" pitchFamily="18" charset="0"/>
                <a:cs typeface="Times New Roman" panose="02020603050405020304" pitchFamily="18" charset="0"/>
              </a:rPr>
              <a:t>Top 20 Items in terms of Quantity Sold</a:t>
            </a:r>
            <a:endParaRPr lang="en-IN" sz="3200" dirty="0">
              <a:latin typeface="Times New Roman" panose="02020603050405020304" pitchFamily="18" charset="0"/>
              <a:cs typeface="Times New Roman" panose="02020603050405020304" pitchFamily="18"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155" y="901521"/>
            <a:ext cx="11372045" cy="5512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4413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1F602783-3F48-43D2-B9A7-2F17C9DAFCC6}"/>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1064279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D8B3F47F-A1EA-4C5A-B5C5-44B29E2FB5C4}"/>
              </a:ext>
            </a:extLst>
          </p:cNvPr>
          <p:cNvPicPr>
            <a:picLocks noGrp="1" noChangeAspect="1"/>
          </p:cNvPicPr>
          <p:nvPr>
            <p:ph idx="4294967295"/>
          </p:nvPr>
        </p:nvPicPr>
        <p:blipFill>
          <a:blip r:embed="rId2"/>
          <a:stretch>
            <a:fillRect/>
          </a:stretch>
        </p:blipFill>
        <p:spPr>
          <a:xfrm>
            <a:off x="0" y="0"/>
            <a:ext cx="12192000" cy="6859588"/>
          </a:xfrm>
        </p:spPr>
      </p:pic>
    </p:spTree>
    <p:extLst>
      <p:ext uri="{BB962C8B-B14F-4D97-AF65-F5344CB8AC3E}">
        <p14:creationId xmlns:p14="http://schemas.microsoft.com/office/powerpoint/2010/main" val="3889933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287D47-A374-46F6-93E1-7FE5C86A998C}"/>
              </a:ext>
            </a:extLst>
          </p:cNvPr>
          <p:cNvSpPr>
            <a:spLocks noGrp="1"/>
          </p:cNvSpPr>
          <p:nvPr>
            <p:ph idx="1"/>
          </p:nvPr>
        </p:nvSpPr>
        <p:spPr>
          <a:xfrm>
            <a:off x="1484309" y="910594"/>
            <a:ext cx="10707691" cy="5036819"/>
          </a:xfrm>
        </p:spPr>
        <p:txBody>
          <a:bodyPr>
            <a:normAutofit fontScale="92500" lnSpcReduction="10000"/>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Most customer prefer </a:t>
            </a:r>
            <a:r>
              <a:rPr lang="en-US" dirty="0" err="1">
                <a:latin typeface="Times New Roman" panose="02020603050405020304" pitchFamily="18" charset="0"/>
                <a:cs typeface="Times New Roman" panose="02020603050405020304" pitchFamily="18" charset="0"/>
              </a:rPr>
              <a:t>Kheema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ghotala</a:t>
            </a:r>
            <a:r>
              <a:rPr lang="en-US" dirty="0">
                <a:latin typeface="Times New Roman" panose="02020603050405020304" pitchFamily="18" charset="0"/>
                <a:cs typeface="Times New Roman" panose="02020603050405020304" pitchFamily="18" charset="0"/>
              </a:rPr>
              <a:t> with toast butter with more 115 time than any other  customer with more than 50% of  confidence.</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Most </a:t>
            </a:r>
            <a:r>
              <a:rPr lang="en-US" dirty="0">
                <a:latin typeface="Times New Roman" panose="02020603050405020304" pitchFamily="18" charset="0"/>
                <a:cs typeface="Times New Roman" panose="02020603050405020304" pitchFamily="18" charset="0"/>
              </a:rPr>
              <a:t>customer prefer café latte with vanilla, Irish cream, caramel, cinnamon and hazelnut flavor with more 20 time than any other customer with more than 60% of confidence.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Most customer prefer cappuccino  with Hazelnut or Whipped Cream  with more 5 time than any other customer with more than 40% of confidence.</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Most </a:t>
            </a:r>
            <a:r>
              <a:rPr lang="en-US" dirty="0">
                <a:latin typeface="Times New Roman" panose="02020603050405020304" pitchFamily="18" charset="0"/>
                <a:cs typeface="Times New Roman" panose="02020603050405020304" pitchFamily="18" charset="0"/>
              </a:rPr>
              <a:t>customer prefer Saigon noodles with chicken with more 950 time than any other customer with more than 40% of confidence.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Most customer prefer Red bull with N.R.G Hookah with more 25 time than any other customer with more than 80% of confidence.</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Most </a:t>
            </a:r>
            <a:r>
              <a:rPr lang="en-US" dirty="0">
                <a:latin typeface="Times New Roman" panose="02020603050405020304" pitchFamily="18" charset="0"/>
                <a:cs typeface="Times New Roman" panose="02020603050405020304" pitchFamily="18" charset="0"/>
              </a:rPr>
              <a:t>customer prefer Red bull, Maggie noodles </a:t>
            </a:r>
            <a:r>
              <a:rPr lang="en-US" dirty="0" err="1">
                <a:latin typeface="Times New Roman" panose="02020603050405020304" pitchFamily="18" charset="0"/>
                <a:cs typeface="Times New Roman" panose="02020603050405020304" pitchFamily="18" charset="0"/>
              </a:rPr>
              <a:t>arrabiata</a:t>
            </a:r>
            <a:r>
              <a:rPr lang="en-US" dirty="0">
                <a:latin typeface="Times New Roman" panose="02020603050405020304" pitchFamily="18" charset="0"/>
                <a:cs typeface="Times New Roman" panose="02020603050405020304" pitchFamily="18" charset="0"/>
              </a:rPr>
              <a:t> with Sambuca with more 8 time than any other customer with more than 50% of confidence.</a:t>
            </a:r>
          </a:p>
          <a:p>
            <a:pPr marL="457200" indent="-457200">
              <a:buFont typeface="+mj-lt"/>
              <a:buAutoNum type="arabicPeriod"/>
            </a:pPr>
            <a:endParaRPr lang="en-IN" dirty="0"/>
          </a:p>
        </p:txBody>
      </p:sp>
      <p:sp>
        <p:nvSpPr>
          <p:cNvPr id="2" name="Title 1">
            <a:extLst>
              <a:ext uri="{FF2B5EF4-FFF2-40B4-BE49-F238E27FC236}">
                <a16:creationId xmlns:a16="http://schemas.microsoft.com/office/drawing/2014/main" xmlns="" id="{66822C15-1C6F-42E6-8C89-860867AE3773}"/>
              </a:ext>
            </a:extLst>
          </p:cNvPr>
          <p:cNvSpPr>
            <a:spLocks noGrp="1"/>
          </p:cNvSpPr>
          <p:nvPr>
            <p:ph type="title"/>
          </p:nvPr>
        </p:nvSpPr>
        <p:spPr>
          <a:xfrm>
            <a:off x="1827214" y="148591"/>
            <a:ext cx="10018713" cy="605790"/>
          </a:xfrm>
        </p:spPr>
        <p:txBody>
          <a:bodyPr>
            <a:noAutofit/>
          </a:bodyPr>
          <a:lstStyle/>
          <a:p>
            <a:pPr algn="l"/>
            <a:r>
              <a:rPr lang="en-IN" b="1" dirty="0"/>
              <a:t>Observations</a:t>
            </a:r>
          </a:p>
        </p:txBody>
      </p:sp>
    </p:spTree>
    <p:extLst>
      <p:ext uri="{BB962C8B-B14F-4D97-AF65-F5344CB8AC3E}">
        <p14:creationId xmlns:p14="http://schemas.microsoft.com/office/powerpoint/2010/main" val="2087722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287D47-A374-46F6-93E1-7FE5C86A998C}"/>
              </a:ext>
            </a:extLst>
          </p:cNvPr>
          <p:cNvSpPr>
            <a:spLocks noGrp="1"/>
          </p:cNvSpPr>
          <p:nvPr>
            <p:ph idx="1"/>
          </p:nvPr>
        </p:nvSpPr>
        <p:spPr>
          <a:xfrm>
            <a:off x="1484309" y="754385"/>
            <a:ext cx="10707691" cy="5036819"/>
          </a:xfrm>
        </p:spPr>
        <p:txBody>
          <a:bodyPr>
            <a:normAutofit/>
          </a:bodyPr>
          <a:lstStyle/>
          <a:p>
            <a:pPr marL="514350" indent="-514350">
              <a:buSzPct val="119000"/>
              <a:buFont typeface="+mj-lt"/>
              <a:buAutoNum type="arabicPeriod" startAt="7"/>
            </a:pPr>
            <a:r>
              <a:rPr lang="en-US" dirty="0">
                <a:latin typeface="Times New Roman" panose="02020603050405020304" pitchFamily="18" charset="0"/>
                <a:cs typeface="Times New Roman" panose="02020603050405020304" pitchFamily="18" charset="0"/>
              </a:rPr>
              <a:t>Most customer prefer B.M.T. Panini, Red bull with Sambuca with more 7 time than any other customer with more than 40% of confidence. </a:t>
            </a:r>
            <a:endParaRPr lang="en-US" dirty="0" smtClean="0">
              <a:latin typeface="Times New Roman" panose="02020603050405020304" pitchFamily="18" charset="0"/>
              <a:cs typeface="Times New Roman" panose="02020603050405020304" pitchFamily="18" charset="0"/>
            </a:endParaRPr>
          </a:p>
          <a:p>
            <a:pPr marL="514350" indent="-514350">
              <a:buSzPct val="119000"/>
              <a:buFont typeface="+mj-lt"/>
              <a:buAutoNum type="arabicPeriod" startAt="7"/>
            </a:pPr>
            <a:r>
              <a:rPr lang="en-US" dirty="0" smtClean="0">
                <a:latin typeface="Times New Roman" panose="02020603050405020304" pitchFamily="18" charset="0"/>
                <a:cs typeface="Times New Roman" panose="02020603050405020304" pitchFamily="18" charset="0"/>
              </a:rPr>
              <a:t>Most </a:t>
            </a:r>
            <a:r>
              <a:rPr lang="en-US" dirty="0">
                <a:latin typeface="Times New Roman" panose="02020603050405020304" pitchFamily="18" charset="0"/>
                <a:cs typeface="Times New Roman" panose="02020603050405020304" pitchFamily="18" charset="0"/>
              </a:rPr>
              <a:t>customer prefer fries, masala chai with B.M.T. Panini with more 11 time than any other customer with more than 40% of confidence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514350" indent="-514350">
              <a:buSzPct val="119000"/>
              <a:buFont typeface="+mj-lt"/>
              <a:buAutoNum type="arabicPeriod" startAt="7"/>
            </a:pPr>
            <a:r>
              <a:rPr lang="en-US" dirty="0">
                <a:latin typeface="Times New Roman" panose="02020603050405020304" pitchFamily="18" charset="0"/>
                <a:cs typeface="Times New Roman" panose="02020603050405020304" pitchFamily="18" charset="0"/>
              </a:rPr>
              <a:t>Most customer prefer qua water, fries, </a:t>
            </a:r>
            <a:r>
              <a:rPr lang="en-US" dirty="0" err="1">
                <a:latin typeface="Times New Roman" panose="02020603050405020304" pitchFamily="18" charset="0"/>
                <a:cs typeface="Times New Roman" panose="02020603050405020304" pitchFamily="18" charset="0"/>
              </a:rPr>
              <a:t>sambuca</a:t>
            </a:r>
            <a:r>
              <a:rPr lang="en-US" dirty="0">
                <a:latin typeface="Times New Roman" panose="02020603050405020304" pitchFamily="18" charset="0"/>
                <a:cs typeface="Times New Roman" panose="02020603050405020304" pitchFamily="18" charset="0"/>
              </a:rPr>
              <a:t> with B.M.T. Panini with more 11 time than any other customer with more than 40% of confidence. </a:t>
            </a:r>
            <a:endParaRPr lang="en-US" dirty="0" smtClean="0">
              <a:latin typeface="Times New Roman" panose="02020603050405020304" pitchFamily="18" charset="0"/>
              <a:cs typeface="Times New Roman" panose="02020603050405020304" pitchFamily="18" charset="0"/>
            </a:endParaRPr>
          </a:p>
          <a:p>
            <a:pPr marL="514350" indent="-514350">
              <a:buSzPct val="119000"/>
              <a:buFont typeface="+mj-lt"/>
              <a:buAutoNum type="arabicPeriod" startAt="7"/>
            </a:pPr>
            <a:r>
              <a:rPr lang="en-US" dirty="0">
                <a:latin typeface="Times New Roman" panose="02020603050405020304" pitchFamily="18" charset="0"/>
                <a:cs typeface="Times New Roman" panose="02020603050405020304" pitchFamily="18" charset="0"/>
              </a:rPr>
              <a:t>Most customer prefer Vanilla ice cream with mocha shake with more 5 time than any other customer with more than 40% of confidence. </a:t>
            </a:r>
            <a:endParaRPr lang="en-US" dirty="0" smtClean="0">
              <a:latin typeface="Times New Roman" panose="02020603050405020304" pitchFamily="18" charset="0"/>
              <a:cs typeface="Times New Roman" panose="02020603050405020304" pitchFamily="18" charset="0"/>
            </a:endParaRPr>
          </a:p>
          <a:p>
            <a:pPr marL="514350" indent="-514350">
              <a:buSzPct val="119000"/>
              <a:buFont typeface="+mj-lt"/>
              <a:buAutoNum type="arabicPeriod" startAt="7"/>
            </a:pPr>
            <a:r>
              <a:rPr lang="en-US" dirty="0" smtClean="0">
                <a:latin typeface="Times New Roman" panose="02020603050405020304" pitchFamily="18" charset="0"/>
                <a:cs typeface="Times New Roman" panose="02020603050405020304" pitchFamily="18" charset="0"/>
              </a:rPr>
              <a:t>Most </a:t>
            </a:r>
            <a:r>
              <a:rPr lang="en-US" dirty="0">
                <a:latin typeface="Times New Roman" panose="02020603050405020304" pitchFamily="18" charset="0"/>
                <a:cs typeface="Times New Roman" panose="02020603050405020304" pitchFamily="18" charset="0"/>
              </a:rPr>
              <a:t>customer prefer Saigon noodles with chicken with more 950 time than any other customer with more than 40% of confidence.</a:t>
            </a:r>
          </a:p>
          <a:p>
            <a:pPr marL="514350" indent="-514350">
              <a:buSzPct val="119000"/>
              <a:buFont typeface="+mj-lt"/>
              <a:buAutoNum type="arabicPeriod" startAt="7"/>
            </a:pPr>
            <a:endParaRPr lang="en-US" dirty="0">
              <a:latin typeface="Times New Roman" panose="02020603050405020304" pitchFamily="18" charset="0"/>
              <a:cs typeface="Times New Roman" panose="02020603050405020304" pitchFamily="18" charset="0"/>
            </a:endParaRPr>
          </a:p>
          <a:p>
            <a:pPr marL="514350" indent="-514350">
              <a:buSzPct val="119000"/>
              <a:buFont typeface="+mj-lt"/>
              <a:buAutoNum type="arabicPeriod" startAt="7"/>
            </a:pPr>
            <a:endParaRPr lang="en-IN"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66822C15-1C6F-42E6-8C89-860867AE3773}"/>
              </a:ext>
            </a:extLst>
          </p:cNvPr>
          <p:cNvSpPr>
            <a:spLocks noGrp="1"/>
          </p:cNvSpPr>
          <p:nvPr>
            <p:ph type="title"/>
          </p:nvPr>
        </p:nvSpPr>
        <p:spPr>
          <a:xfrm>
            <a:off x="1827214" y="148591"/>
            <a:ext cx="10018713" cy="605790"/>
          </a:xfrm>
        </p:spPr>
        <p:txBody>
          <a:bodyPr>
            <a:noAutofit/>
          </a:bodyPr>
          <a:lstStyle/>
          <a:p>
            <a:pPr algn="l"/>
            <a:r>
              <a:rPr lang="en-IN" b="1" dirty="0"/>
              <a:t>Observations</a:t>
            </a:r>
          </a:p>
        </p:txBody>
      </p:sp>
    </p:spTree>
    <p:extLst>
      <p:ext uri="{BB962C8B-B14F-4D97-AF65-F5344CB8AC3E}">
        <p14:creationId xmlns:p14="http://schemas.microsoft.com/office/powerpoint/2010/main" val="1611533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7C15A6-E459-424E-BF1E-F464870DF714}"/>
              </a:ext>
            </a:extLst>
          </p:cNvPr>
          <p:cNvSpPr>
            <a:spLocks noGrp="1"/>
          </p:cNvSpPr>
          <p:nvPr>
            <p:ph type="title"/>
          </p:nvPr>
        </p:nvSpPr>
        <p:spPr>
          <a:xfrm>
            <a:off x="1610044" y="190501"/>
            <a:ext cx="10018713" cy="1443990"/>
          </a:xfrm>
        </p:spPr>
        <p:txBody>
          <a:bodyPr>
            <a:normAutofit/>
          </a:bodyPr>
          <a:lstStyle/>
          <a:p>
            <a:pPr algn="ctr"/>
            <a:r>
              <a:rPr lang="en-IN" sz="3700" b="1" dirty="0">
                <a:effectLst>
                  <a:outerShdw blurRad="38100" dist="38100" dir="2700000" algn="tl">
                    <a:srgbClr val="000000">
                      <a:alpha val="43137"/>
                    </a:srgbClr>
                  </a:outerShdw>
                </a:effectLst>
                <a:latin typeface="Times New Roman" pitchFamily="18" charset="0"/>
                <a:cs typeface="Times New Roman" pitchFamily="18" charset="0"/>
              </a:rPr>
              <a:t>Recommendations</a:t>
            </a:r>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611" y="1493950"/>
            <a:ext cx="10650827" cy="5254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836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2ABC37-F3A2-4D1F-92C4-40D039876F29}"/>
              </a:ext>
            </a:extLst>
          </p:cNvPr>
          <p:cNvSpPr>
            <a:spLocks noGrp="1"/>
          </p:cNvSpPr>
          <p:nvPr>
            <p:ph idx="1"/>
          </p:nvPr>
        </p:nvSpPr>
        <p:spPr>
          <a:xfrm>
            <a:off x="1484311" y="1341120"/>
            <a:ext cx="10372583" cy="4640581"/>
          </a:xfrm>
        </p:spPr>
        <p:txBody>
          <a:bodyPr>
            <a:normAutofit fontScale="25000" lnSpcReduction="20000"/>
          </a:bodyPr>
          <a:lstStyle/>
          <a:p>
            <a:pPr marL="0" indent="0">
              <a:lnSpc>
                <a:spcPct val="170000"/>
              </a:lnSpc>
              <a:buNone/>
            </a:pPr>
            <a:r>
              <a:rPr lang="en-US" sz="4800" b="1" dirty="0">
                <a:latin typeface="Times New Roman" panose="02020603050405020304" pitchFamily="18" charset="0"/>
                <a:cs typeface="Times New Roman" panose="02020603050405020304" pitchFamily="18" charset="0"/>
              </a:rPr>
              <a:t>The data set provided to you is the data set of  </a:t>
            </a:r>
            <a:r>
              <a:rPr lang="en-US" sz="4800" b="1" dirty="0" smtClean="0">
                <a:latin typeface="Times New Roman" panose="02020603050405020304" pitchFamily="18" charset="0"/>
                <a:cs typeface="Times New Roman" panose="02020603050405020304" pitchFamily="18" charset="0"/>
              </a:rPr>
              <a:t>Café Coffee Night  for </a:t>
            </a:r>
            <a:r>
              <a:rPr lang="en-US" sz="4800" b="1" dirty="0">
                <a:latin typeface="Times New Roman" panose="02020603050405020304" pitchFamily="18" charset="0"/>
                <a:cs typeface="Times New Roman" panose="02020603050405020304" pitchFamily="18" charset="0"/>
              </a:rPr>
              <a:t>one of its restaurants. Do a thorough analysis of the data and come up with the following analysis:</a:t>
            </a:r>
          </a:p>
          <a:p>
            <a:pPr marL="457200" lvl="1" indent="0">
              <a:buNone/>
            </a:pPr>
            <a:r>
              <a:rPr lang="en-US" sz="4800" dirty="0">
                <a:latin typeface="Times New Roman" panose="02020603050405020304" pitchFamily="18" charset="0"/>
                <a:cs typeface="Times New Roman" panose="02020603050405020304" pitchFamily="18" charset="0"/>
              </a:rPr>
              <a:t>• Exploratory Analysis</a:t>
            </a:r>
          </a:p>
          <a:p>
            <a:pPr marL="457200" lvl="1" indent="0">
              <a:buNone/>
            </a:pPr>
            <a:r>
              <a:rPr lang="en-US" sz="4800" dirty="0">
                <a:latin typeface="Times New Roman" panose="02020603050405020304" pitchFamily="18" charset="0"/>
                <a:cs typeface="Times New Roman" panose="02020603050405020304" pitchFamily="18" charset="0"/>
              </a:rPr>
              <a:t>• Menu Analysis</a:t>
            </a:r>
          </a:p>
          <a:p>
            <a:pPr marL="457200" lvl="1" indent="0">
              <a:buNone/>
            </a:pPr>
            <a:r>
              <a:rPr lang="en-US" sz="4800" dirty="0">
                <a:latin typeface="Times New Roman" panose="02020603050405020304" pitchFamily="18" charset="0"/>
                <a:cs typeface="Times New Roman" panose="02020603050405020304" pitchFamily="18" charset="0"/>
              </a:rPr>
              <a:t>• Recommendation </a:t>
            </a:r>
            <a:endParaRPr lang="en-IN" sz="4800" dirty="0">
              <a:latin typeface="Times New Roman" panose="02020603050405020304" pitchFamily="18" charset="0"/>
              <a:cs typeface="Times New Roman" panose="02020603050405020304" pitchFamily="18" charset="0"/>
            </a:endParaRPr>
          </a:p>
          <a:p>
            <a:pPr marL="0" indent="0">
              <a:buNone/>
            </a:pPr>
            <a:r>
              <a:rPr lang="en-US" sz="5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Analysis</a:t>
            </a:r>
          </a:p>
          <a:p>
            <a:pPr lvl="1">
              <a:lnSpc>
                <a:spcPct val="170000"/>
              </a:lnSpc>
            </a:pPr>
            <a:r>
              <a:rPr lang="en-US" sz="4800" b="1" dirty="0">
                <a:latin typeface="Times New Roman" panose="02020603050405020304" pitchFamily="18" charset="0"/>
                <a:cs typeface="Times New Roman" panose="02020603050405020304" pitchFamily="18" charset="0"/>
              </a:rPr>
              <a:t>Exploratory Analysis of data &amp; an executive summary of your top findings, supported by graphs.</a:t>
            </a:r>
          </a:p>
          <a:p>
            <a:pPr lvl="1">
              <a:lnSpc>
                <a:spcPct val="170000"/>
              </a:lnSpc>
            </a:pPr>
            <a:r>
              <a:rPr lang="en-US" sz="4800" b="1" dirty="0">
                <a:latin typeface="Times New Roman" panose="02020603050405020304" pitchFamily="18" charset="0"/>
                <a:cs typeface="Times New Roman" panose="02020603050405020304" pitchFamily="18" charset="0"/>
              </a:rPr>
              <a:t>What kind of trends do you notice in terms of consumer behavior over different times of the day and different days of the week? Can you give concrete recommendations based on the same? 10 Marks</a:t>
            </a:r>
          </a:p>
          <a:p>
            <a:pPr lvl="1">
              <a:lnSpc>
                <a:spcPct val="170000"/>
              </a:lnSpc>
            </a:pPr>
            <a:r>
              <a:rPr lang="en-US" sz="4800" b="1" dirty="0">
                <a:latin typeface="Times New Roman" panose="02020603050405020304" pitchFamily="18" charset="0"/>
                <a:cs typeface="Times New Roman" panose="02020603050405020304" pitchFamily="18" charset="0"/>
              </a:rPr>
              <a:t>Are there certain menu items that can be taken off the menu? </a:t>
            </a:r>
          </a:p>
          <a:p>
            <a:pPr lvl="1">
              <a:lnSpc>
                <a:spcPct val="170000"/>
              </a:lnSpc>
            </a:pPr>
            <a:r>
              <a:rPr lang="en-US" sz="4800" b="1" dirty="0">
                <a:latin typeface="Times New Roman" panose="02020603050405020304" pitchFamily="18" charset="0"/>
                <a:cs typeface="Times New Roman" panose="02020603050405020304" pitchFamily="18" charset="0"/>
              </a:rPr>
              <a:t>Are there trends across months that you are able to notice? </a:t>
            </a:r>
          </a:p>
          <a:p>
            <a:pPr>
              <a:buFont typeface="Wingdings" panose="05000000000000000000" pitchFamily="2" charset="2"/>
              <a:buChar char="v"/>
            </a:pPr>
            <a:endParaRPr lang="en-US" sz="4800" b="1" dirty="0">
              <a:latin typeface="Times New Roman" panose="02020603050405020304" pitchFamily="18" charset="0"/>
              <a:cs typeface="Times New Roman" panose="02020603050405020304" pitchFamily="18" charset="0"/>
            </a:endParaRPr>
          </a:p>
          <a:p>
            <a:pPr marL="0" indent="0">
              <a:buNone/>
            </a:pPr>
            <a:r>
              <a:rPr lang="en-US" sz="5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Menu Analysis</a:t>
            </a:r>
          </a:p>
          <a:p>
            <a:pPr lvl="1">
              <a:lnSpc>
                <a:spcPct val="170000"/>
              </a:lnSpc>
            </a:pPr>
            <a:r>
              <a:rPr lang="en-US" sz="4800" b="1" dirty="0">
                <a:latin typeface="Times New Roman" panose="02020603050405020304" pitchFamily="18" charset="0"/>
                <a:cs typeface="Times New Roman" panose="02020603050405020304" pitchFamily="18" charset="0"/>
              </a:rPr>
              <a:t>Identify the most popular combos that can be suggested to the restaurant chain after a thorough analysis of the most commonly occurring sets of menu items in the customer orders. The restaurant </a:t>
            </a:r>
            <a:r>
              <a:rPr lang="en-US" sz="4800" b="1" dirty="0" smtClean="0">
                <a:latin typeface="Times New Roman" panose="02020603050405020304" pitchFamily="18" charset="0"/>
                <a:cs typeface="Times New Roman" panose="02020603050405020304" pitchFamily="18" charset="0"/>
              </a:rPr>
              <a:t> doesn’t </a:t>
            </a:r>
            <a:r>
              <a:rPr lang="en-US" sz="4800" b="1" dirty="0">
                <a:latin typeface="Times New Roman" panose="02020603050405020304" pitchFamily="18" charset="0"/>
                <a:cs typeface="Times New Roman" panose="02020603050405020304" pitchFamily="18" charset="0"/>
              </a:rPr>
              <a:t>have any combo meals. </a:t>
            </a:r>
            <a:r>
              <a:rPr lang="en-US" sz="4800" b="1" dirty="0" smtClean="0">
                <a:latin typeface="Times New Roman" panose="02020603050405020304" pitchFamily="18" charset="0"/>
                <a:cs typeface="Times New Roman" panose="02020603050405020304" pitchFamily="18" charset="0"/>
              </a:rPr>
              <a:t> Can </a:t>
            </a:r>
            <a:r>
              <a:rPr lang="en-US" sz="4800" b="1" dirty="0">
                <a:latin typeface="Times New Roman" panose="02020603050405020304" pitchFamily="18" charset="0"/>
                <a:cs typeface="Times New Roman" panose="02020603050405020304" pitchFamily="18" charset="0"/>
              </a:rPr>
              <a:t>you suggest the best combo meals? </a:t>
            </a:r>
          </a:p>
          <a:p>
            <a:endParaRPr lang="en-US" sz="1200" dirty="0"/>
          </a:p>
          <a:p>
            <a:pPr marL="457200" lvl="1" indent="0">
              <a:buNone/>
            </a:pPr>
            <a:endParaRPr lang="en-US" sz="1200" dirty="0"/>
          </a:p>
        </p:txBody>
      </p:sp>
      <p:sp>
        <p:nvSpPr>
          <p:cNvPr id="2" name="Title 1">
            <a:extLst>
              <a:ext uri="{FF2B5EF4-FFF2-40B4-BE49-F238E27FC236}">
                <a16:creationId xmlns:a16="http://schemas.microsoft.com/office/drawing/2014/main" xmlns="" id="{8339BDBF-8639-45C9-833C-90DDA78A821B}"/>
              </a:ext>
            </a:extLst>
          </p:cNvPr>
          <p:cNvSpPr>
            <a:spLocks noGrp="1"/>
          </p:cNvSpPr>
          <p:nvPr>
            <p:ph type="title"/>
          </p:nvPr>
        </p:nvSpPr>
        <p:spPr>
          <a:xfrm>
            <a:off x="1484311" y="176649"/>
            <a:ext cx="10018713" cy="633845"/>
          </a:xfrm>
        </p:spPr>
        <p:txBody>
          <a:bodyPr>
            <a:normAutofit fontScale="90000"/>
          </a:bodyPr>
          <a:lstStyle/>
          <a:p>
            <a:pPr algn="l"/>
            <a:r>
              <a:rPr lang="en-IN" dirty="0">
                <a:latin typeface="Times New Roman" panose="02020603050405020304" pitchFamily="18" charset="0"/>
                <a:cs typeface="Times New Roman" panose="02020603050405020304" pitchFamily="18" charset="0"/>
              </a:rPr>
              <a:t>Assignment </a:t>
            </a:r>
            <a:r>
              <a:rPr lang="en-IN" dirty="0" smtClean="0">
                <a:latin typeface="Times New Roman" panose="02020603050405020304" pitchFamily="18" charset="0"/>
                <a:cs typeface="Times New Roman" panose="02020603050405020304" pitchFamily="18" charset="0"/>
              </a:rPr>
              <a:t>Details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047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62B759-A8AD-46A4-8FFE-CF4C8ED9BC3E}"/>
              </a:ext>
            </a:extLst>
          </p:cNvPr>
          <p:cNvSpPr>
            <a:spLocks noGrp="1"/>
          </p:cNvSpPr>
          <p:nvPr>
            <p:ph idx="1"/>
          </p:nvPr>
        </p:nvSpPr>
        <p:spPr>
          <a:xfrm>
            <a:off x="244699" y="83713"/>
            <a:ext cx="11781048" cy="6639788"/>
          </a:xfrm>
        </p:spPr>
        <p:txBody>
          <a:bodyPr>
            <a:normAutofit/>
          </a:bodyPr>
          <a:lstStyle/>
          <a:p>
            <a:pPr>
              <a:buClrTx/>
              <a:buSzPct val="101000"/>
              <a:buFont typeface="Wingdings" panose="05000000000000000000" pitchFamily="2" charset="2"/>
              <a:buChar char="ü"/>
            </a:pPr>
            <a:endParaRPr lang="en-US" sz="1400" dirty="0" smtClean="0">
              <a:latin typeface="Times New Roman" panose="02020603050405020304" pitchFamily="18" charset="0"/>
              <a:cs typeface="Times New Roman" panose="02020603050405020304" pitchFamily="18" charset="0"/>
            </a:endParaRPr>
          </a:p>
          <a:p>
            <a:pPr>
              <a:buClrTx/>
              <a:buSzPct val="101000"/>
              <a:buFont typeface="Wingdings" panose="05000000000000000000" pitchFamily="2" charset="2"/>
              <a:buChar char="ü"/>
            </a:pPr>
            <a:r>
              <a:rPr lang="en-US" sz="1800" dirty="0" smtClean="0">
                <a:latin typeface="Times New Roman" panose="02020603050405020304" pitchFamily="18" charset="0"/>
                <a:cs typeface="Times New Roman" panose="02020603050405020304" pitchFamily="18" charset="0"/>
              </a:rPr>
              <a:t>Top </a:t>
            </a:r>
            <a:r>
              <a:rPr lang="en-US" sz="1800" dirty="0">
                <a:latin typeface="Times New Roman" panose="02020603050405020304" pitchFamily="18" charset="0"/>
                <a:cs typeface="Times New Roman" panose="02020603050405020304" pitchFamily="18" charset="0"/>
              </a:rPr>
              <a:t>selling Category of the product for the Café is Tobacco, Food, Beverage, Liquor. </a:t>
            </a:r>
          </a:p>
          <a:p>
            <a:pPr>
              <a:buClrTx/>
              <a:buSzPct val="10100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Sales of most products starts increasing on Friday and reaches a peak on Saturday </a:t>
            </a:r>
            <a:r>
              <a:rPr lang="en-US" sz="1800" dirty="0" smtClean="0">
                <a:latin typeface="Times New Roman" panose="02020603050405020304" pitchFamily="18" charset="0"/>
                <a:cs typeface="Times New Roman" panose="02020603050405020304" pitchFamily="18" charset="0"/>
              </a:rPr>
              <a:t>.</a:t>
            </a:r>
          </a:p>
          <a:p>
            <a:pPr>
              <a:buClrTx/>
              <a:buSzPct val="10100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Merchandise, Miscellaneous and Liquor and tobacco are the categories of product sold mostly in night. </a:t>
            </a:r>
          </a:p>
          <a:p>
            <a:pPr>
              <a:buClrTx/>
              <a:buSzPct val="10100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Sales show steady progress from 1100 hours onwards. Restaurant makes max sales in the evenings between 19:00-23:00 hours. Peak time is 19:00-20:00 hours. </a:t>
            </a:r>
          </a:p>
          <a:p>
            <a:pPr>
              <a:buClrTx/>
              <a:buSzPct val="101000"/>
              <a:buFont typeface="Wingdings" panose="05000000000000000000" pitchFamily="2" charset="2"/>
              <a:buChar char="ü"/>
            </a:pPr>
            <a:r>
              <a:rPr lang="en-US" sz="1800" dirty="0" smtClean="0">
                <a:latin typeface="Times New Roman" panose="02020603050405020304" pitchFamily="18" charset="0"/>
                <a:cs typeface="Times New Roman" panose="02020603050405020304" pitchFamily="18" charset="0"/>
              </a:rPr>
              <a:t>Tobacco </a:t>
            </a:r>
            <a:r>
              <a:rPr lang="en-US" sz="1800" dirty="0">
                <a:latin typeface="Times New Roman" panose="02020603050405020304" pitchFamily="18" charset="0"/>
                <a:cs typeface="Times New Roman" panose="02020603050405020304" pitchFamily="18" charset="0"/>
              </a:rPr>
              <a:t>and Wine are sold throughout the day but increases up in night. </a:t>
            </a:r>
          </a:p>
          <a:p>
            <a:pPr>
              <a:buClrTx/>
              <a:buSzPct val="10100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Sales of products increases  from June and peak up in Dec month</a:t>
            </a:r>
            <a:r>
              <a:rPr lang="en-US" sz="1800" dirty="0" smtClean="0">
                <a:latin typeface="Times New Roman" panose="02020603050405020304" pitchFamily="18" charset="0"/>
                <a:cs typeface="Times New Roman" panose="02020603050405020304" pitchFamily="18" charset="0"/>
              </a:rPr>
              <a:t>.</a:t>
            </a:r>
          </a:p>
          <a:p>
            <a:pPr marL="0" indent="0">
              <a:buClrTx/>
              <a:buSzPct val="101000"/>
              <a:buNone/>
            </a:pPr>
            <a:endParaRPr lang="en-US" sz="2000" b="1" dirty="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Tx/>
              <a:buSzPct val="101000"/>
              <a:buNone/>
            </a:pPr>
            <a:r>
              <a:rPr lang="en-US" sz="24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Add-ons </a:t>
            </a:r>
            <a:r>
              <a:rPr lang="en-US" sz="24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increase the Sales</a:t>
            </a:r>
          </a:p>
          <a:p>
            <a:pPr>
              <a:buClrTx/>
              <a:buSzPct val="101000"/>
              <a:buFont typeface="Wingdings" panose="05000000000000000000" pitchFamily="2" charset="2"/>
              <a:buChar char="ü"/>
            </a:pPr>
            <a:r>
              <a:rPr lang="en-US" sz="1600" dirty="0">
                <a:solidFill>
                  <a:schemeClr val="accent1"/>
                </a:solidFill>
                <a:latin typeface="Times New Roman" panose="02020603050405020304" pitchFamily="18" charset="0"/>
                <a:cs typeface="Times New Roman" panose="02020603050405020304" pitchFamily="18" charset="0"/>
              </a:rPr>
              <a:t>Give Happy hours offer in liquor category to increase the sales of the liquors during day time.</a:t>
            </a:r>
          </a:p>
          <a:p>
            <a:pPr>
              <a:buClrTx/>
              <a:buSzPct val="101000"/>
              <a:buFont typeface="Wingdings" panose="05000000000000000000" pitchFamily="2" charset="2"/>
              <a:buChar char="ü"/>
            </a:pPr>
            <a:r>
              <a:rPr lang="en-US" sz="1600" dirty="0">
                <a:solidFill>
                  <a:schemeClr val="accent1"/>
                </a:solidFill>
                <a:latin typeface="Times New Roman" panose="02020603050405020304" pitchFamily="18" charset="0"/>
                <a:cs typeface="Times New Roman" panose="02020603050405020304" pitchFamily="18" charset="0"/>
              </a:rPr>
              <a:t>Combine the food products with tobacco product with discounted prices.</a:t>
            </a:r>
          </a:p>
          <a:p>
            <a:pPr>
              <a:buClrTx/>
              <a:buSzPct val="101000"/>
              <a:buFont typeface="Wingdings" panose="05000000000000000000" pitchFamily="2" charset="2"/>
              <a:buChar char="ü"/>
            </a:pPr>
            <a:r>
              <a:rPr lang="en-US" sz="1600" dirty="0">
                <a:solidFill>
                  <a:schemeClr val="accent1"/>
                </a:solidFill>
                <a:latin typeface="Times New Roman" panose="02020603050405020304" pitchFamily="18" charset="0"/>
                <a:cs typeface="Times New Roman" panose="02020603050405020304" pitchFamily="18" charset="0"/>
              </a:rPr>
              <a:t>Combine different food products and  sales them at discounted prices.</a:t>
            </a:r>
          </a:p>
          <a:p>
            <a:pPr>
              <a:buClrTx/>
              <a:buSzPct val="101000"/>
              <a:buFont typeface="Wingdings" panose="05000000000000000000" pitchFamily="2" charset="2"/>
              <a:buChar char="ü"/>
            </a:pPr>
            <a:r>
              <a:rPr lang="en-US" sz="1600" dirty="0">
                <a:solidFill>
                  <a:schemeClr val="accent1"/>
                </a:solidFill>
                <a:latin typeface="Times New Roman" panose="02020603050405020304" pitchFamily="18" charset="0"/>
                <a:cs typeface="Times New Roman" panose="02020603050405020304" pitchFamily="18" charset="0"/>
              </a:rPr>
              <a:t>Operate the store during morning time to increase the sales and  include breakfast items.</a:t>
            </a:r>
          </a:p>
          <a:p>
            <a:pPr>
              <a:buClrTx/>
              <a:buSzPct val="101000"/>
              <a:buFont typeface="Wingdings" panose="05000000000000000000" pitchFamily="2" charset="2"/>
              <a:buChar char="ü"/>
            </a:pPr>
            <a:r>
              <a:rPr lang="en-US" sz="1600" dirty="0">
                <a:solidFill>
                  <a:schemeClr val="accent1"/>
                </a:solidFill>
                <a:latin typeface="Times New Roman" panose="02020603050405020304" pitchFamily="18" charset="0"/>
                <a:cs typeface="Times New Roman" panose="02020603050405020304" pitchFamily="18" charset="0"/>
              </a:rPr>
              <a:t>During weekday sells the products at discount prices.</a:t>
            </a:r>
          </a:p>
          <a:p>
            <a:pPr>
              <a:buClrTx/>
              <a:buSzPct val="101000"/>
              <a:buFont typeface="Wingdings" panose="05000000000000000000" pitchFamily="2" charset="2"/>
              <a:buChar char="ü"/>
            </a:pPr>
            <a:r>
              <a:rPr lang="en-US" sz="1600" dirty="0">
                <a:solidFill>
                  <a:schemeClr val="accent1"/>
                </a:solidFill>
                <a:latin typeface="Times New Roman" panose="02020603050405020304" pitchFamily="18" charset="0"/>
                <a:cs typeface="Times New Roman" panose="02020603050405020304" pitchFamily="18" charset="0"/>
              </a:rPr>
              <a:t>Combination or introducing buy 2 and get 1 scheme.</a:t>
            </a:r>
          </a:p>
          <a:p>
            <a:pPr>
              <a:buClrTx/>
              <a:buSzPct val="101000"/>
              <a:buFont typeface="Wingdings" panose="05000000000000000000" pitchFamily="2" charset="2"/>
              <a:buChar char="ü"/>
            </a:pPr>
            <a:r>
              <a:rPr lang="en-US" sz="1600" dirty="0">
                <a:solidFill>
                  <a:schemeClr val="accent1"/>
                </a:solidFill>
                <a:latin typeface="Times New Roman" panose="02020603050405020304" pitchFamily="18" charset="0"/>
                <a:cs typeface="Times New Roman" panose="02020603050405020304" pitchFamily="18" charset="0"/>
              </a:rPr>
              <a:t>Combine Hookah with food or beverage or liquor items to increase the sales.</a:t>
            </a:r>
          </a:p>
          <a:p>
            <a:pPr>
              <a:buClrTx/>
              <a:buSzPct val="101000"/>
              <a:buFont typeface="Wingdings" panose="05000000000000000000" pitchFamily="2" charset="2"/>
              <a:buChar char="ü"/>
            </a:pPr>
            <a:r>
              <a:rPr lang="en-US" sz="1600" dirty="0">
                <a:solidFill>
                  <a:schemeClr val="accent1"/>
                </a:solidFill>
                <a:latin typeface="Times New Roman" panose="02020603050405020304" pitchFamily="18" charset="0"/>
                <a:cs typeface="Times New Roman" panose="02020603050405020304" pitchFamily="18" charset="0"/>
              </a:rPr>
              <a:t>Increase the sales of merchandise by providing them at discount price with different food </a:t>
            </a:r>
            <a:r>
              <a:rPr lang="en-IN" sz="1600" dirty="0">
                <a:solidFill>
                  <a:schemeClr val="accent1"/>
                </a:solidFill>
                <a:latin typeface="Times New Roman" panose="02020603050405020304" pitchFamily="18" charset="0"/>
                <a:cs typeface="Times New Roman" panose="02020603050405020304" pitchFamily="18" charset="0"/>
              </a:rPr>
              <a:t>.</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6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p:cTn id="3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fade">
                                      <p:cBhvr>
                                        <p:cTn id="59" dur="500"/>
                                        <p:tgtEl>
                                          <p:spTgt spid="3">
                                            <p:txEl>
                                              <p:pRg st="12" end="1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Effect transition="in" filter="fade">
                                      <p:cBhvr>
                                        <p:cTn id="64" dur="500"/>
                                        <p:tgtEl>
                                          <p:spTgt spid="3">
                                            <p:txEl>
                                              <p:pRg st="13" end="1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Effect transition="in" filter="fade">
                                      <p:cBhvr>
                                        <p:cTn id="69" dur="500"/>
                                        <p:tgtEl>
                                          <p:spTgt spid="3">
                                            <p:txEl>
                                              <p:pRg st="14" end="1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15" end="15"/>
                                            </p:txEl>
                                          </p:spTgt>
                                        </p:tgtEl>
                                        <p:attrNameLst>
                                          <p:attrName>style.visibility</p:attrName>
                                        </p:attrNameLst>
                                      </p:cBhvr>
                                      <p:to>
                                        <p:strVal val="visible"/>
                                      </p:to>
                                    </p:set>
                                    <p:animEffect transition="in" filter="fade">
                                      <p:cBhvr>
                                        <p:cTn id="74" dur="500"/>
                                        <p:tgtEl>
                                          <p:spTgt spid="3">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Effect transition="in" filter="fade">
                                      <p:cBhvr>
                                        <p:cTn id="79"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2ABC37-F3A2-4D1F-92C4-40D039876F29}"/>
              </a:ext>
            </a:extLst>
          </p:cNvPr>
          <p:cNvSpPr>
            <a:spLocks noGrp="1"/>
          </p:cNvSpPr>
          <p:nvPr>
            <p:ph idx="1"/>
          </p:nvPr>
        </p:nvSpPr>
        <p:spPr/>
        <p:txBody>
          <a:bodyPr>
            <a:normAutofit/>
          </a:bodyPr>
          <a:lstStyle/>
          <a:p>
            <a:endParaRPr lang="en-US" sz="1200" dirty="0"/>
          </a:p>
          <a:p>
            <a:pPr marL="457200" lvl="1" indent="0">
              <a:buNone/>
            </a:pPr>
            <a:endParaRPr lang="en-US" sz="1200" dirty="0"/>
          </a:p>
        </p:txBody>
      </p:sp>
      <p:sp>
        <p:nvSpPr>
          <p:cNvPr id="2" name="Title 1"/>
          <p:cNvSpPr>
            <a:spLocks noGrp="1"/>
          </p:cNvSpPr>
          <p:nvPr>
            <p:ph type="title"/>
          </p:nvPr>
        </p:nvSpPr>
        <p:spPr/>
        <p:txBody>
          <a:bodyPr>
            <a:normAutofit/>
          </a:bodyPr>
          <a:lstStyle/>
          <a:p>
            <a:pPr algn="ctr"/>
            <a:r>
              <a:rPr lang="en-US" sz="3700" dirty="0">
                <a:effectLst>
                  <a:outerShdw blurRad="38100" dist="38100" dir="2700000" algn="tl">
                    <a:srgbClr val="000000">
                      <a:alpha val="43137"/>
                    </a:srgbClr>
                  </a:outerShdw>
                </a:effectLst>
                <a:latin typeface="Times New Roman" pitchFamily="18" charset="0"/>
                <a:cs typeface="Times New Roman" pitchFamily="18" charset="0"/>
              </a:rPr>
              <a:t>Exploratory Data Analysis</a:t>
            </a:r>
          </a:p>
        </p:txBody>
      </p:sp>
      <p:pic>
        <p:nvPicPr>
          <p:cNvPr id="1026" name="Picture 2" descr="Exploratory Data Analysis Using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38" y="1558344"/>
            <a:ext cx="11585575" cy="419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439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99245" y="476518"/>
            <a:ext cx="11565228" cy="6259133"/>
          </a:xfrm>
          <a:prstGeom prst="rect">
            <a:avLst/>
          </a:prstGeom>
        </p:spPr>
      </p:pic>
    </p:spTree>
    <p:extLst>
      <p:ext uri="{BB962C8B-B14F-4D97-AF65-F5344CB8AC3E}">
        <p14:creationId xmlns:p14="http://schemas.microsoft.com/office/powerpoint/2010/main" val="3118881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C728FEE-67AB-4E74-BA28-B3C1E37C6363}"/>
              </a:ext>
            </a:extLst>
          </p:cNvPr>
          <p:cNvSpPr txBox="1"/>
          <p:nvPr/>
        </p:nvSpPr>
        <p:spPr>
          <a:xfrm>
            <a:off x="2762248" y="4946831"/>
            <a:ext cx="70199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December Month </a:t>
            </a:r>
            <a:r>
              <a:rPr lang="en-US" dirty="0" smtClean="0">
                <a:latin typeface="Times New Roman" panose="02020603050405020304" pitchFamily="18" charset="0"/>
                <a:cs typeface="Times New Roman" panose="02020603050405020304" pitchFamily="18" charset="0"/>
              </a:rPr>
              <a:t>has </a:t>
            </a:r>
            <a:r>
              <a:rPr lang="en-US" dirty="0">
                <a:latin typeface="Times New Roman" panose="02020603050405020304" pitchFamily="18" charset="0"/>
                <a:cs typeface="Times New Roman" panose="02020603050405020304" pitchFamily="18" charset="0"/>
              </a:rPr>
              <a:t>highest Revenue </a:t>
            </a:r>
            <a:r>
              <a:rPr lang="en-US" dirty="0" smtClean="0">
                <a:latin typeface="Times New Roman" panose="02020603050405020304" pitchFamily="18" charset="0"/>
                <a:cs typeface="Times New Roman" panose="02020603050405020304" pitchFamily="18" charset="0"/>
              </a:rPr>
              <a:t>10.59 % </a:t>
            </a:r>
            <a:r>
              <a:rPr lang="en-US" dirty="0">
                <a:latin typeface="Times New Roman" panose="02020603050405020304" pitchFamily="18" charset="0"/>
                <a:cs typeface="Times New Roman" panose="02020603050405020304" pitchFamily="18" charset="0"/>
              </a:rPr>
              <a:t>in the Financial Year </a:t>
            </a:r>
            <a:endParaRPr lang="en-IN"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365163" y="696686"/>
            <a:ext cx="9672032" cy="4250147"/>
          </a:xfrm>
          <a:prstGeom prst="rect">
            <a:avLst/>
          </a:prstGeom>
        </p:spPr>
      </p:pic>
    </p:spTree>
    <p:extLst>
      <p:ext uri="{BB962C8B-B14F-4D97-AF65-F5344CB8AC3E}">
        <p14:creationId xmlns:p14="http://schemas.microsoft.com/office/powerpoint/2010/main" val="433343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C728FEE-67AB-4E74-BA28-B3C1E37C6363}"/>
              </a:ext>
            </a:extLst>
          </p:cNvPr>
          <p:cNvSpPr txBox="1"/>
          <p:nvPr/>
        </p:nvSpPr>
        <p:spPr>
          <a:xfrm>
            <a:off x="2421731" y="216477"/>
            <a:ext cx="7019925"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Revenue  Share Vs. Quantity Share</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20D95D68-2AA9-499E-90F1-D3D06B3494D7}"/>
              </a:ext>
            </a:extLst>
          </p:cNvPr>
          <p:cNvSpPr txBox="1"/>
          <p:nvPr/>
        </p:nvSpPr>
        <p:spPr>
          <a:xfrm>
            <a:off x="2421731" y="3526640"/>
            <a:ext cx="8298180" cy="307777"/>
          </a:xfrm>
          <a:prstGeom prst="rect">
            <a:avLst/>
          </a:prstGeom>
          <a:noFill/>
        </p:spPr>
        <p:txBody>
          <a:bodyPr wrap="square" rtlCol="0">
            <a:spAutoFit/>
          </a:bodyPr>
          <a:lstStyle/>
          <a:p>
            <a:pPr algn="ctr"/>
            <a:r>
              <a:rPr lang="en-US" sz="1400" dirty="0">
                <a:solidFill>
                  <a:srgbClr val="0070C0"/>
                </a:solidFill>
              </a:rPr>
              <a:t>Food is sold the most. Tobacco holds the top revenue share</a:t>
            </a:r>
            <a:endParaRPr lang="en-IN" sz="1400" dirty="0">
              <a:solidFill>
                <a:srgbClr val="0070C0"/>
              </a:solidFill>
            </a:endParaRPr>
          </a:p>
        </p:txBody>
      </p:sp>
      <p:pic>
        <p:nvPicPr>
          <p:cNvPr id="6" name="Picture 5"/>
          <p:cNvPicPr/>
          <p:nvPr/>
        </p:nvPicPr>
        <p:blipFill>
          <a:blip r:embed="rId2"/>
          <a:stretch>
            <a:fillRect/>
          </a:stretch>
        </p:blipFill>
        <p:spPr>
          <a:xfrm>
            <a:off x="1712889" y="585811"/>
            <a:ext cx="9491731" cy="2800577"/>
          </a:xfrm>
          <a:prstGeom prst="rect">
            <a:avLst/>
          </a:prstGeom>
        </p:spPr>
      </p:pic>
      <p:pic>
        <p:nvPicPr>
          <p:cNvPr id="7" name="Picture 6"/>
          <p:cNvPicPr/>
          <p:nvPr/>
        </p:nvPicPr>
        <p:blipFill>
          <a:blip r:embed="rId3"/>
          <a:stretch>
            <a:fillRect/>
          </a:stretch>
        </p:blipFill>
        <p:spPr>
          <a:xfrm>
            <a:off x="1068947" y="3834414"/>
            <a:ext cx="10547799" cy="3023586"/>
          </a:xfrm>
          <a:prstGeom prst="rect">
            <a:avLst/>
          </a:prstGeom>
        </p:spPr>
      </p:pic>
    </p:spTree>
    <p:extLst>
      <p:ext uri="{BB962C8B-B14F-4D97-AF65-F5344CB8AC3E}">
        <p14:creationId xmlns:p14="http://schemas.microsoft.com/office/powerpoint/2010/main" val="2249064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B9D3B9-5C6E-4A64-AE11-A591F52EE9A5}"/>
              </a:ext>
            </a:extLst>
          </p:cNvPr>
          <p:cNvSpPr>
            <a:spLocks noGrp="1"/>
          </p:cNvSpPr>
          <p:nvPr>
            <p:ph type="title"/>
          </p:nvPr>
        </p:nvSpPr>
        <p:spPr>
          <a:xfrm>
            <a:off x="1380405" y="0"/>
            <a:ext cx="10018713" cy="841664"/>
          </a:xfrm>
        </p:spPr>
        <p:txBody>
          <a:bodyPr>
            <a:normAutofit/>
          </a:bodyPr>
          <a:lstStyle/>
          <a:p>
            <a:r>
              <a:rPr lang="en-IN" sz="2800" dirty="0">
                <a:latin typeface="Times New Roman" panose="02020603050405020304" pitchFamily="18" charset="0"/>
                <a:cs typeface="Times New Roman" panose="02020603050405020304" pitchFamily="18" charset="0"/>
              </a:rPr>
              <a:t>Revenue Contribution Category-wise</a:t>
            </a:r>
          </a:p>
        </p:txBody>
      </p:sp>
      <p:sp>
        <p:nvSpPr>
          <p:cNvPr id="20" name="TextBox 19">
            <a:extLst>
              <a:ext uri="{FF2B5EF4-FFF2-40B4-BE49-F238E27FC236}">
                <a16:creationId xmlns:a16="http://schemas.microsoft.com/office/drawing/2014/main" xmlns="" id="{D7C94878-4A14-4C7E-BCDF-C313F2CF892A}"/>
              </a:ext>
            </a:extLst>
          </p:cNvPr>
          <p:cNvSpPr txBox="1"/>
          <p:nvPr/>
        </p:nvSpPr>
        <p:spPr>
          <a:xfrm>
            <a:off x="2869364" y="769807"/>
            <a:ext cx="5933209" cy="369332"/>
          </a:xfrm>
          <a:prstGeom prst="rect">
            <a:avLst/>
          </a:prstGeom>
          <a:noFill/>
        </p:spPr>
        <p:txBody>
          <a:bodyPr wrap="square" rtlCol="0">
            <a:spAutoFit/>
          </a:bodyPr>
          <a:lstStyle/>
          <a:p>
            <a:pPr algn="ctr"/>
            <a:r>
              <a:rPr lang="en-US" b="1" dirty="0">
                <a:solidFill>
                  <a:srgbClr val="0070C0"/>
                </a:solidFill>
              </a:rPr>
              <a:t>Tobacco, Food and Beverages are top contributors</a:t>
            </a:r>
            <a:endParaRPr lang="en-IN" b="1" dirty="0">
              <a:solidFill>
                <a:srgbClr val="0070C0"/>
              </a:solidFill>
            </a:endParaRPr>
          </a:p>
        </p:txBody>
      </p:sp>
      <p:pic>
        <p:nvPicPr>
          <p:cNvPr id="6" name="Content Placeholder 5"/>
          <p:cNvPicPr>
            <a:picLocks noGrp="1"/>
          </p:cNvPicPr>
          <p:nvPr>
            <p:ph idx="1"/>
          </p:nvPr>
        </p:nvPicPr>
        <p:blipFill>
          <a:blip r:embed="rId2"/>
          <a:stretch>
            <a:fillRect/>
          </a:stretch>
        </p:blipFill>
        <p:spPr>
          <a:xfrm>
            <a:off x="1197735" y="1139141"/>
            <a:ext cx="9826580" cy="5042721"/>
          </a:xfrm>
          <a:prstGeom prst="rect">
            <a:avLst/>
          </a:prstGeom>
        </p:spPr>
      </p:pic>
    </p:spTree>
    <p:extLst>
      <p:ext uri="{BB962C8B-B14F-4D97-AF65-F5344CB8AC3E}">
        <p14:creationId xmlns:p14="http://schemas.microsoft.com/office/powerpoint/2010/main" val="1259205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1F7704AD-B672-4870-8B08-0DC3ECE928A7}"/>
              </a:ext>
            </a:extLst>
          </p:cNvPr>
          <p:cNvSpPr txBox="1"/>
          <p:nvPr/>
        </p:nvSpPr>
        <p:spPr>
          <a:xfrm>
            <a:off x="6798365" y="103787"/>
            <a:ext cx="5208107" cy="1815882"/>
          </a:xfrm>
          <a:prstGeom prst="rect">
            <a:avLst/>
          </a:prstGeom>
          <a:noFill/>
        </p:spPr>
        <p:txBody>
          <a:bodyPr wrap="square" rtlCol="0">
            <a:spAutoFit/>
          </a:bodyPr>
          <a:lstStyle/>
          <a:p>
            <a:pPr marL="285750" lvl="0" indent="-285750">
              <a:buFont typeface="Wingdings" pitchFamily="2" charset="2"/>
              <a:buChar char="v"/>
            </a:pPr>
            <a:r>
              <a:rPr lang="en-US" sz="1400" b="1" dirty="0" smtClean="0">
                <a:latin typeface="Times New Roman" pitchFamily="18" charset="0"/>
                <a:cs typeface="Times New Roman" pitchFamily="18" charset="0"/>
              </a:rPr>
              <a:t>Peak </a:t>
            </a:r>
            <a:r>
              <a:rPr lang="en-US" sz="1400" b="1" dirty="0">
                <a:latin typeface="Times New Roman" pitchFamily="18" charset="0"/>
                <a:cs typeface="Times New Roman" pitchFamily="18" charset="0"/>
              </a:rPr>
              <a:t>time for selling Food items is from </a:t>
            </a:r>
            <a:r>
              <a:rPr lang="en-US" sz="1400" b="1" dirty="0" smtClean="0">
                <a:latin typeface="Times New Roman" pitchFamily="18" charset="0"/>
                <a:cs typeface="Times New Roman" pitchFamily="18" charset="0"/>
              </a:rPr>
              <a:t>4PM </a:t>
            </a:r>
            <a:r>
              <a:rPr lang="en-US" sz="1400" b="1" dirty="0">
                <a:latin typeface="Times New Roman" pitchFamily="18" charset="0"/>
                <a:cs typeface="Times New Roman" pitchFamily="18" charset="0"/>
              </a:rPr>
              <a:t>to midnight </a:t>
            </a:r>
          </a:p>
          <a:p>
            <a:pPr marL="285750" lvl="0" indent="-285750">
              <a:buFont typeface="Wingdings" pitchFamily="2" charset="2"/>
              <a:buChar char="v"/>
            </a:pPr>
            <a:r>
              <a:rPr lang="en-US" sz="1400" b="1" dirty="0" smtClean="0">
                <a:latin typeface="Times New Roman" pitchFamily="18" charset="0"/>
                <a:cs typeface="Times New Roman" pitchFamily="18" charset="0"/>
              </a:rPr>
              <a:t>Peak </a:t>
            </a:r>
            <a:r>
              <a:rPr lang="en-US" sz="1400" b="1" dirty="0">
                <a:latin typeface="Times New Roman" pitchFamily="18" charset="0"/>
                <a:cs typeface="Times New Roman" pitchFamily="18" charset="0"/>
              </a:rPr>
              <a:t>time of selling Beverages are from </a:t>
            </a:r>
            <a:r>
              <a:rPr lang="en-US" sz="1400" b="1" dirty="0" smtClean="0">
                <a:latin typeface="Times New Roman" pitchFamily="18" charset="0"/>
                <a:cs typeface="Times New Roman" pitchFamily="18" charset="0"/>
              </a:rPr>
              <a:t>4PM </a:t>
            </a:r>
            <a:r>
              <a:rPr lang="en-US" sz="1400" b="1" dirty="0">
                <a:latin typeface="Times New Roman" pitchFamily="18" charset="0"/>
                <a:cs typeface="Times New Roman" pitchFamily="18" charset="0"/>
              </a:rPr>
              <a:t>to 8PM</a:t>
            </a:r>
          </a:p>
          <a:p>
            <a:pPr marL="285750" lvl="0" indent="-285750">
              <a:buFont typeface="Wingdings" pitchFamily="2" charset="2"/>
              <a:buChar char="v"/>
            </a:pPr>
            <a:r>
              <a:rPr lang="en-US" sz="1400" b="1" dirty="0" smtClean="0">
                <a:latin typeface="Times New Roman" pitchFamily="18" charset="0"/>
                <a:cs typeface="Times New Roman" pitchFamily="18" charset="0"/>
              </a:rPr>
              <a:t>Peak </a:t>
            </a:r>
            <a:r>
              <a:rPr lang="en-US" sz="1400" b="1" dirty="0">
                <a:latin typeface="Times New Roman" pitchFamily="18" charset="0"/>
                <a:cs typeface="Times New Roman" pitchFamily="18" charset="0"/>
              </a:rPr>
              <a:t>time for selling Tobacco is from </a:t>
            </a:r>
            <a:r>
              <a:rPr lang="en-US" sz="1400" b="1" dirty="0" smtClean="0">
                <a:latin typeface="Times New Roman" pitchFamily="18" charset="0"/>
                <a:cs typeface="Times New Roman" pitchFamily="18" charset="0"/>
              </a:rPr>
              <a:t>8PM  </a:t>
            </a:r>
            <a:r>
              <a:rPr lang="en-US" sz="1400" b="1" dirty="0">
                <a:latin typeface="Times New Roman" pitchFamily="18" charset="0"/>
                <a:cs typeface="Times New Roman" pitchFamily="18" charset="0"/>
              </a:rPr>
              <a:t>till  midnight</a:t>
            </a:r>
          </a:p>
          <a:p>
            <a:pPr marL="285750" lvl="0" indent="-285750">
              <a:buFont typeface="Wingdings" pitchFamily="2" charset="2"/>
              <a:buChar char="v"/>
            </a:pPr>
            <a:r>
              <a:rPr lang="en-US" sz="1400" b="1" dirty="0" smtClean="0">
                <a:latin typeface="Times New Roman" pitchFamily="18" charset="0"/>
                <a:cs typeface="Times New Roman" pitchFamily="18" charset="0"/>
              </a:rPr>
              <a:t>Peak </a:t>
            </a:r>
            <a:r>
              <a:rPr lang="en-US" sz="1400" b="1" dirty="0">
                <a:latin typeface="Times New Roman" pitchFamily="18" charset="0"/>
                <a:cs typeface="Times New Roman" pitchFamily="18" charset="0"/>
              </a:rPr>
              <a:t>time for selling Liquor is from  8AM to midnight</a:t>
            </a:r>
          </a:p>
          <a:p>
            <a:pPr marL="285750" lvl="0" indent="-285750">
              <a:buFont typeface="Wingdings" pitchFamily="2" charset="2"/>
              <a:buChar char="v"/>
            </a:pPr>
            <a:r>
              <a:rPr lang="en-US" sz="1400" b="1" dirty="0" smtClean="0">
                <a:latin typeface="Times New Roman" pitchFamily="18" charset="0"/>
                <a:cs typeface="Times New Roman" pitchFamily="18" charset="0"/>
              </a:rPr>
              <a:t>Tobacco </a:t>
            </a:r>
            <a:r>
              <a:rPr lang="en-US" sz="1400" b="1" dirty="0">
                <a:latin typeface="Times New Roman" pitchFamily="18" charset="0"/>
                <a:cs typeface="Times New Roman" pitchFamily="18" charset="0"/>
              </a:rPr>
              <a:t>and Wine are sold throughout the day but increases </a:t>
            </a:r>
            <a:r>
              <a:rPr lang="en-US" sz="1400" b="1" dirty="0" smtClean="0">
                <a:latin typeface="Times New Roman" pitchFamily="18" charset="0"/>
                <a:cs typeface="Times New Roman" pitchFamily="18" charset="0"/>
              </a:rPr>
              <a:t>	up </a:t>
            </a:r>
            <a:r>
              <a:rPr lang="en-US" sz="1400" b="1" dirty="0">
                <a:latin typeface="Times New Roman" pitchFamily="18" charset="0"/>
                <a:cs typeface="Times New Roman" pitchFamily="18" charset="0"/>
              </a:rPr>
              <a:t>in night.</a:t>
            </a:r>
          </a:p>
          <a:p>
            <a:pPr marL="285750" lvl="0" indent="-285750">
              <a:buFont typeface="Wingdings" pitchFamily="2" charset="2"/>
              <a:buChar char="v"/>
            </a:pPr>
            <a:r>
              <a:rPr lang="en-US" sz="1400" b="1" dirty="0" smtClean="0">
                <a:latin typeface="Times New Roman" pitchFamily="18" charset="0"/>
                <a:cs typeface="Times New Roman" pitchFamily="18" charset="0"/>
              </a:rPr>
              <a:t>Merchandise</a:t>
            </a:r>
            <a:r>
              <a:rPr lang="en-US" sz="1400" b="1" dirty="0">
                <a:latin typeface="Times New Roman" pitchFamily="18" charset="0"/>
                <a:cs typeface="Times New Roman" pitchFamily="18" charset="0"/>
              </a:rPr>
              <a:t>, Miscellaneous and Liquor and tobacco are the  </a:t>
            </a:r>
            <a:r>
              <a:rPr lang="en-US" sz="1400" b="1" dirty="0" smtClean="0">
                <a:latin typeface="Times New Roman" pitchFamily="18" charset="0"/>
                <a:cs typeface="Times New Roman" pitchFamily="18" charset="0"/>
              </a:rPr>
              <a:t>	categories of  product sold mostly in night. </a:t>
            </a:r>
            <a:endParaRPr lang="en-US" sz="1400" b="1" dirty="0">
              <a:latin typeface="Times New Roman" pitchFamily="18" charset="0"/>
              <a:cs typeface="Times New Roman" pitchFamily="18" charset="0"/>
            </a:endParaRPr>
          </a:p>
        </p:txBody>
      </p:sp>
      <p:pic>
        <p:nvPicPr>
          <p:cNvPr id="13" name="Picture 12">
            <a:extLst>
              <a:ext uri="{FF2B5EF4-FFF2-40B4-BE49-F238E27FC236}">
                <a16:creationId xmlns:a16="http://schemas.microsoft.com/office/drawing/2014/main" xmlns="" id="{1DDDB252-F52C-4C96-AADE-005157F1A2DF}"/>
              </a:ext>
            </a:extLst>
          </p:cNvPr>
          <p:cNvPicPr>
            <a:picLocks noChangeAspect="1"/>
          </p:cNvPicPr>
          <p:nvPr/>
        </p:nvPicPr>
        <p:blipFill>
          <a:blip r:embed="rId2"/>
          <a:stretch>
            <a:fillRect/>
          </a:stretch>
        </p:blipFill>
        <p:spPr>
          <a:xfrm>
            <a:off x="2" y="0"/>
            <a:ext cx="6699505" cy="6858000"/>
          </a:xfrm>
          <a:prstGeom prst="rect">
            <a:avLst/>
          </a:prstGeom>
        </p:spPr>
      </p:pic>
      <p:pic>
        <p:nvPicPr>
          <p:cNvPr id="14" name="Picture 13">
            <a:extLst>
              <a:ext uri="{FF2B5EF4-FFF2-40B4-BE49-F238E27FC236}">
                <a16:creationId xmlns:a16="http://schemas.microsoft.com/office/drawing/2014/main" xmlns="" id="{22442363-461C-43E0-A4A2-8821CACA41E7}"/>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6685399" y="2967329"/>
            <a:ext cx="5511263" cy="3747250"/>
          </a:xfrm>
          <a:prstGeom prst="rect">
            <a:avLst/>
          </a:prstGeom>
        </p:spPr>
      </p:pic>
    </p:spTree>
    <p:extLst>
      <p:ext uri="{BB962C8B-B14F-4D97-AF65-F5344CB8AC3E}">
        <p14:creationId xmlns:p14="http://schemas.microsoft.com/office/powerpoint/2010/main" val="3414691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E591C85-BC2B-4422-A4C9-91EA9CED892B}"/>
              </a:ext>
            </a:extLst>
          </p:cNvPr>
          <p:cNvPicPr>
            <a:picLocks noGrp="1" noChangeAspect="1"/>
          </p:cNvPicPr>
          <p:nvPr>
            <p:ph idx="4294967295"/>
          </p:nvPr>
        </p:nvPicPr>
        <p:blipFill>
          <a:blip r:embed="rId2"/>
          <a:stretch>
            <a:fillRect/>
          </a:stretch>
        </p:blipFill>
        <p:spPr>
          <a:xfrm>
            <a:off x="0" y="0"/>
            <a:ext cx="12192000" cy="6858000"/>
          </a:xfrm>
        </p:spPr>
      </p:pic>
      <p:sp>
        <p:nvSpPr>
          <p:cNvPr id="6" name="TextBox 5">
            <a:extLst>
              <a:ext uri="{FF2B5EF4-FFF2-40B4-BE49-F238E27FC236}">
                <a16:creationId xmlns:a16="http://schemas.microsoft.com/office/drawing/2014/main" xmlns="" id="{F726FD07-6D62-4C89-9362-E3E53DB31361}"/>
              </a:ext>
            </a:extLst>
          </p:cNvPr>
          <p:cNvSpPr txBox="1"/>
          <p:nvPr/>
        </p:nvSpPr>
        <p:spPr>
          <a:xfrm>
            <a:off x="4696693" y="5403276"/>
            <a:ext cx="6619009" cy="646331"/>
          </a:xfrm>
          <a:prstGeom prst="rect">
            <a:avLst/>
          </a:prstGeom>
          <a:noFill/>
        </p:spPr>
        <p:txBody>
          <a:bodyPr wrap="square" rtlCol="0">
            <a:spAutoFit/>
          </a:bodyPr>
          <a:lstStyle/>
          <a:p>
            <a:r>
              <a:rPr lang="en-US" b="1" dirty="0">
                <a:solidFill>
                  <a:schemeClr val="accent1"/>
                </a:solidFill>
              </a:rPr>
              <a:t>Food along with Tobacco  has the highest reference on Saturday</a:t>
            </a:r>
            <a:endParaRPr lang="en-IN" b="1" dirty="0">
              <a:solidFill>
                <a:schemeClr val="accent1"/>
              </a:solidFill>
            </a:endParaRPr>
          </a:p>
        </p:txBody>
      </p:sp>
    </p:spTree>
    <p:extLst>
      <p:ext uri="{BB962C8B-B14F-4D97-AF65-F5344CB8AC3E}">
        <p14:creationId xmlns:p14="http://schemas.microsoft.com/office/powerpoint/2010/main" val="26937183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1674</TotalTime>
  <Words>875</Words>
  <Application>Microsoft Office PowerPoint</Application>
  <PresentationFormat>Custom</PresentationFormat>
  <Paragraphs>68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Group Assignment - Marketing &amp; Retail Analytics</vt:lpstr>
      <vt:lpstr>Assignment Details</vt:lpstr>
      <vt:lpstr>Exploratory Data Analysis</vt:lpstr>
      <vt:lpstr>PowerPoint Presentation</vt:lpstr>
      <vt:lpstr>PowerPoint Presentation</vt:lpstr>
      <vt:lpstr>PowerPoint Presentation</vt:lpstr>
      <vt:lpstr>Revenue Contribution Category-wise</vt:lpstr>
      <vt:lpstr>PowerPoint Presentation</vt:lpstr>
      <vt:lpstr>PowerPoint Presentation</vt:lpstr>
      <vt:lpstr>PowerPoint Presentation</vt:lpstr>
      <vt:lpstr>PowerPoint Presentation</vt:lpstr>
      <vt:lpstr>PowerPoint Presentation</vt:lpstr>
      <vt:lpstr>Menu Analysis</vt:lpstr>
      <vt:lpstr>Top 20 Items in terms of Quantity Sold</vt:lpstr>
      <vt:lpstr>PowerPoint Presentation</vt:lpstr>
      <vt:lpstr>PowerPoint Presentation</vt:lpstr>
      <vt:lpstr>Observations</vt:lpstr>
      <vt:lpstr>Observations</vt:lpstr>
      <vt:lpstr>Recommendations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YuvR</dc:creator>
  <cp:lastModifiedBy>dell</cp:lastModifiedBy>
  <cp:revision>52</cp:revision>
  <dcterms:created xsi:type="dcterms:W3CDTF">2019-12-08T11:13:57Z</dcterms:created>
  <dcterms:modified xsi:type="dcterms:W3CDTF">2020-04-07T14:51:03Z</dcterms:modified>
</cp:coreProperties>
</file>