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52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FC627-EB08-B743-AD4F-D133E68AE086}" type="doc">
      <dgm:prSet loTypeId="urn:microsoft.com/office/officeart/2005/8/layout/cycle7" loCatId="" qsTypeId="urn:microsoft.com/office/officeart/2005/8/quickstyle/simple4" qsCatId="simple" csTypeId="urn:microsoft.com/office/officeart/2005/8/colors/accent1_2" csCatId="accent1" phldr="1"/>
      <dgm:spPr/>
      <dgm:t>
        <a:bodyPr/>
        <a:lstStyle/>
        <a:p>
          <a:endParaRPr lang="en-US"/>
        </a:p>
      </dgm:t>
    </dgm:pt>
    <dgm:pt modelId="{E920DFC2-15E0-EE4A-9E51-70E55BF34E64}">
      <dgm:prSet phldrT="[Text]"/>
      <dgm:spPr/>
      <dgm:t>
        <a:bodyPr/>
        <a:lstStyle/>
        <a:p>
          <a:r>
            <a:rPr lang="en-US" dirty="0" err="1" smtClean="0">
              <a:solidFill>
                <a:schemeClr val="tx1"/>
              </a:solidFill>
            </a:rPr>
            <a:t>eCommerce</a:t>
          </a:r>
          <a:r>
            <a:rPr lang="en-US" dirty="0" smtClean="0">
              <a:solidFill>
                <a:schemeClr val="tx1"/>
              </a:solidFill>
            </a:rPr>
            <a:t> CMS Client</a:t>
          </a:r>
          <a:endParaRPr lang="en-US" dirty="0">
            <a:solidFill>
              <a:schemeClr val="tx1"/>
            </a:solidFill>
          </a:endParaRPr>
        </a:p>
      </dgm:t>
    </dgm:pt>
    <dgm:pt modelId="{DD0991C3-69B1-B94D-B4DC-99C7EADC75FA}" type="parTrans" cxnId="{7A455BF6-8588-F542-BABA-E136451C9111}">
      <dgm:prSet/>
      <dgm:spPr/>
      <dgm:t>
        <a:bodyPr/>
        <a:lstStyle/>
        <a:p>
          <a:endParaRPr lang="en-US"/>
        </a:p>
      </dgm:t>
    </dgm:pt>
    <dgm:pt modelId="{F72DB79F-388A-F647-849A-ABFA6955CEDD}" type="sibTrans" cxnId="{7A455BF6-8588-F542-BABA-E136451C9111}">
      <dgm:prSet/>
      <dgm:spPr/>
      <dgm:t>
        <a:bodyPr/>
        <a:lstStyle/>
        <a:p>
          <a:endParaRPr lang="en-US"/>
        </a:p>
      </dgm:t>
    </dgm:pt>
    <dgm:pt modelId="{FCDF1CE6-159A-E449-BC4A-79000FC111BA}">
      <dgm:prSet phldrT="[Text]"/>
      <dgm:spPr>
        <a:effectLst>
          <a:reflection blurRad="6350" stA="52000" endA="300" endPos="35000" dir="5400000" sy="-100000" algn="bl" rotWithShape="0"/>
        </a:effectLst>
      </dgm:spPr>
      <dgm:t>
        <a:bodyPr/>
        <a:lstStyle/>
        <a:p>
          <a:r>
            <a:rPr lang="en-US" dirty="0" smtClean="0">
              <a:solidFill>
                <a:srgbClr val="000000"/>
              </a:solidFill>
            </a:rPr>
            <a:t>Front End</a:t>
          </a:r>
          <a:endParaRPr lang="en-US" dirty="0">
            <a:solidFill>
              <a:srgbClr val="000000"/>
            </a:solidFill>
          </a:endParaRPr>
        </a:p>
      </dgm:t>
    </dgm:pt>
    <dgm:pt modelId="{9DF9203A-7C0C-7247-B375-C2326B726D10}" type="parTrans" cxnId="{D32DF638-DB32-A44B-A6E9-53C2357708E3}">
      <dgm:prSet/>
      <dgm:spPr/>
      <dgm:t>
        <a:bodyPr/>
        <a:lstStyle/>
        <a:p>
          <a:endParaRPr lang="en-US"/>
        </a:p>
      </dgm:t>
    </dgm:pt>
    <dgm:pt modelId="{4E7E6FD4-E765-384D-9C40-FE3097533851}" type="sibTrans" cxnId="{D32DF638-DB32-A44B-A6E9-53C2357708E3}">
      <dgm:prSet/>
      <dgm:spPr/>
      <dgm:t>
        <a:bodyPr/>
        <a:lstStyle/>
        <a:p>
          <a:endParaRPr lang="en-US"/>
        </a:p>
      </dgm:t>
    </dgm:pt>
    <dgm:pt modelId="{833D2CF1-0AE6-7542-B7D0-77D207390B26}">
      <dgm:prSet phldrT="[Text]"/>
      <dgm:spPr/>
      <dgm:t>
        <a:bodyPr/>
        <a:lstStyle/>
        <a:p>
          <a:r>
            <a:rPr lang="en-US" dirty="0" smtClean="0">
              <a:solidFill>
                <a:srgbClr val="000000"/>
              </a:solidFill>
            </a:rPr>
            <a:t>Database</a:t>
          </a:r>
          <a:endParaRPr lang="en-US" dirty="0">
            <a:solidFill>
              <a:srgbClr val="000000"/>
            </a:solidFill>
          </a:endParaRPr>
        </a:p>
      </dgm:t>
    </dgm:pt>
    <dgm:pt modelId="{7036B4BD-EBDF-8D4D-AB21-9D5BC544CC31}" type="parTrans" cxnId="{7A9444A3-77C8-434C-913A-B3FA6136B251}">
      <dgm:prSet/>
      <dgm:spPr/>
      <dgm:t>
        <a:bodyPr/>
        <a:lstStyle/>
        <a:p>
          <a:endParaRPr lang="en-US"/>
        </a:p>
      </dgm:t>
    </dgm:pt>
    <dgm:pt modelId="{9D158302-3832-C543-805F-06CF496BD5AA}" type="sibTrans" cxnId="{7A9444A3-77C8-434C-913A-B3FA6136B251}">
      <dgm:prSet/>
      <dgm:spPr/>
      <dgm:t>
        <a:bodyPr/>
        <a:lstStyle/>
        <a:p>
          <a:endParaRPr lang="en-US"/>
        </a:p>
      </dgm:t>
    </dgm:pt>
    <dgm:pt modelId="{4593758D-109A-8347-B8DE-A6BDEE793425}">
      <dgm:prSet phldrT="[Text]"/>
      <dgm:spPr/>
      <dgm:t>
        <a:bodyPr/>
        <a:lstStyle/>
        <a:p>
          <a:r>
            <a:rPr lang="en-US" dirty="0" smtClean="0">
              <a:solidFill>
                <a:schemeClr val="tx1"/>
              </a:solidFill>
            </a:rPr>
            <a:t>Web Store Client</a:t>
          </a:r>
          <a:endParaRPr lang="en-US" dirty="0">
            <a:solidFill>
              <a:schemeClr val="tx1"/>
            </a:solidFill>
          </a:endParaRPr>
        </a:p>
      </dgm:t>
    </dgm:pt>
    <dgm:pt modelId="{52B8CADC-96D4-564F-99C0-93B4BE1935E6}" type="parTrans" cxnId="{F1E9E60A-EE75-C742-8B0C-C43DEA6CA054}">
      <dgm:prSet/>
      <dgm:spPr/>
      <dgm:t>
        <a:bodyPr/>
        <a:lstStyle/>
        <a:p>
          <a:endParaRPr lang="en-US"/>
        </a:p>
      </dgm:t>
    </dgm:pt>
    <dgm:pt modelId="{CA2B2509-B7A2-244F-B064-A2BB601A649F}" type="sibTrans" cxnId="{F1E9E60A-EE75-C742-8B0C-C43DEA6CA054}">
      <dgm:prSet/>
      <dgm:spPr/>
      <dgm:t>
        <a:bodyPr/>
        <a:lstStyle/>
        <a:p>
          <a:endParaRPr lang="en-US"/>
        </a:p>
      </dgm:t>
    </dgm:pt>
    <dgm:pt modelId="{01586DAA-1D55-064F-967C-1891F2F929C8}" type="pres">
      <dgm:prSet presAssocID="{957FC627-EB08-B743-AD4F-D133E68AE086}" presName="Name0" presStyleCnt="0">
        <dgm:presLayoutVars>
          <dgm:dir/>
          <dgm:resizeHandles val="exact"/>
        </dgm:presLayoutVars>
      </dgm:prSet>
      <dgm:spPr/>
      <dgm:t>
        <a:bodyPr/>
        <a:lstStyle/>
        <a:p>
          <a:endParaRPr lang="en-US"/>
        </a:p>
      </dgm:t>
    </dgm:pt>
    <dgm:pt modelId="{84391835-897B-504B-9889-51C3D5090C55}" type="pres">
      <dgm:prSet presAssocID="{E920DFC2-15E0-EE4A-9E51-70E55BF34E64}" presName="node" presStyleLbl="node1" presStyleIdx="0" presStyleCnt="4" custRadScaleRad="88851" custRadScaleInc="-108012">
        <dgm:presLayoutVars>
          <dgm:bulletEnabled val="1"/>
        </dgm:presLayoutVars>
      </dgm:prSet>
      <dgm:spPr/>
      <dgm:t>
        <a:bodyPr/>
        <a:lstStyle/>
        <a:p>
          <a:endParaRPr lang="en-US"/>
        </a:p>
      </dgm:t>
    </dgm:pt>
    <dgm:pt modelId="{FF7E4BA6-27EB-8E47-848F-E7A4B0C39848}" type="pres">
      <dgm:prSet presAssocID="{F72DB79F-388A-F647-849A-ABFA6955CEDD}" presName="sibTrans" presStyleLbl="sibTrans2D1" presStyleIdx="0" presStyleCnt="4" custAng="3054222" custLinFactY="143678" custLinFactNeighborX="-94464" custLinFactNeighborY="200000"/>
      <dgm:spPr/>
      <dgm:t>
        <a:bodyPr/>
        <a:lstStyle/>
        <a:p>
          <a:endParaRPr lang="en-US"/>
        </a:p>
      </dgm:t>
    </dgm:pt>
    <dgm:pt modelId="{299FECF7-DA1B-B348-A379-2D16AFE1FDA2}" type="pres">
      <dgm:prSet presAssocID="{F72DB79F-388A-F647-849A-ABFA6955CEDD}" presName="connectorText" presStyleLbl="sibTrans2D1" presStyleIdx="0" presStyleCnt="4"/>
      <dgm:spPr/>
      <dgm:t>
        <a:bodyPr/>
        <a:lstStyle/>
        <a:p>
          <a:endParaRPr lang="en-US"/>
        </a:p>
      </dgm:t>
    </dgm:pt>
    <dgm:pt modelId="{F9F60080-18FA-E14A-BFD1-E61FB6898D03}" type="pres">
      <dgm:prSet presAssocID="{4593758D-109A-8347-B8DE-A6BDEE793425}" presName="node" presStyleLbl="node1" presStyleIdx="1" presStyleCnt="4" custRadScaleRad="138363" custRadScaleInc="-55825">
        <dgm:presLayoutVars>
          <dgm:bulletEnabled val="1"/>
        </dgm:presLayoutVars>
      </dgm:prSet>
      <dgm:spPr/>
      <dgm:t>
        <a:bodyPr/>
        <a:lstStyle/>
        <a:p>
          <a:endParaRPr lang="en-US"/>
        </a:p>
      </dgm:t>
    </dgm:pt>
    <dgm:pt modelId="{1C725D42-29C7-8147-B9AD-CE2EA21F2480}" type="pres">
      <dgm:prSet presAssocID="{CA2B2509-B7A2-244F-B064-A2BB601A649F}" presName="sibTrans" presStyleLbl="sibTrans2D1" presStyleIdx="1" presStyleCnt="4"/>
      <dgm:spPr/>
      <dgm:t>
        <a:bodyPr/>
        <a:lstStyle/>
        <a:p>
          <a:endParaRPr lang="en-US"/>
        </a:p>
      </dgm:t>
    </dgm:pt>
    <dgm:pt modelId="{DE694654-261C-6A40-BE72-3B0721410288}" type="pres">
      <dgm:prSet presAssocID="{CA2B2509-B7A2-244F-B064-A2BB601A649F}" presName="connectorText" presStyleLbl="sibTrans2D1" presStyleIdx="1" presStyleCnt="4"/>
      <dgm:spPr/>
      <dgm:t>
        <a:bodyPr/>
        <a:lstStyle/>
        <a:p>
          <a:endParaRPr lang="en-US"/>
        </a:p>
      </dgm:t>
    </dgm:pt>
    <dgm:pt modelId="{543EF8C1-DD27-0C4F-BD14-F37221435CCD}" type="pres">
      <dgm:prSet presAssocID="{FCDF1CE6-159A-E449-BC4A-79000FC111BA}" presName="node" presStyleLbl="node1" presStyleIdx="2" presStyleCnt="4" custScaleX="118261" custScaleY="118261" custRadScaleRad="72179" custRadScaleInc="-38388">
        <dgm:presLayoutVars>
          <dgm:bulletEnabled val="1"/>
        </dgm:presLayoutVars>
      </dgm:prSet>
      <dgm:spPr>
        <a:prstGeom prst="irregularSeal1">
          <a:avLst/>
        </a:prstGeom>
      </dgm:spPr>
      <dgm:t>
        <a:bodyPr/>
        <a:lstStyle/>
        <a:p>
          <a:endParaRPr lang="en-US"/>
        </a:p>
      </dgm:t>
    </dgm:pt>
    <dgm:pt modelId="{EE798631-3CFD-AF42-A347-D1767D5DCFE6}" type="pres">
      <dgm:prSet presAssocID="{4E7E6FD4-E765-384D-9C40-FE3097533851}" presName="sibTrans" presStyleLbl="sibTrans2D1" presStyleIdx="2" presStyleCnt="4"/>
      <dgm:spPr/>
      <dgm:t>
        <a:bodyPr/>
        <a:lstStyle/>
        <a:p>
          <a:endParaRPr lang="en-US"/>
        </a:p>
      </dgm:t>
    </dgm:pt>
    <dgm:pt modelId="{92280EF9-49FB-0A4D-99DC-ADE3C13AE04F}" type="pres">
      <dgm:prSet presAssocID="{4E7E6FD4-E765-384D-9C40-FE3097533851}" presName="connectorText" presStyleLbl="sibTrans2D1" presStyleIdx="2" presStyleCnt="4"/>
      <dgm:spPr/>
      <dgm:t>
        <a:bodyPr/>
        <a:lstStyle/>
        <a:p>
          <a:endParaRPr lang="en-US"/>
        </a:p>
      </dgm:t>
    </dgm:pt>
    <dgm:pt modelId="{38325384-61FF-EB43-B5D1-3A4D684D1A71}" type="pres">
      <dgm:prSet presAssocID="{833D2CF1-0AE6-7542-B7D0-77D207390B26}" presName="node" presStyleLbl="node1" presStyleIdx="3" presStyleCnt="4" custScaleX="118259" custScaleY="118259" custRadScaleRad="184900" custRadScaleInc="-50372">
        <dgm:presLayoutVars>
          <dgm:bulletEnabled val="1"/>
        </dgm:presLayoutVars>
      </dgm:prSet>
      <dgm:spPr>
        <a:prstGeom prst="can">
          <a:avLst/>
        </a:prstGeom>
      </dgm:spPr>
      <dgm:t>
        <a:bodyPr/>
        <a:lstStyle/>
        <a:p>
          <a:endParaRPr lang="en-US"/>
        </a:p>
      </dgm:t>
    </dgm:pt>
    <dgm:pt modelId="{CF72956C-8B25-E443-B718-D8BEE0F22404}" type="pres">
      <dgm:prSet presAssocID="{9D158302-3832-C543-805F-06CF496BD5AA}" presName="sibTrans" presStyleLbl="sibTrans2D1" presStyleIdx="3" presStyleCnt="4"/>
      <dgm:spPr/>
      <dgm:t>
        <a:bodyPr/>
        <a:lstStyle/>
        <a:p>
          <a:endParaRPr lang="en-US"/>
        </a:p>
      </dgm:t>
    </dgm:pt>
    <dgm:pt modelId="{B432E463-0E78-AA4D-8C34-8B6C4AF45D14}" type="pres">
      <dgm:prSet presAssocID="{9D158302-3832-C543-805F-06CF496BD5AA}" presName="connectorText" presStyleLbl="sibTrans2D1" presStyleIdx="3" presStyleCnt="4"/>
      <dgm:spPr/>
      <dgm:t>
        <a:bodyPr/>
        <a:lstStyle/>
        <a:p>
          <a:endParaRPr lang="en-US"/>
        </a:p>
      </dgm:t>
    </dgm:pt>
  </dgm:ptLst>
  <dgm:cxnLst>
    <dgm:cxn modelId="{40BEDE8C-EE3E-3242-95E0-8372320803B0}" type="presOf" srcId="{F72DB79F-388A-F647-849A-ABFA6955CEDD}" destId="{299FECF7-DA1B-B348-A379-2D16AFE1FDA2}" srcOrd="1" destOrd="0" presId="urn:microsoft.com/office/officeart/2005/8/layout/cycle7"/>
    <dgm:cxn modelId="{8BB56833-C91B-E24D-B2D9-CBEFAD056325}" type="presOf" srcId="{957FC627-EB08-B743-AD4F-D133E68AE086}" destId="{01586DAA-1D55-064F-967C-1891F2F929C8}" srcOrd="0" destOrd="0" presId="urn:microsoft.com/office/officeart/2005/8/layout/cycle7"/>
    <dgm:cxn modelId="{1A1E4024-AD7F-B749-A6A7-D0177417746D}" type="presOf" srcId="{9D158302-3832-C543-805F-06CF496BD5AA}" destId="{B432E463-0E78-AA4D-8C34-8B6C4AF45D14}" srcOrd="1" destOrd="0" presId="urn:microsoft.com/office/officeart/2005/8/layout/cycle7"/>
    <dgm:cxn modelId="{DB6BC861-A7B4-BC48-8963-590D2D449AF7}" type="presOf" srcId="{4E7E6FD4-E765-384D-9C40-FE3097533851}" destId="{EE798631-3CFD-AF42-A347-D1767D5DCFE6}" srcOrd="0" destOrd="0" presId="urn:microsoft.com/office/officeart/2005/8/layout/cycle7"/>
    <dgm:cxn modelId="{18B729BC-2719-B343-BBCB-3B6B3D75B0C3}" type="presOf" srcId="{E920DFC2-15E0-EE4A-9E51-70E55BF34E64}" destId="{84391835-897B-504B-9889-51C3D5090C55}" srcOrd="0" destOrd="0" presId="urn:microsoft.com/office/officeart/2005/8/layout/cycle7"/>
    <dgm:cxn modelId="{CCC1343B-7BBC-1841-ADE5-88420D62F988}" type="presOf" srcId="{F72DB79F-388A-F647-849A-ABFA6955CEDD}" destId="{FF7E4BA6-27EB-8E47-848F-E7A4B0C39848}" srcOrd="0" destOrd="0" presId="urn:microsoft.com/office/officeart/2005/8/layout/cycle7"/>
    <dgm:cxn modelId="{5E0C88D6-45C6-944D-A97A-0856B2E6636D}" type="presOf" srcId="{4E7E6FD4-E765-384D-9C40-FE3097533851}" destId="{92280EF9-49FB-0A4D-99DC-ADE3C13AE04F}" srcOrd="1" destOrd="0" presId="urn:microsoft.com/office/officeart/2005/8/layout/cycle7"/>
    <dgm:cxn modelId="{F1E9E60A-EE75-C742-8B0C-C43DEA6CA054}" srcId="{957FC627-EB08-B743-AD4F-D133E68AE086}" destId="{4593758D-109A-8347-B8DE-A6BDEE793425}" srcOrd="1" destOrd="0" parTransId="{52B8CADC-96D4-564F-99C0-93B4BE1935E6}" sibTransId="{CA2B2509-B7A2-244F-B064-A2BB601A649F}"/>
    <dgm:cxn modelId="{DD56002B-B705-1D4C-B412-EA9AC0F447FC}" type="presOf" srcId="{9D158302-3832-C543-805F-06CF496BD5AA}" destId="{CF72956C-8B25-E443-B718-D8BEE0F22404}" srcOrd="0" destOrd="0" presId="urn:microsoft.com/office/officeart/2005/8/layout/cycle7"/>
    <dgm:cxn modelId="{2F2B1033-A2DA-4442-A5A6-BFC0E2B31F94}" type="presOf" srcId="{CA2B2509-B7A2-244F-B064-A2BB601A649F}" destId="{1C725D42-29C7-8147-B9AD-CE2EA21F2480}" srcOrd="0" destOrd="0" presId="urn:microsoft.com/office/officeart/2005/8/layout/cycle7"/>
    <dgm:cxn modelId="{7A455BF6-8588-F542-BABA-E136451C9111}" srcId="{957FC627-EB08-B743-AD4F-D133E68AE086}" destId="{E920DFC2-15E0-EE4A-9E51-70E55BF34E64}" srcOrd="0" destOrd="0" parTransId="{DD0991C3-69B1-B94D-B4DC-99C7EADC75FA}" sibTransId="{F72DB79F-388A-F647-849A-ABFA6955CEDD}"/>
    <dgm:cxn modelId="{7A9444A3-77C8-434C-913A-B3FA6136B251}" srcId="{957FC627-EB08-B743-AD4F-D133E68AE086}" destId="{833D2CF1-0AE6-7542-B7D0-77D207390B26}" srcOrd="3" destOrd="0" parTransId="{7036B4BD-EBDF-8D4D-AB21-9D5BC544CC31}" sibTransId="{9D158302-3832-C543-805F-06CF496BD5AA}"/>
    <dgm:cxn modelId="{7F5A22C6-73F6-5C4B-9D48-A0B33180F515}" type="presOf" srcId="{4593758D-109A-8347-B8DE-A6BDEE793425}" destId="{F9F60080-18FA-E14A-BFD1-E61FB6898D03}" srcOrd="0" destOrd="0" presId="urn:microsoft.com/office/officeart/2005/8/layout/cycle7"/>
    <dgm:cxn modelId="{73142F65-EC37-B14B-8416-2A342EB45D5A}" type="presOf" srcId="{FCDF1CE6-159A-E449-BC4A-79000FC111BA}" destId="{543EF8C1-DD27-0C4F-BD14-F37221435CCD}" srcOrd="0" destOrd="0" presId="urn:microsoft.com/office/officeart/2005/8/layout/cycle7"/>
    <dgm:cxn modelId="{C2A368C6-5CB2-0946-A783-73DC3AD80454}" type="presOf" srcId="{CA2B2509-B7A2-244F-B064-A2BB601A649F}" destId="{DE694654-261C-6A40-BE72-3B0721410288}" srcOrd="1" destOrd="0" presId="urn:microsoft.com/office/officeart/2005/8/layout/cycle7"/>
    <dgm:cxn modelId="{D32DF638-DB32-A44B-A6E9-53C2357708E3}" srcId="{957FC627-EB08-B743-AD4F-D133E68AE086}" destId="{FCDF1CE6-159A-E449-BC4A-79000FC111BA}" srcOrd="2" destOrd="0" parTransId="{9DF9203A-7C0C-7247-B375-C2326B726D10}" sibTransId="{4E7E6FD4-E765-384D-9C40-FE3097533851}"/>
    <dgm:cxn modelId="{6882514F-B8EE-2442-BE01-578A1E5A862C}" type="presOf" srcId="{833D2CF1-0AE6-7542-B7D0-77D207390B26}" destId="{38325384-61FF-EB43-B5D1-3A4D684D1A71}" srcOrd="0" destOrd="0" presId="urn:microsoft.com/office/officeart/2005/8/layout/cycle7"/>
    <dgm:cxn modelId="{B6A3469C-391E-9347-8219-E8E34400F456}" type="presParOf" srcId="{01586DAA-1D55-064F-967C-1891F2F929C8}" destId="{84391835-897B-504B-9889-51C3D5090C55}" srcOrd="0" destOrd="0" presId="urn:microsoft.com/office/officeart/2005/8/layout/cycle7"/>
    <dgm:cxn modelId="{AD6E4D13-1689-0042-B62E-54C93525491D}" type="presParOf" srcId="{01586DAA-1D55-064F-967C-1891F2F929C8}" destId="{FF7E4BA6-27EB-8E47-848F-E7A4B0C39848}" srcOrd="1" destOrd="0" presId="urn:microsoft.com/office/officeart/2005/8/layout/cycle7"/>
    <dgm:cxn modelId="{C1A7E9A4-01E4-0D4D-B4C8-1C375423D2D8}" type="presParOf" srcId="{FF7E4BA6-27EB-8E47-848F-E7A4B0C39848}" destId="{299FECF7-DA1B-B348-A379-2D16AFE1FDA2}" srcOrd="0" destOrd="0" presId="urn:microsoft.com/office/officeart/2005/8/layout/cycle7"/>
    <dgm:cxn modelId="{2AB8C98E-CC71-1F4A-8BFC-64662B70119B}" type="presParOf" srcId="{01586DAA-1D55-064F-967C-1891F2F929C8}" destId="{F9F60080-18FA-E14A-BFD1-E61FB6898D03}" srcOrd="2" destOrd="0" presId="urn:microsoft.com/office/officeart/2005/8/layout/cycle7"/>
    <dgm:cxn modelId="{E6B45D4F-F31A-FA42-8AD3-3A26D77BC40D}" type="presParOf" srcId="{01586DAA-1D55-064F-967C-1891F2F929C8}" destId="{1C725D42-29C7-8147-B9AD-CE2EA21F2480}" srcOrd="3" destOrd="0" presId="urn:microsoft.com/office/officeart/2005/8/layout/cycle7"/>
    <dgm:cxn modelId="{95D8B944-736C-E64C-996C-31B521DA8EAE}" type="presParOf" srcId="{1C725D42-29C7-8147-B9AD-CE2EA21F2480}" destId="{DE694654-261C-6A40-BE72-3B0721410288}" srcOrd="0" destOrd="0" presId="urn:microsoft.com/office/officeart/2005/8/layout/cycle7"/>
    <dgm:cxn modelId="{B3609380-9FC2-D84B-8220-3ADB3786324C}" type="presParOf" srcId="{01586DAA-1D55-064F-967C-1891F2F929C8}" destId="{543EF8C1-DD27-0C4F-BD14-F37221435CCD}" srcOrd="4" destOrd="0" presId="urn:microsoft.com/office/officeart/2005/8/layout/cycle7"/>
    <dgm:cxn modelId="{A1D30726-D558-A244-BD15-0CF8A8B90C8D}" type="presParOf" srcId="{01586DAA-1D55-064F-967C-1891F2F929C8}" destId="{EE798631-3CFD-AF42-A347-D1767D5DCFE6}" srcOrd="5" destOrd="0" presId="urn:microsoft.com/office/officeart/2005/8/layout/cycle7"/>
    <dgm:cxn modelId="{9ED2275B-0B56-3D44-823F-8ED3C6C933CF}" type="presParOf" srcId="{EE798631-3CFD-AF42-A347-D1767D5DCFE6}" destId="{92280EF9-49FB-0A4D-99DC-ADE3C13AE04F}" srcOrd="0" destOrd="0" presId="urn:microsoft.com/office/officeart/2005/8/layout/cycle7"/>
    <dgm:cxn modelId="{803D37DE-C1B1-BA4F-A725-F9068EADA903}" type="presParOf" srcId="{01586DAA-1D55-064F-967C-1891F2F929C8}" destId="{38325384-61FF-EB43-B5D1-3A4D684D1A71}" srcOrd="6" destOrd="0" presId="urn:microsoft.com/office/officeart/2005/8/layout/cycle7"/>
    <dgm:cxn modelId="{06C3CA8B-551F-2D41-965F-C12BBCE51068}" type="presParOf" srcId="{01586DAA-1D55-064F-967C-1891F2F929C8}" destId="{CF72956C-8B25-E443-B718-D8BEE0F22404}" srcOrd="7" destOrd="0" presId="urn:microsoft.com/office/officeart/2005/8/layout/cycle7"/>
    <dgm:cxn modelId="{552F5B2D-BB5A-4C44-A6CA-4C27B7622367}" type="presParOf" srcId="{CF72956C-8B25-E443-B718-D8BEE0F22404}" destId="{B432E463-0E78-AA4D-8C34-8B6C4AF45D1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Research</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Develop Inventory Management Site</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Develop Front-End Template Web Store</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6469E386-8C35-A44C-8A0F-9A562F292E3D}">
      <dgm:prSet phldrT="[Text]"/>
      <dgm:spPr/>
      <dgm:t>
        <a:bodyPr/>
        <a:lstStyle/>
        <a:p>
          <a:r>
            <a:rPr lang="en-US" dirty="0" smtClean="0">
              <a:solidFill>
                <a:srgbClr val="000000"/>
              </a:solidFill>
            </a:rPr>
            <a:t>Develop Web Service</a:t>
          </a:r>
          <a:endParaRPr lang="en-US" dirty="0">
            <a:solidFill>
              <a:srgbClr val="000000"/>
            </a:solidFill>
          </a:endParaRPr>
        </a:p>
      </dgm:t>
    </dgm:pt>
    <dgm:pt modelId="{EE7AE744-D40F-124B-8CE1-68C2C1C9468C}" type="parTrans" cxnId="{B991EB33-40F5-7143-A6C7-CD0A63F7CD3E}">
      <dgm:prSet/>
      <dgm:spPr/>
      <dgm:t>
        <a:bodyPr/>
        <a:lstStyle/>
        <a:p>
          <a:endParaRPr lang="en-US"/>
        </a:p>
      </dgm:t>
    </dgm:pt>
    <dgm:pt modelId="{D6228E65-FA2B-524C-906D-2392352A0A5D}" type="sibTrans" cxnId="{B991EB33-40F5-7143-A6C7-CD0A63F7CD3E}">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4" custScaleX="60116">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50A3609D-D47A-9146-8C25-DB35D73E800B}" type="pres">
      <dgm:prSet presAssocID="{6469E386-8C35-A44C-8A0F-9A562F292E3D}" presName="parTxOnly" presStyleLbl="node1" presStyleIdx="1" presStyleCnt="4">
        <dgm:presLayoutVars>
          <dgm:bulletEnabled val="1"/>
        </dgm:presLayoutVars>
      </dgm:prSet>
      <dgm:spPr/>
      <dgm:t>
        <a:bodyPr/>
        <a:lstStyle/>
        <a:p>
          <a:endParaRPr lang="en-US"/>
        </a:p>
      </dgm:t>
    </dgm:pt>
    <dgm:pt modelId="{9BD842DA-DDB3-A64B-AEAE-F4C52289C5F6}" type="pres">
      <dgm:prSet presAssocID="{D6228E65-FA2B-524C-906D-2392352A0A5D}" presName="parSpace" presStyleCnt="0"/>
      <dgm:spPr/>
    </dgm:pt>
    <dgm:pt modelId="{EB25A4BC-7CDD-F141-A25E-DB00CDFA8DC0}" type="pres">
      <dgm:prSet presAssocID="{23C8E8F5-FDE2-3C4F-9223-87C074B8F3EC}" presName="parTxOnly" presStyleLbl="node1" presStyleIdx="2" presStyleCnt="4" custScaleX="116643">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0F2DE41F-CD61-0341-BED4-75F76FA3FB94}" type="pres">
      <dgm:prSet presAssocID="{4C985542-85F0-2A4C-9BB5-8441ED1BCC1A}" presName="parTxOnly" presStyleLbl="node1" presStyleIdx="3" presStyleCnt="4" custScaleX="116801">
        <dgm:presLayoutVars>
          <dgm:bulletEnabled val="1"/>
        </dgm:presLayoutVars>
      </dgm:prSet>
      <dgm:spPr/>
      <dgm:t>
        <a:bodyPr/>
        <a:lstStyle/>
        <a:p>
          <a:endParaRPr lang="en-US"/>
        </a:p>
      </dgm:t>
    </dgm:pt>
  </dgm:ptLst>
  <dgm:cxnLst>
    <dgm:cxn modelId="{06C5B44D-F7A5-ED46-BF29-A1F48CEDC7FC}" srcId="{40144612-3580-8D44-AA55-32F0DE04928B}" destId="{AFFFAD65-8456-9345-B04C-894BA845A861}" srcOrd="0" destOrd="0" parTransId="{3BC9534F-2962-FE45-92D2-B023A3B819B1}" sibTransId="{3790E927-C0D8-5D43-9192-A2BC102C9A08}"/>
    <dgm:cxn modelId="{85211EB5-5F93-924E-ABE6-C75B4A8D593C}" type="presOf" srcId="{23C8E8F5-FDE2-3C4F-9223-87C074B8F3EC}" destId="{EB25A4BC-7CDD-F141-A25E-DB00CDFA8DC0}" srcOrd="0" destOrd="0" presId="urn:microsoft.com/office/officeart/2005/8/layout/hChevron3"/>
    <dgm:cxn modelId="{B991EB33-40F5-7143-A6C7-CD0A63F7CD3E}" srcId="{40144612-3580-8D44-AA55-32F0DE04928B}" destId="{6469E386-8C35-A44C-8A0F-9A562F292E3D}" srcOrd="1" destOrd="0" parTransId="{EE7AE744-D40F-124B-8CE1-68C2C1C9468C}" sibTransId="{D6228E65-FA2B-524C-906D-2392352A0A5D}"/>
    <dgm:cxn modelId="{B91508D8-669A-A14F-BD7D-4D516747DEA7}" type="presOf" srcId="{6469E386-8C35-A44C-8A0F-9A562F292E3D}" destId="{50A3609D-D47A-9146-8C25-DB35D73E800B}" srcOrd="0" destOrd="0" presId="urn:microsoft.com/office/officeart/2005/8/layout/hChevron3"/>
    <dgm:cxn modelId="{CE607B8E-F60D-6A47-9042-052A668ECF1A}" srcId="{40144612-3580-8D44-AA55-32F0DE04928B}" destId="{23C8E8F5-FDE2-3C4F-9223-87C074B8F3EC}" srcOrd="2" destOrd="0" parTransId="{7B5327DF-1379-A944-A643-9D9BC3E88617}" sibTransId="{11C72D99-FCCD-404A-8403-2D0FCE68B771}"/>
    <dgm:cxn modelId="{3943B8E9-672F-7B4E-9D9B-C31CC427F016}" type="presOf" srcId="{AFFFAD65-8456-9345-B04C-894BA845A861}" destId="{921ED4CA-000C-B04A-8704-E3B025B55615}" srcOrd="0" destOrd="0" presId="urn:microsoft.com/office/officeart/2005/8/layout/hChevron3"/>
    <dgm:cxn modelId="{0A178B95-D36E-3B4E-881E-1E59835CD1C5}" type="presOf" srcId="{4C985542-85F0-2A4C-9BB5-8441ED1BCC1A}" destId="{0F2DE41F-CD61-0341-BED4-75F76FA3FB94}" srcOrd="0" destOrd="0" presId="urn:microsoft.com/office/officeart/2005/8/layout/hChevron3"/>
    <dgm:cxn modelId="{8A59C654-5713-7541-BB67-76EB673F07FF}" srcId="{40144612-3580-8D44-AA55-32F0DE04928B}" destId="{4C985542-85F0-2A4C-9BB5-8441ED1BCC1A}" srcOrd="3" destOrd="0" parTransId="{AB928B5D-946D-4F44-A747-107850E02A33}" sibTransId="{BE51E443-CA59-2443-8528-793F4D37B144}"/>
    <dgm:cxn modelId="{8816E437-A033-884A-9B45-96B1E276D1BC}" type="presOf" srcId="{40144612-3580-8D44-AA55-32F0DE04928B}" destId="{9EE774C8-361A-754E-A97D-A666F5854297}" srcOrd="0" destOrd="0" presId="urn:microsoft.com/office/officeart/2005/8/layout/hChevron3"/>
    <dgm:cxn modelId="{8E7D4DAE-8BD2-E24F-ACCC-B677D94DB306}" type="presParOf" srcId="{9EE774C8-361A-754E-A97D-A666F5854297}" destId="{921ED4CA-000C-B04A-8704-E3B025B55615}" srcOrd="0" destOrd="0" presId="urn:microsoft.com/office/officeart/2005/8/layout/hChevron3"/>
    <dgm:cxn modelId="{42BEA92B-6ED7-4848-92E8-DAFE2CA9991F}" type="presParOf" srcId="{9EE774C8-361A-754E-A97D-A666F5854297}" destId="{9211E156-0579-2647-A044-9DB1B0675FE7}" srcOrd="1" destOrd="0" presId="urn:microsoft.com/office/officeart/2005/8/layout/hChevron3"/>
    <dgm:cxn modelId="{8EF06C0B-24EF-154E-87D6-8F6E1AF08AB0}" type="presParOf" srcId="{9EE774C8-361A-754E-A97D-A666F5854297}" destId="{50A3609D-D47A-9146-8C25-DB35D73E800B}" srcOrd="2" destOrd="0" presId="urn:microsoft.com/office/officeart/2005/8/layout/hChevron3"/>
    <dgm:cxn modelId="{CEC387A9-478D-1343-8A34-28814B139852}" type="presParOf" srcId="{9EE774C8-361A-754E-A97D-A666F5854297}" destId="{9BD842DA-DDB3-A64B-AEAE-F4C52289C5F6}" srcOrd="3" destOrd="0" presId="urn:microsoft.com/office/officeart/2005/8/layout/hChevron3"/>
    <dgm:cxn modelId="{5E555DEA-734B-E240-A8AE-4C426761613A}" type="presParOf" srcId="{9EE774C8-361A-754E-A97D-A666F5854297}" destId="{EB25A4BC-7CDD-F141-A25E-DB00CDFA8DC0}" srcOrd="4" destOrd="0" presId="urn:microsoft.com/office/officeart/2005/8/layout/hChevron3"/>
    <dgm:cxn modelId="{BF53A309-8101-B547-BF2E-7379A3B12E9A}" type="presParOf" srcId="{9EE774C8-361A-754E-A97D-A666F5854297}" destId="{36B34C92-69AD-4944-9ECC-AF7CD66F26D6}" srcOrd="5" destOrd="0" presId="urn:microsoft.com/office/officeart/2005/8/layout/hChevron3"/>
    <dgm:cxn modelId="{67805176-17EC-F044-9543-35A2363B0CD7}" type="presParOf" srcId="{9EE774C8-361A-754E-A97D-A666F5854297}" destId="{0F2DE41F-CD61-0341-BED4-75F76FA3FB94}"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Develop Interactive Front End Management</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Develop Authentication</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Incorporate Check-out and Payment Features</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3" custScaleX="135232">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EB25A4BC-7CDD-F141-A25E-DB00CDFA8DC0}" type="pres">
      <dgm:prSet presAssocID="{23C8E8F5-FDE2-3C4F-9223-87C074B8F3EC}" presName="parTxOnly" presStyleLbl="node1" presStyleIdx="1" presStyleCnt="3" custScaleX="101985">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0F2DE41F-CD61-0341-BED4-75F76FA3FB94}" type="pres">
      <dgm:prSet presAssocID="{4C985542-85F0-2A4C-9BB5-8441ED1BCC1A}" presName="parTxOnly" presStyleLbl="node1" presStyleIdx="2" presStyleCnt="3" custScaleX="116801">
        <dgm:presLayoutVars>
          <dgm:bulletEnabled val="1"/>
        </dgm:presLayoutVars>
      </dgm:prSet>
      <dgm:spPr/>
      <dgm:t>
        <a:bodyPr/>
        <a:lstStyle/>
        <a:p>
          <a:endParaRPr lang="en-US"/>
        </a:p>
      </dgm:t>
    </dgm:pt>
  </dgm:ptLst>
  <dgm:cxnLst>
    <dgm:cxn modelId="{EF53EEC2-8E26-264C-ACE5-89A7E2C71499}" type="presOf" srcId="{23C8E8F5-FDE2-3C4F-9223-87C074B8F3EC}" destId="{EB25A4BC-7CDD-F141-A25E-DB00CDFA8DC0}" srcOrd="0" destOrd="0" presId="urn:microsoft.com/office/officeart/2005/8/layout/hChevron3"/>
    <dgm:cxn modelId="{3783E4C8-1259-7F41-9800-78456C4F89CB}" type="presOf" srcId="{40144612-3580-8D44-AA55-32F0DE04928B}" destId="{9EE774C8-361A-754E-A97D-A666F5854297}" srcOrd="0" destOrd="0" presId="urn:microsoft.com/office/officeart/2005/8/layout/hChevron3"/>
    <dgm:cxn modelId="{CE607B8E-F60D-6A47-9042-052A668ECF1A}" srcId="{40144612-3580-8D44-AA55-32F0DE04928B}" destId="{23C8E8F5-FDE2-3C4F-9223-87C074B8F3EC}" srcOrd="1" destOrd="0" parTransId="{7B5327DF-1379-A944-A643-9D9BC3E88617}" sibTransId="{11C72D99-FCCD-404A-8403-2D0FCE68B771}"/>
    <dgm:cxn modelId="{06C5B44D-F7A5-ED46-BF29-A1F48CEDC7FC}" srcId="{40144612-3580-8D44-AA55-32F0DE04928B}" destId="{AFFFAD65-8456-9345-B04C-894BA845A861}" srcOrd="0" destOrd="0" parTransId="{3BC9534F-2962-FE45-92D2-B023A3B819B1}" sibTransId="{3790E927-C0D8-5D43-9192-A2BC102C9A08}"/>
    <dgm:cxn modelId="{D4209B2D-DE19-1A4E-9A3F-7D47B349437A}" type="presOf" srcId="{4C985542-85F0-2A4C-9BB5-8441ED1BCC1A}" destId="{0F2DE41F-CD61-0341-BED4-75F76FA3FB94}" srcOrd="0" destOrd="0" presId="urn:microsoft.com/office/officeart/2005/8/layout/hChevron3"/>
    <dgm:cxn modelId="{8A59C654-5713-7541-BB67-76EB673F07FF}" srcId="{40144612-3580-8D44-AA55-32F0DE04928B}" destId="{4C985542-85F0-2A4C-9BB5-8441ED1BCC1A}" srcOrd="2" destOrd="0" parTransId="{AB928B5D-946D-4F44-A747-107850E02A33}" sibTransId="{BE51E443-CA59-2443-8528-793F4D37B144}"/>
    <dgm:cxn modelId="{51760B5E-345D-8547-9BED-AE807BC136E7}" type="presOf" srcId="{AFFFAD65-8456-9345-B04C-894BA845A861}" destId="{921ED4CA-000C-B04A-8704-E3B025B55615}" srcOrd="0" destOrd="0" presId="urn:microsoft.com/office/officeart/2005/8/layout/hChevron3"/>
    <dgm:cxn modelId="{D74F365B-8BB7-7344-BE99-791E26C22296}" type="presParOf" srcId="{9EE774C8-361A-754E-A97D-A666F5854297}" destId="{921ED4CA-000C-B04A-8704-E3B025B55615}" srcOrd="0" destOrd="0" presId="urn:microsoft.com/office/officeart/2005/8/layout/hChevron3"/>
    <dgm:cxn modelId="{136F0392-6195-6642-B4EE-E45D5CBD61F3}" type="presParOf" srcId="{9EE774C8-361A-754E-A97D-A666F5854297}" destId="{9211E156-0579-2647-A044-9DB1B0675FE7}" srcOrd="1" destOrd="0" presId="urn:microsoft.com/office/officeart/2005/8/layout/hChevron3"/>
    <dgm:cxn modelId="{C7439BF7-6E25-E343-9549-542656A75E3A}" type="presParOf" srcId="{9EE774C8-361A-754E-A97D-A666F5854297}" destId="{EB25A4BC-7CDD-F141-A25E-DB00CDFA8DC0}" srcOrd="2" destOrd="0" presId="urn:microsoft.com/office/officeart/2005/8/layout/hChevron3"/>
    <dgm:cxn modelId="{786EC5A2-7A80-2A46-85D4-77AE601972B5}" type="presParOf" srcId="{9EE774C8-361A-754E-A97D-A666F5854297}" destId="{36B34C92-69AD-4944-9ECC-AF7CD66F26D6}" srcOrd="3" destOrd="0" presId="urn:microsoft.com/office/officeart/2005/8/layout/hChevron3"/>
    <dgm:cxn modelId="{AD36B661-E6C1-6F4F-AA2A-0E731094E0FB}" type="presParOf" srcId="{9EE774C8-361A-754E-A97D-A666F5854297}" destId="{0F2DE41F-CD61-0341-BED4-75F76FA3FB94}"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91835-897B-504B-9889-51C3D5090C55}">
      <dsp:nvSpPr>
        <dsp:cNvPr id="0" name=""/>
        <dsp:cNvSpPr/>
      </dsp:nvSpPr>
      <dsp:spPr>
        <a:xfrm>
          <a:off x="2468607" y="627207"/>
          <a:ext cx="1677553" cy="838776"/>
        </a:xfrm>
        <a:prstGeom prst="roundRect">
          <a:avLst>
            <a:gd name="adj" fmla="val 10000"/>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eCommerce</a:t>
          </a:r>
          <a:r>
            <a:rPr lang="en-US" sz="1600" kern="1200" dirty="0" smtClean="0">
              <a:solidFill>
                <a:schemeClr val="tx1"/>
              </a:solidFill>
            </a:rPr>
            <a:t> CMS Client</a:t>
          </a:r>
          <a:endParaRPr lang="en-US" sz="1600" kern="1200" dirty="0">
            <a:solidFill>
              <a:schemeClr val="tx1"/>
            </a:solidFill>
          </a:endParaRPr>
        </a:p>
      </dsp:txBody>
      <dsp:txXfrm>
        <a:off x="2493174" y="651774"/>
        <a:ext cx="1628419" cy="789642"/>
      </dsp:txXfrm>
    </dsp:sp>
    <dsp:sp modelId="{FF7E4BA6-27EB-8E47-848F-E7A4B0C39848}">
      <dsp:nvSpPr>
        <dsp:cNvPr id="0" name=""/>
        <dsp:cNvSpPr/>
      </dsp:nvSpPr>
      <dsp:spPr>
        <a:xfrm rot="3054436">
          <a:off x="3569023" y="1908847"/>
          <a:ext cx="889743" cy="293571"/>
        </a:xfrm>
        <a:prstGeom prst="leftRightArrow">
          <a:avLst>
            <a:gd name="adj1" fmla="val 60000"/>
            <a:gd name="adj2" fmla="val 50000"/>
          </a:avLst>
        </a:prstGeom>
        <a:gradFill rotWithShape="0">
          <a:gsLst>
            <a:gs pos="0">
              <a:schemeClr val="accent1">
                <a:tint val="60000"/>
                <a:hueOff val="0"/>
                <a:satOff val="0"/>
                <a:lumOff val="0"/>
                <a:alphaOff val="0"/>
                <a:tint val="97000"/>
                <a:satMod val="100000"/>
                <a:lumMod val="110000"/>
              </a:schemeClr>
            </a:gs>
            <a:gs pos="100000">
              <a:schemeClr val="accent1">
                <a:tint val="60000"/>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657094" y="1967561"/>
        <a:ext cx="713601" cy="176143"/>
      </dsp:txXfrm>
    </dsp:sp>
    <dsp:sp modelId="{F9F60080-18FA-E14A-BFD1-E61FB6898D03}">
      <dsp:nvSpPr>
        <dsp:cNvPr id="0" name=""/>
        <dsp:cNvSpPr/>
      </dsp:nvSpPr>
      <dsp:spPr>
        <a:xfrm>
          <a:off x="5562605" y="627400"/>
          <a:ext cx="1677553" cy="838776"/>
        </a:xfrm>
        <a:prstGeom prst="roundRect">
          <a:avLst>
            <a:gd name="adj" fmla="val 10000"/>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Web Store Client</a:t>
          </a:r>
          <a:endParaRPr lang="en-US" sz="1600" kern="1200" dirty="0">
            <a:solidFill>
              <a:schemeClr val="tx1"/>
            </a:solidFill>
          </a:endParaRPr>
        </a:p>
      </dsp:txBody>
      <dsp:txXfrm>
        <a:off x="5587172" y="651967"/>
        <a:ext cx="1628419" cy="789642"/>
      </dsp:txXfrm>
    </dsp:sp>
    <dsp:sp modelId="{1C725D42-29C7-8147-B9AD-CE2EA21F2480}">
      <dsp:nvSpPr>
        <dsp:cNvPr id="0" name=""/>
        <dsp:cNvSpPr/>
      </dsp:nvSpPr>
      <dsp:spPr>
        <a:xfrm rot="7747503">
          <a:off x="5150665" y="1890708"/>
          <a:ext cx="889743" cy="293571"/>
        </a:xfrm>
        <a:prstGeom prst="leftRightArrow">
          <a:avLst>
            <a:gd name="adj1" fmla="val 60000"/>
            <a:gd name="adj2" fmla="val 50000"/>
          </a:avLst>
        </a:prstGeom>
        <a:gradFill rotWithShape="0">
          <a:gsLst>
            <a:gs pos="0">
              <a:schemeClr val="accent1">
                <a:tint val="60000"/>
                <a:hueOff val="0"/>
                <a:satOff val="0"/>
                <a:lumOff val="0"/>
                <a:alphaOff val="0"/>
                <a:tint val="97000"/>
                <a:satMod val="100000"/>
                <a:lumMod val="110000"/>
              </a:schemeClr>
            </a:gs>
            <a:gs pos="100000">
              <a:schemeClr val="accent1">
                <a:tint val="60000"/>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238736" y="1949422"/>
        <a:ext cx="713601" cy="176143"/>
      </dsp:txXfrm>
    </dsp:sp>
    <dsp:sp modelId="{543EF8C1-DD27-0C4F-BD14-F37221435CCD}">
      <dsp:nvSpPr>
        <dsp:cNvPr id="0" name=""/>
        <dsp:cNvSpPr/>
      </dsp:nvSpPr>
      <dsp:spPr>
        <a:xfrm>
          <a:off x="3735452" y="2608813"/>
          <a:ext cx="1983891" cy="991945"/>
        </a:xfrm>
        <a:prstGeom prst="irregularSeal1">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0000"/>
              </a:solidFill>
            </a:rPr>
            <a:t>Front End</a:t>
          </a:r>
          <a:endParaRPr lang="en-US" sz="1600" kern="1200" dirty="0">
            <a:solidFill>
              <a:srgbClr val="000000"/>
            </a:solidFill>
          </a:endParaRPr>
        </a:p>
      </dsp:txBody>
      <dsp:txXfrm>
        <a:off x="4160427" y="2899049"/>
        <a:ext cx="1109050" cy="349798"/>
      </dsp:txXfrm>
    </dsp:sp>
    <dsp:sp modelId="{EE798631-3CFD-AF42-A347-D1767D5DCFE6}">
      <dsp:nvSpPr>
        <dsp:cNvPr id="0" name=""/>
        <dsp:cNvSpPr/>
      </dsp:nvSpPr>
      <dsp:spPr>
        <a:xfrm rot="10758227">
          <a:off x="2734531" y="2976810"/>
          <a:ext cx="889743" cy="293571"/>
        </a:xfrm>
        <a:prstGeom prst="leftRightArrow">
          <a:avLst>
            <a:gd name="adj1" fmla="val 60000"/>
            <a:gd name="adj2" fmla="val 50000"/>
          </a:avLst>
        </a:prstGeom>
        <a:gradFill rotWithShape="0">
          <a:gsLst>
            <a:gs pos="0">
              <a:schemeClr val="accent1">
                <a:tint val="60000"/>
                <a:hueOff val="0"/>
                <a:satOff val="0"/>
                <a:lumOff val="0"/>
                <a:alphaOff val="0"/>
                <a:tint val="97000"/>
                <a:satMod val="100000"/>
                <a:lumMod val="110000"/>
              </a:schemeClr>
            </a:gs>
            <a:gs pos="100000">
              <a:schemeClr val="accent1">
                <a:tint val="60000"/>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822602" y="3035524"/>
        <a:ext cx="713601" cy="176143"/>
      </dsp:txXfrm>
    </dsp:sp>
    <dsp:sp modelId="{38325384-61FF-EB43-B5D1-3A4D684D1A71}">
      <dsp:nvSpPr>
        <dsp:cNvPr id="0" name=""/>
        <dsp:cNvSpPr/>
      </dsp:nvSpPr>
      <dsp:spPr>
        <a:xfrm>
          <a:off x="639497" y="2646443"/>
          <a:ext cx="1983857" cy="991928"/>
        </a:xfrm>
        <a:prstGeom prst="ca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0000"/>
              </a:solidFill>
            </a:rPr>
            <a:t>Database</a:t>
          </a:r>
          <a:endParaRPr lang="en-US" sz="1600" kern="1200" dirty="0">
            <a:solidFill>
              <a:srgbClr val="000000"/>
            </a:solidFill>
          </a:endParaRPr>
        </a:p>
      </dsp:txBody>
      <dsp:txXfrm>
        <a:off x="639497" y="2894425"/>
        <a:ext cx="1983857" cy="619955"/>
      </dsp:txXfrm>
    </dsp:sp>
    <dsp:sp modelId="{CF72956C-8B25-E443-B718-D8BEE0F22404}">
      <dsp:nvSpPr>
        <dsp:cNvPr id="0" name=""/>
        <dsp:cNvSpPr/>
      </dsp:nvSpPr>
      <dsp:spPr>
        <a:xfrm rot="18518896">
          <a:off x="2055151" y="1909427"/>
          <a:ext cx="889743" cy="293571"/>
        </a:xfrm>
        <a:prstGeom prst="leftRightArrow">
          <a:avLst>
            <a:gd name="adj1" fmla="val 60000"/>
            <a:gd name="adj2" fmla="val 50000"/>
          </a:avLst>
        </a:prstGeom>
        <a:gradFill rotWithShape="0">
          <a:gsLst>
            <a:gs pos="0">
              <a:schemeClr val="accent1">
                <a:tint val="60000"/>
                <a:hueOff val="0"/>
                <a:satOff val="0"/>
                <a:lumOff val="0"/>
                <a:alphaOff val="0"/>
                <a:tint val="97000"/>
                <a:satMod val="100000"/>
                <a:lumMod val="110000"/>
              </a:schemeClr>
            </a:gs>
            <a:gs pos="100000">
              <a:schemeClr val="accent1">
                <a:tint val="60000"/>
                <a:hueOff val="0"/>
                <a:satOff val="0"/>
                <a:lumOff val="0"/>
                <a:alphaOff val="0"/>
                <a:shade val="85000"/>
                <a:lumMod val="80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143222" y="1968141"/>
        <a:ext cx="713601" cy="176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6950" y="1506423"/>
          <a:ext cx="1563077" cy="1040040"/>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Research</a:t>
          </a:r>
          <a:endParaRPr lang="en-US" sz="1700" kern="1200" dirty="0">
            <a:solidFill>
              <a:srgbClr val="000000"/>
            </a:solidFill>
          </a:endParaRPr>
        </a:p>
      </dsp:txBody>
      <dsp:txXfrm>
        <a:off x="6950" y="1506423"/>
        <a:ext cx="1303067" cy="1040040"/>
      </dsp:txXfrm>
    </dsp:sp>
    <dsp:sp modelId="{50A3609D-D47A-9146-8C25-DB35D73E800B}">
      <dsp:nvSpPr>
        <dsp:cNvPr id="0" name=""/>
        <dsp:cNvSpPr/>
      </dsp:nvSpPr>
      <dsp:spPr>
        <a:xfrm>
          <a:off x="1050007" y="1506423"/>
          <a:ext cx="2600101" cy="104004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Web Service</a:t>
          </a:r>
          <a:endParaRPr lang="en-US" sz="1700" kern="1200" dirty="0">
            <a:solidFill>
              <a:srgbClr val="000000"/>
            </a:solidFill>
          </a:endParaRPr>
        </a:p>
      </dsp:txBody>
      <dsp:txXfrm>
        <a:off x="1570027" y="1506423"/>
        <a:ext cx="1560061" cy="1040040"/>
      </dsp:txXfrm>
    </dsp:sp>
    <dsp:sp modelId="{EB25A4BC-7CDD-F141-A25E-DB00CDFA8DC0}">
      <dsp:nvSpPr>
        <dsp:cNvPr id="0" name=""/>
        <dsp:cNvSpPr/>
      </dsp:nvSpPr>
      <dsp:spPr>
        <a:xfrm>
          <a:off x="3130088" y="1506423"/>
          <a:ext cx="3032836" cy="104004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Inventory Management Site</a:t>
          </a:r>
          <a:endParaRPr lang="en-US" sz="1700" kern="1200" dirty="0">
            <a:solidFill>
              <a:srgbClr val="000000"/>
            </a:solidFill>
          </a:endParaRPr>
        </a:p>
      </dsp:txBody>
      <dsp:txXfrm>
        <a:off x="3650108" y="1506423"/>
        <a:ext cx="1992796" cy="1040040"/>
      </dsp:txXfrm>
    </dsp:sp>
    <dsp:sp modelId="{0F2DE41F-CD61-0341-BED4-75F76FA3FB94}">
      <dsp:nvSpPr>
        <dsp:cNvPr id="0" name=""/>
        <dsp:cNvSpPr/>
      </dsp:nvSpPr>
      <dsp:spPr>
        <a:xfrm>
          <a:off x="5642904" y="1506423"/>
          <a:ext cx="3036944" cy="104004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Front-End Template Web Store</a:t>
          </a:r>
          <a:endParaRPr lang="en-US" sz="1700" kern="1200" dirty="0">
            <a:solidFill>
              <a:srgbClr val="000000"/>
            </a:solidFill>
          </a:endParaRPr>
        </a:p>
      </dsp:txBody>
      <dsp:txXfrm>
        <a:off x="6162924" y="1506423"/>
        <a:ext cx="1996904" cy="1040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1278" y="1473339"/>
          <a:ext cx="3739873" cy="1106209"/>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Interactive Front End Management</a:t>
          </a:r>
          <a:endParaRPr lang="en-US" sz="1700" kern="1200" dirty="0">
            <a:solidFill>
              <a:srgbClr val="000000"/>
            </a:solidFill>
          </a:endParaRPr>
        </a:p>
      </dsp:txBody>
      <dsp:txXfrm>
        <a:off x="1278" y="1473339"/>
        <a:ext cx="3463321" cy="1106209"/>
      </dsp:txXfrm>
    </dsp:sp>
    <dsp:sp modelId="{EB25A4BC-7CDD-F141-A25E-DB00CDFA8DC0}">
      <dsp:nvSpPr>
        <dsp:cNvPr id="0" name=""/>
        <dsp:cNvSpPr/>
      </dsp:nvSpPr>
      <dsp:spPr>
        <a:xfrm>
          <a:off x="3188046" y="1473339"/>
          <a:ext cx="2820419" cy="1106209"/>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Authentication</a:t>
          </a:r>
          <a:endParaRPr lang="en-US" sz="1700" kern="1200" dirty="0">
            <a:solidFill>
              <a:srgbClr val="000000"/>
            </a:solidFill>
          </a:endParaRPr>
        </a:p>
      </dsp:txBody>
      <dsp:txXfrm>
        <a:off x="3741151" y="1473339"/>
        <a:ext cx="1714210" cy="1106209"/>
      </dsp:txXfrm>
    </dsp:sp>
    <dsp:sp modelId="{0F2DE41F-CD61-0341-BED4-75F76FA3FB94}">
      <dsp:nvSpPr>
        <dsp:cNvPr id="0" name=""/>
        <dsp:cNvSpPr/>
      </dsp:nvSpPr>
      <dsp:spPr>
        <a:xfrm>
          <a:off x="5455361" y="1473339"/>
          <a:ext cx="3230159" cy="1106209"/>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Incorporate Check-out and Payment Features</a:t>
          </a:r>
          <a:endParaRPr lang="en-US" sz="1700" kern="1200" dirty="0">
            <a:solidFill>
              <a:srgbClr val="000000"/>
            </a:solidFill>
          </a:endParaRPr>
        </a:p>
      </dsp:txBody>
      <dsp:txXfrm>
        <a:off x="6008466" y="1473339"/>
        <a:ext cx="2123950" cy="110620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C656-E236-4725-87FC-30D2BF4EB07B}" type="datetimeFigureOut">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7BC656-E236-4725-87FC-30D2BF4EB07B}" type="datetimeFigureOut">
              <a:rPr lang="en-US" smtClean="0"/>
              <a:t>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7BC656-E236-4725-87FC-30D2BF4EB07B}" type="datetimeFigureOut">
              <a:rPr lang="en-US" smtClean="0"/>
              <a:t>1/24/13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7BC656-E236-4725-87FC-30D2BF4EB07B}" type="datetimeFigureOut">
              <a:rPr lang="en-US" smtClean="0"/>
              <a:t>1/24/13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BC656-E236-4725-87FC-30D2BF4EB07B}" type="datetimeFigureOut">
              <a:rPr lang="en-US" smtClean="0"/>
              <a:t>1/24/13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BC656-E236-4725-87FC-30D2BF4EB07B}" type="datetimeFigureOut">
              <a:rPr lang="en-US" smtClean="0"/>
              <a:t>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BC656-E236-4725-87FC-30D2BF4EB07B}" type="datetimeFigureOut">
              <a:rPr lang="en-US" smtClean="0"/>
              <a:t>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0F18-FDF3-444C-A1D8-B1A67D749A4B}" type="slidenum">
              <a:rPr lang="en-US" smtClean="0"/>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227BC656-E236-4725-87FC-30D2BF4EB07B}" type="datetimeFigureOut">
              <a:rPr lang="en-US" smtClean="0"/>
              <a:t>1/24/13</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4D1A0F18-FDF3-444C-A1D8-B1A67D749A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829758" cy="1470025"/>
          </a:xfrm>
        </p:spPr>
        <p:txBody>
          <a:bodyPr/>
          <a:lstStyle/>
          <a:p>
            <a:r>
              <a:rPr lang="en-US" dirty="0" err="1" smtClean="0"/>
              <a:t>eCommerce</a:t>
            </a:r>
            <a:r>
              <a:rPr lang="en-US" dirty="0" smtClean="0"/>
              <a:t> CMS</a:t>
            </a:r>
            <a:endParaRPr lang="en-US" dirty="0"/>
          </a:p>
        </p:txBody>
      </p:sp>
      <p:sp>
        <p:nvSpPr>
          <p:cNvPr id="3" name="Subtitle 2"/>
          <p:cNvSpPr>
            <a:spLocks noGrp="1"/>
          </p:cNvSpPr>
          <p:nvPr>
            <p:ph type="subTitle" idx="1"/>
          </p:nvPr>
        </p:nvSpPr>
        <p:spPr/>
        <p:txBody>
          <a:bodyPr/>
          <a:lstStyle/>
          <a:p>
            <a:r>
              <a:rPr lang="en-US" dirty="0" smtClean="0"/>
              <a:t>Custom Web Pages for Small Business</a:t>
            </a:r>
          </a:p>
          <a:p>
            <a:r>
              <a:rPr lang="en-US" dirty="0" smtClean="0"/>
              <a:t>2013 January 22</a:t>
            </a:r>
            <a:endParaRPr lang="en-US" dirty="0"/>
          </a:p>
        </p:txBody>
      </p:sp>
    </p:spTree>
    <p:extLst>
      <p:ext uri="{BB962C8B-B14F-4D97-AF65-F5344CB8AC3E}">
        <p14:creationId xmlns:p14="http://schemas.microsoft.com/office/powerpoint/2010/main" val="30716924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Description</a:t>
            </a:r>
            <a:endParaRPr lang="en-US" dirty="0"/>
          </a:p>
        </p:txBody>
      </p:sp>
      <p:sp>
        <p:nvSpPr>
          <p:cNvPr id="3" name="Content Placeholder 2"/>
          <p:cNvSpPr>
            <a:spLocks noGrp="1"/>
          </p:cNvSpPr>
          <p:nvPr>
            <p:ph idx="1"/>
          </p:nvPr>
        </p:nvSpPr>
        <p:spPr/>
        <p:txBody>
          <a:bodyPr>
            <a:normAutofit/>
          </a:bodyPr>
          <a:lstStyle/>
          <a:p>
            <a:r>
              <a:rPr lang="en-US" dirty="0" smtClean="0"/>
              <a:t>Content Management System web application that can be launched from any major browser</a:t>
            </a:r>
          </a:p>
          <a:p>
            <a:r>
              <a:rPr lang="en-US" dirty="0" smtClean="0"/>
              <a:t>Graphical User Interfaces</a:t>
            </a:r>
          </a:p>
          <a:p>
            <a:r>
              <a:rPr lang="en-US" dirty="0" smtClean="0"/>
              <a:t>Shopping cart and checkout options with payment acceptance assistance</a:t>
            </a:r>
          </a:p>
          <a:p>
            <a:r>
              <a:rPr lang="en-US" dirty="0" smtClean="0"/>
              <a:t>Easy Sales and Promotions management</a:t>
            </a:r>
          </a:p>
          <a:p>
            <a:r>
              <a:rPr lang="en-US" dirty="0" smtClean="0"/>
              <a:t>Sales and business report generation</a:t>
            </a:r>
          </a:p>
          <a:p>
            <a:r>
              <a:rPr lang="en-US" dirty="0" smtClean="0"/>
              <a:t>Target Audience: Small Business Owners looking to start their own </a:t>
            </a:r>
            <a:r>
              <a:rPr lang="en-US" dirty="0" err="1" smtClean="0"/>
              <a:t>eCommerce</a:t>
            </a:r>
            <a:r>
              <a:rPr lang="en-US" dirty="0" smtClean="0"/>
              <a:t> web site, but not looking to spend money on more expensive, monthly-paid solutions.</a:t>
            </a:r>
            <a:endParaRPr lang="en-US" dirty="0"/>
          </a:p>
        </p:txBody>
      </p:sp>
    </p:spTree>
    <p:extLst>
      <p:ext uri="{BB962C8B-B14F-4D97-AF65-F5344CB8AC3E}">
        <p14:creationId xmlns:p14="http://schemas.microsoft.com/office/powerpoint/2010/main" val="22227841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Justification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eCommerce</a:t>
            </a:r>
            <a:r>
              <a:rPr lang="en-US" dirty="0" smtClean="0"/>
              <a:t> CMS will utilize several technologies including:</a:t>
            </a:r>
          </a:p>
          <a:p>
            <a:r>
              <a:rPr lang="en-US" dirty="0" err="1" smtClean="0"/>
              <a:t>RESTful</a:t>
            </a:r>
            <a:r>
              <a:rPr lang="en-US" dirty="0" smtClean="0"/>
              <a:t> web service with HTTP and URI contracts</a:t>
            </a:r>
          </a:p>
          <a:p>
            <a:r>
              <a:rPr lang="en-US" dirty="0" smtClean="0"/>
              <a:t>Database-driven (SQL or </a:t>
            </a:r>
            <a:r>
              <a:rPr lang="en-US" dirty="0" err="1" smtClean="0"/>
              <a:t>NoSQL</a:t>
            </a:r>
            <a:r>
              <a:rPr lang="en-US" dirty="0" smtClean="0"/>
              <a:t>, not sure which) inventory management</a:t>
            </a:r>
          </a:p>
          <a:p>
            <a:r>
              <a:rPr lang="en-US" dirty="0" smtClean="0"/>
              <a:t>JavaScript front end and Java </a:t>
            </a:r>
            <a:r>
              <a:rPr lang="en-US" dirty="0" smtClean="0"/>
              <a:t>back end architecture</a:t>
            </a:r>
          </a:p>
          <a:p>
            <a:endParaRPr lang="en-US" dirty="0"/>
          </a:p>
          <a:p>
            <a:pPr marL="0" indent="0">
              <a:buNone/>
            </a:pPr>
            <a:r>
              <a:rPr lang="en-US" dirty="0" err="1" smtClean="0"/>
              <a:t>eCommerce</a:t>
            </a:r>
            <a:r>
              <a:rPr lang="en-US" dirty="0" smtClean="0"/>
              <a:t> CMS represents many of the technologies that we have learned at LMU and offers a specific community a real benefit that can be immediately realized</a:t>
            </a:r>
            <a:r>
              <a:rPr lang="en-US" dirty="0"/>
              <a:t>.</a:t>
            </a:r>
          </a:p>
        </p:txBody>
      </p:sp>
    </p:spTree>
    <p:extLst>
      <p:ext uri="{BB962C8B-B14F-4D97-AF65-F5344CB8AC3E}">
        <p14:creationId xmlns:p14="http://schemas.microsoft.com/office/powerpoint/2010/main" val="21194435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Operations</a:t>
            </a:r>
            <a:endParaRPr lang="en-US" dirty="0"/>
          </a:p>
        </p:txBody>
      </p:sp>
      <p:graphicFrame>
        <p:nvGraphicFramePr>
          <p:cNvPr id="4" name="Diagram 3"/>
          <p:cNvGraphicFramePr/>
          <p:nvPr>
            <p:extLst>
              <p:ext uri="{D42A27DB-BD31-4B8C-83A1-F6EECF244321}">
                <p14:modId xmlns:p14="http://schemas.microsoft.com/office/powerpoint/2010/main" val="2289015703"/>
              </p:ext>
            </p:extLst>
          </p:nvPr>
        </p:nvGraphicFramePr>
        <p:xfrm>
          <a:off x="304800" y="2717800"/>
          <a:ext cx="8610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078439"/>
              </p:ext>
            </p:extLst>
          </p:nvPr>
        </p:nvGraphicFramePr>
        <p:xfrm>
          <a:off x="838200" y="1676400"/>
          <a:ext cx="7391400" cy="1371600"/>
        </p:xfrm>
        <a:graphic>
          <a:graphicData uri="http://schemas.openxmlformats.org/drawingml/2006/table">
            <a:tbl>
              <a:tblPr firstRow="1" bandRow="1">
                <a:tableStyleId>{5C22544A-7EE6-4342-B048-85BDC9FD1C3A}</a:tableStyleId>
              </a:tblPr>
              <a:tblGrid>
                <a:gridCol w="3510915"/>
                <a:gridCol w="3880485"/>
              </a:tblGrid>
              <a:tr h="370840">
                <a:tc>
                  <a:txBody>
                    <a:bodyPr/>
                    <a:lstStyle/>
                    <a:p>
                      <a:r>
                        <a:rPr lang="en-US" sz="1400" b="1" dirty="0" err="1" smtClean="0">
                          <a:solidFill>
                            <a:srgbClr val="000000"/>
                          </a:solidFill>
                        </a:rPr>
                        <a:t>eCommerce</a:t>
                      </a:r>
                      <a:r>
                        <a:rPr lang="en-US" sz="1400" b="1" dirty="0" smtClean="0">
                          <a:solidFill>
                            <a:srgbClr val="000000"/>
                          </a:solidFill>
                        </a:rPr>
                        <a:t> CMS Client</a:t>
                      </a:r>
                      <a:r>
                        <a:rPr lang="en-US" sz="1400" b="0" dirty="0" smtClean="0">
                          <a:solidFill>
                            <a:srgbClr val="000000"/>
                          </a:solidFill>
                        </a:rPr>
                        <a:t> will</a:t>
                      </a:r>
                      <a:r>
                        <a:rPr lang="en-US" sz="1400" b="0" baseline="0" dirty="0" smtClean="0">
                          <a:solidFill>
                            <a:srgbClr val="000000"/>
                          </a:solidFill>
                        </a:rPr>
                        <a:t> </a:t>
                      </a:r>
                      <a:r>
                        <a:rPr lang="en-US" sz="1400" b="0" dirty="0" smtClean="0">
                          <a:solidFill>
                            <a:srgbClr val="000000"/>
                          </a:solidFill>
                        </a:rPr>
                        <a:t>have two interfaces: one for</a:t>
                      </a:r>
                      <a:r>
                        <a:rPr lang="en-US" sz="1400" b="0" baseline="0" dirty="0" smtClean="0">
                          <a:solidFill>
                            <a:srgbClr val="000000"/>
                          </a:solidFill>
                        </a:rPr>
                        <a:t> </a:t>
                      </a:r>
                      <a:r>
                        <a:rPr lang="en-US" sz="1400" b="0" dirty="0" smtClean="0">
                          <a:solidFill>
                            <a:srgbClr val="000000"/>
                          </a:solidFill>
                        </a:rPr>
                        <a:t>editing the front end layout</a:t>
                      </a:r>
                      <a:r>
                        <a:rPr lang="en-US" sz="1400" b="0" baseline="0" dirty="0" smtClean="0">
                          <a:solidFill>
                            <a:srgbClr val="000000"/>
                          </a:solidFill>
                        </a:rPr>
                        <a:t> </a:t>
                      </a:r>
                      <a:r>
                        <a:rPr lang="en-US" sz="1400" b="0" dirty="0" smtClean="0">
                          <a:solidFill>
                            <a:srgbClr val="000000"/>
                          </a:solidFill>
                        </a:rPr>
                        <a:t>and one for managing </a:t>
                      </a:r>
                      <a:r>
                        <a:rPr lang="en-US" sz="1400" b="0" baseline="0" dirty="0" smtClean="0">
                          <a:solidFill>
                            <a:srgbClr val="000000"/>
                          </a:solidFill>
                        </a:rPr>
                        <a:t> </a:t>
                      </a:r>
                      <a:r>
                        <a:rPr lang="en-US" sz="1400" b="0" dirty="0" smtClean="0">
                          <a:solidFill>
                            <a:srgbClr val="000000"/>
                          </a:solidFill>
                        </a:rPr>
                        <a:t>inventory data in the database.</a:t>
                      </a:r>
                    </a:p>
                    <a:p>
                      <a:endParaRPr lang="en-US" sz="1400" b="0" dirty="0">
                        <a:solidFill>
                          <a:srgbClr val="000000"/>
                        </a:solidFill>
                      </a:endParaRPr>
                    </a:p>
                  </a:txBody>
                  <a:tcPr/>
                </a:tc>
                <a:tc>
                  <a:txBody>
                    <a:bodyPr/>
                    <a:lstStyle/>
                    <a:p>
                      <a:r>
                        <a:rPr lang="en-US" sz="1400" b="1" dirty="0" smtClean="0">
                          <a:solidFill>
                            <a:srgbClr val="000000"/>
                          </a:solidFill>
                        </a:rPr>
                        <a:t>Web Store Client</a:t>
                      </a:r>
                      <a:r>
                        <a:rPr lang="en-US" sz="1400" b="0" baseline="0" dirty="0" smtClean="0">
                          <a:solidFill>
                            <a:srgbClr val="000000"/>
                          </a:solidFill>
                        </a:rPr>
                        <a:t> will have a user interface designed by the </a:t>
                      </a:r>
                      <a:r>
                        <a:rPr lang="en-US" sz="1400" b="0" baseline="0" dirty="0" err="1" smtClean="0">
                          <a:solidFill>
                            <a:srgbClr val="000000"/>
                          </a:solidFill>
                        </a:rPr>
                        <a:t>eCommerce</a:t>
                      </a:r>
                      <a:r>
                        <a:rPr lang="en-US" sz="1400" b="0" baseline="0" dirty="0" smtClean="0">
                          <a:solidFill>
                            <a:srgbClr val="000000"/>
                          </a:solidFill>
                        </a:rPr>
                        <a:t> CMS Client complete with a shopping cart and a checkout screen with payment options.</a:t>
                      </a:r>
                      <a:endParaRPr lang="en-US" sz="1400" b="0" dirty="0">
                        <a:solidFill>
                          <a:srgbClr val="000000"/>
                        </a:solidFill>
                      </a:endParaRPr>
                    </a:p>
                  </a:txBody>
                  <a:tcPr/>
                </a:tc>
              </a:tr>
            </a:tbl>
          </a:graphicData>
        </a:graphic>
      </p:graphicFrame>
    </p:spTree>
    <p:extLst>
      <p:ext uri="{BB962C8B-B14F-4D97-AF65-F5344CB8AC3E}">
        <p14:creationId xmlns:p14="http://schemas.microsoft.com/office/powerpoint/2010/main" val="12724896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User’s POV</a:t>
            </a:r>
            <a:endParaRPr lang="en-US" dirty="0"/>
          </a:p>
        </p:txBody>
      </p:sp>
      <p:sp>
        <p:nvSpPr>
          <p:cNvPr id="3" name="Content Placeholder 2"/>
          <p:cNvSpPr>
            <a:spLocks noGrp="1"/>
          </p:cNvSpPr>
          <p:nvPr>
            <p:ph idx="1"/>
          </p:nvPr>
        </p:nvSpPr>
        <p:spPr>
          <a:xfrm>
            <a:off x="990600" y="2264561"/>
            <a:ext cx="3562557" cy="631039"/>
          </a:xfrm>
        </p:spPr>
        <p:txBody>
          <a:bodyPr/>
          <a:lstStyle/>
          <a:p>
            <a:r>
              <a:rPr lang="en-US" dirty="0" err="1" smtClean="0"/>
              <a:t>Arrangeable</a:t>
            </a:r>
            <a:r>
              <a:rPr lang="en-US" dirty="0" smtClean="0"/>
              <a:t> templates</a:t>
            </a:r>
            <a:endParaRPr lang="en-US" dirty="0"/>
          </a:p>
        </p:txBody>
      </p:sp>
      <p:grpSp>
        <p:nvGrpSpPr>
          <p:cNvPr id="12" name="Group 11"/>
          <p:cNvGrpSpPr/>
          <p:nvPr/>
        </p:nvGrpSpPr>
        <p:grpSpPr>
          <a:xfrm>
            <a:off x="4495800" y="1524000"/>
            <a:ext cx="2971800" cy="2574707"/>
            <a:chOff x="5334000" y="1295400"/>
            <a:chExt cx="3276600" cy="2838779"/>
          </a:xfrm>
        </p:grpSpPr>
        <p:sp>
          <p:nvSpPr>
            <p:cNvPr id="9" name="Rounded Rectangle 8"/>
            <p:cNvSpPr/>
            <p:nvPr/>
          </p:nvSpPr>
          <p:spPr>
            <a:xfrm>
              <a:off x="5334000" y="1295400"/>
              <a:ext cx="3276600" cy="283877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3"/>
            <p:cNvSpPr/>
            <p:nvPr/>
          </p:nvSpPr>
          <p:spPr>
            <a:xfrm>
              <a:off x="5715000" y="1524000"/>
              <a:ext cx="160020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5" name="Rectangle 4"/>
            <p:cNvSpPr/>
            <p:nvPr/>
          </p:nvSpPr>
          <p:spPr>
            <a:xfrm>
              <a:off x="7543800" y="1524000"/>
              <a:ext cx="67056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8" name="Quad Arrow 7"/>
            <p:cNvSpPr/>
            <p:nvPr/>
          </p:nvSpPr>
          <p:spPr>
            <a:xfrm>
              <a:off x="6400800" y="1983245"/>
              <a:ext cx="302755" cy="302755"/>
            </a:xfrm>
            <a:prstGeom prst="quadArrow">
              <a:avLst/>
            </a:pr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0" name="Rectangle 9"/>
            <p:cNvSpPr/>
            <p:nvPr/>
          </p:nvSpPr>
          <p:spPr>
            <a:xfrm>
              <a:off x="5715000" y="2819400"/>
              <a:ext cx="160020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11" name="Rectangle 10"/>
            <p:cNvSpPr/>
            <p:nvPr/>
          </p:nvSpPr>
          <p:spPr>
            <a:xfrm>
              <a:off x="7543800" y="2819400"/>
              <a:ext cx="67056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grpSp>
      <p:grpSp>
        <p:nvGrpSpPr>
          <p:cNvPr id="29" name="Group 28"/>
          <p:cNvGrpSpPr/>
          <p:nvPr/>
        </p:nvGrpSpPr>
        <p:grpSpPr>
          <a:xfrm>
            <a:off x="914400" y="3657600"/>
            <a:ext cx="2971800" cy="2574707"/>
            <a:chOff x="990600" y="3368893"/>
            <a:chExt cx="2971800" cy="2574707"/>
          </a:xfrm>
        </p:grpSpPr>
        <p:sp>
          <p:nvSpPr>
            <p:cNvPr id="14" name="Rounded Rectangle 13"/>
            <p:cNvSpPr/>
            <p:nvPr/>
          </p:nvSpPr>
          <p:spPr>
            <a:xfrm>
              <a:off x="990600" y="3368893"/>
              <a:ext cx="2971800" cy="257470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14"/>
            <p:cNvSpPr/>
            <p:nvPr/>
          </p:nvSpPr>
          <p:spPr>
            <a:xfrm>
              <a:off x="2362200" y="3810000"/>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0" name="TextBox 19"/>
            <p:cNvSpPr txBox="1"/>
            <p:nvPr/>
          </p:nvSpPr>
          <p:spPr>
            <a:xfrm>
              <a:off x="1143000" y="3733800"/>
              <a:ext cx="1280907" cy="307777"/>
            </a:xfrm>
            <a:prstGeom prst="rect">
              <a:avLst/>
            </a:prstGeom>
            <a:noFill/>
          </p:spPr>
          <p:txBody>
            <a:bodyPr wrap="none" rtlCol="0">
              <a:spAutoFit/>
            </a:bodyPr>
            <a:lstStyle/>
            <a:p>
              <a:r>
                <a:rPr lang="en-US" sz="1400" dirty="0" smtClean="0"/>
                <a:t>Item Name:</a:t>
              </a:r>
              <a:endParaRPr lang="en-US" sz="1400" dirty="0"/>
            </a:p>
          </p:txBody>
        </p:sp>
        <p:sp>
          <p:nvSpPr>
            <p:cNvPr id="21" name="Rectangle 20"/>
            <p:cNvSpPr/>
            <p:nvPr/>
          </p:nvSpPr>
          <p:spPr>
            <a:xfrm>
              <a:off x="2362200" y="4188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2" name="TextBox 21"/>
            <p:cNvSpPr txBox="1"/>
            <p:nvPr/>
          </p:nvSpPr>
          <p:spPr>
            <a:xfrm>
              <a:off x="1143000" y="4111823"/>
              <a:ext cx="644728" cy="307777"/>
            </a:xfrm>
            <a:prstGeom prst="rect">
              <a:avLst/>
            </a:prstGeom>
            <a:noFill/>
          </p:spPr>
          <p:txBody>
            <a:bodyPr wrap="none" rtlCol="0">
              <a:spAutoFit/>
            </a:bodyPr>
            <a:lstStyle/>
            <a:p>
              <a:r>
                <a:rPr lang="en-US" sz="1400" dirty="0" smtClean="0"/>
                <a:t>SKU:</a:t>
              </a:r>
              <a:endParaRPr lang="en-US" sz="1400" dirty="0"/>
            </a:p>
          </p:txBody>
        </p:sp>
        <p:sp>
          <p:nvSpPr>
            <p:cNvPr id="23" name="Rectangle 22"/>
            <p:cNvSpPr/>
            <p:nvPr/>
          </p:nvSpPr>
          <p:spPr>
            <a:xfrm>
              <a:off x="2362200" y="4569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4" name="TextBox 23"/>
            <p:cNvSpPr txBox="1"/>
            <p:nvPr/>
          </p:nvSpPr>
          <p:spPr>
            <a:xfrm>
              <a:off x="1143000" y="4492823"/>
              <a:ext cx="700833" cy="307777"/>
            </a:xfrm>
            <a:prstGeom prst="rect">
              <a:avLst/>
            </a:prstGeom>
            <a:noFill/>
          </p:spPr>
          <p:txBody>
            <a:bodyPr wrap="none" rtlCol="0">
              <a:spAutoFit/>
            </a:bodyPr>
            <a:lstStyle/>
            <a:p>
              <a:r>
                <a:rPr lang="en-US" sz="1400" dirty="0" smtClean="0"/>
                <a:t>Price:</a:t>
              </a:r>
              <a:endParaRPr lang="en-US" sz="1400" dirty="0"/>
            </a:p>
          </p:txBody>
        </p:sp>
        <p:sp>
          <p:nvSpPr>
            <p:cNvPr id="25" name="Rectangle 24"/>
            <p:cNvSpPr/>
            <p:nvPr/>
          </p:nvSpPr>
          <p:spPr>
            <a:xfrm>
              <a:off x="2362200" y="4950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6" name="TextBox 25"/>
            <p:cNvSpPr txBox="1"/>
            <p:nvPr/>
          </p:nvSpPr>
          <p:spPr>
            <a:xfrm>
              <a:off x="1143000" y="4873823"/>
              <a:ext cx="1070864" cy="307777"/>
            </a:xfrm>
            <a:prstGeom prst="rect">
              <a:avLst/>
            </a:prstGeom>
            <a:noFill/>
          </p:spPr>
          <p:txBody>
            <a:bodyPr wrap="none" rtlCol="0">
              <a:spAutoFit/>
            </a:bodyPr>
            <a:lstStyle/>
            <a:p>
              <a:r>
                <a:rPr lang="en-US" sz="1400" dirty="0" smtClean="0"/>
                <a:t>On-Hand:</a:t>
              </a:r>
              <a:endParaRPr lang="en-US" sz="1400" dirty="0"/>
            </a:p>
          </p:txBody>
        </p:sp>
        <p:sp>
          <p:nvSpPr>
            <p:cNvPr id="27" name="Rectangle 26"/>
            <p:cNvSpPr/>
            <p:nvPr/>
          </p:nvSpPr>
          <p:spPr>
            <a:xfrm>
              <a:off x="2362200" y="5331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8" name="TextBox 27"/>
            <p:cNvSpPr txBox="1"/>
            <p:nvPr/>
          </p:nvSpPr>
          <p:spPr>
            <a:xfrm>
              <a:off x="1143000" y="5254823"/>
              <a:ext cx="1278891" cy="307777"/>
            </a:xfrm>
            <a:prstGeom prst="rect">
              <a:avLst/>
            </a:prstGeom>
            <a:noFill/>
          </p:spPr>
          <p:txBody>
            <a:bodyPr wrap="none" rtlCol="0">
              <a:spAutoFit/>
            </a:bodyPr>
            <a:lstStyle/>
            <a:p>
              <a:r>
                <a:rPr lang="en-US" sz="1400" dirty="0" smtClean="0"/>
                <a:t>Description:</a:t>
              </a:r>
              <a:endParaRPr lang="en-US" sz="1400" dirty="0"/>
            </a:p>
          </p:txBody>
        </p:sp>
      </p:grpSp>
      <p:sp>
        <p:nvSpPr>
          <p:cNvPr id="30" name="Content Placeholder 2"/>
          <p:cNvSpPr txBox="1">
            <a:spLocks/>
          </p:cNvSpPr>
          <p:nvPr/>
        </p:nvSpPr>
        <p:spPr>
          <a:xfrm>
            <a:off x="4514643" y="4702961"/>
            <a:ext cx="3562557" cy="63103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smtClean="0"/>
              <a:t>Inventory input forms</a:t>
            </a:r>
            <a:endParaRPr lang="en-US" dirty="0"/>
          </a:p>
        </p:txBody>
      </p:sp>
    </p:spTree>
    <p:extLst>
      <p:ext uri="{BB962C8B-B14F-4D97-AF65-F5344CB8AC3E}">
        <p14:creationId xmlns:p14="http://schemas.microsoft.com/office/powerpoint/2010/main" val="26148748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Technologies</a:t>
            </a:r>
            <a:endParaRPr lang="en-US" dirty="0"/>
          </a:p>
        </p:txBody>
      </p:sp>
      <p:sp>
        <p:nvSpPr>
          <p:cNvPr id="3" name="Content Placeholder 2"/>
          <p:cNvSpPr>
            <a:spLocks noGrp="1"/>
          </p:cNvSpPr>
          <p:nvPr>
            <p:ph idx="1"/>
          </p:nvPr>
        </p:nvSpPr>
        <p:spPr>
          <a:xfrm>
            <a:off x="685800" y="1600201"/>
            <a:ext cx="7772399" cy="4800599"/>
          </a:xfrm>
        </p:spPr>
        <p:txBody>
          <a:bodyPr>
            <a:normAutofit fontScale="92500" lnSpcReduction="20000"/>
          </a:bodyPr>
          <a:lstStyle/>
          <a:p>
            <a:r>
              <a:rPr lang="en-US" dirty="0" smtClean="0"/>
              <a:t>Java – Enterprise-level, class-based, object-oriented computer programming language</a:t>
            </a:r>
          </a:p>
          <a:p>
            <a:r>
              <a:rPr lang="en-US" dirty="0" smtClean="0"/>
              <a:t>Maven – Framework aggregator and build system</a:t>
            </a:r>
          </a:p>
          <a:p>
            <a:r>
              <a:rPr lang="en-US" dirty="0" err="1" smtClean="0"/>
              <a:t>GitHub</a:t>
            </a:r>
            <a:r>
              <a:rPr lang="en-US" dirty="0" smtClean="0"/>
              <a:t> – Hosted version control system using </a:t>
            </a:r>
            <a:r>
              <a:rPr lang="en-US" dirty="0" err="1" smtClean="0"/>
              <a:t>Git</a:t>
            </a:r>
            <a:endParaRPr lang="en-US" dirty="0" smtClean="0"/>
          </a:p>
          <a:p>
            <a:r>
              <a:rPr lang="en-US" dirty="0" smtClean="0"/>
              <a:t>Eclipse – Java IDE</a:t>
            </a:r>
          </a:p>
          <a:p>
            <a:r>
              <a:rPr lang="en-US" dirty="0" err="1" smtClean="0"/>
              <a:t>Jax</a:t>
            </a:r>
            <a:r>
              <a:rPr lang="en-US" dirty="0" smtClean="0"/>
              <a:t>-RS – Java API for web services</a:t>
            </a:r>
          </a:p>
          <a:p>
            <a:r>
              <a:rPr lang="en-US" dirty="0" smtClean="0"/>
              <a:t>JAXB – Java XML binding</a:t>
            </a:r>
          </a:p>
          <a:p>
            <a:r>
              <a:rPr lang="en-US" dirty="0" smtClean="0"/>
              <a:t>Jackson – XML to JSON and vice-versa conversion for Java</a:t>
            </a:r>
          </a:p>
          <a:p>
            <a:r>
              <a:rPr lang="en-US" dirty="0" err="1" smtClean="0"/>
              <a:t>Junit</a:t>
            </a:r>
            <a:r>
              <a:rPr lang="en-US" dirty="0" smtClean="0"/>
              <a:t> – Unit testing framework for Java</a:t>
            </a:r>
          </a:p>
          <a:p>
            <a:r>
              <a:rPr lang="en-US" dirty="0" err="1" smtClean="0"/>
              <a:t>Mockito</a:t>
            </a:r>
            <a:r>
              <a:rPr lang="en-US" dirty="0" smtClean="0"/>
              <a:t> – Mocking framework for unit testing</a:t>
            </a:r>
          </a:p>
          <a:p>
            <a:r>
              <a:rPr lang="en-US" dirty="0" smtClean="0"/>
              <a:t>Spring – Dependency injection</a:t>
            </a:r>
          </a:p>
          <a:p>
            <a:r>
              <a:rPr lang="en-US" dirty="0" err="1" smtClean="0"/>
              <a:t>PostgreSQL</a:t>
            </a:r>
            <a:r>
              <a:rPr lang="en-US" dirty="0" smtClean="0"/>
              <a:t> – Relational database</a:t>
            </a:r>
          </a:p>
          <a:p>
            <a:r>
              <a:rPr lang="en-US" dirty="0" smtClean="0"/>
              <a:t>Hibernate – Java object relational mapping</a:t>
            </a:r>
          </a:p>
          <a:p>
            <a:r>
              <a:rPr lang="en-US" dirty="0" smtClean="0"/>
              <a:t>HTML, CSS, JavaScript – Front end triumvirate</a:t>
            </a:r>
            <a:endParaRPr lang="en-US" dirty="0"/>
          </a:p>
        </p:txBody>
      </p:sp>
    </p:spTree>
    <p:extLst>
      <p:ext uri="{BB962C8B-B14F-4D97-AF65-F5344CB8AC3E}">
        <p14:creationId xmlns:p14="http://schemas.microsoft.com/office/powerpoint/2010/main" val="41954328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Dev.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913219"/>
              </p:ext>
            </p:extLst>
          </p:nvPr>
        </p:nvGraphicFramePr>
        <p:xfrm>
          <a:off x="228600" y="990600"/>
          <a:ext cx="8686800" cy="405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49331615"/>
              </p:ext>
            </p:extLst>
          </p:nvPr>
        </p:nvGraphicFramePr>
        <p:xfrm>
          <a:off x="228600" y="2819400"/>
          <a:ext cx="8686800" cy="4052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81000" y="2133600"/>
            <a:ext cx="850826" cy="307777"/>
          </a:xfrm>
          <a:prstGeom prst="rect">
            <a:avLst/>
          </a:prstGeom>
          <a:noFill/>
        </p:spPr>
        <p:txBody>
          <a:bodyPr wrap="none" rtlCol="0">
            <a:spAutoFit/>
          </a:bodyPr>
          <a:lstStyle/>
          <a:p>
            <a:r>
              <a:rPr lang="en-US" sz="1400" dirty="0" smtClean="0"/>
              <a:t>Week 1</a:t>
            </a:r>
            <a:endParaRPr lang="en-US" sz="1400" dirty="0"/>
          </a:p>
        </p:txBody>
      </p:sp>
      <p:sp>
        <p:nvSpPr>
          <p:cNvPr id="7" name="TextBox 6"/>
          <p:cNvSpPr txBox="1"/>
          <p:nvPr/>
        </p:nvSpPr>
        <p:spPr>
          <a:xfrm>
            <a:off x="1752600" y="2133600"/>
            <a:ext cx="1046493" cy="307777"/>
          </a:xfrm>
          <a:prstGeom prst="rect">
            <a:avLst/>
          </a:prstGeom>
          <a:noFill/>
        </p:spPr>
        <p:txBody>
          <a:bodyPr wrap="none" rtlCol="0">
            <a:spAutoFit/>
          </a:bodyPr>
          <a:lstStyle/>
          <a:p>
            <a:r>
              <a:rPr lang="en-US" sz="1400" dirty="0" smtClean="0"/>
              <a:t>Week 2-4</a:t>
            </a:r>
            <a:endParaRPr lang="en-US" sz="1400" dirty="0"/>
          </a:p>
        </p:txBody>
      </p:sp>
      <p:sp>
        <p:nvSpPr>
          <p:cNvPr id="8" name="TextBox 7"/>
          <p:cNvSpPr txBox="1"/>
          <p:nvPr/>
        </p:nvSpPr>
        <p:spPr>
          <a:xfrm>
            <a:off x="3906507" y="2133600"/>
            <a:ext cx="1046493" cy="307777"/>
          </a:xfrm>
          <a:prstGeom prst="rect">
            <a:avLst/>
          </a:prstGeom>
          <a:noFill/>
        </p:spPr>
        <p:txBody>
          <a:bodyPr wrap="none" rtlCol="0">
            <a:spAutoFit/>
          </a:bodyPr>
          <a:lstStyle/>
          <a:p>
            <a:r>
              <a:rPr lang="en-US" sz="1400" dirty="0" smtClean="0"/>
              <a:t>Week 5-6</a:t>
            </a:r>
            <a:endParaRPr lang="en-US" sz="1400" dirty="0"/>
          </a:p>
        </p:txBody>
      </p:sp>
      <p:sp>
        <p:nvSpPr>
          <p:cNvPr id="9" name="TextBox 8"/>
          <p:cNvSpPr txBox="1"/>
          <p:nvPr/>
        </p:nvSpPr>
        <p:spPr>
          <a:xfrm>
            <a:off x="6573507" y="2133600"/>
            <a:ext cx="1046493" cy="307777"/>
          </a:xfrm>
          <a:prstGeom prst="rect">
            <a:avLst/>
          </a:prstGeom>
          <a:noFill/>
        </p:spPr>
        <p:txBody>
          <a:bodyPr wrap="none" rtlCol="0">
            <a:spAutoFit/>
          </a:bodyPr>
          <a:lstStyle/>
          <a:p>
            <a:r>
              <a:rPr lang="en-US" sz="1400" dirty="0" smtClean="0"/>
              <a:t>Week 7-8</a:t>
            </a:r>
            <a:endParaRPr lang="en-US" sz="1400" dirty="0"/>
          </a:p>
        </p:txBody>
      </p:sp>
      <p:sp>
        <p:nvSpPr>
          <p:cNvPr id="10" name="TextBox 9"/>
          <p:cNvSpPr txBox="1"/>
          <p:nvPr/>
        </p:nvSpPr>
        <p:spPr>
          <a:xfrm>
            <a:off x="1315707" y="3959423"/>
            <a:ext cx="1160632" cy="307777"/>
          </a:xfrm>
          <a:prstGeom prst="rect">
            <a:avLst/>
          </a:prstGeom>
          <a:noFill/>
        </p:spPr>
        <p:txBody>
          <a:bodyPr wrap="none" rtlCol="0">
            <a:spAutoFit/>
          </a:bodyPr>
          <a:lstStyle/>
          <a:p>
            <a:r>
              <a:rPr lang="en-US" sz="1400" dirty="0" smtClean="0"/>
              <a:t>Week 9-12</a:t>
            </a:r>
            <a:endParaRPr lang="en-US" sz="1400" dirty="0"/>
          </a:p>
        </p:txBody>
      </p:sp>
      <p:sp>
        <p:nvSpPr>
          <p:cNvPr id="11" name="TextBox 10"/>
          <p:cNvSpPr txBox="1"/>
          <p:nvPr/>
        </p:nvSpPr>
        <p:spPr>
          <a:xfrm>
            <a:off x="4038600" y="3962400"/>
            <a:ext cx="1274771" cy="307777"/>
          </a:xfrm>
          <a:prstGeom prst="rect">
            <a:avLst/>
          </a:prstGeom>
          <a:noFill/>
        </p:spPr>
        <p:txBody>
          <a:bodyPr wrap="none" rtlCol="0">
            <a:spAutoFit/>
          </a:bodyPr>
          <a:lstStyle/>
          <a:p>
            <a:r>
              <a:rPr lang="en-US" sz="1400" dirty="0" smtClean="0"/>
              <a:t>Week 13-15</a:t>
            </a:r>
            <a:endParaRPr lang="en-US" sz="1400" dirty="0"/>
          </a:p>
        </p:txBody>
      </p:sp>
      <p:sp>
        <p:nvSpPr>
          <p:cNvPr id="12" name="TextBox 11"/>
          <p:cNvSpPr txBox="1"/>
          <p:nvPr/>
        </p:nvSpPr>
        <p:spPr>
          <a:xfrm>
            <a:off x="6535568" y="3962400"/>
            <a:ext cx="964965" cy="307777"/>
          </a:xfrm>
          <a:prstGeom prst="rect">
            <a:avLst/>
          </a:prstGeom>
          <a:noFill/>
        </p:spPr>
        <p:txBody>
          <a:bodyPr wrap="none" rtlCol="0">
            <a:spAutoFit/>
          </a:bodyPr>
          <a:lstStyle/>
          <a:p>
            <a:r>
              <a:rPr lang="en-US" sz="1400" dirty="0" smtClean="0"/>
              <a:t>Week 16</a:t>
            </a:r>
            <a:endParaRPr lang="en-US" sz="1400" dirty="0"/>
          </a:p>
        </p:txBody>
      </p:sp>
    </p:spTree>
    <p:extLst>
      <p:ext uri="{BB962C8B-B14F-4D97-AF65-F5344CB8AC3E}">
        <p14:creationId xmlns:p14="http://schemas.microsoft.com/office/powerpoint/2010/main" val="26629190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Conclusion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eCommerce</a:t>
            </a:r>
            <a:r>
              <a:rPr lang="en-US" dirty="0" smtClean="0"/>
              <a:t> CMS platform offers a niche community an open-source service that typically requires monthly maintenance costs.</a:t>
            </a:r>
          </a:p>
          <a:p>
            <a:pPr marL="0" indent="0">
              <a:buNone/>
            </a:pPr>
            <a:r>
              <a:rPr lang="en-US" dirty="0" smtClean="0"/>
              <a:t>Developing the </a:t>
            </a:r>
            <a:r>
              <a:rPr lang="en-US" dirty="0" err="1" smtClean="0"/>
              <a:t>eCommerce</a:t>
            </a:r>
            <a:r>
              <a:rPr lang="en-US" dirty="0" smtClean="0"/>
              <a:t> CMS will requires using many of the various technologies, algorithms, and data structures that we have learned at LMU as well as explore in greater depth some technologies that we were briefly introduced to.</a:t>
            </a:r>
            <a:endParaRPr lang="en-US" dirty="0"/>
          </a:p>
        </p:txBody>
      </p:sp>
    </p:spTree>
    <p:extLst>
      <p:ext uri="{BB962C8B-B14F-4D97-AF65-F5344CB8AC3E}">
        <p14:creationId xmlns:p14="http://schemas.microsoft.com/office/powerpoint/2010/main" val="31038564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Questions</a:t>
            </a:r>
            <a:endParaRPr lang="en-US" dirty="0"/>
          </a:p>
        </p:txBody>
      </p:sp>
      <p:sp>
        <p:nvSpPr>
          <p:cNvPr id="3" name="Content Placeholder 2"/>
          <p:cNvSpPr>
            <a:spLocks noGrp="1"/>
          </p:cNvSpPr>
          <p:nvPr>
            <p:ph idx="1"/>
          </p:nvPr>
        </p:nvSpPr>
        <p:spPr/>
        <p:txBody>
          <a:bodyPr/>
          <a:lstStyle/>
          <a:p>
            <a:pPr marL="0" indent="0" algn="ctr">
              <a:buNone/>
            </a:pPr>
            <a:r>
              <a:rPr lang="en-US" dirty="0" smtClean="0"/>
              <a:t>Any Questions?</a:t>
            </a:r>
            <a:endParaRPr lang="en-US" dirty="0"/>
          </a:p>
        </p:txBody>
      </p:sp>
    </p:spTree>
    <p:extLst>
      <p:ext uri="{BB962C8B-B14F-4D97-AF65-F5344CB8AC3E}">
        <p14:creationId xmlns:p14="http://schemas.microsoft.com/office/powerpoint/2010/main" val="8238773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TC102455596[[fn=Spring]]</Template>
  <TotalTime>1169</TotalTime>
  <Words>470</Words>
  <Application>Microsoft Macintosh PowerPoint</Application>
  <PresentationFormat>On-screen Show (4:3)</PresentationFormat>
  <Paragraphs>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Spring</vt:lpstr>
      <vt:lpstr>eCommerce CMS</vt:lpstr>
      <vt:lpstr>eCommerce CMS – Description</vt:lpstr>
      <vt:lpstr>eCommerce CMS - Justification</vt:lpstr>
      <vt:lpstr>eCommerce CMS - Operations</vt:lpstr>
      <vt:lpstr>eCommerce CMS – User’s POV</vt:lpstr>
      <vt:lpstr>eCommerce CMS - Technologies</vt:lpstr>
      <vt:lpstr>eCommerce CMS – Dev. Schedule</vt:lpstr>
      <vt:lpstr>eCommerce CMS - Conclusion</vt:lpstr>
      <vt:lpstr>eCommerce CMS -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Won</dc:creator>
  <cp:lastModifiedBy>Andrew Won</cp:lastModifiedBy>
  <cp:revision>32</cp:revision>
  <dcterms:created xsi:type="dcterms:W3CDTF">2013-01-21T17:23:01Z</dcterms:created>
  <dcterms:modified xsi:type="dcterms:W3CDTF">2013-01-24T18:08:15Z</dcterms:modified>
</cp:coreProperties>
</file>